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051" r:id="rId4"/>
    <p:sldId id="2050" r:id="rId5"/>
    <p:sldId id="2052" r:id="rId6"/>
    <p:sldId id="2053" r:id="rId7"/>
    <p:sldId id="2054" r:id="rId8"/>
    <p:sldId id="2055" r:id="rId9"/>
    <p:sldId id="2049" r:id="rId10"/>
    <p:sldId id="2056" r:id="rId11"/>
    <p:sldId id="2057" r:id="rId12"/>
    <p:sldId id="2058" r:id="rId13"/>
    <p:sldId id="2059" r:id="rId14"/>
    <p:sldId id="2060" r:id="rId15"/>
    <p:sldId id="2061" r:id="rId16"/>
    <p:sldId id="2063" r:id="rId17"/>
    <p:sldId id="2062" r:id="rId18"/>
    <p:sldId id="2064" r:id="rId19"/>
    <p:sldId id="2065" r:id="rId20"/>
    <p:sldId id="2066" r:id="rId21"/>
    <p:sldId id="2067" r:id="rId22"/>
    <p:sldId id="2068" r:id="rId23"/>
    <p:sldId id="2069" r:id="rId24"/>
    <p:sldId id="2070" r:id="rId25"/>
    <p:sldId id="2071" r:id="rId26"/>
    <p:sldId id="2072" r:id="rId27"/>
    <p:sldId id="2073" r:id="rId28"/>
    <p:sldId id="2074" r:id="rId29"/>
    <p:sldId id="2075" r:id="rId30"/>
    <p:sldId id="2076" r:id="rId31"/>
    <p:sldId id="2077" r:id="rId32"/>
    <p:sldId id="2078" r:id="rId33"/>
    <p:sldId id="2081" r:id="rId34"/>
    <p:sldId id="2080" r:id="rId35"/>
    <p:sldId id="2079" r:id="rId36"/>
    <p:sldId id="2082" r:id="rId37"/>
    <p:sldId id="2084" r:id="rId38"/>
    <p:sldId id="2083" r:id="rId39"/>
    <p:sldId id="2085" r:id="rId40"/>
    <p:sldId id="2086" r:id="rId41"/>
    <p:sldId id="2087" r:id="rId42"/>
    <p:sldId id="2088" r:id="rId43"/>
    <p:sldId id="2089" r:id="rId44"/>
    <p:sldId id="2090" r:id="rId45"/>
    <p:sldId id="2091" r:id="rId46"/>
    <p:sldId id="2092" r:id="rId47"/>
    <p:sldId id="2093" r:id="rId48"/>
    <p:sldId id="2094" r:id="rId49"/>
    <p:sldId id="2095" r:id="rId50"/>
    <p:sldId id="204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D015-4E65-8EEF-B70541A2F6DB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D015-4E65-8EEF-B70541A2F6DB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/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Tabelle1!$A$13:$A$14</c:f>
              <c:strCache>
                <c:ptCount val="2"/>
                <c:pt idx="0">
                  <c:v>Requirements Related</c:v>
                </c:pt>
                <c:pt idx="1">
                  <c:v>Other</c:v>
                </c:pt>
              </c:strCache>
            </c:strRef>
          </c:cat>
          <c:val>
            <c:numRef>
              <c:f>Tabelle1!$B$13:$B$14</c:f>
              <c:numCache>
                <c:formatCode>General</c:formatCode>
                <c:ptCount val="2"/>
                <c:pt idx="0">
                  <c:v>51.599999999999994</c:v>
                </c:pt>
                <c:pt idx="1">
                  <c:v>48.400000000000006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15-4E65-8EEF-B70541A2F6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162A9-FB29-4C27-A3EB-2039AB8E60E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9D4BC-616E-4594-ACDD-7F6D748D7A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31667-8184-4A82-A9B9-371EC7F61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34847E-CFC3-4CE6-B850-947D7BCF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8C7F0-9A1F-4680-8209-4C14D74B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878F-DA35-4927-B801-5D61DF70DF29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1E83F-595A-401B-A039-20A1FF3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1712B-E5A9-4869-980F-93B8E43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8A81D-0C11-4759-9E87-143F11BA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7C76A7-4742-4FA1-A140-2A96A3575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B6D86-9719-4F68-AB79-952B034D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E899-2314-4D02-8822-C13021D07500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9EF69-1226-474D-874D-E05B953C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4B3F4-0630-4FFC-A8C0-D99F591C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8DF9D6-259B-442C-9E39-76A2E02A8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E63F9D-61BF-47F2-AE7B-7C14AD78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BD4A7E-5992-420E-9E45-728A16C7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8BBF-5C95-4201-B2B3-BDD2262F6FAB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ACE21-9A5A-4AEA-A585-CFD4C30C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F31E3-B7E6-4B74-B7EE-239EAFC0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32281-B9BC-4B37-9223-462D0712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2DC0C-6A2C-4A39-89F3-98A99484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5D9B2-8AD1-480F-B618-78399FBB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C849-A219-4388-874F-210731B037D7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75E960-ADDA-4591-90E8-6301FC36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A4A7F6-AEB9-4958-AE5D-E25BD46B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7D7E4-8101-4D93-9230-10D45E4A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0E372-D2F4-4506-84A0-85887F1D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9F5C9-B692-47C2-9F71-00CA3320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0F96-2BFB-44BC-B9D2-56BC8C263DBB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B4C2F-C27A-4AEF-9BC9-D247EDFF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D8908-56C6-4908-957B-EB5CF733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110B4-BD2A-4A90-B2EE-F50B69E3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38DA1-32F4-40BE-AD2D-D9182EB69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5C065-9B7A-42F4-988D-288E551F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1238F-79BA-4665-9570-A83A3A3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238A-57D3-42CA-B5E7-0AF0865A0110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ECC487-A9DF-418E-8C17-A1A7D3B2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FE481-8088-4CC7-810F-B797296D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8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40222-95A9-47D8-9D9D-38F990C6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02850F-2253-4B45-BBF4-091B5000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251308-3F76-45D5-9090-0F5B51F36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D7BBD5-A829-41B9-A34F-D699646FF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8D9275-8F6A-4EF0-BF22-2C98D49B1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F7533B-6FB7-4997-8273-91002CCE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93E-5CD1-4CE0-8C40-FEA890D5BE4D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3F954F-3FEA-449E-8EF0-6C16667F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8AF861-60E5-4196-944E-2A13DA6D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3D1F6-F2ED-47D5-88FC-8470E1E6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590D16-926C-4005-A9AC-7E517C1D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CDD5-0056-4DF8-B175-D1422516160F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DAE5E6-3DA1-478A-935D-56B51171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DF4D5D-D061-4B97-B8F0-F68831E0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F39577-A669-4CC7-B966-98601161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A9DD-A5FE-49AC-A085-7E840235E94E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D9E860-4CA1-4CD0-919E-58F5BB2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A048D4-68B2-4754-B59F-98AE44EB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ED2FC-C050-4609-BCC6-C1661B5B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A7876-9E07-431E-8F4E-3A648143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0221EC-7724-4F44-B161-D4B2D71E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4513CC-0FA8-4EE0-9D32-4C9491D8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4AA3-7005-45E5-9EA8-FF58C90946C5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C987A-8A2E-4CCF-B787-D130AA19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DE3CF6-DB84-4A52-904A-734ABB1D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B64D-6C8D-46C1-878F-EEC7E77D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A30D49-9B9F-4D8B-A531-3F74A6460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CCF570-425F-48F9-A2D6-7F47A449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2D8866-6A38-4382-A18B-249C3F01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9298-D138-4BD8-9AB9-449513A5F747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0C80A-7A17-43BC-8CAC-107D9CEC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FA246F-8055-47A4-8827-8C7FB4BA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0A7C6C-DD22-40F0-83EF-DF36BCD9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147DDB-DB7E-4EF7-B384-7577C9C9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F1443-E99F-49F8-8CEF-ADDB42EA0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7F05-9581-49EC-A089-78FAC652FF97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EDF36-F750-4F81-884A-7931C980C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C6673-D570-45AE-9537-396C355F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3197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3197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vesinkinternational.com/counterparty-risk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3197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fadomduck2.blogspot.com/2015/01/blog-post_41.html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dishgroup.com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946A6-87C0-403A-A4B4-2B13703CD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Principles of AI </a:t>
            </a:r>
            <a:r>
              <a:rPr lang="en-US" dirty="0"/>
              <a:t>Engineering</a:t>
            </a:r>
            <a:br>
              <a:rPr lang="en-US" dirty="0"/>
            </a:br>
            <a:r>
              <a:rPr lang="en-US" dirty="0"/>
              <a:t>Chapter 5: Requirements and risk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20889-D6EE-407D-8930-22E46285A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Prof. Dr. Steffen Herbold</a:t>
            </a:r>
          </a:p>
          <a:p>
            <a:endParaRPr lang="de-DE" sz="1600" dirty="0"/>
          </a:p>
          <a:p>
            <a:endParaRPr lang="en-US" sz="1600" dirty="0"/>
          </a:p>
          <a:p>
            <a:r>
              <a:rPr lang="en-US" sz="1600" dirty="0"/>
              <a:t>Credit: </a:t>
            </a:r>
          </a:p>
          <a:p>
            <a:r>
              <a:rPr lang="en-US" sz="1600" dirty="0"/>
              <a:t>Based on contents from Christian </a:t>
            </a:r>
            <a:r>
              <a:rPr lang="en-US" sz="1600" dirty="0" err="1"/>
              <a:t>Kästner</a:t>
            </a:r>
            <a:r>
              <a:rPr lang="en-US" sz="1600" dirty="0"/>
              <a:t> (https://github.com/ckaestne/seai)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ED0E6B-D3C5-B257-F1E8-E8AF2B1A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D74DA-EFAB-4108-9D22-6A9135F3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Lane keeping assistance system with lane departure warning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797D97-D7F7-4CF8-A22F-AF8BA586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573867"/>
            <a:ext cx="4178300" cy="27855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BB58B9-8A3C-4531-A735-F2C7BB247F03}"/>
              </a:ext>
            </a:extLst>
          </p:cNvPr>
          <p:cNvSpPr txBox="1"/>
          <p:nvPr/>
        </p:nvSpPr>
        <p:spPr>
          <a:xfrm>
            <a:off x="5513983" y="3246967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REQ: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FD55B4-6B64-4169-86D6-801C0C81491B}"/>
              </a:ext>
            </a:extLst>
          </p:cNvPr>
          <p:cNvSpPr txBox="1"/>
          <p:nvPr/>
        </p:nvSpPr>
        <p:spPr>
          <a:xfrm>
            <a:off x="5516035" y="3606800"/>
            <a:ext cx="647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SPEC: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DEC647-51F1-47E0-B1CB-D5667E75BB23}"/>
              </a:ext>
            </a:extLst>
          </p:cNvPr>
          <p:cNvSpPr txBox="1"/>
          <p:nvPr/>
        </p:nvSpPr>
        <p:spPr>
          <a:xfrm>
            <a:off x="5513983" y="4217775"/>
            <a:ext cx="58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ENV: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473EFD0-C04D-4374-8F49-57A482C53B3B}"/>
              </a:ext>
            </a:extLst>
          </p:cNvPr>
          <p:cNvSpPr txBox="1"/>
          <p:nvPr/>
        </p:nvSpPr>
        <p:spPr>
          <a:xfrm>
            <a:off x="6163135" y="3246967"/>
            <a:ext cx="4855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The vehicle must be prevented from veering of the lane.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9D591C-8841-4B6E-AF39-F616AE9D5F94}"/>
              </a:ext>
            </a:extLst>
          </p:cNvPr>
          <p:cNvSpPr txBox="1"/>
          <p:nvPr/>
        </p:nvSpPr>
        <p:spPr>
          <a:xfrm>
            <a:off x="6163135" y="3609261"/>
            <a:ext cx="5867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Lane detector accurately identifies lane markings in the input image.</a:t>
            </a:r>
          </a:p>
          <a:p>
            <a:pPr algn="l"/>
            <a:r>
              <a:rPr lang="en-US" sz="1600" dirty="0"/>
              <a:t>The controller generates correct steering commands.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C9833E-8149-46FD-8B87-D95EFE9E9F14}"/>
              </a:ext>
            </a:extLst>
          </p:cNvPr>
          <p:cNvSpPr txBox="1"/>
          <p:nvPr/>
        </p:nvSpPr>
        <p:spPr>
          <a:xfrm>
            <a:off x="6163135" y="4217775"/>
            <a:ext cx="5326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Sensors provide accurate information about the environment.</a:t>
            </a:r>
          </a:p>
          <a:p>
            <a:pPr algn="l"/>
            <a:r>
              <a:rPr lang="en-US" sz="1600" dirty="0"/>
              <a:t>Driver responds when given warning.</a:t>
            </a:r>
          </a:p>
          <a:p>
            <a:pPr algn="l"/>
            <a:r>
              <a:rPr lang="en-US" sz="1600" dirty="0"/>
              <a:t>Steering wheel is functional.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F3117D-1CCD-81DF-20F6-566F515B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0D8A-C7BF-40E1-8A1C-8541094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could go wrong?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D01B0-EB1F-473D-B83C-79D90CDE4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REQ: Wrong, inconsistent or infeasible requirements</a:t>
                </a:r>
              </a:p>
              <a:p>
                <a:endParaRPr lang="en-US"/>
              </a:p>
              <a:p>
                <a:r>
                  <a:rPr lang="en-US"/>
                  <a:t>ENV: Missing or incorrect assumptions about the environment</a:t>
                </a:r>
              </a:p>
              <a:p>
                <a:endParaRPr lang="en-US"/>
              </a:p>
              <a:p>
                <a:r>
                  <a:rPr lang="en-US"/>
                  <a:t>SPEC: Wrong or violated specifications</a:t>
                </a:r>
              </a:p>
              <a:p>
                <a:endParaRPr lang="en-US"/>
              </a:p>
              <a:p>
                <a:r>
                  <a:rPr lang="en-US"/>
                  <a:t>SPEC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/>
                  <a:t> ENV: Inconsistency between specification and assumptions about the environment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D01B0-EB1F-473D-B83C-79D90CDE4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DC8F3235-0524-4695-98C0-D0B1AB54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919" y="383820"/>
            <a:ext cx="2550932" cy="132353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ED6D25-8BF5-30C3-55A0-780E3AE2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E9EAE-B8BC-4903-B40A-18BC6D59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Lufthansa 2904 Crash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C5673-27DF-4B7D-AEEA-BBE0AE02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REQ: Reverse thrust is enabled if and only if the plane is on the ground</a:t>
            </a:r>
          </a:p>
          <a:p>
            <a:r>
              <a:rPr lang="en-US" dirty="0"/>
              <a:t>SPEC: Reverse thrust is enabled if and only if the wheel is turning</a:t>
            </a:r>
          </a:p>
          <a:p>
            <a:r>
              <a:rPr lang="en-US" dirty="0"/>
              <a:t>ENV: Wheel is turning if and only if the plane is one the ground. Wheel is turning when plane moves on the ground.</a:t>
            </a:r>
          </a:p>
          <a:p>
            <a:endParaRPr lang="en-US" dirty="0"/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The wheels did not start moving immediately when the plane touched the ground due to a wet runway</a:t>
            </a:r>
          </a:p>
          <a:p>
            <a:pPr lvl="1"/>
            <a:r>
              <a:rPr lang="en-US" dirty="0"/>
              <a:t>Reverse trust could not be used because </a:t>
            </a:r>
            <a:r>
              <a:rPr lang="en-US" dirty="0" err="1"/>
              <a:t>because</a:t>
            </a:r>
            <a:r>
              <a:rPr lang="en-US" dirty="0"/>
              <a:t> the assumption about the environment was wrong</a:t>
            </a:r>
          </a:p>
          <a:p>
            <a:pPr lvl="1"/>
            <a:r>
              <a:rPr lang="en-US" dirty="0"/>
              <a:t>The plane failed to brake in time and two people died. </a:t>
            </a:r>
            <a:endParaRPr lang="de-DE" dirty="0"/>
          </a:p>
        </p:txBody>
      </p:sp>
      <p:pic>
        <p:nvPicPr>
          <p:cNvPr id="3074" name="Picture 2" descr="Lufthansa Flight 2904 crash site Siecinski.jpg">
            <a:extLst>
              <a:ext uri="{FF2B5EF4-FFF2-40B4-BE49-F238E27FC236}">
                <a16:creationId xmlns:a16="http://schemas.microsoft.com/office/drawing/2014/main" id="{28FF0B08-B3EC-46AA-9DDF-4D8F01EB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4178301"/>
            <a:ext cx="266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F20F11-CF69-6CA2-C4EC-263F1042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EB992-C8E7-48B5-87CD-B883FCED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 violations in ML-based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4F2BC-7823-44E3-B2BF-B395097C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Unrealistic or missing assumptions</a:t>
            </a:r>
          </a:p>
          <a:p>
            <a:pPr lvl="1"/>
            <a:r>
              <a:rPr lang="en-US" dirty="0"/>
              <a:t>Poorly understood impact of </a:t>
            </a:r>
            <a:r>
              <a:rPr lang="en-US" dirty="0" err="1"/>
              <a:t>wheather</a:t>
            </a:r>
            <a:r>
              <a:rPr lang="en-US" dirty="0"/>
              <a:t> condition on sensor accuracy, missing pedestrian behavior, assumptions about how users interact with a user interface, …</a:t>
            </a:r>
          </a:p>
          <a:p>
            <a:pPr lvl="1"/>
            <a:endParaRPr lang="en-US" dirty="0"/>
          </a:p>
          <a:p>
            <a:r>
              <a:rPr lang="en-US" dirty="0"/>
              <a:t>Concept drift</a:t>
            </a:r>
          </a:p>
          <a:p>
            <a:pPr lvl="1"/>
            <a:r>
              <a:rPr lang="en-US" dirty="0"/>
              <a:t>Environment evolves over time and the underlying distributions change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Adversaries intentionally cause concept drift by poisoning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malicious actor deliberately tries to violate or invalidate assumptions on the environment</a:t>
            </a:r>
          </a:p>
          <a:p>
            <a:pPr lvl="1"/>
            <a:r>
              <a:rPr lang="en-US" dirty="0"/>
              <a:t>Placing fake traffic signs or manipulating traffic signs</a:t>
            </a:r>
          </a:p>
          <a:p>
            <a:pPr lvl="1"/>
            <a:r>
              <a:rPr lang="en-US" dirty="0"/>
              <a:t>Initiating feedback loops</a:t>
            </a:r>
          </a:p>
          <a:p>
            <a:pPr lvl="1"/>
            <a:endParaRPr lang="en-US" dirty="0"/>
          </a:p>
          <a:p>
            <a:r>
              <a:rPr lang="en-US" dirty="0"/>
              <a:t>System itself may change environment over time and invalidate assumptions</a:t>
            </a:r>
          </a:p>
          <a:p>
            <a:pPr lvl="1"/>
            <a:r>
              <a:rPr lang="en-US" dirty="0"/>
              <a:t>System interacts with environment and can change behavior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A1DBA0-6C25-5100-E22A-26F96F12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D74DA-EFAB-4108-9D22-6A9135F3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Lane keeping assistance system with lane departure warning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797D97-D7F7-4CF8-A22F-AF8BA586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573867"/>
            <a:ext cx="4178300" cy="27855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473EFD0-C04D-4374-8F49-57A482C53B3B}"/>
              </a:ext>
            </a:extLst>
          </p:cNvPr>
          <p:cNvSpPr txBox="1"/>
          <p:nvPr/>
        </p:nvSpPr>
        <p:spPr>
          <a:xfrm>
            <a:off x="6163135" y="3246967"/>
            <a:ext cx="3205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Live exercise: What could go wrong?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6D2865-807F-78B1-D52D-6F3E6B7B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FB18D-6179-46F8-B90A-6890C43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process to establish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403458-3A11-44ED-BD94-95CFA15D7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Identify environmental entities and machine components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State a desired requirement (REQ) over the environment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Identify the interface between the environment and the machine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Identify the environment assumptions (ENV)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Develop specifications (SPEC) that are sufficient to establish REQ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Check if SPEC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ENV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REQ</a:t>
                </a:r>
              </a:p>
              <a:p>
                <a:pPr lvl="1"/>
                <a:endParaRPr lang="en-US" dirty="0" err="1"/>
              </a:p>
              <a:p>
                <a:r>
                  <a:rPr lang="en-US" dirty="0"/>
                  <a:t>If not, go back to the beginning and repeat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8403458-3A11-44ED-BD94-95CFA15D7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E1DA64-D483-3C3B-B39B-C411E964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Risk analysis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C350C08-11EA-909C-5FD4-A88FCC3E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E0B62-9B6A-485F-AE2E-9F240FE1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risk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E35E0D-59B9-4293-9655-B2EE380E4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can possibly go wrong in my system and what are potential impacts on the requirements?</a:t>
                </a:r>
              </a:p>
              <a:p>
                <a:endParaRPr lang="en-US" dirty="0"/>
              </a:p>
              <a:p>
                <a:r>
                  <a:rPr lang="en-US" dirty="0"/>
                  <a:t>Risk = Likelihood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Impact</a:t>
                </a:r>
              </a:p>
              <a:p>
                <a:endParaRPr lang="en-US" dirty="0"/>
              </a:p>
              <a:p>
                <a:r>
                  <a:rPr lang="en-US" dirty="0"/>
                  <a:t>Methods for risk analysis</a:t>
                </a:r>
              </a:p>
              <a:p>
                <a:pPr lvl="1"/>
                <a:r>
                  <a:rPr lang="en-US" dirty="0"/>
                  <a:t>Failure mode &amp; effects analysis (FMEA)</a:t>
                </a:r>
              </a:p>
              <a:p>
                <a:pPr lvl="1"/>
                <a:r>
                  <a:rPr lang="en-US" dirty="0"/>
                  <a:t>Hazard analysis</a:t>
                </a:r>
              </a:p>
              <a:p>
                <a:pPr lvl="1"/>
                <a:r>
                  <a:rPr lang="en-US" dirty="0"/>
                  <a:t>Why-because analysis</a:t>
                </a:r>
              </a:p>
              <a:p>
                <a:pPr lvl="1"/>
                <a:r>
                  <a:rPr lang="en-US" dirty="0"/>
                  <a:t>Fault tree analysis (FTA)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E35E0D-59B9-4293-9655-B2EE380E4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BBD008B-DDCD-4190-A286-57CFC0FB817D}"/>
              </a:ext>
            </a:extLst>
          </p:cNvPr>
          <p:cNvCxnSpPr>
            <a:cxnSpLocks/>
          </p:cNvCxnSpPr>
          <p:nvPr/>
        </p:nvCxnSpPr>
        <p:spPr>
          <a:xfrm flipH="1">
            <a:off x="4305300" y="4398433"/>
            <a:ext cx="6138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4E831AD-2055-46F0-BFCE-AB90D1A2A058}"/>
              </a:ext>
            </a:extLst>
          </p:cNvPr>
          <p:cNvSpPr txBox="1"/>
          <p:nvPr/>
        </p:nvSpPr>
        <p:spPr>
          <a:xfrm>
            <a:off x="5232399" y="4229156"/>
            <a:ext cx="1556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We focus on FTA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AC9DB7-BCAC-45E5-9376-81A5D91B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63276" y="2551448"/>
            <a:ext cx="3603223" cy="270241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2CAF70-C856-AE84-75D8-BC436812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4F6B8-425F-4F30-9426-C5DACB82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tree analysis (FTA)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F4E1F-BD0F-43E4-9088-630EF86D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diagram of the relationship between a system failure (= requirement violation) and its potential causes</a:t>
            </a:r>
          </a:p>
          <a:p>
            <a:pPr lvl="1"/>
            <a:endParaRPr lang="en-US" dirty="0"/>
          </a:p>
          <a:p>
            <a:r>
              <a:rPr lang="en-US" dirty="0"/>
              <a:t>Can be used to identify sequences of events that result in a failure</a:t>
            </a:r>
          </a:p>
          <a:p>
            <a:pPr lvl="1"/>
            <a:endParaRPr lang="en-US" dirty="0"/>
          </a:p>
          <a:p>
            <a:r>
              <a:rPr lang="en-US" dirty="0"/>
              <a:t>Allows prioritization of contributors leading to failures</a:t>
            </a:r>
          </a:p>
          <a:p>
            <a:pPr lvl="1"/>
            <a:endParaRPr lang="en-US" dirty="0"/>
          </a:p>
          <a:p>
            <a:r>
              <a:rPr lang="en-US" dirty="0"/>
              <a:t>Informs decisions about how to design the system to be fault tolerant and/or fail safely</a:t>
            </a:r>
          </a:p>
          <a:p>
            <a:pPr lvl="1"/>
            <a:endParaRPr lang="en-US" dirty="0"/>
          </a:p>
          <a:p>
            <a:r>
              <a:rPr lang="en-US" dirty="0"/>
              <a:t>Allows investigation of accidents and the identification of the root causes</a:t>
            </a:r>
          </a:p>
          <a:p>
            <a:pPr lvl="1"/>
            <a:endParaRPr lang="en-US" dirty="0"/>
          </a:p>
          <a:p>
            <a:r>
              <a:rPr lang="en-US" dirty="0"/>
              <a:t>Often used for safety and reliability analysis, but can be used for other requirements as well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0034F1-8207-80B7-CC15-70AC6DB9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4F498-7B8C-42FA-8168-2F960C32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tree analysis &amp; 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4D5A0-69A6-4259-930F-49A9E76F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ML is increasingly used in safety critical domains</a:t>
            </a:r>
          </a:p>
          <a:p>
            <a:pPr lvl="1"/>
            <a:r>
              <a:rPr lang="en-US"/>
              <a:t>Automotive, aeronautics, industrial control systems, …</a:t>
            </a:r>
          </a:p>
          <a:p>
            <a:pPr lvl="1"/>
            <a:endParaRPr lang="en-US"/>
          </a:p>
          <a:p>
            <a:r>
              <a:rPr lang="en-US"/>
              <a:t>ML models are part of a larger system</a:t>
            </a:r>
          </a:p>
          <a:p>
            <a:endParaRPr lang="en-US"/>
          </a:p>
          <a:p>
            <a:r>
              <a:rPr lang="en-US"/>
              <a:t>ML models will eventually make mistakes</a:t>
            </a:r>
          </a:p>
          <a:p>
            <a:pPr lvl="1"/>
            <a:r>
              <a:rPr lang="en-US"/>
              <a:t>Output wrong predictions/values</a:t>
            </a:r>
          </a:p>
          <a:p>
            <a:pPr lvl="1"/>
            <a:r>
              <a:rPr lang="en-US"/>
              <a:t>Fail to adapt to the changing environment</a:t>
            </a:r>
          </a:p>
          <a:p>
            <a:pPr lvl="1"/>
            <a:r>
              <a:rPr lang="en-US"/>
              <a:t>Confuse users</a:t>
            </a:r>
          </a:p>
          <a:p>
            <a:pPr lvl="1"/>
            <a:r>
              <a:rPr lang="en-US"/>
              <a:t>…</a:t>
            </a:r>
          </a:p>
          <a:p>
            <a:pPr lvl="1"/>
            <a:endParaRPr lang="en-US"/>
          </a:p>
          <a:p>
            <a:r>
              <a:rPr lang="en-US"/>
              <a:t>Fault trees can help to understand how mistakes by ML contribute to system failures</a:t>
            </a:r>
          </a:p>
          <a:p>
            <a:pPr lvl="1"/>
            <a:r>
              <a:rPr lang="en-US"/>
              <a:t>Prerequesite to ensure that mistakes do not result in catastrophic outcomes</a:t>
            </a:r>
          </a:p>
          <a:p>
            <a:endParaRPr lang="en-US"/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AF82C3E1-6180-471D-9F8E-ECA0B8A11A71}"/>
              </a:ext>
            </a:extLst>
          </p:cNvPr>
          <p:cNvSpPr/>
          <p:nvPr/>
        </p:nvSpPr>
        <p:spPr>
          <a:xfrm>
            <a:off x="9262935" y="826183"/>
            <a:ext cx="1131430" cy="387835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78048EAE-E34D-4D55-B5FD-1492EEC56A58}"/>
              </a:ext>
            </a:extLst>
          </p:cNvPr>
          <p:cNvSpPr/>
          <p:nvPr/>
        </p:nvSpPr>
        <p:spPr>
          <a:xfrm>
            <a:off x="8181077" y="2781518"/>
            <a:ext cx="1131430" cy="387835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3DAA3D45-22C4-4427-8B1C-D67893CE546F}"/>
              </a:ext>
            </a:extLst>
          </p:cNvPr>
          <p:cNvSpPr/>
          <p:nvPr/>
        </p:nvSpPr>
        <p:spPr>
          <a:xfrm>
            <a:off x="10293467" y="2781518"/>
            <a:ext cx="1131430" cy="387835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B276CE72-9891-441A-9E8B-28305F2DDFF6}"/>
              </a:ext>
            </a:extLst>
          </p:cNvPr>
          <p:cNvSpPr/>
          <p:nvPr/>
        </p:nvSpPr>
        <p:spPr>
          <a:xfrm>
            <a:off x="9613600" y="2761528"/>
            <a:ext cx="430099" cy="407445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EA9A965A-B3C8-415E-B5A2-03A78E32F5F9}"/>
              </a:ext>
            </a:extLst>
          </p:cNvPr>
          <p:cNvSpPr/>
          <p:nvPr/>
        </p:nvSpPr>
        <p:spPr>
          <a:xfrm>
            <a:off x="8287532" y="4385761"/>
            <a:ext cx="430099" cy="39934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4CC76C4-A30F-40C2-8EF1-911A52814DF5}"/>
              </a:ext>
            </a:extLst>
          </p:cNvPr>
          <p:cNvSpPr/>
          <p:nvPr/>
        </p:nvSpPr>
        <p:spPr>
          <a:xfrm>
            <a:off x="8775952" y="4385760"/>
            <a:ext cx="430099" cy="39934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38345BE7-391B-4E39-8EB7-62EC9FCB4024}"/>
              </a:ext>
            </a:extLst>
          </p:cNvPr>
          <p:cNvSpPr/>
          <p:nvPr/>
        </p:nvSpPr>
        <p:spPr>
          <a:xfrm>
            <a:off x="10394365" y="4385759"/>
            <a:ext cx="430099" cy="39934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5F8A498C-C05E-4162-B1B8-B9352CF29683}"/>
              </a:ext>
            </a:extLst>
          </p:cNvPr>
          <p:cNvSpPr/>
          <p:nvPr/>
        </p:nvSpPr>
        <p:spPr>
          <a:xfrm>
            <a:off x="10888341" y="4385758"/>
            <a:ext cx="430099" cy="39934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2" name="Flussdiagramm: Verbinder zu einer anderen Seite 11">
            <a:extLst>
              <a:ext uri="{FF2B5EF4-FFF2-40B4-BE49-F238E27FC236}">
                <a16:creationId xmlns:a16="http://schemas.microsoft.com/office/drawing/2014/main" id="{B8104680-6CD9-4617-A440-2738A776A68C}"/>
              </a:ext>
            </a:extLst>
          </p:cNvPr>
          <p:cNvSpPr/>
          <p:nvPr/>
        </p:nvSpPr>
        <p:spPr>
          <a:xfrm>
            <a:off x="9584441" y="1621035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lang="en-US" sz="1600" dirty="0" err="1"/>
          </a:p>
        </p:txBody>
      </p:sp>
      <p:sp>
        <p:nvSpPr>
          <p:cNvPr id="13" name="Flussdiagramm: Verzögerung 12">
            <a:extLst>
              <a:ext uri="{FF2B5EF4-FFF2-40B4-BE49-F238E27FC236}">
                <a16:creationId xmlns:a16="http://schemas.microsoft.com/office/drawing/2014/main" id="{2A1D16A1-EF77-4138-85AD-4D8BF2C505F8}"/>
              </a:ext>
            </a:extLst>
          </p:cNvPr>
          <p:cNvSpPr/>
          <p:nvPr/>
        </p:nvSpPr>
        <p:spPr>
          <a:xfrm rot="16200000">
            <a:off x="8461042" y="3480493"/>
            <a:ext cx="571500" cy="488420"/>
          </a:xfrm>
          <a:prstGeom prst="flowChartDelay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4" name="Flussdiagramm: Verbinder zu einer anderen Seite 13">
            <a:extLst>
              <a:ext uri="{FF2B5EF4-FFF2-40B4-BE49-F238E27FC236}">
                <a16:creationId xmlns:a16="http://schemas.microsoft.com/office/drawing/2014/main" id="{59027EF9-78A1-44D8-BE52-D0559CE0FB61}"/>
              </a:ext>
            </a:extLst>
          </p:cNvPr>
          <p:cNvSpPr/>
          <p:nvPr/>
        </p:nvSpPr>
        <p:spPr>
          <a:xfrm>
            <a:off x="10614972" y="3438952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lang="en-US" sz="1600" dirty="0" err="1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6B955B2-6234-4452-88EA-C86E8DF52FA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9828650" y="1214018"/>
            <a:ext cx="1" cy="40701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BCF8501-B0C4-4874-94E8-856CAFAB1A5E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flipH="1">
            <a:off x="9828650" y="2197828"/>
            <a:ext cx="1" cy="563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22">
            <a:extLst>
              <a:ext uri="{FF2B5EF4-FFF2-40B4-BE49-F238E27FC236}">
                <a16:creationId xmlns:a16="http://schemas.microsoft.com/office/drawing/2014/main" id="{E4502930-E836-4F71-870C-A4A1BCCA027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16200000" flipH="1">
            <a:off x="10052071" y="1974407"/>
            <a:ext cx="583690" cy="10305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4">
            <a:extLst>
              <a:ext uri="{FF2B5EF4-FFF2-40B4-BE49-F238E27FC236}">
                <a16:creationId xmlns:a16="http://schemas.microsoft.com/office/drawing/2014/main" id="{68B9D01E-7B6A-403E-B36F-CF80D6C38434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5400000">
            <a:off x="8995877" y="1948744"/>
            <a:ext cx="583690" cy="10818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3686D7-EDC6-44DE-B99E-F39A3A77A727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>
            <a:off x="8746792" y="3169353"/>
            <a:ext cx="0" cy="269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28">
            <a:extLst>
              <a:ext uri="{FF2B5EF4-FFF2-40B4-BE49-F238E27FC236}">
                <a16:creationId xmlns:a16="http://schemas.microsoft.com/office/drawing/2014/main" id="{3BB0985C-8A43-48F7-BF1B-BFF94CF4FA80}"/>
              </a:ext>
            </a:extLst>
          </p:cNvPr>
          <p:cNvCxnSpPr>
            <a:cxnSpLocks/>
            <a:stCxn id="13" idx="1"/>
            <a:endCxn id="8" idx="0"/>
          </p:cNvCxnSpPr>
          <p:nvPr/>
        </p:nvCxnSpPr>
        <p:spPr>
          <a:xfrm rot="5400000">
            <a:off x="8437033" y="4076002"/>
            <a:ext cx="375308" cy="2442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30">
            <a:extLst>
              <a:ext uri="{FF2B5EF4-FFF2-40B4-BE49-F238E27FC236}">
                <a16:creationId xmlns:a16="http://schemas.microsoft.com/office/drawing/2014/main" id="{0C24A51C-01CA-47BE-8874-E2F848160E77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rot="16200000" flipH="1">
            <a:off x="8681244" y="4076001"/>
            <a:ext cx="375307" cy="2442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E27F8F-0B11-4D23-B1A5-912579430F5C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0859182" y="3169353"/>
            <a:ext cx="0" cy="2695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37">
            <a:extLst>
              <a:ext uri="{FF2B5EF4-FFF2-40B4-BE49-F238E27FC236}">
                <a16:creationId xmlns:a16="http://schemas.microsoft.com/office/drawing/2014/main" id="{34F63809-A44A-4C94-BFE4-4F481EA44984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16200000" flipH="1">
            <a:off x="10796280" y="4078646"/>
            <a:ext cx="370013" cy="2442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39">
            <a:extLst>
              <a:ext uri="{FF2B5EF4-FFF2-40B4-BE49-F238E27FC236}">
                <a16:creationId xmlns:a16="http://schemas.microsoft.com/office/drawing/2014/main" id="{14D71E0A-B0E2-4E38-8854-90BA724E7ADE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>
            <a:off x="10549292" y="4075869"/>
            <a:ext cx="370014" cy="2497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B477BECB-FABD-EEEA-728E-3CDCB7BC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7A21F-AEC5-4292-BEDA-1073AD9B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1D51C-1F9E-44F7-BC4D-F427CCF6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  <a:p>
            <a:endParaRPr lang="de-DE" dirty="0"/>
          </a:p>
          <a:p>
            <a:r>
              <a:rPr lang="de-DE" dirty="0"/>
              <a:t>R</a:t>
            </a:r>
            <a:r>
              <a:rPr lang="en-US" dirty="0" err="1"/>
              <a:t>isk</a:t>
            </a:r>
            <a:r>
              <a:rPr lang="en-US" dirty="0"/>
              <a:t> analysis</a:t>
            </a:r>
          </a:p>
          <a:p>
            <a:endParaRPr lang="de-DE" dirty="0"/>
          </a:p>
          <a:p>
            <a:r>
              <a:rPr lang="de-DE" dirty="0"/>
              <a:t>S</a:t>
            </a:r>
            <a:r>
              <a:rPr lang="en-US" dirty="0" err="1"/>
              <a:t>trategies</a:t>
            </a:r>
            <a:r>
              <a:rPr lang="en-US" dirty="0"/>
              <a:t> for handling faults in ML-based systems</a:t>
            </a:r>
          </a:p>
          <a:p>
            <a:endParaRPr lang="de-DE" dirty="0"/>
          </a:p>
          <a:p>
            <a:r>
              <a:rPr lang="de-DE" dirty="0"/>
              <a:t>C</a:t>
            </a:r>
            <a:r>
              <a:rPr lang="en-US" dirty="0" err="1"/>
              <a:t>onstraints</a:t>
            </a:r>
            <a:r>
              <a:rPr lang="en-US" dirty="0"/>
              <a:t> and trade-offs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68D259-3F5B-A87B-FEA0-A1F3EEDF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99C31-428C-414B-8359-4C4FA625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building blocks of fault trees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6027DC8F-2784-4260-87A0-2BC16555B40F}"/>
              </a:ext>
            </a:extLst>
          </p:cNvPr>
          <p:cNvSpPr/>
          <p:nvPr/>
        </p:nvSpPr>
        <p:spPr>
          <a:xfrm>
            <a:off x="1703917" y="2357967"/>
            <a:ext cx="931333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E</a:t>
            </a:r>
            <a:endParaRPr lang="en-US" sz="1600" dirty="0" err="1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EAF32F29-9FC7-4D9C-9D02-B891E6BCD798}"/>
              </a:ext>
            </a:extLst>
          </p:cNvPr>
          <p:cNvSpPr/>
          <p:nvPr/>
        </p:nvSpPr>
        <p:spPr>
          <a:xfrm>
            <a:off x="1835150" y="3262136"/>
            <a:ext cx="668867" cy="651933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600" dirty="0"/>
              <a:t>B.E.</a:t>
            </a:r>
            <a:endParaRPr lang="en-US" sz="1600" dirty="0" err="1"/>
          </a:p>
        </p:txBody>
      </p:sp>
      <p:sp>
        <p:nvSpPr>
          <p:cNvPr id="7" name="Flussdiagramm: Verbinder zu einer anderen Seite 6">
            <a:extLst>
              <a:ext uri="{FF2B5EF4-FFF2-40B4-BE49-F238E27FC236}">
                <a16:creationId xmlns:a16="http://schemas.microsoft.com/office/drawing/2014/main" id="{2932AD5E-A45A-47E5-982B-04CC3A80B47B}"/>
              </a:ext>
            </a:extLst>
          </p:cNvPr>
          <p:cNvSpPr/>
          <p:nvPr/>
        </p:nvSpPr>
        <p:spPr>
          <a:xfrm>
            <a:off x="1925373" y="5169073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de-DE" sz="1600" dirty="0"/>
              <a:t>OR</a:t>
            </a:r>
            <a:endParaRPr lang="en-US" sz="1600" dirty="0" err="1"/>
          </a:p>
        </p:txBody>
      </p:sp>
      <p:sp>
        <p:nvSpPr>
          <p:cNvPr id="8" name="Flussdiagramm: Verzögerung 7">
            <a:extLst>
              <a:ext uri="{FF2B5EF4-FFF2-40B4-BE49-F238E27FC236}">
                <a16:creationId xmlns:a16="http://schemas.microsoft.com/office/drawing/2014/main" id="{6E054B04-5FDC-40F6-90DD-51BEE60A934E}"/>
              </a:ext>
            </a:extLst>
          </p:cNvPr>
          <p:cNvSpPr/>
          <p:nvPr/>
        </p:nvSpPr>
        <p:spPr>
          <a:xfrm rot="16200000">
            <a:off x="1883832" y="4297361"/>
            <a:ext cx="571500" cy="488420"/>
          </a:xfrm>
          <a:prstGeom prst="flowChartDelay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AND</a:t>
            </a:r>
            <a:endParaRPr lang="en-US" sz="1600" dirty="0" err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D6CB1D-4A71-4897-A42B-2CAE45109D9E}"/>
              </a:ext>
            </a:extLst>
          </p:cNvPr>
          <p:cNvSpPr txBox="1"/>
          <p:nvPr/>
        </p:nvSpPr>
        <p:spPr>
          <a:xfrm>
            <a:off x="3348566" y="2473118"/>
            <a:ext cx="478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Event: an occurrence of a fault or an undesirable action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3DAE84-1566-41C6-890C-2E04844A14C9}"/>
              </a:ext>
            </a:extLst>
          </p:cNvPr>
          <p:cNvSpPr txBox="1"/>
          <p:nvPr/>
        </p:nvSpPr>
        <p:spPr>
          <a:xfrm>
            <a:off x="3348566" y="3411476"/>
            <a:ext cx="6064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Basic event: no further development or breakdown (leaves of the tree)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8F13A6-C1E9-4D0B-9BE7-A62620217DD7}"/>
              </a:ext>
            </a:extLst>
          </p:cNvPr>
          <p:cNvSpPr txBox="1"/>
          <p:nvPr/>
        </p:nvSpPr>
        <p:spPr>
          <a:xfrm>
            <a:off x="3348566" y="4349834"/>
            <a:ext cx="3702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AND: all of the sub-events must take place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CB899C-B76D-4A41-9DB7-3BDB22BD5642}"/>
              </a:ext>
            </a:extLst>
          </p:cNvPr>
          <p:cNvSpPr txBox="1"/>
          <p:nvPr/>
        </p:nvSpPr>
        <p:spPr>
          <a:xfrm>
            <a:off x="3348566" y="5288192"/>
            <a:ext cx="4883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OR: any of the sub-events may result in the parent event</a:t>
            </a: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5C6FEDC1-8EA2-47E6-AB51-1BE278EC2BDA}"/>
              </a:ext>
            </a:extLst>
          </p:cNvPr>
          <p:cNvSpPr/>
          <p:nvPr/>
        </p:nvSpPr>
        <p:spPr>
          <a:xfrm>
            <a:off x="1443567" y="4186767"/>
            <a:ext cx="169333" cy="1625600"/>
          </a:xfrm>
          <a:prstGeom prst="leftBrace">
            <a:avLst>
              <a:gd name="adj1" fmla="val 13333"/>
              <a:gd name="adj2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F643E9A-954F-4BA0-8814-F84CEA852175}"/>
              </a:ext>
            </a:extLst>
          </p:cNvPr>
          <p:cNvSpPr txBox="1"/>
          <p:nvPr/>
        </p:nvSpPr>
        <p:spPr>
          <a:xfrm rot="16200000">
            <a:off x="677548" y="4849041"/>
            <a:ext cx="659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/>
              <a:t>Gates</a:t>
            </a:r>
            <a:endParaRPr lang="en-US" sz="1600" dirty="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290A5-8FD1-B014-37DD-C078AB32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8D652-F2E5-4D40-906C-865F4A14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tree example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6A9A3E1A-CB46-4447-AB00-ADE4F4E0E5B5}"/>
              </a:ext>
            </a:extLst>
          </p:cNvPr>
          <p:cNvSpPr/>
          <p:nvPr/>
        </p:nvSpPr>
        <p:spPr>
          <a:xfrm>
            <a:off x="6096000" y="1131888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TOP EVENT</a:t>
            </a:r>
          </a:p>
          <a:p>
            <a:pPr algn="ctr"/>
            <a:r>
              <a:rPr lang="en-US" sz="1600"/>
              <a:t>No light in the room</a:t>
            </a:r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29375D53-9EB9-4F7D-9DE7-611E9C3359BB}"/>
              </a:ext>
            </a:extLst>
          </p:cNvPr>
          <p:cNvSpPr/>
          <p:nvPr/>
        </p:nvSpPr>
        <p:spPr>
          <a:xfrm>
            <a:off x="4422748" y="3215480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All lightbulbs broken</a:t>
            </a: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14D66937-285C-494C-A621-81D5ABFE3579}"/>
              </a:ext>
            </a:extLst>
          </p:cNvPr>
          <p:cNvSpPr/>
          <p:nvPr/>
        </p:nvSpPr>
        <p:spPr>
          <a:xfrm>
            <a:off x="7777103" y="3216384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No voltage at input</a:t>
            </a: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F5F65645-9FBE-459A-AF75-B03B690D4391}"/>
              </a:ext>
            </a:extLst>
          </p:cNvPr>
          <p:cNvSpPr/>
          <p:nvPr/>
        </p:nvSpPr>
        <p:spPr>
          <a:xfrm>
            <a:off x="6548703" y="3037680"/>
            <a:ext cx="959379" cy="9001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Switch</a:t>
            </a:r>
          </a:p>
          <a:p>
            <a:pPr algn="ctr"/>
            <a:r>
              <a:rPr lang="en-US" sz="1600"/>
              <a:t>failed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C48F4091-C5C8-4430-AEFB-4B5D1864C17B}"/>
              </a:ext>
            </a:extLst>
          </p:cNvPr>
          <p:cNvSpPr/>
          <p:nvPr/>
        </p:nvSpPr>
        <p:spPr>
          <a:xfrm>
            <a:off x="4116626" y="5145924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Bulb </a:t>
            </a:r>
          </a:p>
          <a:p>
            <a:pPr algn="ctr"/>
            <a:r>
              <a:rPr lang="en-US" sz="1600"/>
              <a:t>lamp 1</a:t>
            </a:r>
          </a:p>
          <a:p>
            <a:pPr algn="ctr"/>
            <a:r>
              <a:rPr lang="en-US" sz="1600"/>
              <a:t>broken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E5780687-DA03-49D8-8B6F-C96D81F1BDBA}"/>
              </a:ext>
            </a:extLst>
          </p:cNvPr>
          <p:cNvSpPr/>
          <p:nvPr/>
        </p:nvSpPr>
        <p:spPr>
          <a:xfrm>
            <a:off x="5564424" y="5145924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Bulb </a:t>
            </a:r>
          </a:p>
          <a:p>
            <a:pPr algn="ctr"/>
            <a:r>
              <a:rPr lang="en-US" sz="1600"/>
              <a:t>lamp 2</a:t>
            </a:r>
          </a:p>
          <a:p>
            <a:pPr algn="ctr"/>
            <a:r>
              <a:rPr lang="en-US" sz="1600"/>
              <a:t>broken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00E70F9E-5735-4AC0-BD8B-20B1CE08801E}"/>
              </a:ext>
            </a:extLst>
          </p:cNvPr>
          <p:cNvSpPr/>
          <p:nvPr/>
        </p:nvSpPr>
        <p:spPr>
          <a:xfrm>
            <a:off x="7508024" y="5145924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Power</a:t>
            </a:r>
          </a:p>
          <a:p>
            <a:pPr algn="ctr"/>
            <a:r>
              <a:rPr lang="en-US" sz="1600"/>
              <a:t>outage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AD9ACCD0-1892-4742-B694-0EBB1295857E}"/>
              </a:ext>
            </a:extLst>
          </p:cNvPr>
          <p:cNvSpPr/>
          <p:nvPr/>
        </p:nvSpPr>
        <p:spPr>
          <a:xfrm>
            <a:off x="8955822" y="5145924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Fuse</a:t>
            </a:r>
          </a:p>
          <a:p>
            <a:pPr algn="ctr"/>
            <a:r>
              <a:rPr lang="en-US" sz="1600"/>
              <a:t>burned</a:t>
            </a:r>
          </a:p>
        </p:txBody>
      </p:sp>
      <p:sp>
        <p:nvSpPr>
          <p:cNvPr id="15" name="Flussdiagramm: Verbinder zu einer anderen Seite 14">
            <a:extLst>
              <a:ext uri="{FF2B5EF4-FFF2-40B4-BE49-F238E27FC236}">
                <a16:creationId xmlns:a16="http://schemas.microsoft.com/office/drawing/2014/main" id="{C4750A7A-D08F-4FD1-BBBF-BC13427EADB9}"/>
              </a:ext>
            </a:extLst>
          </p:cNvPr>
          <p:cNvSpPr/>
          <p:nvPr/>
        </p:nvSpPr>
        <p:spPr>
          <a:xfrm>
            <a:off x="6786298" y="2091970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sp>
        <p:nvSpPr>
          <p:cNvPr id="16" name="Flussdiagramm: Verzögerung 15">
            <a:extLst>
              <a:ext uri="{FF2B5EF4-FFF2-40B4-BE49-F238E27FC236}">
                <a16:creationId xmlns:a16="http://schemas.microsoft.com/office/drawing/2014/main" id="{CD3B3910-9BB4-4A49-A517-1904CE72B4CF}"/>
              </a:ext>
            </a:extLst>
          </p:cNvPr>
          <p:cNvSpPr/>
          <p:nvPr/>
        </p:nvSpPr>
        <p:spPr>
          <a:xfrm rot="16200000">
            <a:off x="5071506" y="4222838"/>
            <a:ext cx="571500" cy="488420"/>
          </a:xfrm>
          <a:prstGeom prst="flowChartDelay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AND</a:t>
            </a:r>
          </a:p>
        </p:txBody>
      </p:sp>
      <p:sp>
        <p:nvSpPr>
          <p:cNvPr id="17" name="Flussdiagramm: Verbinder zu einer anderen Seite 16">
            <a:extLst>
              <a:ext uri="{FF2B5EF4-FFF2-40B4-BE49-F238E27FC236}">
                <a16:creationId xmlns:a16="http://schemas.microsoft.com/office/drawing/2014/main" id="{C70A2350-D886-4BB3-AC7F-A4F69177A0FB}"/>
              </a:ext>
            </a:extLst>
          </p:cNvPr>
          <p:cNvSpPr/>
          <p:nvPr/>
        </p:nvSpPr>
        <p:spPr>
          <a:xfrm>
            <a:off x="8467403" y="4181297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0AAF385-5DCB-4ED8-BC93-09C1E3692C96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7030508" y="1690688"/>
            <a:ext cx="1" cy="4012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8445FFA-E505-421F-A21F-8D51E21E8EA8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 flipH="1">
            <a:off x="7028393" y="2668763"/>
            <a:ext cx="2115" cy="3689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92EF029-46CE-4C71-A2F0-0D70CF920C29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7597250" y="2102021"/>
            <a:ext cx="547621" cy="16811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1FCB76C-C195-4C38-A5B1-D489FC31334D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5400000">
            <a:off x="5920525" y="2105496"/>
            <a:ext cx="546717" cy="16732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2B499AC-2D54-40C5-AB25-F8BF6BB529B6}"/>
              </a:ext>
            </a:extLst>
          </p:cNvPr>
          <p:cNvCxnSpPr>
            <a:stCxn id="8" idx="2"/>
            <a:endCxn id="16" idx="3"/>
          </p:cNvCxnSpPr>
          <p:nvPr/>
        </p:nvCxnSpPr>
        <p:spPr>
          <a:xfrm flipH="1">
            <a:off x="5357256" y="3774280"/>
            <a:ext cx="1" cy="4070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29892B0-B38E-4F30-9455-9A8325AE1DB1}"/>
              </a:ext>
            </a:extLst>
          </p:cNvPr>
          <p:cNvCxnSpPr>
            <a:stCxn id="16" idx="1"/>
            <a:endCxn id="11" idx="0"/>
          </p:cNvCxnSpPr>
          <p:nvPr/>
        </p:nvCxnSpPr>
        <p:spPr>
          <a:xfrm rot="5400000">
            <a:off x="4780223" y="4568891"/>
            <a:ext cx="393126" cy="7609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2648222-C3B7-4328-B384-AD6983370531}"/>
              </a:ext>
            </a:extLst>
          </p:cNvPr>
          <p:cNvCxnSpPr>
            <a:stCxn id="16" idx="1"/>
            <a:endCxn id="12" idx="0"/>
          </p:cNvCxnSpPr>
          <p:nvPr/>
        </p:nvCxnSpPr>
        <p:spPr>
          <a:xfrm rot="16200000" flipH="1">
            <a:off x="5504122" y="4605932"/>
            <a:ext cx="393126" cy="6868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0C0210A-446A-4450-BF45-1F070980C99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8711612" y="3775184"/>
            <a:ext cx="1" cy="406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B87A0A0-7A6E-41F2-8635-65D473B6DBE1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 rot="16200000" flipH="1">
            <a:off x="8879645" y="4590057"/>
            <a:ext cx="387834" cy="723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6979DC-2985-459B-8D15-2D633DB2126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rot="5400000">
            <a:off x="8155747" y="4590058"/>
            <a:ext cx="387834" cy="723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0FB8116-914C-46DA-8A0B-09FF2AE940C7}"/>
              </a:ext>
            </a:extLst>
          </p:cNvPr>
          <p:cNvSpPr txBox="1"/>
          <p:nvPr/>
        </p:nvSpPr>
        <p:spPr>
          <a:xfrm>
            <a:off x="8421898" y="1131888"/>
            <a:ext cx="3283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Every tree begins with a top event</a:t>
            </a:r>
          </a:p>
          <a:p>
            <a:pPr algn="l"/>
            <a:r>
              <a:rPr lang="en-US" sz="1600"/>
              <a:t>This is typically requirement violation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E33EFA5-6BB0-4B86-9BF5-13DC4FDEA3D3}"/>
              </a:ext>
            </a:extLst>
          </p:cNvPr>
          <p:cNvSpPr txBox="1"/>
          <p:nvPr/>
        </p:nvSpPr>
        <p:spPr>
          <a:xfrm>
            <a:off x="283550" y="4583520"/>
            <a:ext cx="3921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Every branch must terminate in a basic event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37E0C37-D0D4-4141-A596-4770F5D843A6}"/>
              </a:ext>
            </a:extLst>
          </p:cNvPr>
          <p:cNvSpPr/>
          <p:nvPr/>
        </p:nvSpPr>
        <p:spPr>
          <a:xfrm>
            <a:off x="6297454" y="656483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Figure from </a:t>
            </a:r>
            <a:r>
              <a:rPr lang="en-US" sz="1050" i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Fault Tree Analysis and Reliability Block Diagram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 (2016), Jaroslav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  <a:latin typeface="-apple-system"/>
              </a:rPr>
              <a:t>Menčík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675855-097D-A984-B747-CB079C08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4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8BBA4-C047-4554-A962-B8E0D145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Anaysis of fault trees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5A470-8598-413D-8C62-D377E22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Qualitative analysis</a:t>
            </a:r>
          </a:p>
          <a:p>
            <a:pPr lvl="1"/>
            <a:r>
              <a:rPr lang="en-US"/>
              <a:t>Determine potential root causes of failure through </a:t>
            </a:r>
            <a:r>
              <a:rPr lang="en-US" i="1"/>
              <a:t>minimal cut analysis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Quantitative analysis</a:t>
            </a:r>
          </a:p>
          <a:p>
            <a:pPr lvl="1"/>
            <a:r>
              <a:rPr lang="en-US"/>
              <a:t>Compute probability of failure</a:t>
            </a:r>
          </a:p>
        </p:txBody>
      </p:sp>
      <p:pic>
        <p:nvPicPr>
          <p:cNvPr id="5" name="Grafik 4" descr="Kopf mit Zahnrädern">
            <a:extLst>
              <a:ext uri="{FF2B5EF4-FFF2-40B4-BE49-F238E27FC236}">
                <a16:creationId xmlns:a16="http://schemas.microsoft.com/office/drawing/2014/main" id="{1EFF34D6-8F79-4AC7-8DFC-D1780DA6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063" y="1770914"/>
            <a:ext cx="914400" cy="914400"/>
          </a:xfrm>
          <a:prstGeom prst="rect">
            <a:avLst/>
          </a:prstGeom>
        </p:spPr>
      </p:pic>
      <p:pic>
        <p:nvPicPr>
          <p:cNvPr id="7" name="Grafik 6" descr="Messgerät">
            <a:extLst>
              <a:ext uri="{FF2B5EF4-FFF2-40B4-BE49-F238E27FC236}">
                <a16:creationId xmlns:a16="http://schemas.microsoft.com/office/drawing/2014/main" id="{2FA01802-A4B2-434C-8FF3-55C91CC27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0604" y="3462589"/>
            <a:ext cx="914400" cy="9144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CB93E7-2A59-7739-8EE7-05368175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3314F-92A7-4322-863E-F7B4372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cut set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A5ACDC-357B-4EC2-936A-381FC88F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1812" cy="4351338"/>
          </a:xfrm>
        </p:spPr>
        <p:txBody>
          <a:bodyPr/>
          <a:lstStyle/>
          <a:p>
            <a:r>
              <a:rPr lang="en-US" dirty="0"/>
              <a:t>Cut set</a:t>
            </a:r>
          </a:p>
          <a:p>
            <a:pPr lvl="1"/>
            <a:r>
              <a:rPr lang="en-US" dirty="0"/>
              <a:t>A set of basic events whose simultaneous </a:t>
            </a:r>
            <a:r>
              <a:rPr lang="en-US" dirty="0" err="1"/>
              <a:t>occurence</a:t>
            </a:r>
            <a:r>
              <a:rPr lang="en-US" dirty="0"/>
              <a:t> is sufficient to guarantee that the top event occurs</a:t>
            </a:r>
          </a:p>
          <a:p>
            <a:endParaRPr lang="en-US" dirty="0"/>
          </a:p>
          <a:p>
            <a:r>
              <a:rPr lang="en-US" dirty="0"/>
              <a:t>Minimal cut set</a:t>
            </a:r>
          </a:p>
          <a:p>
            <a:pPr lvl="1"/>
            <a:r>
              <a:rPr lang="en-US" dirty="0"/>
              <a:t>A cut set from which a smaller cut set cannot be obtained by removing basic events</a:t>
            </a:r>
          </a:p>
          <a:p>
            <a:pPr lvl="1"/>
            <a:endParaRPr lang="en-US" dirty="0"/>
          </a:p>
          <a:p>
            <a:r>
              <a:rPr lang="en-US" dirty="0"/>
              <a:t>Minimal cut sets for the example</a:t>
            </a:r>
          </a:p>
          <a:p>
            <a:pPr lvl="1"/>
            <a:r>
              <a:rPr lang="en-US" dirty="0"/>
              <a:t>Bulb lamp 1 broken, bulb lamp 2 broken</a:t>
            </a:r>
          </a:p>
          <a:p>
            <a:pPr lvl="1"/>
            <a:r>
              <a:rPr lang="en-US" dirty="0"/>
              <a:t>Switch failed</a:t>
            </a:r>
          </a:p>
          <a:p>
            <a:pPr lvl="1"/>
            <a:r>
              <a:rPr lang="en-US" dirty="0"/>
              <a:t>Power outage</a:t>
            </a:r>
          </a:p>
          <a:p>
            <a:pPr lvl="1"/>
            <a:r>
              <a:rPr lang="en-US" dirty="0"/>
              <a:t>Fuse burned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481E4C5C-AA50-4A9C-B9FF-CA63F660D42B}"/>
              </a:ext>
            </a:extLst>
          </p:cNvPr>
          <p:cNvSpPr/>
          <p:nvPr/>
        </p:nvSpPr>
        <p:spPr>
          <a:xfrm>
            <a:off x="8175966" y="908194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TOP EVENT</a:t>
            </a:r>
          </a:p>
          <a:p>
            <a:pPr algn="ctr"/>
            <a:r>
              <a:rPr lang="en-US" sz="1600"/>
              <a:t>No light in the room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6A7AD711-7BF8-46D5-8DA5-7982E7CA09FE}"/>
              </a:ext>
            </a:extLst>
          </p:cNvPr>
          <p:cNvSpPr/>
          <p:nvPr/>
        </p:nvSpPr>
        <p:spPr>
          <a:xfrm>
            <a:off x="6502714" y="2991786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All lightbulbs broken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ACF5243E-E8A1-41BA-B834-68D94D8C2D2F}"/>
              </a:ext>
            </a:extLst>
          </p:cNvPr>
          <p:cNvSpPr/>
          <p:nvPr/>
        </p:nvSpPr>
        <p:spPr>
          <a:xfrm>
            <a:off x="9857069" y="2992690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No voltage at input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2A239D0C-2A7E-4285-9FB4-2DCA5243E310}"/>
              </a:ext>
            </a:extLst>
          </p:cNvPr>
          <p:cNvSpPr/>
          <p:nvPr/>
        </p:nvSpPr>
        <p:spPr>
          <a:xfrm>
            <a:off x="8628669" y="2813986"/>
            <a:ext cx="959379" cy="9001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Switch</a:t>
            </a:r>
          </a:p>
          <a:p>
            <a:pPr algn="ctr"/>
            <a:r>
              <a:rPr lang="en-US" sz="1600"/>
              <a:t>failed</a:t>
            </a: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EEFF9977-D36B-4006-A78E-DEC4D2A7EAC8}"/>
              </a:ext>
            </a:extLst>
          </p:cNvPr>
          <p:cNvSpPr/>
          <p:nvPr/>
        </p:nvSpPr>
        <p:spPr>
          <a:xfrm>
            <a:off x="6196592" y="4922230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Bulb </a:t>
            </a:r>
          </a:p>
          <a:p>
            <a:pPr algn="ctr"/>
            <a:r>
              <a:rPr lang="en-US" sz="1600"/>
              <a:t>lamp 1</a:t>
            </a:r>
          </a:p>
          <a:p>
            <a:pPr algn="ctr"/>
            <a:r>
              <a:rPr lang="en-US" sz="1600"/>
              <a:t>broken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FE3637B4-0EAC-448B-9D30-955879EECE58}"/>
              </a:ext>
            </a:extLst>
          </p:cNvPr>
          <p:cNvSpPr/>
          <p:nvPr/>
        </p:nvSpPr>
        <p:spPr>
          <a:xfrm>
            <a:off x="7644390" y="4922230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Bulb </a:t>
            </a:r>
          </a:p>
          <a:p>
            <a:pPr algn="ctr"/>
            <a:r>
              <a:rPr lang="en-US" sz="1600"/>
              <a:t>lamp 2</a:t>
            </a:r>
          </a:p>
          <a:p>
            <a:pPr algn="ctr"/>
            <a:r>
              <a:rPr lang="en-US" sz="1600"/>
              <a:t>broken</a:t>
            </a: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8DB91955-4508-4126-8E16-491C3AE60FB5}"/>
              </a:ext>
            </a:extLst>
          </p:cNvPr>
          <p:cNvSpPr/>
          <p:nvPr/>
        </p:nvSpPr>
        <p:spPr>
          <a:xfrm>
            <a:off x="9587990" y="4922230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Power</a:t>
            </a:r>
          </a:p>
          <a:p>
            <a:pPr algn="ctr"/>
            <a:r>
              <a:rPr lang="en-US" sz="1600"/>
              <a:t>outage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78C33D67-58C2-4C45-94D8-A5DB62B70BAF}"/>
              </a:ext>
            </a:extLst>
          </p:cNvPr>
          <p:cNvSpPr/>
          <p:nvPr/>
        </p:nvSpPr>
        <p:spPr>
          <a:xfrm>
            <a:off x="11035788" y="4922230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Fuse</a:t>
            </a:r>
          </a:p>
          <a:p>
            <a:pPr algn="ctr"/>
            <a:r>
              <a:rPr lang="en-US" sz="1600"/>
              <a:t>burned</a:t>
            </a:r>
          </a:p>
        </p:txBody>
      </p:sp>
      <p:sp>
        <p:nvSpPr>
          <p:cNvPr id="12" name="Flussdiagramm: Verbinder zu einer anderen Seite 11">
            <a:extLst>
              <a:ext uri="{FF2B5EF4-FFF2-40B4-BE49-F238E27FC236}">
                <a16:creationId xmlns:a16="http://schemas.microsoft.com/office/drawing/2014/main" id="{9332FF9B-399C-4DF8-BEDA-B781D4F9445C}"/>
              </a:ext>
            </a:extLst>
          </p:cNvPr>
          <p:cNvSpPr/>
          <p:nvPr/>
        </p:nvSpPr>
        <p:spPr>
          <a:xfrm>
            <a:off x="8866264" y="1868276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sp>
        <p:nvSpPr>
          <p:cNvPr id="13" name="Flussdiagramm: Verzögerung 12">
            <a:extLst>
              <a:ext uri="{FF2B5EF4-FFF2-40B4-BE49-F238E27FC236}">
                <a16:creationId xmlns:a16="http://schemas.microsoft.com/office/drawing/2014/main" id="{5C8B5694-5BBB-40F8-93FD-B788B319BB2B}"/>
              </a:ext>
            </a:extLst>
          </p:cNvPr>
          <p:cNvSpPr/>
          <p:nvPr/>
        </p:nvSpPr>
        <p:spPr>
          <a:xfrm rot="16200000">
            <a:off x="7151472" y="3999144"/>
            <a:ext cx="571500" cy="488420"/>
          </a:xfrm>
          <a:prstGeom prst="flowChartDelay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AND</a:t>
            </a:r>
          </a:p>
        </p:txBody>
      </p:sp>
      <p:sp>
        <p:nvSpPr>
          <p:cNvPr id="14" name="Flussdiagramm: Verbinder zu einer anderen Seite 13">
            <a:extLst>
              <a:ext uri="{FF2B5EF4-FFF2-40B4-BE49-F238E27FC236}">
                <a16:creationId xmlns:a16="http://schemas.microsoft.com/office/drawing/2014/main" id="{26BF97A3-EE14-4033-9C1F-932FF15F1A8C}"/>
              </a:ext>
            </a:extLst>
          </p:cNvPr>
          <p:cNvSpPr/>
          <p:nvPr/>
        </p:nvSpPr>
        <p:spPr>
          <a:xfrm>
            <a:off x="10547369" y="3957603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D0ED1A0-F866-452B-A940-DA57429144E7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9110474" y="1466994"/>
            <a:ext cx="1" cy="4012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8F5B8CA-200B-4115-9338-A2E44100604A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9108359" y="2445069"/>
            <a:ext cx="2115" cy="3689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22">
            <a:extLst>
              <a:ext uri="{FF2B5EF4-FFF2-40B4-BE49-F238E27FC236}">
                <a16:creationId xmlns:a16="http://schemas.microsoft.com/office/drawing/2014/main" id="{94226360-82AE-486B-967D-299CFF6C388C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16200000" flipH="1">
            <a:off x="9677216" y="1878327"/>
            <a:ext cx="547621" cy="16811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4">
            <a:extLst>
              <a:ext uri="{FF2B5EF4-FFF2-40B4-BE49-F238E27FC236}">
                <a16:creationId xmlns:a16="http://schemas.microsoft.com/office/drawing/2014/main" id="{2BE426FF-7B0D-417A-9ACB-0276A5BF8D9C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5400000">
            <a:off x="8000491" y="1881802"/>
            <a:ext cx="546717" cy="16732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FEEBA02-0887-4D11-8A5C-D0B11B4EA006}"/>
              </a:ext>
            </a:extLst>
          </p:cNvPr>
          <p:cNvCxnSpPr>
            <a:stCxn id="5" idx="2"/>
            <a:endCxn id="13" idx="3"/>
          </p:cNvCxnSpPr>
          <p:nvPr/>
        </p:nvCxnSpPr>
        <p:spPr>
          <a:xfrm flipH="1">
            <a:off x="7437222" y="3550586"/>
            <a:ext cx="1" cy="4070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28">
            <a:extLst>
              <a:ext uri="{FF2B5EF4-FFF2-40B4-BE49-F238E27FC236}">
                <a16:creationId xmlns:a16="http://schemas.microsoft.com/office/drawing/2014/main" id="{E581A889-B703-4BF1-9C3C-5E24BB2FF280}"/>
              </a:ext>
            </a:extLst>
          </p:cNvPr>
          <p:cNvCxnSpPr>
            <a:stCxn id="13" idx="1"/>
            <a:endCxn id="8" idx="0"/>
          </p:cNvCxnSpPr>
          <p:nvPr/>
        </p:nvCxnSpPr>
        <p:spPr>
          <a:xfrm rot="5400000">
            <a:off x="6860189" y="4345197"/>
            <a:ext cx="393126" cy="7609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30">
            <a:extLst>
              <a:ext uri="{FF2B5EF4-FFF2-40B4-BE49-F238E27FC236}">
                <a16:creationId xmlns:a16="http://schemas.microsoft.com/office/drawing/2014/main" id="{D6F3530A-B6A9-4327-A869-36745EB612C3}"/>
              </a:ext>
            </a:extLst>
          </p:cNvPr>
          <p:cNvCxnSpPr>
            <a:stCxn id="13" idx="1"/>
            <a:endCxn id="9" idx="0"/>
          </p:cNvCxnSpPr>
          <p:nvPr/>
        </p:nvCxnSpPr>
        <p:spPr>
          <a:xfrm rot="16200000" flipH="1">
            <a:off x="7584088" y="4382238"/>
            <a:ext cx="393126" cy="6868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1E07DC2-E2A5-4F8C-8717-6BD7775EF97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10791578" y="3551490"/>
            <a:ext cx="1" cy="406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37">
            <a:extLst>
              <a:ext uri="{FF2B5EF4-FFF2-40B4-BE49-F238E27FC236}">
                <a16:creationId xmlns:a16="http://schemas.microsoft.com/office/drawing/2014/main" id="{0013E72F-FA49-4CA8-B9B0-52414BE1CE25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 rot="16200000" flipH="1">
            <a:off x="10959611" y="4366363"/>
            <a:ext cx="387834" cy="723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39">
            <a:extLst>
              <a:ext uri="{FF2B5EF4-FFF2-40B4-BE49-F238E27FC236}">
                <a16:creationId xmlns:a16="http://schemas.microsoft.com/office/drawing/2014/main" id="{2C350EBC-746D-4A57-B39E-CEE3C8D4226C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>
            <a:off x="10235713" y="4366364"/>
            <a:ext cx="387834" cy="723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3598C2E7-7427-FA7E-DD9E-12B2CC9F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C2E1E-4BB7-43F3-BCBE-75E61CF9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probability analysis</a:t>
            </a:r>
          </a:p>
        </p:txBody>
      </p: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D3BFD493-CC75-4C02-9F40-5168502A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1454" cy="4351338"/>
          </a:xfrm>
        </p:spPr>
        <p:txBody>
          <a:bodyPr/>
          <a:lstStyle/>
          <a:p>
            <a:r>
              <a:rPr lang="en-US"/>
              <a:t>Goal: compute the probability of the top event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Assign probabilities to basic event</a:t>
            </a:r>
          </a:p>
          <a:p>
            <a:pPr lvl="1"/>
            <a:r>
              <a:rPr lang="en-US"/>
              <a:t>Based on domain knowledge</a:t>
            </a:r>
          </a:p>
          <a:p>
            <a:pPr lvl="1"/>
            <a:r>
              <a:rPr lang="en-US"/>
              <a:t>If possible, use measurements</a:t>
            </a:r>
          </a:p>
          <a:p>
            <a:r>
              <a:rPr lang="en-US"/>
              <a:t>Apply probability theory to compute probalities of intermediate events through AND and OR gates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Simplified but less accurate approach:</a:t>
            </a:r>
          </a:p>
          <a:p>
            <a:pPr lvl="1"/>
            <a:r>
              <a:rPr lang="en-US"/>
              <a:t>Compute probability as the sum as the probabilities of the minimal cut sets</a:t>
            </a:r>
          </a:p>
          <a:p>
            <a:pPr lvl="1"/>
            <a:endParaRPr lang="en-US"/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8EF79828-F649-4BD2-B7F1-42AA39CE69C4}"/>
              </a:ext>
            </a:extLst>
          </p:cNvPr>
          <p:cNvSpPr/>
          <p:nvPr/>
        </p:nvSpPr>
        <p:spPr>
          <a:xfrm>
            <a:off x="8175966" y="908194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TOP EVENT</a:t>
            </a:r>
          </a:p>
          <a:p>
            <a:pPr algn="ctr"/>
            <a:r>
              <a:rPr lang="en-US" sz="1600"/>
              <a:t>No light in the room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82B15EAC-EE83-40A2-AA78-CF08794E8A57}"/>
              </a:ext>
            </a:extLst>
          </p:cNvPr>
          <p:cNvSpPr/>
          <p:nvPr/>
        </p:nvSpPr>
        <p:spPr>
          <a:xfrm>
            <a:off x="6502714" y="2991786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All lightbulbs broken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D6BF3DEA-4A0C-41DA-8B98-A03FF63CDCFF}"/>
              </a:ext>
            </a:extLst>
          </p:cNvPr>
          <p:cNvSpPr/>
          <p:nvPr/>
        </p:nvSpPr>
        <p:spPr>
          <a:xfrm>
            <a:off x="9857069" y="2992690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No voltage at input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6FC0CD51-9733-4DFF-8390-56E6A81063F0}"/>
              </a:ext>
            </a:extLst>
          </p:cNvPr>
          <p:cNvSpPr/>
          <p:nvPr/>
        </p:nvSpPr>
        <p:spPr>
          <a:xfrm>
            <a:off x="8628669" y="2813986"/>
            <a:ext cx="959379" cy="9001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Switch</a:t>
            </a:r>
          </a:p>
          <a:p>
            <a:pPr algn="ctr"/>
            <a:r>
              <a:rPr lang="en-US" sz="1600"/>
              <a:t>failed</a:t>
            </a: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B2530068-B714-41FE-B0A4-4C0DF8231F34}"/>
              </a:ext>
            </a:extLst>
          </p:cNvPr>
          <p:cNvSpPr/>
          <p:nvPr/>
        </p:nvSpPr>
        <p:spPr>
          <a:xfrm>
            <a:off x="6196592" y="4922230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Bulb </a:t>
            </a:r>
          </a:p>
          <a:p>
            <a:pPr algn="ctr"/>
            <a:r>
              <a:rPr lang="en-US" sz="1600"/>
              <a:t>lamp 1</a:t>
            </a:r>
          </a:p>
          <a:p>
            <a:pPr algn="ctr"/>
            <a:r>
              <a:rPr lang="en-US" sz="1600"/>
              <a:t>broken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33DA4B58-58B6-4778-B5E1-B2FD1D4EB914}"/>
              </a:ext>
            </a:extLst>
          </p:cNvPr>
          <p:cNvSpPr/>
          <p:nvPr/>
        </p:nvSpPr>
        <p:spPr>
          <a:xfrm>
            <a:off x="7644390" y="4922230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Bulb </a:t>
            </a:r>
          </a:p>
          <a:p>
            <a:pPr algn="ctr"/>
            <a:r>
              <a:rPr lang="en-US" sz="1600"/>
              <a:t>lamp 2</a:t>
            </a:r>
          </a:p>
          <a:p>
            <a:pPr algn="ctr"/>
            <a:r>
              <a:rPr lang="en-US" sz="1600"/>
              <a:t>broken</a:t>
            </a: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B741E0C7-2A74-4AE3-BA44-D27429E88A98}"/>
              </a:ext>
            </a:extLst>
          </p:cNvPr>
          <p:cNvSpPr/>
          <p:nvPr/>
        </p:nvSpPr>
        <p:spPr>
          <a:xfrm>
            <a:off x="9587990" y="4922230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Power</a:t>
            </a:r>
          </a:p>
          <a:p>
            <a:pPr algn="ctr"/>
            <a:r>
              <a:rPr lang="en-US" sz="1600"/>
              <a:t>outage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309D1FC0-B063-44C2-8686-EE1521DADD62}"/>
              </a:ext>
            </a:extLst>
          </p:cNvPr>
          <p:cNvSpPr/>
          <p:nvPr/>
        </p:nvSpPr>
        <p:spPr>
          <a:xfrm>
            <a:off x="11035788" y="4922230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Fuse</a:t>
            </a:r>
          </a:p>
          <a:p>
            <a:pPr algn="ctr"/>
            <a:r>
              <a:rPr lang="en-US" sz="1600"/>
              <a:t>burned</a:t>
            </a:r>
          </a:p>
        </p:txBody>
      </p:sp>
      <p:sp>
        <p:nvSpPr>
          <p:cNvPr id="12" name="Flussdiagramm: Verbinder zu einer anderen Seite 11">
            <a:extLst>
              <a:ext uri="{FF2B5EF4-FFF2-40B4-BE49-F238E27FC236}">
                <a16:creationId xmlns:a16="http://schemas.microsoft.com/office/drawing/2014/main" id="{44A4B2BC-88B9-4094-A4FC-8CC0AC2A8263}"/>
              </a:ext>
            </a:extLst>
          </p:cNvPr>
          <p:cNvSpPr/>
          <p:nvPr/>
        </p:nvSpPr>
        <p:spPr>
          <a:xfrm>
            <a:off x="8866264" y="1868276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sp>
        <p:nvSpPr>
          <p:cNvPr id="13" name="Flussdiagramm: Verzögerung 12">
            <a:extLst>
              <a:ext uri="{FF2B5EF4-FFF2-40B4-BE49-F238E27FC236}">
                <a16:creationId xmlns:a16="http://schemas.microsoft.com/office/drawing/2014/main" id="{105F1BDB-4B6A-4285-9D13-2615BD464615}"/>
              </a:ext>
            </a:extLst>
          </p:cNvPr>
          <p:cNvSpPr/>
          <p:nvPr/>
        </p:nvSpPr>
        <p:spPr>
          <a:xfrm rot="16200000">
            <a:off x="7151472" y="3999144"/>
            <a:ext cx="571500" cy="488420"/>
          </a:xfrm>
          <a:prstGeom prst="flowChartDelay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AND</a:t>
            </a:r>
          </a:p>
        </p:txBody>
      </p:sp>
      <p:sp>
        <p:nvSpPr>
          <p:cNvPr id="14" name="Flussdiagramm: Verbinder zu einer anderen Seite 13">
            <a:extLst>
              <a:ext uri="{FF2B5EF4-FFF2-40B4-BE49-F238E27FC236}">
                <a16:creationId xmlns:a16="http://schemas.microsoft.com/office/drawing/2014/main" id="{BB338FCE-508A-49E2-815A-6733036892FF}"/>
              </a:ext>
            </a:extLst>
          </p:cNvPr>
          <p:cNvSpPr/>
          <p:nvPr/>
        </p:nvSpPr>
        <p:spPr>
          <a:xfrm>
            <a:off x="10547369" y="3957603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5E1A532-6946-43E1-A313-287748157D35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9110474" y="1466994"/>
            <a:ext cx="1" cy="4012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1EF07ED-B6BF-4556-BDB4-F2BAE8348705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9108359" y="2445069"/>
            <a:ext cx="2115" cy="3689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22">
            <a:extLst>
              <a:ext uri="{FF2B5EF4-FFF2-40B4-BE49-F238E27FC236}">
                <a16:creationId xmlns:a16="http://schemas.microsoft.com/office/drawing/2014/main" id="{60AE1799-7DDC-4EE2-A8CA-0EE9DD883CA7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16200000" flipH="1">
            <a:off x="9677216" y="1878327"/>
            <a:ext cx="547621" cy="16811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4">
            <a:extLst>
              <a:ext uri="{FF2B5EF4-FFF2-40B4-BE49-F238E27FC236}">
                <a16:creationId xmlns:a16="http://schemas.microsoft.com/office/drawing/2014/main" id="{CA8E9659-77BA-4BB3-B97B-3AEE0BA99B3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5400000">
            <a:off x="8000491" y="1881802"/>
            <a:ext cx="546717" cy="16732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B136FEB-70AE-4CB5-980A-4CAF05F3F483}"/>
              </a:ext>
            </a:extLst>
          </p:cNvPr>
          <p:cNvCxnSpPr>
            <a:stCxn id="5" idx="2"/>
            <a:endCxn id="13" idx="3"/>
          </p:cNvCxnSpPr>
          <p:nvPr/>
        </p:nvCxnSpPr>
        <p:spPr>
          <a:xfrm flipH="1">
            <a:off x="7437222" y="3550586"/>
            <a:ext cx="1" cy="4070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28">
            <a:extLst>
              <a:ext uri="{FF2B5EF4-FFF2-40B4-BE49-F238E27FC236}">
                <a16:creationId xmlns:a16="http://schemas.microsoft.com/office/drawing/2014/main" id="{CE297740-E5A8-42E6-BE4A-E685FDB8C471}"/>
              </a:ext>
            </a:extLst>
          </p:cNvPr>
          <p:cNvCxnSpPr>
            <a:stCxn id="13" idx="1"/>
            <a:endCxn id="8" idx="0"/>
          </p:cNvCxnSpPr>
          <p:nvPr/>
        </p:nvCxnSpPr>
        <p:spPr>
          <a:xfrm rot="5400000">
            <a:off x="6860189" y="4345197"/>
            <a:ext cx="393126" cy="7609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30">
            <a:extLst>
              <a:ext uri="{FF2B5EF4-FFF2-40B4-BE49-F238E27FC236}">
                <a16:creationId xmlns:a16="http://schemas.microsoft.com/office/drawing/2014/main" id="{ACD4FF45-AF3B-4935-ACFC-53895B54A4E8}"/>
              </a:ext>
            </a:extLst>
          </p:cNvPr>
          <p:cNvCxnSpPr>
            <a:stCxn id="13" idx="1"/>
            <a:endCxn id="9" idx="0"/>
          </p:cNvCxnSpPr>
          <p:nvPr/>
        </p:nvCxnSpPr>
        <p:spPr>
          <a:xfrm rot="16200000" flipH="1">
            <a:off x="7584088" y="4382238"/>
            <a:ext cx="393126" cy="6868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990CD3-1B0A-4579-81DB-0E0BA89B323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10791578" y="3551490"/>
            <a:ext cx="1" cy="406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37">
            <a:extLst>
              <a:ext uri="{FF2B5EF4-FFF2-40B4-BE49-F238E27FC236}">
                <a16:creationId xmlns:a16="http://schemas.microsoft.com/office/drawing/2014/main" id="{A6E6142A-7A24-472C-A608-8B6B80BC261F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 rot="16200000" flipH="1">
            <a:off x="10959611" y="4366363"/>
            <a:ext cx="387834" cy="723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39">
            <a:extLst>
              <a:ext uri="{FF2B5EF4-FFF2-40B4-BE49-F238E27FC236}">
                <a16:creationId xmlns:a16="http://schemas.microsoft.com/office/drawing/2014/main" id="{5DC047B5-81D9-42AD-AB26-A7534984E10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>
            <a:off x="10235713" y="4366364"/>
            <a:ext cx="387834" cy="723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D90BC0-212A-4FBC-A0BB-424F062E9ADB}"/>
                  </a:ext>
                </a:extLst>
              </p:cNvPr>
              <p:cNvSpPr txBox="1"/>
              <p:nvPr/>
            </p:nvSpPr>
            <p:spPr>
              <a:xfrm>
                <a:off x="6356509" y="5930742"/>
                <a:ext cx="21614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bulb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broken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D90BC0-212A-4FBC-A0BB-424F062E9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09" y="5930742"/>
                <a:ext cx="2161426" cy="246221"/>
              </a:xfrm>
              <a:prstGeom prst="rect">
                <a:avLst/>
              </a:prstGeom>
              <a:blipFill>
                <a:blip r:embed="rId2"/>
                <a:stretch>
                  <a:fillRect l="-1977" r="-1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3EDC8814-D36F-473C-A66F-AE2B0ACE6A50}"/>
                  </a:ext>
                </a:extLst>
              </p:cNvPr>
              <p:cNvSpPr txBox="1"/>
              <p:nvPr/>
            </p:nvSpPr>
            <p:spPr>
              <a:xfrm>
                <a:off x="8701791" y="5925635"/>
                <a:ext cx="2413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power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outage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=0.0005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3EDC8814-D36F-473C-A66F-AE2B0ACE6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791" y="5925635"/>
                <a:ext cx="2413096" cy="246221"/>
              </a:xfrm>
              <a:prstGeom prst="rect">
                <a:avLst/>
              </a:prstGeom>
              <a:blipFill>
                <a:blip r:embed="rId3"/>
                <a:stretch>
                  <a:fillRect l="-1515" r="-126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0CD211-7388-46E5-BEE6-239C982E30D9}"/>
                  </a:ext>
                </a:extLst>
              </p:cNvPr>
              <p:cNvSpPr txBox="1"/>
              <p:nvPr/>
            </p:nvSpPr>
            <p:spPr>
              <a:xfrm>
                <a:off x="9852977" y="6171856"/>
                <a:ext cx="21421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fuse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burned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40CD211-7388-46E5-BEE6-239C982E3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77" y="6171856"/>
                <a:ext cx="2142190" cy="246221"/>
              </a:xfrm>
              <a:prstGeom prst="rect">
                <a:avLst/>
              </a:prstGeom>
              <a:blipFill>
                <a:blip r:embed="rId4"/>
                <a:stretch>
                  <a:fillRect l="-1989" r="-1420" b="-21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0BC8F699-6CCF-41CB-9D93-19AEC11CB083}"/>
                  </a:ext>
                </a:extLst>
              </p:cNvPr>
              <p:cNvSpPr txBox="1"/>
              <p:nvPr/>
            </p:nvSpPr>
            <p:spPr>
              <a:xfrm>
                <a:off x="8003876" y="3746167"/>
                <a:ext cx="22079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switch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failed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0BC8F699-6CCF-41CB-9D93-19AEC11C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876" y="3746167"/>
                <a:ext cx="2207912" cy="246221"/>
              </a:xfrm>
              <a:prstGeom prst="rect">
                <a:avLst/>
              </a:prstGeom>
              <a:blipFill>
                <a:blip r:embed="rId5"/>
                <a:stretch>
                  <a:fillRect l="-1934" r="-13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0A1A64C1-CAB1-422B-A1EB-6A313290BC8C}"/>
                  </a:ext>
                </a:extLst>
              </p:cNvPr>
              <p:cNvSpPr txBox="1"/>
              <p:nvPr/>
            </p:nvSpPr>
            <p:spPr>
              <a:xfrm>
                <a:off x="5852678" y="2412668"/>
                <a:ext cx="28491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bulbs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broken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=0.000001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0A1A64C1-CAB1-422B-A1EB-6A313290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78" y="2412668"/>
                <a:ext cx="2849113" cy="246221"/>
              </a:xfrm>
              <a:prstGeom prst="rect">
                <a:avLst/>
              </a:prstGeom>
              <a:blipFill>
                <a:blip r:embed="rId6"/>
                <a:stretch>
                  <a:fillRect l="-1285" r="-10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530F215-F930-487C-B46F-86C2C3DDCB4F}"/>
                  </a:ext>
                </a:extLst>
              </p:cNvPr>
              <p:cNvSpPr txBox="1"/>
              <p:nvPr/>
            </p:nvSpPr>
            <p:spPr>
              <a:xfrm>
                <a:off x="9609545" y="2404659"/>
                <a:ext cx="24579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voltage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=0.0014995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530F215-F930-487C-B46F-86C2C3DDC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45" y="2404659"/>
                <a:ext cx="2457981" cy="246221"/>
              </a:xfrm>
              <a:prstGeom prst="rect">
                <a:avLst/>
              </a:prstGeom>
              <a:blipFill>
                <a:blip r:embed="rId7"/>
                <a:stretch>
                  <a:fillRect l="-1485" r="-99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1628332-1348-4D5C-803F-A3C581F42BF3}"/>
                  </a:ext>
                </a:extLst>
              </p:cNvPr>
              <p:cNvSpPr txBox="1"/>
              <p:nvPr/>
            </p:nvSpPr>
            <p:spPr>
              <a:xfrm>
                <a:off x="8722035" y="561274"/>
                <a:ext cx="22127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light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0.0015005</m:t>
                      </m:r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1628332-1348-4D5C-803F-A3C581F42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035" y="561274"/>
                <a:ext cx="2212722" cy="246221"/>
              </a:xfrm>
              <a:prstGeom prst="rect">
                <a:avLst/>
              </a:prstGeom>
              <a:blipFill>
                <a:blip r:embed="rId8"/>
                <a:stretch>
                  <a:fillRect l="-1928" r="-137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4E7BD2-83A1-C54D-2D97-52C223D6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7DE5D-4BFB-4D6A-B2DE-617BE0C3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 tree analysis process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6C1D0-4C82-422E-861D-F0E42DBB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system structure</a:t>
            </a:r>
          </a:p>
          <a:p>
            <a:pPr lvl="1"/>
            <a:r>
              <a:rPr lang="en-US" dirty="0"/>
              <a:t>Environment entities and machine components</a:t>
            </a:r>
          </a:p>
          <a:p>
            <a:pPr lvl="1"/>
            <a:r>
              <a:rPr lang="en-US" dirty="0"/>
              <a:t>Assumptions (ENV) and specifications (SPEC)</a:t>
            </a:r>
          </a:p>
          <a:p>
            <a:r>
              <a:rPr lang="en-US" dirty="0"/>
              <a:t>Identify the top even as a requirements violation (REQ)</a:t>
            </a:r>
          </a:p>
          <a:p>
            <a:r>
              <a:rPr lang="en-US" dirty="0"/>
              <a:t>Construct the fault tree</a:t>
            </a:r>
          </a:p>
          <a:p>
            <a:pPr lvl="1"/>
            <a:r>
              <a:rPr lang="en-US" dirty="0"/>
              <a:t>Derive intermediate events from a violation of ENV or SPEC</a:t>
            </a:r>
          </a:p>
          <a:p>
            <a:pPr lvl="1"/>
            <a:r>
              <a:rPr lang="en-US" dirty="0"/>
              <a:t>Decompose intermediate events further down based on the knowledge of the domain or components</a:t>
            </a:r>
          </a:p>
          <a:p>
            <a:r>
              <a:rPr lang="en-US" dirty="0"/>
              <a:t>Analyze the tree</a:t>
            </a:r>
          </a:p>
          <a:p>
            <a:pPr lvl="1"/>
            <a:r>
              <a:rPr lang="en-US" dirty="0"/>
              <a:t>Identify all possible minimal cut sets</a:t>
            </a:r>
          </a:p>
          <a:p>
            <a:r>
              <a:rPr lang="en-US" dirty="0"/>
              <a:t>Consider design modifications</a:t>
            </a:r>
          </a:p>
          <a:p>
            <a:pPr lvl="1"/>
            <a:r>
              <a:rPr lang="en-US" dirty="0"/>
              <a:t>Try to </a:t>
            </a:r>
            <a:r>
              <a:rPr lang="en-US" dirty="0" err="1"/>
              <a:t>elimate</a:t>
            </a:r>
            <a:r>
              <a:rPr lang="en-US" dirty="0"/>
              <a:t> cut sets or</a:t>
            </a:r>
          </a:p>
          <a:p>
            <a:pPr lvl="2"/>
            <a:r>
              <a:rPr lang="en-US" dirty="0" err="1"/>
              <a:t>Elimates</a:t>
            </a:r>
            <a:r>
              <a:rPr lang="en-US" dirty="0"/>
              <a:t> risk factor</a:t>
            </a:r>
          </a:p>
          <a:p>
            <a:pPr lvl="1"/>
            <a:r>
              <a:rPr lang="en-US" dirty="0"/>
              <a:t>Increase the size of cut sets</a:t>
            </a:r>
          </a:p>
          <a:p>
            <a:pPr lvl="2"/>
            <a:r>
              <a:rPr lang="en-US" dirty="0"/>
              <a:t>Makes the event less likely</a:t>
            </a:r>
          </a:p>
          <a:p>
            <a:r>
              <a:rPr lang="en-US" dirty="0"/>
              <a:t>Repeat (possibly with new requirement)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CABCEC-F1B7-86F4-3955-6B7231E2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D060F-547F-4986-BB44-DC59AE6E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FTA for Lane assistant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C93EB7EA-F303-4A65-A8DB-AC976F69CFC4}"/>
              </a:ext>
            </a:extLst>
          </p:cNvPr>
          <p:cNvSpPr/>
          <p:nvPr/>
        </p:nvSpPr>
        <p:spPr>
          <a:xfrm>
            <a:off x="5343229" y="1463937"/>
            <a:ext cx="198982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Vehicle fails to stay</a:t>
            </a:r>
          </a:p>
          <a:p>
            <a:pPr algn="ctr"/>
            <a:r>
              <a:rPr lang="en-US" sz="1600"/>
              <a:t>within lane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7A72E2B9-2749-4443-9F0A-1E0B9BC024C9}"/>
              </a:ext>
            </a:extLst>
          </p:cNvPr>
          <p:cNvSpPr/>
          <p:nvPr/>
        </p:nvSpPr>
        <p:spPr>
          <a:xfrm>
            <a:off x="2928992" y="2935890"/>
            <a:ext cx="198982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Vehicle fails to</a:t>
            </a:r>
          </a:p>
          <a:p>
            <a:pPr algn="ctr"/>
            <a:r>
              <a:rPr lang="en-US" sz="1600" dirty="0"/>
              <a:t>detect lane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60C1C2C8-6648-4985-8572-2550DE9A06BF}"/>
              </a:ext>
            </a:extLst>
          </p:cNvPr>
          <p:cNvSpPr/>
          <p:nvPr/>
        </p:nvSpPr>
        <p:spPr>
          <a:xfrm>
            <a:off x="7757469" y="2935892"/>
            <a:ext cx="198982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Vehicle fails to</a:t>
            </a:r>
          </a:p>
          <a:p>
            <a:pPr algn="ctr"/>
            <a:r>
              <a:rPr lang="en-US" sz="1600" dirty="0"/>
              <a:t>steer</a:t>
            </a: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0734D35D-CBC9-486D-B753-5779BAAC62CD}"/>
              </a:ext>
            </a:extLst>
          </p:cNvPr>
          <p:cNvSpPr/>
          <p:nvPr/>
        </p:nvSpPr>
        <p:spPr>
          <a:xfrm>
            <a:off x="1687798" y="5879794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Camera</a:t>
            </a:r>
          </a:p>
          <a:p>
            <a:pPr algn="ctr"/>
            <a:r>
              <a:rPr lang="en-US" sz="1600" dirty="0"/>
              <a:t>failure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043D7A61-393A-437C-98FD-FC2390D40784}"/>
              </a:ext>
            </a:extLst>
          </p:cNvPr>
          <p:cNvSpPr/>
          <p:nvPr/>
        </p:nvSpPr>
        <p:spPr>
          <a:xfrm>
            <a:off x="2722390" y="5879799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Inclement</a:t>
            </a:r>
          </a:p>
          <a:p>
            <a:pPr algn="ctr"/>
            <a:r>
              <a:rPr lang="en-US" sz="1600" dirty="0"/>
              <a:t>weather</a:t>
            </a:r>
          </a:p>
        </p:txBody>
      </p:sp>
      <p:sp>
        <p:nvSpPr>
          <p:cNvPr id="12" name="Flussdiagramm: Verbinder zu einer anderen Seite 11">
            <a:extLst>
              <a:ext uri="{FF2B5EF4-FFF2-40B4-BE49-F238E27FC236}">
                <a16:creationId xmlns:a16="http://schemas.microsoft.com/office/drawing/2014/main" id="{569505F8-B455-4475-9B89-8140DB67B33D}"/>
              </a:ext>
            </a:extLst>
          </p:cNvPr>
          <p:cNvSpPr/>
          <p:nvPr/>
        </p:nvSpPr>
        <p:spPr>
          <a:xfrm>
            <a:off x="6093934" y="2190918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sp>
        <p:nvSpPr>
          <p:cNvPr id="13" name="Flussdiagramm: Verzögerung 12">
            <a:extLst>
              <a:ext uri="{FF2B5EF4-FFF2-40B4-BE49-F238E27FC236}">
                <a16:creationId xmlns:a16="http://schemas.microsoft.com/office/drawing/2014/main" id="{69091F0C-BF77-408A-8C44-7BAE7696AC59}"/>
              </a:ext>
            </a:extLst>
          </p:cNvPr>
          <p:cNvSpPr/>
          <p:nvPr/>
        </p:nvSpPr>
        <p:spPr>
          <a:xfrm rot="16200000">
            <a:off x="8466632" y="3704412"/>
            <a:ext cx="571500" cy="488420"/>
          </a:xfrm>
          <a:prstGeom prst="flowChartDelay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AND</a:t>
            </a:r>
          </a:p>
        </p:txBody>
      </p:sp>
      <p:sp>
        <p:nvSpPr>
          <p:cNvPr id="14" name="Flussdiagramm: Verbinder zu einer anderen Seite 13">
            <a:extLst>
              <a:ext uri="{FF2B5EF4-FFF2-40B4-BE49-F238E27FC236}">
                <a16:creationId xmlns:a16="http://schemas.microsoft.com/office/drawing/2014/main" id="{77D19210-9BF0-4077-A9D2-76D1A3DEB91F}"/>
              </a:ext>
            </a:extLst>
          </p:cNvPr>
          <p:cNvSpPr/>
          <p:nvPr/>
        </p:nvSpPr>
        <p:spPr>
          <a:xfrm>
            <a:off x="2440573" y="5134820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AC49A03-22BF-47BF-80FF-6B7CCA6F95E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338143" y="2022737"/>
            <a:ext cx="1" cy="1681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22">
            <a:extLst>
              <a:ext uri="{FF2B5EF4-FFF2-40B4-BE49-F238E27FC236}">
                <a16:creationId xmlns:a16="http://schemas.microsoft.com/office/drawing/2014/main" id="{CB0CEDD6-0C9F-4230-9462-773903C6B09F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16200000" flipH="1">
            <a:off x="7461173" y="1644681"/>
            <a:ext cx="168181" cy="24142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24">
            <a:extLst>
              <a:ext uri="{FF2B5EF4-FFF2-40B4-BE49-F238E27FC236}">
                <a16:creationId xmlns:a16="http://schemas.microsoft.com/office/drawing/2014/main" id="{D57F24A9-2ADC-42DA-886F-2A5CD9D31EF4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5400000">
            <a:off x="5046936" y="1644681"/>
            <a:ext cx="168179" cy="24142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37">
            <a:extLst>
              <a:ext uri="{FF2B5EF4-FFF2-40B4-BE49-F238E27FC236}">
                <a16:creationId xmlns:a16="http://schemas.microsoft.com/office/drawing/2014/main" id="{86524927-B981-4B14-9859-8B38979B968B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 rot="16200000" flipH="1">
            <a:off x="2859338" y="5537057"/>
            <a:ext cx="168186" cy="5172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39">
            <a:extLst>
              <a:ext uri="{FF2B5EF4-FFF2-40B4-BE49-F238E27FC236}">
                <a16:creationId xmlns:a16="http://schemas.microsoft.com/office/drawing/2014/main" id="{CF7A0037-0FAC-4B75-855F-6FA2596921D3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>
            <a:off x="2342046" y="5537056"/>
            <a:ext cx="168181" cy="5172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zu einer anderen Seite 24">
            <a:extLst>
              <a:ext uri="{FF2B5EF4-FFF2-40B4-BE49-F238E27FC236}">
                <a16:creationId xmlns:a16="http://schemas.microsoft.com/office/drawing/2014/main" id="{0404DC60-8538-429E-BB7E-6FA5E0746005}"/>
              </a:ext>
            </a:extLst>
          </p:cNvPr>
          <p:cNvSpPr/>
          <p:nvPr/>
        </p:nvSpPr>
        <p:spPr>
          <a:xfrm>
            <a:off x="7327485" y="5129532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sp>
        <p:nvSpPr>
          <p:cNvPr id="26" name="Flussdiagramm: Prozess 25">
            <a:extLst>
              <a:ext uri="{FF2B5EF4-FFF2-40B4-BE49-F238E27FC236}">
                <a16:creationId xmlns:a16="http://schemas.microsoft.com/office/drawing/2014/main" id="{0C7C36BE-C114-432B-8F7D-95CCB25FB47F}"/>
              </a:ext>
            </a:extLst>
          </p:cNvPr>
          <p:cNvSpPr/>
          <p:nvPr/>
        </p:nvSpPr>
        <p:spPr>
          <a:xfrm>
            <a:off x="1689870" y="4407841"/>
            <a:ext cx="198982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Incorrect lane data</a:t>
            </a:r>
          </a:p>
          <a:p>
            <a:pPr algn="ctr"/>
            <a:r>
              <a:rPr lang="en-US" sz="1600"/>
              <a:t>received by vehicle</a:t>
            </a:r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5073BD47-C1CC-44C8-A823-DB72B2A5A974}"/>
              </a:ext>
            </a:extLst>
          </p:cNvPr>
          <p:cNvSpPr/>
          <p:nvPr/>
        </p:nvSpPr>
        <p:spPr>
          <a:xfrm>
            <a:off x="4213061" y="4407845"/>
            <a:ext cx="198982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Lane detection ML fails</a:t>
            </a:r>
          </a:p>
          <a:p>
            <a:pPr algn="ctr"/>
            <a:r>
              <a:rPr lang="en-US" sz="1600"/>
              <a:t>to produce markings</a:t>
            </a:r>
          </a:p>
        </p:txBody>
      </p:sp>
      <p:sp>
        <p:nvSpPr>
          <p:cNvPr id="31" name="Flussdiagramm: Prozess 30">
            <a:extLst>
              <a:ext uri="{FF2B5EF4-FFF2-40B4-BE49-F238E27FC236}">
                <a16:creationId xmlns:a16="http://schemas.microsoft.com/office/drawing/2014/main" id="{DEF40060-3CE5-4C4D-B405-43B618619C95}"/>
              </a:ext>
            </a:extLst>
          </p:cNvPr>
          <p:cNvSpPr/>
          <p:nvPr/>
        </p:nvSpPr>
        <p:spPr>
          <a:xfrm>
            <a:off x="6637187" y="4402552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Driver fails to</a:t>
            </a:r>
          </a:p>
          <a:p>
            <a:pPr algn="ctr"/>
            <a:r>
              <a:rPr lang="en-US" sz="1600"/>
              <a:t>steer in time</a:t>
            </a:r>
          </a:p>
        </p:txBody>
      </p:sp>
      <p:sp>
        <p:nvSpPr>
          <p:cNvPr id="32" name="Flussdiagramm: Prozess 31">
            <a:extLst>
              <a:ext uri="{FF2B5EF4-FFF2-40B4-BE49-F238E27FC236}">
                <a16:creationId xmlns:a16="http://schemas.microsoft.com/office/drawing/2014/main" id="{D8275896-B6DE-406C-B77F-556CE6E1C2B2}"/>
              </a:ext>
            </a:extLst>
          </p:cNvPr>
          <p:cNvSpPr/>
          <p:nvPr/>
        </p:nvSpPr>
        <p:spPr>
          <a:xfrm>
            <a:off x="9015667" y="4402552"/>
            <a:ext cx="186901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/>
              <a:t>Contoller fails to generate</a:t>
            </a:r>
          </a:p>
          <a:p>
            <a:pPr algn="ctr"/>
            <a:r>
              <a:rPr lang="en-US" sz="1400"/>
              <a:t>steering command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DA90298E-D039-449C-AD58-E455ACA6FC13}"/>
              </a:ext>
            </a:extLst>
          </p:cNvPr>
          <p:cNvSpPr/>
          <p:nvPr/>
        </p:nvSpPr>
        <p:spPr>
          <a:xfrm>
            <a:off x="6404167" y="6041543"/>
            <a:ext cx="1989827" cy="5588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No lane assist</a:t>
            </a:r>
          </a:p>
          <a:p>
            <a:pPr algn="ctr"/>
            <a:r>
              <a:rPr lang="en-US" sz="1600"/>
              <a:t>warning produced</a:t>
            </a:r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9998E5C1-7C60-4209-9F1C-D3BE2DB377EB}"/>
              </a:ext>
            </a:extLst>
          </p:cNvPr>
          <p:cNvSpPr/>
          <p:nvPr/>
        </p:nvSpPr>
        <p:spPr>
          <a:xfrm>
            <a:off x="4213061" y="5882248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Classifi</a:t>
            </a:r>
            <a:r>
              <a:rPr lang="en-US" sz="1600" dirty="0"/>
              <a:t>-</a:t>
            </a:r>
          </a:p>
          <a:p>
            <a:pPr algn="ctr"/>
            <a:r>
              <a:rPr lang="en-US" sz="1600" dirty="0"/>
              <a:t>cation</a:t>
            </a:r>
          </a:p>
          <a:p>
            <a:pPr algn="ctr"/>
            <a:r>
              <a:rPr lang="de-DE" sz="1600" dirty="0"/>
              <a:t>e</a:t>
            </a:r>
            <a:r>
              <a:rPr lang="en-US" sz="1600" dirty="0" err="1"/>
              <a:t>rror</a:t>
            </a:r>
            <a:endParaRPr lang="en-US" sz="1600" dirty="0"/>
          </a:p>
        </p:txBody>
      </p: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DDEA9338-DC04-4AE7-BC2E-E2E8497692A6}"/>
              </a:ext>
            </a:extLst>
          </p:cNvPr>
          <p:cNvSpPr/>
          <p:nvPr/>
        </p:nvSpPr>
        <p:spPr>
          <a:xfrm>
            <a:off x="5243509" y="5879794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Slow</a:t>
            </a:r>
          </a:p>
          <a:p>
            <a:pPr algn="ctr"/>
            <a:r>
              <a:rPr lang="en-US" sz="1600" dirty="0"/>
              <a:t>inference</a:t>
            </a:r>
          </a:p>
          <a:p>
            <a:pPr algn="ctr"/>
            <a:r>
              <a:rPr lang="en-US" sz="1600" dirty="0"/>
              <a:t>time</a:t>
            </a:r>
          </a:p>
        </p:txBody>
      </p:sp>
      <p:sp>
        <p:nvSpPr>
          <p:cNvPr id="36" name="Flussdiagramm: Verbinder zu einer anderen Seite 35">
            <a:extLst>
              <a:ext uri="{FF2B5EF4-FFF2-40B4-BE49-F238E27FC236}">
                <a16:creationId xmlns:a16="http://schemas.microsoft.com/office/drawing/2014/main" id="{0692AC61-1AA6-4338-8DA2-68B4057F3358}"/>
              </a:ext>
            </a:extLst>
          </p:cNvPr>
          <p:cNvSpPr/>
          <p:nvPr/>
        </p:nvSpPr>
        <p:spPr>
          <a:xfrm>
            <a:off x="4963764" y="5134823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 dirty="0"/>
              <a:t>OR</a:t>
            </a:r>
          </a:p>
        </p:txBody>
      </p:sp>
      <p:cxnSp>
        <p:nvCxnSpPr>
          <p:cNvPr id="37" name="Gerade Verbindung mit Pfeil 37">
            <a:extLst>
              <a:ext uri="{FF2B5EF4-FFF2-40B4-BE49-F238E27FC236}">
                <a16:creationId xmlns:a16="http://schemas.microsoft.com/office/drawing/2014/main" id="{4CD0F23B-12F9-454C-9666-76B3B3AC2C87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rot="16200000" flipH="1">
            <a:off x="5381497" y="5538092"/>
            <a:ext cx="168178" cy="5152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9">
            <a:extLst>
              <a:ext uri="{FF2B5EF4-FFF2-40B4-BE49-F238E27FC236}">
                <a16:creationId xmlns:a16="http://schemas.microsoft.com/office/drawing/2014/main" id="{F0E81B28-D110-4BE7-9584-FEE780530D92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4865047" y="5539321"/>
            <a:ext cx="170632" cy="515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binder 38">
            <a:extLst>
              <a:ext uri="{FF2B5EF4-FFF2-40B4-BE49-F238E27FC236}">
                <a16:creationId xmlns:a16="http://schemas.microsoft.com/office/drawing/2014/main" id="{24EBE11C-4F24-4BB9-BE30-88FCC6A0534F}"/>
              </a:ext>
            </a:extLst>
          </p:cNvPr>
          <p:cNvSpPr/>
          <p:nvPr/>
        </p:nvSpPr>
        <p:spPr>
          <a:xfrm>
            <a:off x="8595273" y="5879794"/>
            <a:ext cx="959379" cy="882298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No driver</a:t>
            </a:r>
          </a:p>
          <a:p>
            <a:pPr algn="ctr"/>
            <a:r>
              <a:rPr lang="en-US" sz="1600" dirty="0"/>
              <a:t>response</a:t>
            </a:r>
          </a:p>
        </p:txBody>
      </p:sp>
      <p:sp>
        <p:nvSpPr>
          <p:cNvPr id="42" name="Flussdiagramm: Verbinder zu einer anderen Seite 41">
            <a:extLst>
              <a:ext uri="{FF2B5EF4-FFF2-40B4-BE49-F238E27FC236}">
                <a16:creationId xmlns:a16="http://schemas.microsoft.com/office/drawing/2014/main" id="{6E767271-DFE8-485C-8496-E121F099B6B2}"/>
              </a:ext>
            </a:extLst>
          </p:cNvPr>
          <p:cNvSpPr/>
          <p:nvPr/>
        </p:nvSpPr>
        <p:spPr>
          <a:xfrm>
            <a:off x="3679697" y="3662869"/>
            <a:ext cx="488419" cy="576793"/>
          </a:xfrm>
          <a:prstGeom prst="flowChartOffpageConnector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r>
              <a:rPr lang="en-US" sz="1600"/>
              <a:t>OR</a:t>
            </a:r>
          </a:p>
        </p:txBody>
      </p:sp>
      <p:cxnSp>
        <p:nvCxnSpPr>
          <p:cNvPr id="53" name="Gerade Verbindung mit Pfeil 24">
            <a:extLst>
              <a:ext uri="{FF2B5EF4-FFF2-40B4-BE49-F238E27FC236}">
                <a16:creationId xmlns:a16="http://schemas.microsoft.com/office/drawing/2014/main" id="{02487507-F85C-403E-AC74-C6E3970D6BCC}"/>
              </a:ext>
            </a:extLst>
          </p:cNvPr>
          <p:cNvCxnSpPr>
            <a:cxnSpLocks/>
            <a:stCxn id="13" idx="1"/>
            <a:endCxn id="31" idx="0"/>
          </p:cNvCxnSpPr>
          <p:nvPr/>
        </p:nvCxnSpPr>
        <p:spPr>
          <a:xfrm rot="5400000">
            <a:off x="8077949" y="3728119"/>
            <a:ext cx="168180" cy="11806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24">
            <a:extLst>
              <a:ext uri="{FF2B5EF4-FFF2-40B4-BE49-F238E27FC236}">
                <a16:creationId xmlns:a16="http://schemas.microsoft.com/office/drawing/2014/main" id="{DE2F0F27-8F5D-44F9-91B6-8C572B1D2CCB}"/>
              </a:ext>
            </a:extLst>
          </p:cNvPr>
          <p:cNvCxnSpPr>
            <a:cxnSpLocks/>
            <a:stCxn id="13" idx="1"/>
            <a:endCxn id="32" idx="0"/>
          </p:cNvCxnSpPr>
          <p:nvPr/>
        </p:nvCxnSpPr>
        <p:spPr>
          <a:xfrm rot="16200000" flipH="1">
            <a:off x="9267189" y="3719565"/>
            <a:ext cx="168180" cy="1197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24">
            <a:extLst>
              <a:ext uri="{FF2B5EF4-FFF2-40B4-BE49-F238E27FC236}">
                <a16:creationId xmlns:a16="http://schemas.microsoft.com/office/drawing/2014/main" id="{BA7B6105-2F9D-4A16-8E2B-25B9FBB6D857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rot="5400000">
            <a:off x="7317779" y="5787627"/>
            <a:ext cx="335218" cy="1726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24">
            <a:extLst>
              <a:ext uri="{FF2B5EF4-FFF2-40B4-BE49-F238E27FC236}">
                <a16:creationId xmlns:a16="http://schemas.microsoft.com/office/drawing/2014/main" id="{A9439A08-62E5-4E2A-8E32-084904145813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rot="16200000" flipH="1">
            <a:off x="8236595" y="5041425"/>
            <a:ext cx="173469" cy="15032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24">
            <a:extLst>
              <a:ext uri="{FF2B5EF4-FFF2-40B4-BE49-F238E27FC236}">
                <a16:creationId xmlns:a16="http://schemas.microsoft.com/office/drawing/2014/main" id="{F801F5B6-8662-4323-AFBE-8AD960EE9DF3}"/>
              </a:ext>
            </a:extLst>
          </p:cNvPr>
          <p:cNvCxnSpPr>
            <a:cxnSpLocks/>
            <a:stCxn id="25" idx="0"/>
            <a:endCxn id="31" idx="2"/>
          </p:cNvCxnSpPr>
          <p:nvPr/>
        </p:nvCxnSpPr>
        <p:spPr>
          <a:xfrm rot="5400000" flipH="1" flipV="1">
            <a:off x="7487605" y="5045442"/>
            <a:ext cx="1681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24">
            <a:extLst>
              <a:ext uri="{FF2B5EF4-FFF2-40B4-BE49-F238E27FC236}">
                <a16:creationId xmlns:a16="http://schemas.microsoft.com/office/drawing/2014/main" id="{D73CC554-29B7-4C12-BEF0-4DF0C9B46D1D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rot="5400000" flipH="1" flipV="1">
            <a:off x="8668292" y="3578782"/>
            <a:ext cx="1681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24">
            <a:extLst>
              <a:ext uri="{FF2B5EF4-FFF2-40B4-BE49-F238E27FC236}">
                <a16:creationId xmlns:a16="http://schemas.microsoft.com/office/drawing/2014/main" id="{78D02580-D2A1-40BA-9E9C-DACDD45BC641}"/>
              </a:ext>
            </a:extLst>
          </p:cNvPr>
          <p:cNvCxnSpPr>
            <a:cxnSpLocks/>
            <a:stCxn id="27" idx="0"/>
            <a:endCxn id="42" idx="2"/>
          </p:cNvCxnSpPr>
          <p:nvPr/>
        </p:nvCxnSpPr>
        <p:spPr>
          <a:xfrm rot="16200000" flipV="1">
            <a:off x="4481850" y="3681720"/>
            <a:ext cx="168183" cy="12840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24">
            <a:extLst>
              <a:ext uri="{FF2B5EF4-FFF2-40B4-BE49-F238E27FC236}">
                <a16:creationId xmlns:a16="http://schemas.microsoft.com/office/drawing/2014/main" id="{6615A961-05E5-44C4-B4E0-1DC184FDEE43}"/>
              </a:ext>
            </a:extLst>
          </p:cNvPr>
          <p:cNvCxnSpPr>
            <a:cxnSpLocks/>
            <a:stCxn id="26" idx="0"/>
            <a:endCxn id="42" idx="2"/>
          </p:cNvCxnSpPr>
          <p:nvPr/>
        </p:nvCxnSpPr>
        <p:spPr>
          <a:xfrm rot="5400000" flipH="1" flipV="1">
            <a:off x="3220256" y="3704191"/>
            <a:ext cx="168179" cy="12391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24">
            <a:extLst>
              <a:ext uri="{FF2B5EF4-FFF2-40B4-BE49-F238E27FC236}">
                <a16:creationId xmlns:a16="http://schemas.microsoft.com/office/drawing/2014/main" id="{9E8EC792-A9BB-4C09-99BE-8F7D3C597CD0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rot="5400000" flipH="1" flipV="1">
            <a:off x="2600694" y="5050731"/>
            <a:ext cx="16817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24">
            <a:extLst>
              <a:ext uri="{FF2B5EF4-FFF2-40B4-BE49-F238E27FC236}">
                <a16:creationId xmlns:a16="http://schemas.microsoft.com/office/drawing/2014/main" id="{D814BA55-D224-4ABD-AA55-EF87E089F770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rot="5400000" flipH="1" flipV="1">
            <a:off x="5123885" y="5050734"/>
            <a:ext cx="16817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24">
            <a:extLst>
              <a:ext uri="{FF2B5EF4-FFF2-40B4-BE49-F238E27FC236}">
                <a16:creationId xmlns:a16="http://schemas.microsoft.com/office/drawing/2014/main" id="{0A43FA2D-1862-40C4-B2BB-DE2C0D5E146A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rot="16200000" flipV="1">
            <a:off x="3839818" y="3578779"/>
            <a:ext cx="16817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6230D1C5-C1EB-4452-B16B-0202955BCAC0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399080" y="6600343"/>
            <a:ext cx="1" cy="75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7920236-4244-49F9-8B4D-9DF9F4AF6EA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950176" y="4961352"/>
            <a:ext cx="0" cy="840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18C51FF6-4E49-4D86-BAF1-87AD90FE8FF3}"/>
              </a:ext>
            </a:extLst>
          </p:cNvPr>
          <p:cNvSpPr txBox="1"/>
          <p:nvPr/>
        </p:nvSpPr>
        <p:spPr>
          <a:xfrm>
            <a:off x="9780898" y="491274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…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1CBB179-131D-4809-8CE8-BE4AA2909951}"/>
              </a:ext>
            </a:extLst>
          </p:cNvPr>
          <p:cNvSpPr txBox="1"/>
          <p:nvPr/>
        </p:nvSpPr>
        <p:spPr>
          <a:xfrm>
            <a:off x="7227223" y="653562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/>
              <a:t>…</a:t>
            </a:r>
            <a:endParaRPr lang="en-US" sz="1600" dirty="0" err="1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654C71D-740C-4296-A65C-E9AF09E1945F}"/>
              </a:ext>
            </a:extLst>
          </p:cNvPr>
          <p:cNvSpPr txBox="1"/>
          <p:nvPr/>
        </p:nvSpPr>
        <p:spPr>
          <a:xfrm>
            <a:off x="6951378" y="1976333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</a:rPr>
              <a:t>REQ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D3361F9C-4CC2-4DA7-ABCC-1D0EA1594E81}"/>
              </a:ext>
            </a:extLst>
          </p:cNvPr>
          <p:cNvSpPr txBox="1"/>
          <p:nvPr/>
        </p:nvSpPr>
        <p:spPr>
          <a:xfrm>
            <a:off x="5774853" y="4929091"/>
            <a:ext cx="490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</a:rPr>
              <a:t>SPEC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3BF578B-ECB7-4E7E-B7E7-F9EF4F48131D}"/>
              </a:ext>
            </a:extLst>
          </p:cNvPr>
          <p:cNvSpPr txBox="1"/>
          <p:nvPr/>
        </p:nvSpPr>
        <p:spPr>
          <a:xfrm>
            <a:off x="10464226" y="4929090"/>
            <a:ext cx="490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</a:rPr>
              <a:t>SPEC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0CAD9C35-A7F2-434C-BA36-C820588C84DF}"/>
              </a:ext>
            </a:extLst>
          </p:cNvPr>
          <p:cNvSpPr txBox="1"/>
          <p:nvPr/>
        </p:nvSpPr>
        <p:spPr>
          <a:xfrm>
            <a:off x="7986695" y="6551318"/>
            <a:ext cx="490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</a:rPr>
              <a:t>SPEC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484D4C4F-8770-4B9F-BB3E-C82006626D50}"/>
              </a:ext>
            </a:extLst>
          </p:cNvPr>
          <p:cNvSpPr txBox="1"/>
          <p:nvPr/>
        </p:nvSpPr>
        <p:spPr>
          <a:xfrm>
            <a:off x="3310454" y="4929208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</a:rPr>
              <a:t>ENV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28BC9053-3BF7-4F5F-B652-C4D519582252}"/>
              </a:ext>
            </a:extLst>
          </p:cNvPr>
          <p:cNvSpPr txBox="1"/>
          <p:nvPr/>
        </p:nvSpPr>
        <p:spPr>
          <a:xfrm>
            <a:off x="8851984" y="6501057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</a:rPr>
              <a:t>ENV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20A367-6D71-DCC6-8F30-678E2EA4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130EB-7CB6-4E41-8AD8-1DE34139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FTA caveats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AA84F-7C7A-43BD-931F-C71D9E1B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general, building a complete fault tree is impossible</a:t>
            </a:r>
          </a:p>
          <a:p>
            <a:pPr lvl="1"/>
            <a:r>
              <a:rPr lang="en-US"/>
              <a:t>There are probably some faulty events missed (u</a:t>
            </a:r>
            <a:r>
              <a:rPr lang="en-US" i="1"/>
              <a:t>nknown unknowns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Domain knowledge is crucial for improving coverage</a:t>
            </a:r>
          </a:p>
          <a:p>
            <a:pPr lvl="1"/>
            <a:r>
              <a:rPr lang="en-US"/>
              <a:t>Talk to domain experts</a:t>
            </a:r>
          </a:p>
          <a:p>
            <a:pPr lvl="1"/>
            <a:r>
              <a:rPr lang="en-US"/>
              <a:t>Augment the tree as you learn more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FTA is still very valuable for risk reduction!</a:t>
            </a:r>
          </a:p>
          <a:p>
            <a:pPr lvl="1"/>
            <a:r>
              <a:rPr lang="en-US"/>
              <a:t>Forces you to think about and explicitly document possible failure scenarios</a:t>
            </a:r>
          </a:p>
          <a:p>
            <a:pPr lvl="1"/>
            <a:r>
              <a:rPr lang="en-US"/>
              <a:t>A good starting point for designing mitigations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22C7F7-40B5-A209-D319-42FBD324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Strategies for handling faults in ML-based systems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66D3704-9B3A-B782-E664-68BD2E42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39C19-FE40-4E56-982B-23C446BA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fault-tolerant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2FAAE-247D-4FDA-923D-300F02954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that …</a:t>
            </a:r>
          </a:p>
          <a:p>
            <a:pPr lvl="1"/>
            <a:r>
              <a:rPr lang="en-US"/>
              <a:t>software/ML components will make mistakes at some point</a:t>
            </a:r>
          </a:p>
          <a:p>
            <a:pPr lvl="1"/>
            <a:r>
              <a:rPr lang="en-US"/>
              <a:t>the environment evolves, violating some of its assumptions</a:t>
            </a:r>
          </a:p>
          <a:p>
            <a:pPr lvl="1"/>
            <a:endParaRPr lang="en-US"/>
          </a:p>
          <a:p>
            <a:r>
              <a:rPr lang="en-US"/>
              <a:t>Goal: minimize the impact of mistakes/violations on the overall system</a:t>
            </a:r>
          </a:p>
          <a:p>
            <a:endParaRPr lang="en-US"/>
          </a:p>
          <a:p>
            <a:r>
              <a:rPr lang="en-US"/>
              <a:t>Approaches:</a:t>
            </a:r>
          </a:p>
          <a:p>
            <a:pPr lvl="1"/>
            <a:r>
              <a:rPr lang="en-US"/>
              <a:t>Detection</a:t>
            </a:r>
          </a:p>
          <a:p>
            <a:pPr lvl="1"/>
            <a:r>
              <a:rPr lang="en-US"/>
              <a:t>Redundancy</a:t>
            </a:r>
          </a:p>
          <a:p>
            <a:pPr lvl="1"/>
            <a:r>
              <a:rPr lang="en-US"/>
              <a:t>Response</a:t>
            </a:r>
          </a:p>
          <a:p>
            <a:pPr lvl="1"/>
            <a:r>
              <a:rPr lang="en-US"/>
              <a:t>Containment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CD0579-93F2-5A3C-05AB-CB0DBAE2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Software requirements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DDC808-620E-F387-9CC4-09A7E8B3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1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F5E43-C7AF-4973-B055-B8D781D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Detection: Monitoring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9E7DF-4312-49AE-A9CC-59655287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detect when a component failure occurs</a:t>
            </a:r>
          </a:p>
          <a:p>
            <a:r>
              <a:rPr lang="en-US" dirty="0"/>
              <a:t>Monitor: periodically checks the output of a component for errors</a:t>
            </a:r>
          </a:p>
          <a:p>
            <a:r>
              <a:rPr lang="en-US" dirty="0"/>
              <a:t>Challenge: recognizing errors</a:t>
            </a:r>
          </a:p>
          <a:p>
            <a:pPr lvl="1"/>
            <a:r>
              <a:rPr lang="en-US" dirty="0"/>
              <a:t>E.g., corrupt sensor data, slow or missing responses, low ML confidence, …</a:t>
            </a:r>
          </a:p>
          <a:p>
            <a:pPr lvl="1"/>
            <a:endParaRPr lang="en-US" dirty="0"/>
          </a:p>
          <a:p>
            <a:r>
              <a:rPr lang="en-US" dirty="0"/>
              <a:t>Doer-Checker pattern</a:t>
            </a:r>
          </a:p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92D9FF9-7D85-4793-8673-9DCCA7CDB9F7}"/>
              </a:ext>
            </a:extLst>
          </p:cNvPr>
          <p:cNvSpPr/>
          <p:nvPr/>
        </p:nvSpPr>
        <p:spPr>
          <a:xfrm>
            <a:off x="4293362" y="3853823"/>
            <a:ext cx="1024285" cy="4316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Doer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C9B00E-D4C8-43A3-A223-0885E85844B4}"/>
              </a:ext>
            </a:extLst>
          </p:cNvPr>
          <p:cNvSpPr/>
          <p:nvPr/>
        </p:nvSpPr>
        <p:spPr>
          <a:xfrm>
            <a:off x="4293360" y="5269901"/>
            <a:ext cx="1024285" cy="4316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Checker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E7C7A5B-3065-4BC2-9C6B-8D241D80BEF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805503" y="4285514"/>
            <a:ext cx="2" cy="98438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3168796-D04C-4892-946D-0894D6856B38}"/>
              </a:ext>
            </a:extLst>
          </p:cNvPr>
          <p:cNvSpPr txBox="1"/>
          <p:nvPr/>
        </p:nvSpPr>
        <p:spPr>
          <a:xfrm>
            <a:off x="2405699" y="4572000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Input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DD90E36-6DCE-4C60-9AFF-9D65A42B3D64}"/>
              </a:ext>
            </a:extLst>
          </p:cNvPr>
          <p:cNvSpPr txBox="1"/>
          <p:nvPr/>
        </p:nvSpPr>
        <p:spPr>
          <a:xfrm>
            <a:off x="5998869" y="3900391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Output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700765-9722-4E7A-91F9-5FC8D1B2F79F}"/>
              </a:ext>
            </a:extLst>
          </p:cNvPr>
          <p:cNvSpPr txBox="1"/>
          <p:nvPr/>
        </p:nvSpPr>
        <p:spPr>
          <a:xfrm>
            <a:off x="5853503" y="4624067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check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0E8719-C699-425E-BA1B-E12612094ADA}"/>
              </a:ext>
            </a:extLst>
          </p:cNvPr>
          <p:cNvSpPr txBox="1"/>
          <p:nvPr/>
        </p:nvSpPr>
        <p:spPr>
          <a:xfrm>
            <a:off x="3749976" y="4550189"/>
            <a:ext cx="1157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corrective action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ADF107B-E049-4263-8DB8-BC1D53158E5C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3032794" y="4069669"/>
            <a:ext cx="1260568" cy="6716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AE8652A-3E41-49C4-AD95-FB3FCE044462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032794" y="4741277"/>
            <a:ext cx="1260566" cy="7444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6FE3460B-29E0-4016-AB21-3AD8FC5E162D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5317647" y="4069668"/>
            <a:ext cx="681222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6E0111F-10B9-4D19-8337-2A527FC45E77}"/>
              </a:ext>
            </a:extLst>
          </p:cNvPr>
          <p:cNvCxnSpPr>
            <a:stCxn id="9" idx="2"/>
          </p:cNvCxnSpPr>
          <p:nvPr/>
        </p:nvCxnSpPr>
        <p:spPr>
          <a:xfrm flipH="1">
            <a:off x="5317645" y="4238945"/>
            <a:ext cx="1071716" cy="10309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44154E8-1337-4E1B-AD91-CBC2A8B3B304}"/>
              </a:ext>
            </a:extLst>
          </p:cNvPr>
          <p:cNvCxnSpPr/>
          <p:nvPr/>
        </p:nvCxnSpPr>
        <p:spPr>
          <a:xfrm flipV="1">
            <a:off x="5407911" y="3677222"/>
            <a:ext cx="1371941" cy="17660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27BCF69-650C-482B-9AF9-C73BAB6D6DE0}"/>
              </a:ext>
            </a:extLst>
          </p:cNvPr>
          <p:cNvSpPr txBox="1"/>
          <p:nvPr/>
        </p:nvSpPr>
        <p:spPr>
          <a:xfrm>
            <a:off x="6812868" y="3389558"/>
            <a:ext cx="283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Perform primary functions</a:t>
            </a:r>
          </a:p>
          <a:p>
            <a:pPr algn="l"/>
            <a:r>
              <a:rPr lang="en-US" sz="1600" dirty="0"/>
              <a:t>Untrusted and potentially faulty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5E270C9-39D0-4514-B02F-D9E96174F211}"/>
              </a:ext>
            </a:extLst>
          </p:cNvPr>
          <p:cNvCxnSpPr>
            <a:cxnSpLocks/>
          </p:cNvCxnSpPr>
          <p:nvPr/>
        </p:nvCxnSpPr>
        <p:spPr>
          <a:xfrm>
            <a:off x="5451080" y="5608455"/>
            <a:ext cx="1328772" cy="267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A40E26E-B05A-42E4-9B8F-D68060D66B92}"/>
              </a:ext>
            </a:extLst>
          </p:cNvPr>
          <p:cNvSpPr txBox="1"/>
          <p:nvPr/>
        </p:nvSpPr>
        <p:spPr>
          <a:xfrm>
            <a:off x="6779853" y="5583359"/>
            <a:ext cx="4510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If doer output is faulty, perform a corrective action.</a:t>
            </a:r>
          </a:p>
          <a:p>
            <a:pPr algn="l"/>
            <a:r>
              <a:rPr lang="en-US" sz="1600"/>
              <a:t>Should be trustworthy!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8B5B-9144-FE08-FD23-4C1F373C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65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9CAD8-E203-426D-BF17-ABC73552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Doer-Checker for an autonomous vehicle</a:t>
            </a:r>
          </a:p>
        </p:txBody>
      </p:sp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646DCC61-8605-4C74-8906-DF97A8A253F3}"/>
              </a:ext>
            </a:extLst>
          </p:cNvPr>
          <p:cNvSpPr/>
          <p:nvPr/>
        </p:nvSpPr>
        <p:spPr>
          <a:xfrm>
            <a:off x="3813265" y="2667654"/>
            <a:ext cx="1938685" cy="76134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ML-based controller</a:t>
            </a:r>
          </a:p>
          <a:p>
            <a:pPr algn="ctr"/>
            <a:r>
              <a:rPr lang="en-US" sz="1600"/>
              <a:t>(</a:t>
            </a:r>
            <a:r>
              <a:rPr lang="en-US" sz="1600" b="1"/>
              <a:t>Doer</a:t>
            </a:r>
            <a:r>
              <a:rPr lang="en-US" sz="1600"/>
              <a:t>)</a:t>
            </a: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B9915EE7-DBF1-445C-874B-A2F94D31641F}"/>
              </a:ext>
            </a:extLst>
          </p:cNvPr>
          <p:cNvSpPr/>
          <p:nvPr/>
        </p:nvSpPr>
        <p:spPr>
          <a:xfrm>
            <a:off x="3813264" y="3836490"/>
            <a:ext cx="1938685" cy="76134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Safety controller</a:t>
            </a:r>
          </a:p>
          <a:p>
            <a:pPr algn="ctr"/>
            <a:r>
              <a:rPr lang="en-US" sz="1600"/>
              <a:t>(</a:t>
            </a:r>
            <a:r>
              <a:rPr lang="en-US" sz="1600" b="1"/>
              <a:t>Checker</a:t>
            </a:r>
            <a:r>
              <a:rPr lang="en-US" sz="1600"/>
              <a:t>)</a:t>
            </a:r>
          </a:p>
        </p:txBody>
      </p:sp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ABE8AF11-E7CC-4A94-9608-57BE206CCF96}"/>
              </a:ext>
            </a:extLst>
          </p:cNvPr>
          <p:cNvSpPr/>
          <p:nvPr/>
        </p:nvSpPr>
        <p:spPr>
          <a:xfrm>
            <a:off x="2103508" y="5561823"/>
            <a:ext cx="1314039" cy="76134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Sensor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C765C8E5-CA12-4350-B61F-16A45CEE8528}"/>
              </a:ext>
            </a:extLst>
          </p:cNvPr>
          <p:cNvSpPr/>
          <p:nvPr/>
        </p:nvSpPr>
        <p:spPr>
          <a:xfrm>
            <a:off x="3813264" y="5561823"/>
            <a:ext cx="1938685" cy="76134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Environment</a:t>
            </a:r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8AF04453-B333-4162-A4F8-F84B46DE0ABF}"/>
              </a:ext>
            </a:extLst>
          </p:cNvPr>
          <p:cNvSpPr/>
          <p:nvPr/>
        </p:nvSpPr>
        <p:spPr>
          <a:xfrm>
            <a:off x="6147666" y="5561823"/>
            <a:ext cx="1314039" cy="76134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Actuator</a:t>
            </a: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F5BB5C5D-17D2-43EE-B696-F59F7CB9A39F}"/>
              </a:ext>
            </a:extLst>
          </p:cNvPr>
          <p:cNvSpPr/>
          <p:nvPr/>
        </p:nvSpPr>
        <p:spPr>
          <a:xfrm>
            <a:off x="3386809" y="2107437"/>
            <a:ext cx="2719652" cy="2597995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b="1"/>
              <a:t>Vehicle controller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9D24348-AE42-4248-9E5D-82D81F6DB2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782607" y="3429000"/>
            <a:ext cx="1" cy="407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7EF7E1D-11C7-4D39-8419-F4BA70436EBB}"/>
              </a:ext>
            </a:extLst>
          </p:cNvPr>
          <p:cNvSpPr txBox="1"/>
          <p:nvPr/>
        </p:nvSpPr>
        <p:spPr>
          <a:xfrm>
            <a:off x="4779992" y="3456978"/>
            <a:ext cx="1364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Control action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9144026-0ABE-40A8-AC75-8A85C3CD1A67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5751949" y="4217163"/>
            <a:ext cx="1709756" cy="1725333"/>
          </a:xfrm>
          <a:prstGeom prst="bentConnector3">
            <a:avLst>
              <a:gd name="adj1" fmla="val 1133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6AB9B52-E129-4BF5-B3E8-C1CF87E468CA}"/>
              </a:ext>
            </a:extLst>
          </p:cNvPr>
          <p:cNvSpPr txBox="1"/>
          <p:nvPr/>
        </p:nvSpPr>
        <p:spPr>
          <a:xfrm>
            <a:off x="6178404" y="3878609"/>
            <a:ext cx="17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Safe control action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C58E709-7D0C-4DD6-BF12-15EA22260687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5751949" y="5942496"/>
            <a:ext cx="3957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AB13771-BC6A-4301-BD38-BBFA0D1F0ECF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3417547" y="5942496"/>
            <a:ext cx="3957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C76A74-F926-436F-A709-6E88A0EF400C}"/>
              </a:ext>
            </a:extLst>
          </p:cNvPr>
          <p:cNvCxnSpPr>
            <a:stCxn id="6" idx="1"/>
            <a:endCxn id="5" idx="1"/>
          </p:cNvCxnSpPr>
          <p:nvPr/>
        </p:nvCxnSpPr>
        <p:spPr>
          <a:xfrm rot="10800000" flipH="1">
            <a:off x="2103508" y="4217164"/>
            <a:ext cx="1709756" cy="1725333"/>
          </a:xfrm>
          <a:prstGeom prst="bentConnector3">
            <a:avLst>
              <a:gd name="adj1" fmla="val -133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BD6A03D-6359-4AEB-8A8C-5153E02276DA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H="1">
            <a:off x="2103507" y="3048328"/>
            <a:ext cx="1709757" cy="2894169"/>
          </a:xfrm>
          <a:prstGeom prst="bentConnector3">
            <a:avLst>
              <a:gd name="adj1" fmla="val -133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6EF03F5-C0A4-4430-B170-F10268F6427F}"/>
              </a:ext>
            </a:extLst>
          </p:cNvPr>
          <p:cNvSpPr txBox="1"/>
          <p:nvPr/>
        </p:nvSpPr>
        <p:spPr>
          <a:xfrm>
            <a:off x="90263" y="4452243"/>
            <a:ext cx="180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Sensor data</a:t>
            </a:r>
          </a:p>
          <a:p>
            <a:pPr algn="r"/>
            <a:r>
              <a:rPr lang="en-US" sz="1600"/>
              <a:t>about environment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6F3FC76-D2AA-426D-A0AB-C4FFDC8FFF97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839602" y="2153276"/>
            <a:ext cx="2076265" cy="67234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B61BC4C-D5C8-4779-B2D1-762D05B9A850}"/>
              </a:ext>
            </a:extLst>
          </p:cNvPr>
          <p:cNvSpPr txBox="1"/>
          <p:nvPr/>
        </p:nvSpPr>
        <p:spPr>
          <a:xfrm>
            <a:off x="7915867" y="1860888"/>
            <a:ext cx="4124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Generate commands to steer vehicle</a:t>
            </a:r>
          </a:p>
          <a:p>
            <a:pPr algn="l"/>
            <a:r>
              <a:rPr lang="en-US" sz="1600"/>
              <a:t>E.g., complex neural network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1A7081B-9445-4F93-95BE-B1F0F5E15B8B}"/>
              </a:ext>
            </a:extLst>
          </p:cNvPr>
          <p:cNvCxnSpPr>
            <a:cxnSpLocks/>
          </p:cNvCxnSpPr>
          <p:nvPr/>
        </p:nvCxnSpPr>
        <p:spPr>
          <a:xfrm flipV="1">
            <a:off x="5847446" y="3347567"/>
            <a:ext cx="2076265" cy="62082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7F6F1B3F-4DB5-44C7-9BB3-BD1FF64BFCB1}"/>
              </a:ext>
            </a:extLst>
          </p:cNvPr>
          <p:cNvSpPr txBox="1"/>
          <p:nvPr/>
        </p:nvSpPr>
        <p:spPr>
          <a:xfrm>
            <a:off x="7915867" y="3003660"/>
            <a:ext cx="4124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Checks commands from ML controller.</a:t>
            </a:r>
          </a:p>
          <a:p>
            <a:pPr algn="l"/>
            <a:r>
              <a:rPr lang="en-US" sz="1600"/>
              <a:t>Overrides commands with a safe default if the action is deemed risky</a:t>
            </a:r>
          </a:p>
          <a:p>
            <a:pPr algn="l"/>
            <a:r>
              <a:rPr lang="en-US" sz="1600"/>
              <a:t>Simpler, based on transparent and verifiable logic. Conservative behavior.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1B0B525-F073-FD47-F69A-B90343AC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A817E-8496-415B-ADA7-9F4C5E37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example in action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E29E2BD-5322-47C4-9943-28149B87B3DB}"/>
              </a:ext>
            </a:extLst>
          </p:cNvPr>
          <p:cNvSpPr/>
          <p:nvPr/>
        </p:nvSpPr>
        <p:spPr>
          <a:xfrm>
            <a:off x="2499886" y="6525680"/>
            <a:ext cx="92656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Weichao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Zhou,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Ruihan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Gao,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BaekGyu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Kim,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Eunsuk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Kang,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Wenchao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Li. Runtime-Safety-Guided Policy Repair, Intl. Conference on Runtime Verification (2020)</a:t>
            </a:r>
          </a:p>
        </p:txBody>
      </p:sp>
      <p:pic>
        <p:nvPicPr>
          <p:cNvPr id="4098" name="Picture 2" descr="https://github.com/ckaestne/seai/raw/S2022/lectures/06_requirements_ii/safety-controller-scenario.png">
            <a:extLst>
              <a:ext uri="{FF2B5EF4-FFF2-40B4-BE49-F238E27FC236}">
                <a16:creationId xmlns:a16="http://schemas.microsoft.com/office/drawing/2014/main" id="{31049066-FA1B-4EE8-8E26-960639AE4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84"/>
          <a:stretch/>
        </p:blipFill>
        <p:spPr bwMode="auto">
          <a:xfrm>
            <a:off x="3042440" y="1690688"/>
            <a:ext cx="6107119" cy="224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6FD9206-00F4-43D5-B9E7-EA35BA560B04}"/>
              </a:ext>
            </a:extLst>
          </p:cNvPr>
          <p:cNvSpPr txBox="1"/>
          <p:nvPr/>
        </p:nvSpPr>
        <p:spPr>
          <a:xfrm>
            <a:off x="8806496" y="365125"/>
            <a:ext cx="3160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Green: optimal behavior</a:t>
            </a:r>
          </a:p>
          <a:p>
            <a:pPr algn="l"/>
            <a:r>
              <a:rPr lang="en-US" sz="1600" dirty="0"/>
              <a:t>Red: generated by ML controller</a:t>
            </a:r>
          </a:p>
          <a:p>
            <a:pPr algn="l"/>
            <a:r>
              <a:rPr lang="en-US" sz="1600" dirty="0"/>
              <a:t>Blue: correction by safety controller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5804C9-4B9D-4D21-A717-8E6A13EBB018}"/>
              </a:ext>
            </a:extLst>
          </p:cNvPr>
          <p:cNvSpPr txBox="1"/>
          <p:nvPr/>
        </p:nvSpPr>
        <p:spPr>
          <a:xfrm>
            <a:off x="1228358" y="4241726"/>
            <a:ext cx="4184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Safe actions directly generated by ML controller.</a:t>
            </a:r>
          </a:p>
          <a:p>
            <a:pPr algn="l"/>
            <a:r>
              <a:rPr lang="en-US" sz="1600"/>
              <a:t>No action by safety controller required.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B8AF9F-1898-4034-A6F1-343A7413CBEE}"/>
              </a:ext>
            </a:extLst>
          </p:cNvPr>
          <p:cNvSpPr txBox="1"/>
          <p:nvPr/>
        </p:nvSpPr>
        <p:spPr>
          <a:xfrm>
            <a:off x="6180371" y="4241725"/>
            <a:ext cx="5447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Unsafe steering in wrong direction by ML controller.</a:t>
            </a:r>
          </a:p>
          <a:p>
            <a:pPr algn="l"/>
            <a:r>
              <a:rPr lang="en-US" sz="1600" dirty="0"/>
              <a:t>Safety controller overrides commands to achieve safe trajectory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B5D668D-9813-4373-BD69-AA92249D5306}"/>
              </a:ext>
            </a:extLst>
          </p:cNvPr>
          <p:cNvCxnSpPr/>
          <p:nvPr/>
        </p:nvCxnSpPr>
        <p:spPr>
          <a:xfrm>
            <a:off x="7574215" y="2966894"/>
            <a:ext cx="372824" cy="127483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FEB6255-9D99-4E7F-8506-B74E5B97A41A}"/>
              </a:ext>
            </a:extLst>
          </p:cNvPr>
          <p:cNvCxnSpPr>
            <a:cxnSpLocks/>
          </p:cNvCxnSpPr>
          <p:nvPr/>
        </p:nvCxnSpPr>
        <p:spPr>
          <a:xfrm flipH="1">
            <a:off x="3944086" y="3298821"/>
            <a:ext cx="266711" cy="84959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225590A-1645-D5F6-B7EF-269E7D05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64272-A605-42CE-8E93-AD8ED0F4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Redundancy: Sensor data fusion</a:t>
            </a:r>
          </a:p>
        </p:txBody>
      </p:sp>
      <p:pic>
        <p:nvPicPr>
          <p:cNvPr id="1026" name="Picture 2" descr="https://upload.wikimedia.org/wikipedia/commons/f/f9/Eurofighter_sensor_fusion.png">
            <a:extLst>
              <a:ext uri="{FF2B5EF4-FFF2-40B4-BE49-F238E27FC236}">
                <a16:creationId xmlns:a16="http://schemas.microsoft.com/office/drawing/2014/main" id="{BEDA6B8C-4DBB-4ECF-A9A8-4F03563FA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5205"/>
            <a:ext cx="6759039" cy="378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048C9C5-E404-45B6-AEBC-4A35982E1976}"/>
              </a:ext>
            </a:extLst>
          </p:cNvPr>
          <p:cNvSpPr/>
          <p:nvPr/>
        </p:nvSpPr>
        <p:spPr>
          <a:xfrm>
            <a:off x="380999" y="5952014"/>
            <a:ext cx="85126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https://en.wikipedia.org/wiki/Sensor_fusion#/media/File:Eurofighter_sensor_fusion.png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C31E13-80E2-4C39-AF5E-1F161B61A89B}"/>
              </a:ext>
            </a:extLst>
          </p:cNvPr>
          <p:cNvSpPr txBox="1"/>
          <p:nvPr/>
        </p:nvSpPr>
        <p:spPr>
          <a:xfrm>
            <a:off x="6597206" y="2908505"/>
            <a:ext cx="3798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Combine data from a wide range of sensors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7E50569-9831-4A30-952E-94CEF483DA6E}"/>
              </a:ext>
            </a:extLst>
          </p:cNvPr>
          <p:cNvSpPr txBox="1"/>
          <p:nvPr/>
        </p:nvSpPr>
        <p:spPr>
          <a:xfrm>
            <a:off x="6597206" y="3479317"/>
            <a:ext cx="570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Provides partial information even when (some) sensors are faulty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068377-1A49-4577-88F9-9C0A9CA0A767}"/>
              </a:ext>
            </a:extLst>
          </p:cNvPr>
          <p:cNvSpPr txBox="1"/>
          <p:nvPr/>
        </p:nvSpPr>
        <p:spPr>
          <a:xfrm>
            <a:off x="6597206" y="4050129"/>
            <a:ext cx="468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Common approach for all modern tracking technology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F7BCA7-2FD1-4D07-B55A-1BC3AC5A4FD3}"/>
              </a:ext>
            </a:extLst>
          </p:cNvPr>
          <p:cNvSpPr/>
          <p:nvPr/>
        </p:nvSpPr>
        <p:spPr>
          <a:xfrm>
            <a:off x="1591294" y="2155205"/>
            <a:ext cx="3046020" cy="171615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dirty="0" err="1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3B27BF-5E81-B142-600B-47B266F4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0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6840C-3017-4867-A294-BAE5F1B9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Redundancy: Ensemble learning</a:t>
            </a:r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2D571477-D863-447A-8190-B4A6D21B6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9982" y="2819400"/>
            <a:ext cx="914400" cy="914400"/>
          </a:xfrm>
          <a:prstGeom prst="rect">
            <a:avLst/>
          </a:prstGeom>
        </p:spPr>
      </p:pic>
      <p:pic>
        <p:nvPicPr>
          <p:cNvPr id="8" name="Grafik 7" descr="Zahnräder">
            <a:extLst>
              <a:ext uri="{FF2B5EF4-FFF2-40B4-BE49-F238E27FC236}">
                <a16:creationId xmlns:a16="http://schemas.microsoft.com/office/drawing/2014/main" id="{6C87CF6E-BB0E-4BD7-9026-7983D67E0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2680" y="2819400"/>
            <a:ext cx="914400" cy="914400"/>
          </a:xfrm>
          <a:prstGeom prst="rect">
            <a:avLst/>
          </a:prstGeom>
        </p:spPr>
      </p:pic>
      <p:pic>
        <p:nvPicPr>
          <p:cNvPr id="9" name="Grafik 8" descr="Zahnräder">
            <a:extLst>
              <a:ext uri="{FF2B5EF4-FFF2-40B4-BE49-F238E27FC236}">
                <a16:creationId xmlns:a16="http://schemas.microsoft.com/office/drawing/2014/main" id="{E8C9B64B-9F91-4C21-8BEB-970262F4B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6331" y="2819400"/>
            <a:ext cx="914400" cy="914400"/>
          </a:xfrm>
          <a:prstGeom prst="rect">
            <a:avLst/>
          </a:prstGeom>
        </p:spPr>
      </p:pic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F670072C-3DDA-4EF6-A59B-538F27EE8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3634" y="2819400"/>
            <a:ext cx="914400" cy="914400"/>
          </a:xfrm>
          <a:prstGeom prst="rect">
            <a:avLst/>
          </a:prstGeom>
        </p:spPr>
      </p:pic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4B021C5F-A199-4B2B-9DD0-634DD9B3D737}"/>
              </a:ext>
            </a:extLst>
          </p:cNvPr>
          <p:cNvSpPr/>
          <p:nvPr/>
        </p:nvSpPr>
        <p:spPr>
          <a:xfrm>
            <a:off x="3340047" y="4154047"/>
            <a:ext cx="259014" cy="278637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1</a:t>
            </a:r>
            <a:endParaRPr lang="en-US" sz="1600" dirty="0" err="1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6668F324-6EF3-4B70-BC61-BF6E53603495}"/>
              </a:ext>
            </a:extLst>
          </p:cNvPr>
          <p:cNvSpPr/>
          <p:nvPr/>
        </p:nvSpPr>
        <p:spPr>
          <a:xfrm>
            <a:off x="4894024" y="4154045"/>
            <a:ext cx="259014" cy="278637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1</a:t>
            </a:r>
            <a:endParaRPr lang="en-US" sz="1600" dirty="0" err="1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C5949254-5527-49A1-A2B8-3138A1760ED9}"/>
              </a:ext>
            </a:extLst>
          </p:cNvPr>
          <p:cNvSpPr/>
          <p:nvPr/>
        </p:nvSpPr>
        <p:spPr>
          <a:xfrm>
            <a:off x="6447675" y="4154046"/>
            <a:ext cx="259014" cy="278637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2</a:t>
            </a:r>
            <a:endParaRPr lang="en-US" sz="1600" dirty="0" err="1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138FAF8A-7F12-45A7-A74E-8E7208645F49}"/>
              </a:ext>
            </a:extLst>
          </p:cNvPr>
          <p:cNvSpPr/>
          <p:nvPr/>
        </p:nvSpPr>
        <p:spPr>
          <a:xfrm>
            <a:off x="8001327" y="4154047"/>
            <a:ext cx="259014" cy="278637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1</a:t>
            </a:r>
            <a:endParaRPr lang="en-US" sz="1600" dirty="0" err="1"/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7CBA907-D877-4B1D-B9D8-7DAC36E8A78A}"/>
              </a:ext>
            </a:extLst>
          </p:cNvPr>
          <p:cNvSpPr/>
          <p:nvPr/>
        </p:nvSpPr>
        <p:spPr>
          <a:xfrm rot="16200000">
            <a:off x="5692546" y="2199872"/>
            <a:ext cx="259014" cy="5066266"/>
          </a:xfrm>
          <a:prstGeom prst="leftBrace">
            <a:avLst>
              <a:gd name="adj1" fmla="val 131061"/>
              <a:gd name="adj2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6FADCA63-13BE-4234-917D-514376E3A552}"/>
              </a:ext>
            </a:extLst>
          </p:cNvPr>
          <p:cNvSpPr/>
          <p:nvPr/>
        </p:nvSpPr>
        <p:spPr>
          <a:xfrm>
            <a:off x="5686767" y="5033325"/>
            <a:ext cx="259014" cy="278637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1</a:t>
            </a:r>
            <a:endParaRPr lang="en-US" sz="1600" dirty="0" err="1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C9EDD0FA-1CB7-4BF5-A9FF-4BE6C74709ED}"/>
              </a:ext>
            </a:extLst>
          </p:cNvPr>
          <p:cNvSpPr/>
          <p:nvPr/>
        </p:nvSpPr>
        <p:spPr>
          <a:xfrm>
            <a:off x="5653300" y="1851704"/>
            <a:ext cx="259014" cy="278637"/>
          </a:xfrm>
          <a:prstGeom prst="flowChartConnector">
            <a:avLst/>
          </a:prstGeom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dirty="0"/>
              <a:t>?</a:t>
            </a:r>
            <a:endParaRPr lang="en-US" sz="1600" dirty="0" err="1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0968D8E-0651-4E4C-B6C3-97C71264ADD0}"/>
              </a:ext>
            </a:extLst>
          </p:cNvPr>
          <p:cNvCxnSpPr>
            <a:cxnSpLocks/>
            <a:stCxn id="17" idx="3"/>
            <a:endCxn id="9" idx="0"/>
          </p:cNvCxnSpPr>
          <p:nvPr/>
        </p:nvCxnSpPr>
        <p:spPr>
          <a:xfrm flipH="1">
            <a:off x="5023531" y="2089536"/>
            <a:ext cx="667701" cy="729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4510A6B-B628-4225-B75F-CA316F5A6ECF}"/>
              </a:ext>
            </a:extLst>
          </p:cNvPr>
          <p:cNvCxnSpPr>
            <a:cxnSpLocks/>
            <a:stCxn id="17" idx="5"/>
            <a:endCxn id="7" idx="0"/>
          </p:cNvCxnSpPr>
          <p:nvPr/>
        </p:nvCxnSpPr>
        <p:spPr>
          <a:xfrm>
            <a:off x="5874382" y="2089536"/>
            <a:ext cx="702800" cy="729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3E19A7-B2F1-4050-BF61-6135DE46DEB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780894" y="1991023"/>
            <a:ext cx="1872406" cy="8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7A7049C-0C42-48D7-9194-E3AF396EAAD1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5912314" y="1991023"/>
            <a:ext cx="1901293" cy="926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A0445B2-B7CE-414F-B255-6AF098B261A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3469554" y="3733800"/>
            <a:ext cx="326" cy="420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9E461BC-892C-498E-A682-0773DD8C973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023531" y="3733800"/>
            <a:ext cx="0" cy="420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7402302-DD76-47E9-A3F5-728BC1C909E9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6577182" y="3733800"/>
            <a:ext cx="0" cy="420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6924E87-C1C7-4D26-A9FD-3EAE3E9ACFDD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8130834" y="3733800"/>
            <a:ext cx="0" cy="420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C9DE891D-F3EC-4954-9D5E-DAAFA5ED0495}"/>
              </a:ext>
            </a:extLst>
          </p:cNvPr>
          <p:cNvSpPr txBox="1"/>
          <p:nvPr/>
        </p:nvSpPr>
        <p:spPr>
          <a:xfrm>
            <a:off x="6695585" y="1808950"/>
            <a:ext cx="1305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New instance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82ED525-0842-4E5C-94C9-2BFC1ECC590C}"/>
              </a:ext>
            </a:extLst>
          </p:cNvPr>
          <p:cNvSpPr txBox="1"/>
          <p:nvPr/>
        </p:nvSpPr>
        <p:spPr>
          <a:xfrm>
            <a:off x="8641465" y="3166160"/>
            <a:ext cx="1776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Multiple predictors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0398D01-D418-4919-8DA7-2C7AF9F8005D}"/>
              </a:ext>
            </a:extLst>
          </p:cNvPr>
          <p:cNvSpPr txBox="1"/>
          <p:nvPr/>
        </p:nvSpPr>
        <p:spPr>
          <a:xfrm>
            <a:off x="8666850" y="4124086"/>
            <a:ext cx="1114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Predictions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7ACA47C-67CC-4B0B-B0CF-0D705E763F0E}"/>
              </a:ext>
            </a:extLst>
          </p:cNvPr>
          <p:cNvSpPr txBox="1"/>
          <p:nvPr/>
        </p:nvSpPr>
        <p:spPr>
          <a:xfrm>
            <a:off x="6246221" y="5003366"/>
            <a:ext cx="358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Ensemple prediction (e.g., majority vote)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DA43D45-4259-4BE3-AA13-8FDB5EE0D5E3}"/>
              </a:ext>
            </a:extLst>
          </p:cNvPr>
          <p:cNvSpPr txBox="1"/>
          <p:nvPr/>
        </p:nvSpPr>
        <p:spPr>
          <a:xfrm>
            <a:off x="3970120" y="6022610"/>
            <a:ext cx="370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Only fails if multiple predictors are failing.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DF7C0E3-E082-75AD-345B-6517EE21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60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4BC5D-8ED1-4A80-BBC6-9F554A53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Response: Graceful degradation (fail-safe)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03661-4345-4871-A2A8-01838B7B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Goal: when a component failure occurs, achieve system safety by reducing functionality and performance</a:t>
            </a:r>
          </a:p>
          <a:p>
            <a:endParaRPr lang="en-US"/>
          </a:p>
          <a:p>
            <a:r>
              <a:rPr lang="en-US"/>
              <a:t>Relies on a monitor to detect failures!</a:t>
            </a:r>
          </a:p>
          <a:p>
            <a:endParaRPr lang="en-US"/>
          </a:p>
          <a:p>
            <a:r>
              <a:rPr lang="en-US"/>
              <a:t>Example: computer vision failures</a:t>
            </a:r>
          </a:p>
          <a:p>
            <a:pPr lvl="1"/>
            <a:r>
              <a:rPr lang="en-US"/>
              <a:t>Failure: one lidar sensor fails, making position estimates less reliable</a:t>
            </a:r>
          </a:p>
          <a:p>
            <a:pPr lvl="1"/>
            <a:r>
              <a:rPr lang="en-US"/>
              <a:t>Response: switch to lower-quality detection and give more conservative estimations of positions and required minimal distances.</a:t>
            </a:r>
          </a:p>
          <a:p>
            <a:pPr lvl="1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9B142A-D339-67E2-F427-95BD8545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7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593B1-AC8F-49FF-B86E-18FA1A7A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Response: Human in the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CB5A3-42F4-4236-8CB2-F2FF5881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less forceful interaction, make suggestions, or ask for confirmation</a:t>
            </a:r>
          </a:p>
          <a:p>
            <a:endParaRPr lang="en-US" dirty="0"/>
          </a:p>
          <a:p>
            <a:r>
              <a:rPr lang="en-US" dirty="0"/>
              <a:t>AI for prediction, human for judgement</a:t>
            </a:r>
          </a:p>
          <a:p>
            <a:pPr lvl="1"/>
            <a:r>
              <a:rPr lang="en-US" dirty="0"/>
              <a:t>AI good at statistics at scale with many factors</a:t>
            </a:r>
          </a:p>
          <a:p>
            <a:pPr lvl="1"/>
            <a:r>
              <a:rPr lang="en-US" dirty="0"/>
              <a:t>Human good at understanding context and data generation process</a:t>
            </a:r>
          </a:p>
          <a:p>
            <a:endParaRPr lang="en-US" dirty="0"/>
          </a:p>
          <a:p>
            <a:r>
              <a:rPr lang="en-US" dirty="0"/>
              <a:t>Several risks involved</a:t>
            </a:r>
          </a:p>
          <a:p>
            <a:pPr lvl="1"/>
            <a:r>
              <a:rPr lang="en-US" dirty="0"/>
              <a:t>Notification fatigue</a:t>
            </a:r>
          </a:p>
          <a:p>
            <a:pPr lvl="1"/>
            <a:r>
              <a:rPr lang="en-US" dirty="0"/>
              <a:t>Complacency and just following predictions</a:t>
            </a:r>
          </a:p>
          <a:p>
            <a:endParaRPr lang="en-US" dirty="0"/>
          </a:p>
          <a:p>
            <a:r>
              <a:rPr lang="en-US" dirty="0"/>
              <a:t>Lots of UI design and Human-Computer-Interaction (HCI) problems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257C9-C612-8A16-8BD1-6B421452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5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264FA-E7E5-4C7B-905F-DAD231C1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Response: Undoable action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94E01-983F-4230-8ED7-853A56FF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system to reduce the consequences of wrong predictions, allowing humans to override or undo</a:t>
            </a:r>
          </a:p>
          <a:p>
            <a:endParaRPr lang="en-US" dirty="0"/>
          </a:p>
          <a:p>
            <a:r>
              <a:rPr lang="en-US" dirty="0"/>
              <a:t>Similar to human in the loop</a:t>
            </a:r>
          </a:p>
          <a:p>
            <a:pPr lvl="1"/>
            <a:r>
              <a:rPr lang="de-DE" dirty="0"/>
              <a:t>N</a:t>
            </a:r>
            <a:r>
              <a:rPr lang="en-US" dirty="0"/>
              <a:t>o asking for confirmation</a:t>
            </a:r>
          </a:p>
          <a:p>
            <a:pPr lvl="1"/>
            <a:r>
              <a:rPr lang="en-US" dirty="0"/>
              <a:t>Instead allowing to undo already performed actions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814963-DABB-CFB6-53C5-CD0C9B3B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2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9C151-11B9-44C0-AD46-6D84D7CC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Containment: Decoupling and isolation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75C33C-36CF-47CB-BC53-A790CD7C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Faults in low-critical (LC) components should not impact high-critical (HC) components</a:t>
            </a:r>
          </a:p>
          <a:p>
            <a:pPr lvl="1"/>
            <a:r>
              <a:rPr lang="en-US"/>
              <a:t>A broken car radio software should not interfere with the engine!</a:t>
            </a:r>
          </a:p>
          <a:p>
            <a:pPr lvl="1"/>
            <a:endParaRPr lang="en-US"/>
          </a:p>
          <a:p>
            <a:r>
              <a:rPr lang="en-US"/>
              <a:t>Apply principle of least privilege</a:t>
            </a:r>
          </a:p>
          <a:p>
            <a:pPr lvl="1"/>
            <a:r>
              <a:rPr lang="en-US"/>
              <a:t>LC components should be allowed access to the minimum of necessary functions</a:t>
            </a:r>
          </a:p>
          <a:p>
            <a:pPr lvl="1"/>
            <a:r>
              <a:rPr lang="en-US"/>
              <a:t>Limits interaction across critical boundaries</a:t>
            </a:r>
          </a:p>
          <a:p>
            <a:pPr lvl="1"/>
            <a:endParaRPr lang="en-US"/>
          </a:p>
          <a:p>
            <a:r>
              <a:rPr lang="en-US"/>
              <a:t>Build barriers between LC and HC components</a:t>
            </a:r>
          </a:p>
          <a:p>
            <a:pPr lvl="1"/>
            <a:r>
              <a:rPr lang="en-US"/>
              <a:t>E.g., deploy in different networks</a:t>
            </a:r>
          </a:p>
          <a:p>
            <a:pPr lvl="1"/>
            <a:r>
              <a:rPr lang="en-US"/>
              <a:t>Add monitors/checks at interfaces</a:t>
            </a:r>
          </a:p>
          <a:p>
            <a:pPr lvl="1"/>
            <a:endParaRPr lang="en-US"/>
          </a:p>
          <a:p>
            <a:r>
              <a:rPr lang="en-US"/>
              <a:t>Determine if ML component is performing LC or HC tasks</a:t>
            </a:r>
          </a:p>
          <a:p>
            <a:pPr lvl="1"/>
            <a:r>
              <a:rPr lang="en-US"/>
              <a:t>If HC: check if this can be degraded into LC tasks or be replaced with non-ML components</a:t>
            </a:r>
          </a:p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3C3692-9999-4ACC-9A2D-36F42F0D7E7F}"/>
              </a:ext>
            </a:extLst>
          </p:cNvPr>
          <p:cNvSpPr/>
          <p:nvPr/>
        </p:nvSpPr>
        <p:spPr>
          <a:xfrm>
            <a:off x="4425902" y="6539875"/>
            <a:ext cx="65809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Experimental Security Analysis of a Modern Automobile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,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  <a:latin typeface="-apple-system"/>
              </a:rPr>
              <a:t>Koscher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 et al., IEEE Symposium on Security and Privacy, 2010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11335-668A-1030-5869-9A304F48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1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D74DA-EFAB-4108-9D22-6A9135F3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Lane keeping assistance system with lane departure warning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797D97-D7F7-4CF8-A22F-AF8BA586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573867"/>
            <a:ext cx="4178300" cy="27855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473EFD0-C04D-4374-8F49-57A482C53B3B}"/>
              </a:ext>
            </a:extLst>
          </p:cNvPr>
          <p:cNvSpPr txBox="1"/>
          <p:nvPr/>
        </p:nvSpPr>
        <p:spPr>
          <a:xfrm>
            <a:off x="6163135" y="3246967"/>
            <a:ext cx="39965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Live exercise: How could we mitigate the risk?</a:t>
            </a:r>
          </a:p>
          <a:p>
            <a:pPr algn="l"/>
            <a:endParaRPr lang="de-DE" sz="1600" dirty="0"/>
          </a:p>
          <a:p>
            <a:pPr algn="l"/>
            <a:r>
              <a:rPr lang="de-DE" sz="1600" dirty="0"/>
              <a:t>…</a:t>
            </a:r>
            <a:r>
              <a:rPr lang="en-US" sz="1600" dirty="0"/>
              <a:t> monitoring?</a:t>
            </a:r>
          </a:p>
          <a:p>
            <a:pPr algn="l"/>
            <a:endParaRPr lang="de-DE" sz="1600" dirty="0"/>
          </a:p>
          <a:p>
            <a:pPr algn="l"/>
            <a:r>
              <a:rPr lang="de-DE" sz="1600" dirty="0"/>
              <a:t>…</a:t>
            </a:r>
            <a:r>
              <a:rPr lang="en-US" sz="1600" dirty="0"/>
              <a:t> redundancy?</a:t>
            </a:r>
          </a:p>
          <a:p>
            <a:pPr algn="l"/>
            <a:endParaRPr lang="de-DE" sz="1600" dirty="0"/>
          </a:p>
          <a:p>
            <a:pPr algn="l"/>
            <a:r>
              <a:rPr lang="de-DE" sz="1600" dirty="0"/>
              <a:t>… </a:t>
            </a:r>
            <a:r>
              <a:rPr lang="de-DE" sz="1600" dirty="0" err="1"/>
              <a:t>response</a:t>
            </a:r>
            <a:r>
              <a:rPr lang="de-DE" sz="1600" dirty="0"/>
              <a:t>?</a:t>
            </a:r>
          </a:p>
          <a:p>
            <a:pPr algn="l"/>
            <a:endParaRPr lang="de-DE" sz="1600" dirty="0"/>
          </a:p>
          <a:p>
            <a:pPr algn="l"/>
            <a:r>
              <a:rPr lang="de-DE" sz="1600" dirty="0"/>
              <a:t>… </a:t>
            </a:r>
            <a:r>
              <a:rPr lang="de-DE" sz="1600" dirty="0" err="1"/>
              <a:t>containment</a:t>
            </a:r>
            <a:r>
              <a:rPr lang="de-DE" sz="1600" dirty="0"/>
              <a:t>?</a:t>
            </a:r>
            <a:endParaRPr lang="en-US" sz="16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F5183F-6634-A992-9BE4-D64CA809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AB2F4-0782-4C65-906A-B5AF9423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requirements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B96B22-8C98-431E-BF65-0EBEE7F5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the system should do, in terms of the services that it provides and their qualities (safety, reliability, performance)</a:t>
            </a:r>
          </a:p>
          <a:p>
            <a:r>
              <a:rPr lang="en-US" dirty="0"/>
              <a:t>Gathered through requirements elicitations from stakeholders, standards, systems in use, …</a:t>
            </a:r>
          </a:p>
        </p:txBody>
      </p:sp>
      <p:pic>
        <p:nvPicPr>
          <p:cNvPr id="8" name="Picture 2" descr="requirements">
            <a:extLst>
              <a:ext uri="{FF2B5EF4-FFF2-40B4-BE49-F238E27FC236}">
                <a16:creationId xmlns:a16="http://schemas.microsoft.com/office/drawing/2014/main" id="{20DE0CCA-8EF5-4682-A0FD-CB309C666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69" y="2945764"/>
            <a:ext cx="7765662" cy="36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76C411-0B6D-2EAE-C101-A6F89B4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8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Constraints and trade-offs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94DAF6-98DF-3F92-BD29-C1B3B0FE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4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89BE-E553-465A-B857-FD41E485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7B8DE-2699-4843-A8CD-9BFDF5EB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Define the space of attributes for valid design solutions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3DA04F-158D-4FE6-8D89-BCDA5E469FF9}"/>
              </a:ext>
            </a:extLst>
          </p:cNvPr>
          <p:cNvSpPr txBox="1"/>
          <p:nvPr/>
        </p:nvSpPr>
        <p:spPr>
          <a:xfrm>
            <a:off x="3743938" y="4018951"/>
            <a:ext cx="287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/>
              <a:t>Solution space: designs that are allowed given the constraints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098622-5D41-42A7-A8BF-38B9C4081E94}"/>
              </a:ext>
            </a:extLst>
          </p:cNvPr>
          <p:cNvSpPr txBox="1"/>
          <p:nvPr/>
        </p:nvSpPr>
        <p:spPr>
          <a:xfrm>
            <a:off x="1482793" y="3119099"/>
            <a:ext cx="254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Capability constraints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C25283-D9BF-4B62-98CA-1EC488CD5649}"/>
              </a:ext>
            </a:extLst>
          </p:cNvPr>
          <p:cNvSpPr txBox="1"/>
          <p:nvPr/>
        </p:nvSpPr>
        <p:spPr>
          <a:xfrm>
            <a:off x="1482792" y="5823030"/>
            <a:ext cx="254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Copyright, patents, trademarks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8D0893-3049-4391-9536-41CE9C4F6BE3}"/>
              </a:ext>
            </a:extLst>
          </p:cNvPr>
          <p:cNvSpPr txBox="1"/>
          <p:nvPr/>
        </p:nvSpPr>
        <p:spPr>
          <a:xfrm>
            <a:off x="4519019" y="2535001"/>
            <a:ext cx="254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Compliance with standards and regulations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D2BCCE-6F79-4DBC-91CD-3C607782EE44}"/>
              </a:ext>
            </a:extLst>
          </p:cNvPr>
          <p:cNvSpPr txBox="1"/>
          <p:nvPr/>
        </p:nvSpPr>
        <p:spPr>
          <a:xfrm>
            <a:off x="7889481" y="4554782"/>
            <a:ext cx="254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Values and ethics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473F1E-3ACF-4B32-9A8C-0D08F663560D}"/>
              </a:ext>
            </a:extLst>
          </p:cNvPr>
          <p:cNvSpPr txBox="1"/>
          <p:nvPr/>
        </p:nvSpPr>
        <p:spPr>
          <a:xfrm>
            <a:off x="1196961" y="4359505"/>
            <a:ext cx="254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Technology constraints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6861D95-1A5A-4172-B88D-9D64BC705FF0}"/>
              </a:ext>
            </a:extLst>
          </p:cNvPr>
          <p:cNvSpPr txBox="1"/>
          <p:nvPr/>
        </p:nvSpPr>
        <p:spPr>
          <a:xfrm>
            <a:off x="4384934" y="5611302"/>
            <a:ext cx="274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Resource contraints including schedule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8FF5A01-FD52-4924-AFAC-53C069544319}"/>
              </a:ext>
            </a:extLst>
          </p:cNvPr>
          <p:cNvSpPr txBox="1"/>
          <p:nvPr/>
        </p:nvSpPr>
        <p:spPr>
          <a:xfrm>
            <a:off x="6763158" y="5094032"/>
            <a:ext cx="254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Existing commitments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065097-3C91-47C3-8799-62AF77838379}"/>
              </a:ext>
            </a:extLst>
          </p:cNvPr>
          <p:cNvSpPr txBox="1"/>
          <p:nvPr/>
        </p:nvSpPr>
        <p:spPr>
          <a:xfrm>
            <a:off x="7749670" y="3249105"/>
            <a:ext cx="254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Policies and governance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B206F29-2870-42CB-9D9F-5C8C30B0447F}"/>
              </a:ext>
            </a:extLst>
          </p:cNvPr>
          <p:cNvCxnSpPr/>
          <p:nvPr/>
        </p:nvCxnSpPr>
        <p:spPr>
          <a:xfrm>
            <a:off x="2470449" y="2959045"/>
            <a:ext cx="5150859" cy="1255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410DDD0-C8E3-427F-AA19-5F865480C264}"/>
              </a:ext>
            </a:extLst>
          </p:cNvPr>
          <p:cNvCxnSpPr/>
          <p:nvPr/>
        </p:nvCxnSpPr>
        <p:spPr>
          <a:xfrm flipV="1">
            <a:off x="2425318" y="2352074"/>
            <a:ext cx="2193776" cy="16668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4BBD100-F9EA-447A-9476-A756331B0CF9}"/>
              </a:ext>
            </a:extLst>
          </p:cNvPr>
          <p:cNvCxnSpPr>
            <a:cxnSpLocks/>
          </p:cNvCxnSpPr>
          <p:nvPr/>
        </p:nvCxnSpPr>
        <p:spPr>
          <a:xfrm flipV="1">
            <a:off x="2569706" y="2280113"/>
            <a:ext cx="919142" cy="320236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0E3EA7F-2FD4-4F8F-9607-72607887346A}"/>
              </a:ext>
            </a:extLst>
          </p:cNvPr>
          <p:cNvCxnSpPr>
            <a:cxnSpLocks/>
          </p:cNvCxnSpPr>
          <p:nvPr/>
        </p:nvCxnSpPr>
        <p:spPr>
          <a:xfrm>
            <a:off x="2089777" y="4882514"/>
            <a:ext cx="2194184" cy="12918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2BA7EA3-63B5-40F2-95AA-859B6D56B61D}"/>
              </a:ext>
            </a:extLst>
          </p:cNvPr>
          <p:cNvCxnSpPr/>
          <p:nvPr/>
        </p:nvCxnSpPr>
        <p:spPr>
          <a:xfrm flipV="1">
            <a:off x="2881865" y="5502098"/>
            <a:ext cx="4784574" cy="15329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0EA1ED0-EDB2-4AE3-A692-20572CB0D254}"/>
              </a:ext>
            </a:extLst>
          </p:cNvPr>
          <p:cNvCxnSpPr/>
          <p:nvPr/>
        </p:nvCxnSpPr>
        <p:spPr>
          <a:xfrm>
            <a:off x="6801095" y="2731026"/>
            <a:ext cx="1444203" cy="14523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E99195F-FC69-4260-A636-B6A226F70BF3}"/>
              </a:ext>
            </a:extLst>
          </p:cNvPr>
          <p:cNvCxnSpPr/>
          <p:nvPr/>
        </p:nvCxnSpPr>
        <p:spPr>
          <a:xfrm flipV="1">
            <a:off x="7427783" y="3818806"/>
            <a:ext cx="782195" cy="122902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6398B5A-87F6-44D4-B903-FDBF568F29D1}"/>
              </a:ext>
            </a:extLst>
          </p:cNvPr>
          <p:cNvCxnSpPr/>
          <p:nvPr/>
        </p:nvCxnSpPr>
        <p:spPr>
          <a:xfrm flipV="1">
            <a:off x="5986892" y="4469708"/>
            <a:ext cx="1995467" cy="11582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35FA6C3-06B8-5716-8FC5-02544B77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0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13432-9A94-4E0C-8576-7CBD4C1C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Constraints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9BDB77-3111-4B00-B494-149E6EFE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constraints</a:t>
            </a:r>
          </a:p>
          <a:p>
            <a:pPr lvl="1"/>
            <a:r>
              <a:rPr lang="en-US" dirty="0"/>
              <a:t>Minimal required quality assurance for an acceptable product</a:t>
            </a:r>
          </a:p>
          <a:p>
            <a:pPr lvl="1"/>
            <a:r>
              <a:rPr lang="en-US" dirty="0"/>
              <a:t>E.g., to guarantee safety or fairness</a:t>
            </a:r>
          </a:p>
          <a:p>
            <a:endParaRPr lang="en-US" dirty="0"/>
          </a:p>
          <a:p>
            <a:r>
              <a:rPr lang="en-US" dirty="0"/>
              <a:t>Project constraints</a:t>
            </a:r>
          </a:p>
          <a:p>
            <a:pPr lvl="1"/>
            <a:r>
              <a:rPr lang="en-US" dirty="0"/>
              <a:t>Deadlines</a:t>
            </a:r>
          </a:p>
          <a:p>
            <a:pPr lvl="1"/>
            <a:r>
              <a:rPr lang="en-US" dirty="0"/>
              <a:t>Project budget</a:t>
            </a:r>
          </a:p>
          <a:p>
            <a:pPr lvl="1"/>
            <a:r>
              <a:rPr lang="en-US" dirty="0"/>
              <a:t>Team skills</a:t>
            </a:r>
          </a:p>
          <a:p>
            <a:endParaRPr lang="en-US" dirty="0"/>
          </a:p>
          <a:p>
            <a:r>
              <a:rPr lang="en-US" dirty="0"/>
              <a:t>Design constraints</a:t>
            </a:r>
          </a:p>
          <a:p>
            <a:pPr lvl="1"/>
            <a:r>
              <a:rPr lang="en-US" dirty="0"/>
              <a:t>Type of ML task (e.g., clustering, classification, regression)</a:t>
            </a:r>
          </a:p>
          <a:p>
            <a:pPr lvl="1"/>
            <a:r>
              <a:rPr lang="en-US" dirty="0"/>
              <a:t>Available data</a:t>
            </a:r>
          </a:p>
          <a:p>
            <a:pPr lvl="1"/>
            <a:r>
              <a:rPr lang="en-US" dirty="0"/>
              <a:t>Available resources for training</a:t>
            </a:r>
          </a:p>
          <a:p>
            <a:pPr lvl="1"/>
            <a:r>
              <a:rPr lang="en-US" dirty="0"/>
              <a:t>Available resources for inference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B8843-0300-E22C-9805-33F5E3E3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7EDC0-C08E-4335-B33C-DFCB930D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Trade-offs between ML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C8E8E-0768-4E32-858F-08EF7E9E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multiple ML methods satisfy the constraints: which one should be used?</a:t>
            </a:r>
          </a:p>
          <a:p>
            <a:pPr lvl="1"/>
            <a:endParaRPr lang="en-US" dirty="0"/>
          </a:p>
          <a:p>
            <a:r>
              <a:rPr lang="en-US" dirty="0"/>
              <a:t>Different ML qualities may be in conflict with each other</a:t>
            </a:r>
          </a:p>
          <a:p>
            <a:pPr lvl="1"/>
            <a:r>
              <a:rPr lang="en-US" dirty="0"/>
              <a:t>E.g., accuracy vs. interpretability</a:t>
            </a:r>
          </a:p>
          <a:p>
            <a:pPr lvl="1"/>
            <a:endParaRPr lang="en-US" dirty="0"/>
          </a:p>
          <a:p>
            <a:r>
              <a:rPr lang="en-US" dirty="0"/>
              <a:t>Requires trade-offs between these qualities</a:t>
            </a:r>
          </a:p>
          <a:p>
            <a:endParaRPr lang="en-US" dirty="0"/>
          </a:p>
          <a:p>
            <a:r>
              <a:rPr lang="en-US" dirty="0"/>
              <a:t>Decision between models requires</a:t>
            </a:r>
          </a:p>
          <a:p>
            <a:pPr lvl="1"/>
            <a:r>
              <a:rPr lang="en-US" dirty="0"/>
              <a:t>Understanding the impact of different ML models on the trade-offs</a:t>
            </a:r>
          </a:p>
          <a:p>
            <a:pPr lvl="1"/>
            <a:r>
              <a:rPr lang="en-US" dirty="0"/>
              <a:t>Understanding the importance of the different qualities: which one(s) do you care about most?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A1F48E-A540-23CD-4427-69461D37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9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to Front Example">
            <a:extLst>
              <a:ext uri="{FF2B5EF4-FFF2-40B4-BE49-F238E27FC236}">
                <a16:creationId xmlns:a16="http://schemas.microsoft.com/office/drawing/2014/main" id="{4882E90D-6F9E-498C-BD91-7FD3C0770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14" y="1129490"/>
            <a:ext cx="5124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A1C176-7CE2-4300-BEBA-38E1F768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Pareto Fronts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D6C5498-5870-467A-A58C-665BB87FC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Multi-objective optimization:</a:t>
                </a:r>
              </a:p>
              <a:p>
                <a:pPr lvl="1"/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possible solution from a solution space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objectives that should be optimized (in our case min.)</a:t>
                </a: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dominated,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.  ∀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Pareto optimal,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  ∀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set of Pareto optimal solutions defines the Pareto front</a:t>
                </a:r>
              </a:p>
              <a:p>
                <a:endParaRPr lang="en-US" dirty="0"/>
              </a:p>
              <a:p>
                <a:r>
                  <a:rPr lang="en-US" dirty="0"/>
                  <a:t>Each solution on the Pareto front is optimal for a different trade-off between the objectives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D6C5498-5870-467A-A58C-665BB87FC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968C6A63-7DB5-4D9A-9657-27B8DB7A82CB}"/>
              </a:ext>
            </a:extLst>
          </p:cNvPr>
          <p:cNvSpPr/>
          <p:nvPr/>
        </p:nvSpPr>
        <p:spPr>
          <a:xfrm>
            <a:off x="5759800" y="6567212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https://en.wikipedia.org/wiki/Multi-objective_optimization#/media/File:Front_pareto.svg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7F3C92-8BDA-4D78-70E8-CE183871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6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4CDD3-918C-4833-ABE0-F51A2B0C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Examples for trade-offs:</a:t>
            </a:r>
            <a:br>
              <a:rPr lang="en-US"/>
            </a:br>
            <a:r>
              <a:rPr lang="en-US"/>
              <a:t>Cost vs. accuracy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F4BB70-A991-4985-99BE-1391018A6101}"/>
              </a:ext>
            </a:extLst>
          </p:cNvPr>
          <p:cNvSpPr/>
          <p:nvPr/>
        </p:nvSpPr>
        <p:spPr>
          <a:xfrm>
            <a:off x="5536107" y="6492875"/>
            <a:ext cx="539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https://netflixtechblog.com/netflix-recommendations-beyond-the-5-stars-part-1-55838468f429</a:t>
            </a:r>
          </a:p>
        </p:txBody>
      </p:sp>
      <p:pic>
        <p:nvPicPr>
          <p:cNvPr id="2050" name="Picture 2" descr="https://miro.medium.com/max/1050/1*xoNWXh3faMUn1WhcHJ_itw.png">
            <a:extLst>
              <a:ext uri="{FF2B5EF4-FFF2-40B4-BE49-F238E27FC236}">
                <a16:creationId xmlns:a16="http://schemas.microsoft.com/office/drawing/2014/main" id="{AC768CD0-BBB7-461D-884B-570DF92D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2555"/>
            <a:ext cx="5988629" cy="374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03120A0-0610-4E3F-8970-0D1CABE7D4A7}"/>
              </a:ext>
            </a:extLst>
          </p:cNvPr>
          <p:cNvSpPr/>
          <p:nvPr/>
        </p:nvSpPr>
        <p:spPr>
          <a:xfrm>
            <a:off x="7237037" y="3160645"/>
            <a:ext cx="4093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“We evaluated some of the new methods offline but the additional accuracy gains that we measured did not seem to justify the engineering effort needed to bring them into a production environment.”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398463-B470-A262-06C1-56E5004F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7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18398-FADA-4482-844E-0CC46A3A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trade-offs:</a:t>
            </a:r>
            <a:br>
              <a:rPr lang="de-DE" dirty="0"/>
            </a:br>
            <a:r>
              <a:rPr lang="de-DE" dirty="0" err="1"/>
              <a:t>Accuracy</a:t>
            </a:r>
            <a:r>
              <a:rPr lang="de-DE" dirty="0"/>
              <a:t> vs. </a:t>
            </a:r>
            <a:r>
              <a:rPr lang="de-DE" dirty="0" err="1"/>
              <a:t>interpretability</a:t>
            </a:r>
            <a:endParaRPr lang="en-US" dirty="0"/>
          </a:p>
        </p:txBody>
      </p:sp>
      <p:pic>
        <p:nvPicPr>
          <p:cNvPr id="3074" name="Picture 2" descr="https://miro.medium.com/max/1050/0*fvrBaILFAaCCsYHT">
            <a:extLst>
              <a:ext uri="{FF2B5EF4-FFF2-40B4-BE49-F238E27FC236}">
                <a16:creationId xmlns:a16="http://schemas.microsoft.com/office/drawing/2014/main" id="{BE919A28-8304-4403-8E67-9DAA18EF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025846"/>
            <a:ext cx="7839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AF60429-732B-465D-87DB-852763F55489}"/>
              </a:ext>
            </a:extLst>
          </p:cNvPr>
          <p:cNvSpPr/>
          <p:nvPr/>
        </p:nvSpPr>
        <p:spPr>
          <a:xfrm>
            <a:off x="5751954" y="655543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https://towardsdatascience.com/the-balance-accuracy-vs-interpretability-1b3861408062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33DF54-1EB4-E035-1ADC-F7F99F5D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68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4A712-B3DA-475A-B693-394226ED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trade-offs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D1408-D544-4A9A-BFB8-936A24E8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vs. model size (memory footprint)</a:t>
            </a:r>
          </a:p>
          <a:p>
            <a:pPr lvl="1"/>
            <a:endParaRPr lang="en-US" dirty="0"/>
          </a:p>
          <a:p>
            <a:r>
              <a:rPr lang="en-US" dirty="0"/>
              <a:t>Accuracy vs. inference time</a:t>
            </a:r>
          </a:p>
          <a:p>
            <a:pPr lvl="1"/>
            <a:endParaRPr lang="en-US" dirty="0"/>
          </a:p>
          <a:p>
            <a:r>
              <a:rPr lang="en-US" dirty="0"/>
              <a:t>Dedicated hardware vs. standard hardware</a:t>
            </a:r>
          </a:p>
          <a:p>
            <a:pPr lvl="1"/>
            <a:endParaRPr lang="en-US" dirty="0"/>
          </a:p>
          <a:p>
            <a:r>
              <a:rPr lang="en-US" dirty="0"/>
              <a:t>Fairness vs. costs</a:t>
            </a:r>
          </a:p>
          <a:p>
            <a:endParaRPr lang="en-US" dirty="0"/>
          </a:p>
          <a:p>
            <a:r>
              <a:rPr lang="en-US" dirty="0"/>
              <a:t>Online vs. offline model</a:t>
            </a:r>
          </a:p>
          <a:p>
            <a:endParaRPr lang="en-US" dirty="0"/>
          </a:p>
          <a:p>
            <a:r>
              <a:rPr lang="en-US" dirty="0"/>
              <a:t>Model update vs. accuracy loss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5E5E42-C855-BCB5-90E6-FBF54B72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0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6EF4D-7DF5-4A99-A825-C6BCC42B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right qualities for a product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AF775-CD30-41DD-9870-B9F40DC2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Interview stakeholders (customers, operators, developers, business experts, …)</a:t>
            </a:r>
          </a:p>
          <a:p>
            <a:pPr lvl="1"/>
            <a:r>
              <a:rPr lang="en-US"/>
              <a:t>Understand the problem, the kind of prediction needed</a:t>
            </a:r>
          </a:p>
          <a:p>
            <a:pPr lvl="1"/>
            <a:r>
              <a:rPr lang="en-US"/>
              <a:t>Understand the scope (target domain, frequency of change, …)</a:t>
            </a:r>
          </a:p>
          <a:p>
            <a:pPr lvl="2"/>
            <a:endParaRPr lang="en-US"/>
          </a:p>
          <a:p>
            <a:r>
              <a:rPr lang="en-US"/>
              <a:t>Broadly understand quality needs from different views</a:t>
            </a:r>
          </a:p>
          <a:p>
            <a:pPr lvl="1"/>
            <a:r>
              <a:rPr lang="en-US"/>
              <a:t>Model view: direct expectation on the model</a:t>
            </a:r>
          </a:p>
          <a:p>
            <a:pPr lvl="1"/>
            <a:r>
              <a:rPr lang="en-US"/>
              <a:t>Data view: availability, quantity, and quality of the data</a:t>
            </a:r>
          </a:p>
          <a:p>
            <a:pPr lvl="1"/>
            <a:r>
              <a:rPr lang="en-US"/>
              <a:t>System view: system goals and the role of the ML model and interactions with the environment</a:t>
            </a:r>
          </a:p>
          <a:p>
            <a:pPr lvl="1"/>
            <a:r>
              <a:rPr lang="en-US"/>
              <a:t>Infrastructure view: training costs, reproducibility needs, serving infrastructure needs, monitoring needs, …</a:t>
            </a:r>
          </a:p>
          <a:p>
            <a:pPr lvl="1"/>
            <a:r>
              <a:rPr lang="en-US"/>
              <a:t>Environment/user view: external expectations on the system by users and society (fairness, safety, privacy, …)</a:t>
            </a:r>
          </a:p>
          <a:p>
            <a:pPr lvl="1"/>
            <a:endParaRPr lang="en-US"/>
          </a:p>
          <a:p>
            <a:r>
              <a:rPr lang="en-US"/>
              <a:t>Collect and document needs, resolve conflicts, discuss and prioritize</a:t>
            </a:r>
          </a:p>
          <a:p>
            <a:pPr lvl="1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5A7C5B7-8F9C-49F9-AD7D-CCF92CF5534E}"/>
              </a:ext>
            </a:extLst>
          </p:cNvPr>
          <p:cNvSpPr/>
          <p:nvPr/>
        </p:nvSpPr>
        <p:spPr>
          <a:xfrm>
            <a:off x="1589403" y="6370767"/>
            <a:ext cx="92774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Siebert, Julien, Lisa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Joeckel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, Jens Heidrich, Koji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Nakamichi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, Kyoko Ohashi, Isao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Namba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, Rieko Yamamoto, and Mikio Aoyama. "Towards Guidelines for Assessing Qualities of Machine Learning Systems." In International Conference on the Quality of Information and Communications Technology, pp. 17-31. Springer, Cham, 2020.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BFA81-4F33-1E02-B538-35EAEFA4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9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E8D2-1A48-42EE-A565-B45147A7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A45F0-6943-4989-AECD-2E225EFB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Set minimum accuracy expectations (functional requirement)</a:t>
            </a:r>
          </a:p>
          <a:p>
            <a:pPr lvl="2"/>
            <a:endParaRPr lang="en-US" dirty="0"/>
          </a:p>
          <a:p>
            <a:r>
              <a:rPr lang="en-US" dirty="0"/>
              <a:t>Identify runtime needs</a:t>
            </a:r>
          </a:p>
          <a:p>
            <a:pPr lvl="1"/>
            <a:r>
              <a:rPr lang="en-US" dirty="0"/>
              <a:t>Number of predictions, latency requirements, cost budget, local vs. cloud deployment</a:t>
            </a:r>
          </a:p>
          <a:p>
            <a:pPr lvl="2"/>
            <a:endParaRPr lang="en-US" dirty="0"/>
          </a:p>
          <a:p>
            <a:r>
              <a:rPr lang="en-US" dirty="0"/>
              <a:t>Identify evolution needs</a:t>
            </a:r>
          </a:p>
          <a:p>
            <a:pPr lvl="1"/>
            <a:r>
              <a:rPr lang="en-US" dirty="0"/>
              <a:t>Update and retraining frequency, expected concept drift, …</a:t>
            </a:r>
          </a:p>
          <a:p>
            <a:pPr lvl="2"/>
            <a:endParaRPr lang="en-US" dirty="0"/>
          </a:p>
          <a:p>
            <a:r>
              <a:rPr lang="en-US" dirty="0"/>
              <a:t>Identify </a:t>
            </a:r>
            <a:r>
              <a:rPr lang="en-US" dirty="0" err="1"/>
              <a:t>explainability</a:t>
            </a:r>
            <a:r>
              <a:rPr lang="en-US" dirty="0"/>
              <a:t> needs</a:t>
            </a:r>
          </a:p>
          <a:p>
            <a:pPr lvl="2"/>
            <a:endParaRPr lang="en-US" dirty="0"/>
          </a:p>
          <a:p>
            <a:r>
              <a:rPr lang="en-US" dirty="0"/>
              <a:t>Identify  protected characteristics and possible fairness concerns</a:t>
            </a:r>
          </a:p>
          <a:p>
            <a:pPr lvl="2"/>
            <a:endParaRPr lang="en-US" dirty="0"/>
          </a:p>
          <a:p>
            <a:r>
              <a:rPr lang="en-US" dirty="0"/>
              <a:t>Identify security and privacy requirements (both ethical and legal)</a:t>
            </a:r>
          </a:p>
          <a:p>
            <a:pPr lvl="2"/>
            <a:endParaRPr lang="en-US" dirty="0"/>
          </a:p>
          <a:p>
            <a:r>
              <a:rPr lang="en-US" dirty="0"/>
              <a:t>Understand data availability and need</a:t>
            </a:r>
          </a:p>
          <a:p>
            <a:pPr lvl="1"/>
            <a:r>
              <a:rPr lang="en-US" dirty="0"/>
              <a:t>Quality, quantity, diversity, formats, provenance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40AF9E-E065-4031-83B6-EC4CBFBDC578}"/>
              </a:ext>
            </a:extLst>
          </p:cNvPr>
          <p:cNvSpPr/>
          <p:nvPr/>
        </p:nvSpPr>
        <p:spPr>
          <a:xfrm>
            <a:off x="4422868" y="6408442"/>
            <a:ext cx="68560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Vogelsang, Andreas, and Markus Borg. "Requirements Engineering for Machine Learning: Perspectives from Data Scientists." In Proc. of the 6th International Workshop on Artificial Intelligence for Requirements Engineering (AIRE), 2019.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52D8FC76-4099-4829-B783-38C4B97B220B}"/>
              </a:ext>
            </a:extLst>
          </p:cNvPr>
          <p:cNvSpPr/>
          <p:nvPr/>
        </p:nvSpPr>
        <p:spPr>
          <a:xfrm>
            <a:off x="7766513" y="1690688"/>
            <a:ext cx="467011" cy="4635547"/>
          </a:xfrm>
          <a:prstGeom prst="rightBrac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810523-4686-4278-A938-8DABA73291CA}"/>
              </a:ext>
            </a:extLst>
          </p:cNvPr>
          <p:cNvSpPr txBox="1"/>
          <p:nvPr/>
        </p:nvSpPr>
        <p:spPr>
          <a:xfrm>
            <a:off x="8607657" y="3830348"/>
            <a:ext cx="1886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Map to system goals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E1DE4F-9753-3C52-69ED-E31A0D90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46C6F-7B75-444D-AA1D-D4E596B8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requirements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82DFDB-585D-43D7-ABB3-E82470B87AF1}"/>
              </a:ext>
            </a:extLst>
          </p:cNvPr>
          <p:cNvSpPr txBox="1"/>
          <p:nvPr/>
        </p:nvSpPr>
        <p:spPr>
          <a:xfrm>
            <a:off x="838200" y="2962971"/>
            <a:ext cx="7677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The hardest single part of building a software system is deciding precisely what to build.</a:t>
            </a:r>
          </a:p>
          <a:p>
            <a:pPr algn="l"/>
            <a:r>
              <a:rPr lang="en-US" sz="1600" b="1"/>
              <a:t>No other parth of the work so cripples the resulting system if done wrong. </a:t>
            </a:r>
          </a:p>
        </p:txBody>
      </p:sp>
      <p:pic>
        <p:nvPicPr>
          <p:cNvPr id="2050" name="Picture 2" descr="mythical-man-month">
            <a:extLst>
              <a:ext uri="{FF2B5EF4-FFF2-40B4-BE49-F238E27FC236}">
                <a16:creationId xmlns:a16="http://schemas.microsoft.com/office/drawing/2014/main" id="{D5D95AEC-9291-4BE0-81F2-274E4838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49" y="1820185"/>
            <a:ext cx="26955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ACCC900-46E6-433F-B441-8794010562BD}"/>
              </a:ext>
            </a:extLst>
          </p:cNvPr>
          <p:cNvSpPr txBox="1"/>
          <p:nvPr/>
        </p:nvSpPr>
        <p:spPr>
          <a:xfrm>
            <a:off x="4677143" y="3787108"/>
            <a:ext cx="3976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Fred Brooks, The Mythical Man Month (1975)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D68646-08B8-6D8D-8B6A-B56D7240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2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0A6EC-304F-406E-A2EC-341601A9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625" y="3176972"/>
            <a:ext cx="2226492" cy="504056"/>
          </a:xfrm>
        </p:spPr>
        <p:txBody>
          <a:bodyPr>
            <a:normAutofit fontScale="90000"/>
          </a:bodyPr>
          <a:lstStyle/>
          <a:p>
            <a:r>
              <a:rPr lang="en-US" sz="3600"/>
              <a:t>Questions?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DC8592-6911-4CDA-9034-3433EF8D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761998"/>
            <a:ext cx="6096001" cy="609600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4B542A-A108-8EF1-DD96-A0CAE97E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CB00A-1D89-4F2C-AEC1-514D9DC8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project failure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EC49DA4-2723-495A-AC9F-F7A6519F7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015024"/>
              </p:ext>
            </p:extLst>
          </p:nvPr>
        </p:nvGraphicFramePr>
        <p:xfrm>
          <a:off x="3352800" y="2004395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950BAF0-8820-4E78-B307-EFFFB89C9368}"/>
              </a:ext>
            </a:extLst>
          </p:cNvPr>
          <p:cNvSpPr txBox="1"/>
          <p:nvPr/>
        </p:nvSpPr>
        <p:spPr>
          <a:xfrm>
            <a:off x="7989212" y="5975702"/>
            <a:ext cx="32528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Source: Standish Group 1995 (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www.standishgroup.com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de-DE" sz="105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sz="105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there are also newer studies with similar results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8528EE1-1D62-807C-6F29-E3FD1EC5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5458F-A948-446C-9751-7D07752E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does not live in a vacuum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19CBE26-D123-40D7-9546-DF952FEFA010}"/>
              </a:ext>
            </a:extLst>
          </p:cNvPr>
          <p:cNvSpPr/>
          <p:nvPr/>
        </p:nvSpPr>
        <p:spPr>
          <a:xfrm>
            <a:off x="2037022" y="3148496"/>
            <a:ext cx="2115391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Environment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1233FF-9B1E-4D71-8BAD-C6D9AB7BD29D}"/>
              </a:ext>
            </a:extLst>
          </p:cNvPr>
          <p:cNvSpPr/>
          <p:nvPr/>
        </p:nvSpPr>
        <p:spPr>
          <a:xfrm>
            <a:off x="8113143" y="3148496"/>
            <a:ext cx="2115391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Machine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BC9B0B-9A30-4C41-B8D4-EC7917B7F1E9}"/>
              </a:ext>
            </a:extLst>
          </p:cNvPr>
          <p:cNvSpPr/>
          <p:nvPr/>
        </p:nvSpPr>
        <p:spPr>
          <a:xfrm>
            <a:off x="5077291" y="4666917"/>
            <a:ext cx="2115391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Output devices</a:t>
            </a:r>
          </a:p>
          <a:p>
            <a:pPr algn="ctr"/>
            <a:r>
              <a:rPr lang="en-US" sz="1600" dirty="0"/>
              <a:t>(e.g., actuator, monitor)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13FF29-B997-4C0B-9C9A-49E6B53DBC57}"/>
              </a:ext>
            </a:extLst>
          </p:cNvPr>
          <p:cNvSpPr/>
          <p:nvPr/>
        </p:nvSpPr>
        <p:spPr>
          <a:xfrm>
            <a:off x="5077292" y="1630074"/>
            <a:ext cx="2115391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Input devices</a:t>
            </a:r>
          </a:p>
          <a:p>
            <a:pPr algn="ctr"/>
            <a:r>
              <a:rPr lang="en-US" sz="1600" dirty="0"/>
              <a:t>(e.g., sensor, camera, mouse, keyboard)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601509A-BA75-48BD-B9B7-0888A2B00BD5}"/>
              </a:ext>
            </a:extLst>
          </p:cNvPr>
          <p:cNvCxnSpPr>
            <a:stCxn id="4" idx="0"/>
            <a:endCxn id="7" idx="1"/>
          </p:cNvCxnSpPr>
          <p:nvPr/>
        </p:nvCxnSpPr>
        <p:spPr>
          <a:xfrm flipV="1">
            <a:off x="3094718" y="2087274"/>
            <a:ext cx="1982574" cy="1061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3B99157-79D8-4990-9936-83A0EF1528B4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7192683" y="2087274"/>
            <a:ext cx="1978156" cy="1061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BE8553E-82AE-4B8C-BE9B-314899325460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>
            <a:off x="7192682" y="4062896"/>
            <a:ext cx="1978157" cy="1061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BCDCBE5-728F-4958-BC82-B8FBEA6068C5}"/>
              </a:ext>
            </a:extLst>
          </p:cNvPr>
          <p:cNvCxnSpPr>
            <a:stCxn id="6" idx="1"/>
            <a:endCxn id="4" idx="2"/>
          </p:cNvCxnSpPr>
          <p:nvPr/>
        </p:nvCxnSpPr>
        <p:spPr>
          <a:xfrm flipH="1" flipV="1">
            <a:off x="3094718" y="4062896"/>
            <a:ext cx="1982573" cy="1061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18D693-F9CD-4CF0-8B18-30CBCB9239FD}"/>
              </a:ext>
            </a:extLst>
          </p:cNvPr>
          <p:cNvSpPr txBox="1"/>
          <p:nvPr/>
        </p:nvSpPr>
        <p:spPr>
          <a:xfrm>
            <a:off x="2423005" y="2234096"/>
            <a:ext cx="185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monitored variables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1A4835B-3068-4601-B140-9B44D52D91BB}"/>
              </a:ext>
            </a:extLst>
          </p:cNvPr>
          <p:cNvSpPr txBox="1"/>
          <p:nvPr/>
        </p:nvSpPr>
        <p:spPr>
          <a:xfrm>
            <a:off x="8055948" y="2234096"/>
            <a:ext cx="1036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input data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13F4B9-AFD1-483C-82A9-7717C26CA1F0}"/>
              </a:ext>
            </a:extLst>
          </p:cNvPr>
          <p:cNvSpPr txBox="1"/>
          <p:nvPr/>
        </p:nvSpPr>
        <p:spPr>
          <a:xfrm>
            <a:off x="8055948" y="4638742"/>
            <a:ext cx="13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output results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C0D50A-1F15-4974-97DF-D79F2B95F64F}"/>
              </a:ext>
            </a:extLst>
          </p:cNvPr>
          <p:cNvSpPr txBox="1"/>
          <p:nvPr/>
        </p:nvSpPr>
        <p:spPr>
          <a:xfrm>
            <a:off x="2536186" y="4638742"/>
            <a:ext cx="1820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controlled variables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212CBC8-EAA5-4A2A-9653-2E48F85A1537}"/>
              </a:ext>
            </a:extLst>
          </p:cNvPr>
          <p:cNvSpPr txBox="1"/>
          <p:nvPr/>
        </p:nvSpPr>
        <p:spPr>
          <a:xfrm>
            <a:off x="3907036" y="5829891"/>
            <a:ext cx="4455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Requirements describe desired states of the world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317169F-16FC-45CF-BDF5-57E4DF59DD4D}"/>
              </a:ext>
            </a:extLst>
          </p:cNvPr>
          <p:cNvSpPr txBox="1"/>
          <p:nvPr/>
        </p:nvSpPr>
        <p:spPr>
          <a:xfrm>
            <a:off x="2907436" y="6323598"/>
            <a:ext cx="6455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Software/machine is designed to sense and manipulate state of the world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9213D42-642E-9C9E-A43A-4E4F937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54F54-C8B7-4199-9492-C9EB3282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phenomena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7CAAE65-0FFA-45F4-BBD4-2A77B4B82577}"/>
              </a:ext>
            </a:extLst>
          </p:cNvPr>
          <p:cNvSpPr/>
          <p:nvPr/>
        </p:nvSpPr>
        <p:spPr>
          <a:xfrm>
            <a:off x="3296550" y="2874999"/>
            <a:ext cx="4344381" cy="2130983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0AC87BE-AC01-4144-809C-7FC6CB8A0C68}"/>
              </a:ext>
            </a:extLst>
          </p:cNvPr>
          <p:cNvSpPr/>
          <p:nvPr/>
        </p:nvSpPr>
        <p:spPr>
          <a:xfrm>
            <a:off x="5301297" y="2874999"/>
            <a:ext cx="4344381" cy="213098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250CED4-D01D-46C2-9265-6B1697169AC5}"/>
              </a:ext>
            </a:extLst>
          </p:cNvPr>
          <p:cNvSpPr/>
          <p:nvPr/>
        </p:nvSpPr>
        <p:spPr>
          <a:xfrm>
            <a:off x="6016202" y="3415595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F63A3D-CE3C-4DA7-8D0C-5F062A0B90C8}"/>
              </a:ext>
            </a:extLst>
          </p:cNvPr>
          <p:cNvSpPr/>
          <p:nvPr/>
        </p:nvSpPr>
        <p:spPr>
          <a:xfrm>
            <a:off x="6580671" y="3415595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73D32C-8189-4AE7-A360-6E2B4BB9D762}"/>
              </a:ext>
            </a:extLst>
          </p:cNvPr>
          <p:cNvSpPr/>
          <p:nvPr/>
        </p:nvSpPr>
        <p:spPr>
          <a:xfrm>
            <a:off x="6098616" y="3893396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AF5B3F6-2EF8-4C6C-9C77-07F8E109F6CC}"/>
              </a:ext>
            </a:extLst>
          </p:cNvPr>
          <p:cNvSpPr/>
          <p:nvPr/>
        </p:nvSpPr>
        <p:spPr>
          <a:xfrm>
            <a:off x="6663085" y="4050378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7DAC305-37EC-405C-9D83-8E5704846DB6}"/>
              </a:ext>
            </a:extLst>
          </p:cNvPr>
          <p:cNvSpPr/>
          <p:nvPr/>
        </p:nvSpPr>
        <p:spPr>
          <a:xfrm>
            <a:off x="6297455" y="4367605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1C7B635-3B0B-4E1B-B285-163BE1EB020C}"/>
              </a:ext>
            </a:extLst>
          </p:cNvPr>
          <p:cNvSpPr/>
          <p:nvPr/>
        </p:nvSpPr>
        <p:spPr>
          <a:xfrm>
            <a:off x="5700282" y="3846302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F5B506-8A3F-4381-9F6E-412C81BCFD76}"/>
              </a:ext>
            </a:extLst>
          </p:cNvPr>
          <p:cNvSpPr/>
          <p:nvPr/>
        </p:nvSpPr>
        <p:spPr>
          <a:xfrm>
            <a:off x="5301297" y="3209885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EAE34F2-F34C-40D9-9326-F1AAC7BB1429}"/>
              </a:ext>
            </a:extLst>
          </p:cNvPr>
          <p:cNvSpPr/>
          <p:nvPr/>
        </p:nvSpPr>
        <p:spPr>
          <a:xfrm>
            <a:off x="4947441" y="3578131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01AC009-E397-451D-819A-37B5A346B202}"/>
              </a:ext>
            </a:extLst>
          </p:cNvPr>
          <p:cNvSpPr/>
          <p:nvPr/>
        </p:nvSpPr>
        <p:spPr>
          <a:xfrm>
            <a:off x="4575924" y="3368501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610998A-65D5-4E3C-8AD7-E77191824D8D}"/>
              </a:ext>
            </a:extLst>
          </p:cNvPr>
          <p:cNvSpPr/>
          <p:nvPr/>
        </p:nvSpPr>
        <p:spPr>
          <a:xfrm>
            <a:off x="3970902" y="3799208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563007D-EDCE-4FEE-B3AD-F96DE9A5A32A}"/>
              </a:ext>
            </a:extLst>
          </p:cNvPr>
          <p:cNvSpPr/>
          <p:nvPr/>
        </p:nvSpPr>
        <p:spPr>
          <a:xfrm>
            <a:off x="4012109" y="3508799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D197999-67A2-4DF1-B7BC-A12B847DC242}"/>
              </a:ext>
            </a:extLst>
          </p:cNvPr>
          <p:cNvSpPr/>
          <p:nvPr/>
        </p:nvSpPr>
        <p:spPr>
          <a:xfrm>
            <a:off x="4493510" y="3672318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9A05D2B-F83F-44F5-81A9-DF0718EB2A6B}"/>
              </a:ext>
            </a:extLst>
          </p:cNvPr>
          <p:cNvSpPr/>
          <p:nvPr/>
        </p:nvSpPr>
        <p:spPr>
          <a:xfrm>
            <a:off x="4177920" y="4173996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2AFA82-CF29-427A-917C-9B5C5EA620D7}"/>
              </a:ext>
            </a:extLst>
          </p:cNvPr>
          <p:cNvSpPr/>
          <p:nvPr/>
        </p:nvSpPr>
        <p:spPr>
          <a:xfrm>
            <a:off x="3557201" y="3940489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A313B3E-206C-4C7A-AAEE-6D120769C35D}"/>
              </a:ext>
            </a:extLst>
          </p:cNvPr>
          <p:cNvSpPr/>
          <p:nvPr/>
        </p:nvSpPr>
        <p:spPr>
          <a:xfrm>
            <a:off x="3841398" y="4184790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319FF7F-74E9-40AB-B2C5-81672B3EF9CA}"/>
              </a:ext>
            </a:extLst>
          </p:cNvPr>
          <p:cNvSpPr/>
          <p:nvPr/>
        </p:nvSpPr>
        <p:spPr>
          <a:xfrm>
            <a:off x="4346835" y="4545187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BB54143-71D3-4B5F-ABAB-2F7E345A8295}"/>
              </a:ext>
            </a:extLst>
          </p:cNvPr>
          <p:cNvSpPr/>
          <p:nvPr/>
        </p:nvSpPr>
        <p:spPr>
          <a:xfrm>
            <a:off x="4649185" y="4268183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81BEFD7-F888-436C-90F2-E1BC831040C3}"/>
              </a:ext>
            </a:extLst>
          </p:cNvPr>
          <p:cNvSpPr/>
          <p:nvPr/>
        </p:nvSpPr>
        <p:spPr>
          <a:xfrm>
            <a:off x="4763975" y="4017344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0A011DD-AD2B-4878-9FD5-484C116AA077}"/>
              </a:ext>
            </a:extLst>
          </p:cNvPr>
          <p:cNvSpPr/>
          <p:nvPr/>
        </p:nvSpPr>
        <p:spPr>
          <a:xfrm>
            <a:off x="4947441" y="4672075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98A05D-AEA1-4D25-8660-28F77CAE37E1}"/>
              </a:ext>
            </a:extLst>
          </p:cNvPr>
          <p:cNvSpPr/>
          <p:nvPr/>
        </p:nvSpPr>
        <p:spPr>
          <a:xfrm>
            <a:off x="5213982" y="4367605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9A04E77-26BE-4941-8716-53E45AD944D1}"/>
              </a:ext>
            </a:extLst>
          </p:cNvPr>
          <p:cNvSpPr/>
          <p:nvPr/>
        </p:nvSpPr>
        <p:spPr>
          <a:xfrm>
            <a:off x="5617868" y="4734542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E3D1217-6826-4239-BF93-329905E9BDC9}"/>
              </a:ext>
            </a:extLst>
          </p:cNvPr>
          <p:cNvSpPr/>
          <p:nvPr/>
        </p:nvSpPr>
        <p:spPr>
          <a:xfrm>
            <a:off x="7241942" y="3705021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AE0F5CE-6E07-4B38-9FD8-91D79D0465E6}"/>
              </a:ext>
            </a:extLst>
          </p:cNvPr>
          <p:cNvSpPr/>
          <p:nvPr/>
        </p:nvSpPr>
        <p:spPr>
          <a:xfrm>
            <a:off x="7473487" y="3072529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1F37D3A-CDCD-4D57-962D-55151E7FC06E}"/>
              </a:ext>
            </a:extLst>
          </p:cNvPr>
          <p:cNvSpPr/>
          <p:nvPr/>
        </p:nvSpPr>
        <p:spPr>
          <a:xfrm>
            <a:off x="7787445" y="3425730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5012DC9-2DEC-4581-B3CA-B8EE260136F7}"/>
              </a:ext>
            </a:extLst>
          </p:cNvPr>
          <p:cNvSpPr/>
          <p:nvPr/>
        </p:nvSpPr>
        <p:spPr>
          <a:xfrm>
            <a:off x="8075890" y="3195821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04EB942-6669-4453-BC91-CE998F0D546B}"/>
              </a:ext>
            </a:extLst>
          </p:cNvPr>
          <p:cNvSpPr/>
          <p:nvPr/>
        </p:nvSpPr>
        <p:spPr>
          <a:xfrm>
            <a:off x="8181198" y="3636997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5A7520C-456F-4DFC-A944-021270EC3B30}"/>
              </a:ext>
            </a:extLst>
          </p:cNvPr>
          <p:cNvSpPr/>
          <p:nvPr/>
        </p:nvSpPr>
        <p:spPr>
          <a:xfrm>
            <a:off x="7956851" y="3918249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8EE86B0-34F2-4272-A6A5-9358B1A5F136}"/>
              </a:ext>
            </a:extLst>
          </p:cNvPr>
          <p:cNvSpPr/>
          <p:nvPr/>
        </p:nvSpPr>
        <p:spPr>
          <a:xfrm>
            <a:off x="7746238" y="4414698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5B42209-BDC3-4B44-893B-6E00A33E3BF8}"/>
              </a:ext>
            </a:extLst>
          </p:cNvPr>
          <p:cNvSpPr/>
          <p:nvPr/>
        </p:nvSpPr>
        <p:spPr>
          <a:xfrm>
            <a:off x="7391073" y="4753512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9E741FA-78A0-4774-887A-5DE59E668AC6}"/>
              </a:ext>
            </a:extLst>
          </p:cNvPr>
          <p:cNvSpPr/>
          <p:nvPr/>
        </p:nvSpPr>
        <p:spPr>
          <a:xfrm>
            <a:off x="7019230" y="4315276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118816E-BC91-433E-AE92-79765C20445B}"/>
              </a:ext>
            </a:extLst>
          </p:cNvPr>
          <p:cNvSpPr/>
          <p:nvPr/>
        </p:nvSpPr>
        <p:spPr>
          <a:xfrm>
            <a:off x="7171630" y="4467676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A81EF1C-6A1B-4C26-9365-772B1E0C5160}"/>
              </a:ext>
            </a:extLst>
          </p:cNvPr>
          <p:cNvSpPr/>
          <p:nvPr/>
        </p:nvSpPr>
        <p:spPr>
          <a:xfrm>
            <a:off x="8313006" y="4315276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3D9A2BD-69CB-41CE-9A65-2CBC1DEAFD22}"/>
              </a:ext>
            </a:extLst>
          </p:cNvPr>
          <p:cNvSpPr/>
          <p:nvPr/>
        </p:nvSpPr>
        <p:spPr>
          <a:xfrm>
            <a:off x="9288883" y="3999028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2EAD39E-55C4-40E1-9EDC-D678AB88F39C}"/>
              </a:ext>
            </a:extLst>
          </p:cNvPr>
          <p:cNvSpPr/>
          <p:nvPr/>
        </p:nvSpPr>
        <p:spPr>
          <a:xfrm>
            <a:off x="9170495" y="3564721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0FEFCA0-2DD4-49C4-8B15-6CDA2694E873}"/>
              </a:ext>
            </a:extLst>
          </p:cNvPr>
          <p:cNvSpPr/>
          <p:nvPr/>
        </p:nvSpPr>
        <p:spPr>
          <a:xfrm>
            <a:off x="8610608" y="3414612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68217A8-D27A-458A-8D01-9B7D88ACA891}"/>
              </a:ext>
            </a:extLst>
          </p:cNvPr>
          <p:cNvSpPr/>
          <p:nvPr/>
        </p:nvSpPr>
        <p:spPr>
          <a:xfrm>
            <a:off x="8833314" y="3799207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704FE458-2917-4658-99B6-16779B747EC1}"/>
              </a:ext>
            </a:extLst>
          </p:cNvPr>
          <p:cNvSpPr/>
          <p:nvPr/>
        </p:nvSpPr>
        <p:spPr>
          <a:xfrm>
            <a:off x="8985714" y="3951607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06E78B5-04A0-4C1B-ACF8-E17756C5217F}"/>
              </a:ext>
            </a:extLst>
          </p:cNvPr>
          <p:cNvSpPr/>
          <p:nvPr/>
        </p:nvSpPr>
        <p:spPr>
          <a:xfrm>
            <a:off x="8536528" y="4003276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8CB0A25-D7CD-4AF3-884E-44A1679AF1EC}"/>
              </a:ext>
            </a:extLst>
          </p:cNvPr>
          <p:cNvSpPr/>
          <p:nvPr/>
        </p:nvSpPr>
        <p:spPr>
          <a:xfrm>
            <a:off x="8845251" y="4451000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5ACD2BB-8DA9-41D0-828A-F23AB14CE00E}"/>
              </a:ext>
            </a:extLst>
          </p:cNvPr>
          <p:cNvSpPr/>
          <p:nvPr/>
        </p:nvSpPr>
        <p:spPr>
          <a:xfrm>
            <a:off x="8169422" y="4726040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pic>
        <p:nvPicPr>
          <p:cNvPr id="49" name="Grafik 48" descr="Auto">
            <a:extLst>
              <a:ext uri="{FF2B5EF4-FFF2-40B4-BE49-F238E27FC236}">
                <a16:creationId xmlns:a16="http://schemas.microsoft.com/office/drawing/2014/main" id="{B1481C6E-1BBF-40E9-8AFE-8AA5CEFE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473" y="2586219"/>
            <a:ext cx="914400" cy="91440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2B6B664C-1BCD-4CF7-AF00-3E21FB30B451}"/>
              </a:ext>
            </a:extLst>
          </p:cNvPr>
          <p:cNvSpPr txBox="1"/>
          <p:nvPr/>
        </p:nvSpPr>
        <p:spPr>
          <a:xfrm>
            <a:off x="908396" y="2182003"/>
            <a:ext cx="238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Example: software for cars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F1B95FA-AAC1-4F92-B70C-2546A2406455}"/>
              </a:ext>
            </a:extLst>
          </p:cNvPr>
          <p:cNvCxnSpPr>
            <a:endCxn id="21" idx="2"/>
          </p:cNvCxnSpPr>
          <p:nvPr/>
        </p:nvCxnSpPr>
        <p:spPr>
          <a:xfrm flipV="1">
            <a:off x="2652937" y="3987583"/>
            <a:ext cx="904264" cy="32769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F5A5F9A6-8625-43CB-971B-551A04774F64}"/>
              </a:ext>
            </a:extLst>
          </p:cNvPr>
          <p:cNvSpPr txBox="1"/>
          <p:nvPr/>
        </p:nvSpPr>
        <p:spPr>
          <a:xfrm>
            <a:off x="1477564" y="4351576"/>
            <a:ext cx="1843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Handbrake released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C070BC1-A49F-4B3A-BBA0-19D18FC5B263}"/>
              </a:ext>
            </a:extLst>
          </p:cNvPr>
          <p:cNvSpPr txBox="1"/>
          <p:nvPr/>
        </p:nvSpPr>
        <p:spPr>
          <a:xfrm>
            <a:off x="5741489" y="5369451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handBrakeCtrl</a:t>
            </a:r>
            <a:r>
              <a:rPr lang="en-US" sz="1600" dirty="0"/>
              <a:t> = Off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1B02095-B391-4352-905F-F5335CF81A15}"/>
              </a:ext>
            </a:extLst>
          </p:cNvPr>
          <p:cNvCxnSpPr>
            <a:cxnSpLocks/>
            <a:stCxn id="56" idx="0"/>
            <a:endCxn id="11" idx="4"/>
          </p:cNvCxnSpPr>
          <p:nvPr/>
        </p:nvCxnSpPr>
        <p:spPr>
          <a:xfrm flipH="1" flipV="1">
            <a:off x="6338662" y="4461792"/>
            <a:ext cx="314295" cy="907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2053E5E7-AEEC-4104-9418-68FD2382ADFB}"/>
              </a:ext>
            </a:extLst>
          </p:cNvPr>
          <p:cNvSpPr txBox="1"/>
          <p:nvPr/>
        </p:nvSpPr>
        <p:spPr>
          <a:xfrm>
            <a:off x="9371297" y="2569344"/>
            <a:ext cx="270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daysSinceLastInspection</a:t>
            </a:r>
            <a:r>
              <a:rPr lang="en-US" sz="1600" dirty="0"/>
              <a:t> = 154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EEA3F8C-DDF8-4FCA-80EF-22D44A9E8835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8680953" y="2857006"/>
            <a:ext cx="752818" cy="571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518C7BDB-5EC8-4DA4-BB44-4BF97EA60705}"/>
              </a:ext>
            </a:extLst>
          </p:cNvPr>
          <p:cNvSpPr txBox="1"/>
          <p:nvPr/>
        </p:nvSpPr>
        <p:spPr>
          <a:xfrm>
            <a:off x="3767485" y="2481571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Engine running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3C8F783-162D-44D5-8D84-8FC4D739B41C}"/>
              </a:ext>
            </a:extLst>
          </p:cNvPr>
          <p:cNvCxnSpPr>
            <a:stCxn id="65" idx="2"/>
            <a:endCxn id="15" idx="0"/>
          </p:cNvCxnSpPr>
          <p:nvPr/>
        </p:nvCxnSpPr>
        <p:spPr>
          <a:xfrm>
            <a:off x="4485791" y="2820125"/>
            <a:ext cx="131340" cy="548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38E4B0CB-8352-4537-867F-67ABA02722E0}"/>
              </a:ext>
            </a:extLst>
          </p:cNvPr>
          <p:cNvCxnSpPr>
            <a:endCxn id="8" idx="0"/>
          </p:cNvCxnSpPr>
          <p:nvPr/>
        </p:nvCxnSpPr>
        <p:spPr>
          <a:xfrm flipH="1">
            <a:off x="6621878" y="2569344"/>
            <a:ext cx="155670" cy="846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FF9A3743-AE56-4887-ADAC-1171F33305B0}"/>
              </a:ext>
            </a:extLst>
          </p:cNvPr>
          <p:cNvSpPr txBox="1"/>
          <p:nvPr/>
        </p:nvSpPr>
        <p:spPr>
          <a:xfrm>
            <a:off x="6556167" y="2165126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engineCtrl</a:t>
            </a:r>
            <a:r>
              <a:rPr lang="en-US" sz="1600" dirty="0"/>
              <a:t> = On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1409A35-6ACB-41ED-B730-3B48D025670C}"/>
              </a:ext>
            </a:extLst>
          </p:cNvPr>
          <p:cNvSpPr txBox="1"/>
          <p:nvPr/>
        </p:nvSpPr>
        <p:spPr>
          <a:xfrm>
            <a:off x="4617131" y="5665222"/>
            <a:ext cx="693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World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848CA2-2F52-413F-9290-4779BAC1EA72}"/>
              </a:ext>
            </a:extLst>
          </p:cNvPr>
          <p:cNvSpPr txBox="1"/>
          <p:nvPr/>
        </p:nvSpPr>
        <p:spPr>
          <a:xfrm>
            <a:off x="7660369" y="5708005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Machine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C3B6C077-842A-4CA4-9BA0-16FD9BBCAF82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4964053" y="4988985"/>
            <a:ext cx="83543" cy="6762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295D90E-D2BD-414E-9B90-C8BD57B50897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033050" y="4963866"/>
            <a:ext cx="81130" cy="7441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DD7FB620-09FD-43AD-BCF1-715ACB91CE63}"/>
              </a:ext>
            </a:extLst>
          </p:cNvPr>
          <p:cNvSpPr/>
          <p:nvPr/>
        </p:nvSpPr>
        <p:spPr>
          <a:xfrm>
            <a:off x="9155781" y="241775"/>
            <a:ext cx="82414" cy="941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7D7077E-DEEB-4324-8FFD-06481FB1931F}"/>
              </a:ext>
            </a:extLst>
          </p:cNvPr>
          <p:cNvSpPr txBox="1"/>
          <p:nvPr/>
        </p:nvSpPr>
        <p:spPr>
          <a:xfrm>
            <a:off x="9433771" y="119592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/>
              <a:t>Phenomenom</a:t>
            </a:r>
            <a:endParaRPr lang="en-US" sz="1600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350A02C-0BF5-4EFE-A1E5-E6B215163A78}"/>
              </a:ext>
            </a:extLst>
          </p:cNvPr>
          <p:cNvSpPr/>
          <p:nvPr/>
        </p:nvSpPr>
        <p:spPr>
          <a:xfrm>
            <a:off x="9026921" y="507275"/>
            <a:ext cx="348954" cy="23839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5499CCAF-5514-4BF6-923B-9162041B6B52}"/>
              </a:ext>
            </a:extLst>
          </p:cNvPr>
          <p:cNvSpPr/>
          <p:nvPr/>
        </p:nvSpPr>
        <p:spPr>
          <a:xfrm>
            <a:off x="9026921" y="848787"/>
            <a:ext cx="348954" cy="23839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4046B69-7489-4C25-8FC6-C082160AA7C7}"/>
              </a:ext>
            </a:extLst>
          </p:cNvPr>
          <p:cNvSpPr txBox="1"/>
          <p:nvPr/>
        </p:nvSpPr>
        <p:spPr>
          <a:xfrm>
            <a:off x="9433771" y="457198"/>
            <a:ext cx="174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World phenomena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7C401CDE-B341-46D0-9CB6-29E38475EA5C}"/>
              </a:ext>
            </a:extLst>
          </p:cNvPr>
          <p:cNvSpPr txBox="1"/>
          <p:nvPr/>
        </p:nvSpPr>
        <p:spPr>
          <a:xfrm>
            <a:off x="9433771" y="794804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Machine phenomena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2257850-07C0-4562-B3E3-A2A3D051D7E9}"/>
              </a:ext>
            </a:extLst>
          </p:cNvPr>
          <p:cNvSpPr txBox="1"/>
          <p:nvPr/>
        </p:nvSpPr>
        <p:spPr>
          <a:xfrm>
            <a:off x="9433771" y="1132410"/>
            <a:ext cx="181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Shared phenomena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B575065-5033-4DA6-AA6F-A658107F7EB4}"/>
              </a:ext>
            </a:extLst>
          </p:cNvPr>
          <p:cNvSpPr/>
          <p:nvPr/>
        </p:nvSpPr>
        <p:spPr>
          <a:xfrm>
            <a:off x="9026921" y="1182487"/>
            <a:ext cx="348954" cy="238399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30003FD0-4AEC-4B78-A000-D2B5567110CC}"/>
              </a:ext>
            </a:extLst>
          </p:cNvPr>
          <p:cNvSpPr/>
          <p:nvPr/>
        </p:nvSpPr>
        <p:spPr>
          <a:xfrm>
            <a:off x="9026921" y="1182487"/>
            <a:ext cx="348954" cy="23839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25C57F21-B841-459A-AB12-6ADC64D1BDD6}"/>
              </a:ext>
            </a:extLst>
          </p:cNvPr>
          <p:cNvCxnSpPr>
            <a:cxnSpLocks/>
          </p:cNvCxnSpPr>
          <p:nvPr/>
        </p:nvCxnSpPr>
        <p:spPr>
          <a:xfrm>
            <a:off x="6253329" y="2010835"/>
            <a:ext cx="126540" cy="12932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B79421EC-7488-44E8-B7A7-F259C2D50DC3}"/>
              </a:ext>
            </a:extLst>
          </p:cNvPr>
          <p:cNvSpPr txBox="1"/>
          <p:nvPr/>
        </p:nvSpPr>
        <p:spPr>
          <a:xfrm>
            <a:off x="3964779" y="1571007"/>
            <a:ext cx="5911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Shared phenomena = interface between environment and software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D92507F-4AE3-474B-B23C-2219B6E94893}"/>
              </a:ext>
            </a:extLst>
          </p:cNvPr>
          <p:cNvSpPr txBox="1"/>
          <p:nvPr/>
        </p:nvSpPr>
        <p:spPr>
          <a:xfrm>
            <a:off x="3032744" y="6132141"/>
            <a:ext cx="619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Software can influence environment only through the shared interface!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4FB9D21-BBD2-4D71-AA82-73DDA0B9C4D7}"/>
              </a:ext>
            </a:extLst>
          </p:cNvPr>
          <p:cNvSpPr txBox="1"/>
          <p:nvPr/>
        </p:nvSpPr>
        <p:spPr>
          <a:xfrm>
            <a:off x="3358796" y="6464777"/>
            <a:ext cx="554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Unshared parts beyond control, we can only assume behavior!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D56D7B-0B44-7899-5F8A-CF3419EB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/>
      <p:bldP spid="56" grpId="0"/>
      <p:bldP spid="60" grpId="0"/>
      <p:bldP spid="65" grpId="0"/>
      <p:bldP spid="70" grpId="0"/>
      <p:bldP spid="71" grpId="0"/>
      <p:bldP spid="72" grpId="0"/>
      <p:bldP spid="80" grpId="0" animBg="1"/>
      <p:bldP spid="81" grpId="0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94" grpId="0"/>
      <p:bldP spid="96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F4EC5CE-BC00-4330-8DED-D6A21C51A2CC}"/>
              </a:ext>
            </a:extLst>
          </p:cNvPr>
          <p:cNvSpPr/>
          <p:nvPr/>
        </p:nvSpPr>
        <p:spPr>
          <a:xfrm>
            <a:off x="3378199" y="1955800"/>
            <a:ext cx="4809067" cy="248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sz="1600" dirty="0"/>
              <a:t>Environment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5BE3F6-E618-477C-BB6E-0A045B72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Environment, specification, and requirements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AB172F4-7758-4365-990D-9C8840FB86BD}"/>
              </a:ext>
            </a:extLst>
          </p:cNvPr>
          <p:cNvSpPr/>
          <p:nvPr/>
        </p:nvSpPr>
        <p:spPr>
          <a:xfrm>
            <a:off x="5598543" y="2449998"/>
            <a:ext cx="2115391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Machine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DFDCD1F-1EC7-4CD6-9C08-53A7D03C466B}"/>
              </a:ext>
            </a:extLst>
          </p:cNvPr>
          <p:cNvSpPr/>
          <p:nvPr/>
        </p:nvSpPr>
        <p:spPr>
          <a:xfrm>
            <a:off x="5557336" y="2684410"/>
            <a:ext cx="82414" cy="941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CA5471C-6116-4858-9221-15E9B44D594F}"/>
              </a:ext>
            </a:extLst>
          </p:cNvPr>
          <p:cNvSpPr/>
          <p:nvPr/>
        </p:nvSpPr>
        <p:spPr>
          <a:xfrm>
            <a:off x="5557336" y="3073876"/>
            <a:ext cx="82414" cy="9418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8DCB95D-5C27-447C-8DC1-7CDF7D58C203}"/>
              </a:ext>
            </a:extLst>
          </p:cNvPr>
          <p:cNvSpPr/>
          <p:nvPr/>
        </p:nvSpPr>
        <p:spPr>
          <a:xfrm>
            <a:off x="4236536" y="3073876"/>
            <a:ext cx="82414" cy="941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60D0574-576F-429A-A079-B3D3698516EF}"/>
              </a:ext>
            </a:extLst>
          </p:cNvPr>
          <p:cNvSpPr/>
          <p:nvPr/>
        </p:nvSpPr>
        <p:spPr>
          <a:xfrm>
            <a:off x="4236536" y="2684410"/>
            <a:ext cx="82414" cy="941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dirty="0" err="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B27105-5F4F-4FA9-B045-26FD5DA0AB80}"/>
              </a:ext>
            </a:extLst>
          </p:cNvPr>
          <p:cNvSpPr txBox="1"/>
          <p:nvPr/>
        </p:nvSpPr>
        <p:spPr>
          <a:xfrm>
            <a:off x="3683415" y="2737921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/>
              <a:t>REQ</a:t>
            </a:r>
            <a:endParaRPr lang="en-US" sz="1600" dirty="0" err="1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3FA8E4-1024-4579-9D8E-436B71AB454E}"/>
              </a:ext>
            </a:extLst>
          </p:cNvPr>
          <p:cNvSpPr txBox="1"/>
          <p:nvPr/>
        </p:nvSpPr>
        <p:spPr>
          <a:xfrm>
            <a:off x="5039526" y="2737921"/>
            <a:ext cx="592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/>
              <a:t>SPEC</a:t>
            </a:r>
            <a:endParaRPr lang="en-US" sz="1600" dirty="0" err="1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12339F4-2FC3-4D39-A4A5-1D9D9323A48C}"/>
              </a:ext>
            </a:extLst>
          </p:cNvPr>
          <p:cNvSpPr txBox="1"/>
          <p:nvPr/>
        </p:nvSpPr>
        <p:spPr>
          <a:xfrm>
            <a:off x="4474242" y="30764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/>
              <a:t>ENV</a:t>
            </a:r>
            <a:endParaRPr lang="en-US" sz="1600" dirty="0" err="1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60144EC-05EF-4FCC-8829-BD992C924444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4318950" y="2731504"/>
            <a:ext cx="12383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87BC82C-8981-4EFF-9C4D-D1D56922CD3A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4318950" y="3120970"/>
            <a:ext cx="12383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5C2BE24-64A7-4A58-A7CB-1CDFAE386CE2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4277743" y="2778597"/>
            <a:ext cx="0" cy="29527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521FB4A-BA70-4E60-92A1-57B8FF216A7F}"/>
              </a:ext>
            </a:extLst>
          </p:cNvPr>
          <p:cNvSpPr txBox="1"/>
          <p:nvPr/>
        </p:nvSpPr>
        <p:spPr>
          <a:xfrm>
            <a:off x="4462595" y="2449998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/>
              <a:t>ENV</a:t>
            </a:r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479B0F8-0116-4C9B-9C70-8AA63B538F45}"/>
                  </a:ext>
                </a:extLst>
              </p:cNvPr>
              <p:cNvSpPr txBox="1"/>
              <p:nvPr/>
            </p:nvSpPr>
            <p:spPr>
              <a:xfrm>
                <a:off x="4435038" y="3857135"/>
                <a:ext cx="17467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de-DE" sz="1600" dirty="0"/>
                  <a:t>SPEC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de-DE" sz="1600" dirty="0"/>
                  <a:t> ENV </a:t>
                </a: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de-DE" sz="1600" dirty="0"/>
                  <a:t> REQ</a:t>
                </a:r>
                <a:endParaRPr lang="en-US" sz="1600" dirty="0" err="1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479B0F8-0116-4C9B-9C70-8AA63B53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038" y="3857135"/>
                <a:ext cx="1746760" cy="338554"/>
              </a:xfrm>
              <a:prstGeom prst="rect">
                <a:avLst/>
              </a:prstGeom>
              <a:blipFill>
                <a:blip r:embed="rId2"/>
                <a:stretch>
                  <a:fillRect l="-2098" t="-5455" r="-699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E43CB1E-FC37-41D4-B02D-5DE3E0E94C04}"/>
              </a:ext>
            </a:extLst>
          </p:cNvPr>
          <p:cNvCxnSpPr/>
          <p:nvPr/>
        </p:nvCxnSpPr>
        <p:spPr>
          <a:xfrm flipV="1">
            <a:off x="6366934" y="3545666"/>
            <a:ext cx="2209800" cy="49293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A82B09C-C7BB-411F-9D7F-672F7E885DFD}"/>
              </a:ext>
            </a:extLst>
          </p:cNvPr>
          <p:cNvSpPr txBox="1"/>
          <p:nvPr/>
        </p:nvSpPr>
        <p:spPr>
          <a:xfrm>
            <a:off x="740832" y="4811673"/>
            <a:ext cx="10913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Requirement (REQ): What the system must ensure, in terms of desired effects on the environment</a:t>
            </a:r>
          </a:p>
          <a:p>
            <a:pPr algn="l"/>
            <a:r>
              <a:rPr lang="en-US" sz="1600" dirty="0"/>
              <a:t>Specification (SPEC): What the software must implement, expressed over shared phenomena</a:t>
            </a:r>
          </a:p>
          <a:p>
            <a:pPr algn="l"/>
            <a:r>
              <a:rPr lang="en-US" sz="1600" dirty="0"/>
              <a:t>Environment (ENV):  What‘s assumed about the behavior/properties of the environment. Bridges the gap between SPEC and REQ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A746742-0F73-4F1A-A059-FE2C28130895}"/>
              </a:ext>
            </a:extLst>
          </p:cNvPr>
          <p:cNvSpPr txBox="1"/>
          <p:nvPr/>
        </p:nvSpPr>
        <p:spPr>
          <a:xfrm>
            <a:off x="8576734" y="3073876"/>
            <a:ext cx="311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Requirement fulfilled if the specification is implemented and the assumptions about the environment are correct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A1654C6-CD0A-4BE9-AF99-336B42240E60}"/>
              </a:ext>
            </a:extLst>
          </p:cNvPr>
          <p:cNvSpPr txBox="1"/>
          <p:nvPr/>
        </p:nvSpPr>
        <p:spPr>
          <a:xfrm>
            <a:off x="2612878" y="5960210"/>
            <a:ext cx="696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/>
              <a:t>Software cannot satisfy requirements on its own and must rely on environment!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7A3374-BB7C-7F4A-C041-1BBD856E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1600" dirty="0" err="1"/>
        </a:defPPr>
      </a:lst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3098</Words>
  <Application>Microsoft Office PowerPoint</Application>
  <PresentationFormat>Breitbild</PresentationFormat>
  <Paragraphs>634</Paragraphs>
  <Slides>50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Cambria Math</vt:lpstr>
      <vt:lpstr>charter</vt:lpstr>
      <vt:lpstr>Office</vt:lpstr>
      <vt:lpstr>Principles of AI Engineering Chapter 5: Requirements and risk</vt:lpstr>
      <vt:lpstr>Contents</vt:lpstr>
      <vt:lpstr>Software requirements</vt:lpstr>
      <vt:lpstr>Software requirements</vt:lpstr>
      <vt:lpstr>Importance of requirements</vt:lpstr>
      <vt:lpstr>Reasons for project failure</vt:lpstr>
      <vt:lpstr>Software does not live in a vacuum</vt:lpstr>
      <vt:lpstr>Shared phenomena</vt:lpstr>
      <vt:lpstr>Environment, specification, and requirements</vt:lpstr>
      <vt:lpstr>Example: Lane keeping assistance system with lane departure warning</vt:lpstr>
      <vt:lpstr>What could go wrong?</vt:lpstr>
      <vt:lpstr>Lufthansa 2904 Crash</vt:lpstr>
      <vt:lpstr>Assumption violations in ML-based system</vt:lpstr>
      <vt:lpstr>Example: Lane keeping assistance system with lane departure warning</vt:lpstr>
      <vt:lpstr>Generic process to establish requirements</vt:lpstr>
      <vt:lpstr>Risk analysis</vt:lpstr>
      <vt:lpstr>What is risk analysis</vt:lpstr>
      <vt:lpstr>Fault tree analysis (FTA)</vt:lpstr>
      <vt:lpstr>Fault tree analysis &amp; ML</vt:lpstr>
      <vt:lpstr>Basic building blocks of fault trees</vt:lpstr>
      <vt:lpstr>Fault tree example</vt:lpstr>
      <vt:lpstr>Anaysis of fault trees</vt:lpstr>
      <vt:lpstr>Minimal cut set analysis</vt:lpstr>
      <vt:lpstr>Failure probability analysis</vt:lpstr>
      <vt:lpstr>Fault tree analysis process</vt:lpstr>
      <vt:lpstr>Example: FTA for Lane assistant</vt:lpstr>
      <vt:lpstr>FTA caveats</vt:lpstr>
      <vt:lpstr>Strategies for handling faults in ML-based systems</vt:lpstr>
      <vt:lpstr>Elements of fault-tolerant design</vt:lpstr>
      <vt:lpstr>Detection: Monitoring</vt:lpstr>
      <vt:lpstr>Doer-Checker for an autonomous vehicle</vt:lpstr>
      <vt:lpstr>The example in action</vt:lpstr>
      <vt:lpstr>Redundancy: Sensor data fusion</vt:lpstr>
      <vt:lpstr>Redundancy: Ensemble learning</vt:lpstr>
      <vt:lpstr>Response: Graceful degradation (fail-safe)</vt:lpstr>
      <vt:lpstr>Response: Human in the loop</vt:lpstr>
      <vt:lpstr>Response: Undoable action</vt:lpstr>
      <vt:lpstr>Containment: Decoupling and isolation</vt:lpstr>
      <vt:lpstr>Example: Lane keeping assistance system with lane departure warning</vt:lpstr>
      <vt:lpstr>Constraints and trade-offs</vt:lpstr>
      <vt:lpstr>Constraints</vt:lpstr>
      <vt:lpstr>Types of Constraints</vt:lpstr>
      <vt:lpstr>Trade-offs between ML models</vt:lpstr>
      <vt:lpstr>Pareto Fronts</vt:lpstr>
      <vt:lpstr>Examples for trade-offs: Cost vs. accuracy</vt:lpstr>
      <vt:lpstr>Examples for trade-offs: Accuracy vs. interpretability</vt:lpstr>
      <vt:lpstr>More trade-offs</vt:lpstr>
      <vt:lpstr>Finding the right qualities for a product</vt:lpstr>
      <vt:lpstr>Formulating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Engineering Chapter 4: Goals</dc:title>
  <dc:creator>Steffen Herbold</dc:creator>
  <cp:lastModifiedBy>Herbold, Steffen</cp:lastModifiedBy>
  <cp:revision>132</cp:revision>
  <dcterms:created xsi:type="dcterms:W3CDTF">2022-05-31T13:59:18Z</dcterms:created>
  <dcterms:modified xsi:type="dcterms:W3CDTF">2023-09-26T07:42:51Z</dcterms:modified>
</cp:coreProperties>
</file>