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051" r:id="rId4"/>
    <p:sldId id="2096" r:id="rId5"/>
    <p:sldId id="2097" r:id="rId6"/>
    <p:sldId id="2099" r:id="rId7"/>
    <p:sldId id="2100" r:id="rId8"/>
    <p:sldId id="2101" r:id="rId9"/>
    <p:sldId id="2102" r:id="rId10"/>
    <p:sldId id="2103" r:id="rId11"/>
    <p:sldId id="2104" r:id="rId12"/>
    <p:sldId id="2105" r:id="rId13"/>
    <p:sldId id="2106" r:id="rId14"/>
    <p:sldId id="2107" r:id="rId15"/>
    <p:sldId id="2109" r:id="rId16"/>
    <p:sldId id="2110" r:id="rId17"/>
    <p:sldId id="2111" r:id="rId18"/>
    <p:sldId id="2108" r:id="rId19"/>
    <p:sldId id="2116" r:id="rId20"/>
    <p:sldId id="2114" r:id="rId21"/>
    <p:sldId id="2115" r:id="rId22"/>
    <p:sldId id="2117" r:id="rId23"/>
    <p:sldId id="2118" r:id="rId24"/>
    <p:sldId id="2119" r:id="rId25"/>
    <p:sldId id="2120" r:id="rId26"/>
    <p:sldId id="2121" r:id="rId27"/>
    <p:sldId id="2122" r:id="rId28"/>
    <p:sldId id="2123" r:id="rId29"/>
    <p:sldId id="2124" r:id="rId30"/>
    <p:sldId id="2134" r:id="rId31"/>
    <p:sldId id="2135" r:id="rId32"/>
    <p:sldId id="2126" r:id="rId33"/>
    <p:sldId id="2127" r:id="rId34"/>
    <p:sldId id="2136" r:id="rId35"/>
    <p:sldId id="2137" r:id="rId36"/>
    <p:sldId id="2138" r:id="rId37"/>
    <p:sldId id="2129" r:id="rId38"/>
    <p:sldId id="2128" r:id="rId39"/>
    <p:sldId id="2130" r:id="rId40"/>
    <p:sldId id="2131" r:id="rId41"/>
    <p:sldId id="2132" r:id="rId42"/>
    <p:sldId id="2133" r:id="rId43"/>
    <p:sldId id="204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162A9-FB29-4C27-A3EB-2039AB8E60EC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9D4BC-616E-4594-ACDD-7F6D748D7A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8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(8 min)</a:t>
            </a:r>
            <a:endParaRPr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3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(8 min)</a:t>
            </a:r>
            <a:endParaRPr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31667-8184-4A82-A9B9-371EC7F61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34847E-CFC3-4CE6-B850-947D7BCF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8C7F0-9A1F-4680-8209-4C14D74B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0A4C-6CFB-43ED-862E-2B6795B4137B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1E83F-595A-401B-A039-20A1FF3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1712B-E5A9-4869-980F-93B8E43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8A81D-0C11-4759-9E87-143F11BA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7C76A7-4742-4FA1-A140-2A96A3575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B6D86-9719-4F68-AB79-952B034D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0462-45AD-4900-8897-9D238E8E5795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9EF69-1226-474D-874D-E05B953C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4B3F4-0630-4FFC-A8C0-D99F591C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8DF9D6-259B-442C-9E39-76A2E02A8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E63F9D-61BF-47F2-AE7B-7C14AD78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BD4A7E-5992-420E-9E45-728A16C7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DB30-64CA-4F8A-8A29-8F8A32539304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ACE21-9A5A-4AEA-A585-CFD4C30C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F31E3-B7E6-4B74-B7EE-239EAFC0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32281-B9BC-4B37-9223-462D0712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2DC0C-6A2C-4A39-89F3-98A99484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5D9B2-8AD1-480F-B618-78399FBB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EE55-E53E-49E6-86AD-C7C2438B16DB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75E960-ADDA-4591-90E8-6301FC36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A4A7F6-AEB9-4958-AE5D-E25BD46B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7D7E4-8101-4D93-9230-10D45E4A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0E372-D2F4-4506-84A0-85887F1D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9F5C9-B692-47C2-9F71-00CA3320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6962-4614-4439-AF06-F2B7B1F887A0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B4C2F-C27A-4AEF-9BC9-D247EDFF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D8908-56C6-4908-957B-EB5CF733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110B4-BD2A-4A90-B2EE-F50B69E3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38DA1-32F4-40BE-AD2D-D9182EB69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5C065-9B7A-42F4-988D-288E551F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1238F-79BA-4665-9570-A83A3A3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8EC5-8E69-42F5-9ADF-D683A4B2F0EE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ECC487-A9DF-418E-8C17-A1A7D3B2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FE481-8088-4CC7-810F-B797296D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8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40222-95A9-47D8-9D9D-38F990C6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02850F-2253-4B45-BBF4-091B5000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251308-3F76-45D5-9090-0F5B51F36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D7BBD5-A829-41B9-A34F-D699646FF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8D9275-8F6A-4EF0-BF22-2C98D49B1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F7533B-6FB7-4997-8273-91002CCE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5AC-7D9A-4D46-A869-EAC90EFE4689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3F954F-3FEA-449E-8EF0-6C16667F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8AF861-60E5-4196-944E-2A13DA6D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4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3D1F6-F2ED-47D5-88FC-8470E1E6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590D16-926C-4005-A9AC-7E517C1D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B93-1ED7-4B03-A138-9F74FE47E011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DAE5E6-3DA1-478A-935D-56B51171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DF4D5D-D061-4B97-B8F0-F68831E0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F39577-A669-4CC7-B966-98601161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6120-3D96-42AF-808A-9229D9A974BF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D9E860-4CA1-4CD0-919E-58F5BB2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A048D4-68B2-4754-B59F-98AE44EB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ED2FC-C050-4609-BCC6-C1661B5B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A7876-9E07-431E-8F4E-3A648143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0221EC-7724-4F44-B161-D4B2D71E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4513CC-0FA8-4EE0-9D32-4C9491D8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9926-365C-426D-B345-5DE0C3F5A8B7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C987A-8A2E-4CCF-B787-D130AA19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DE3CF6-DB84-4A52-904A-734ABB1D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5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B64D-6C8D-46C1-878F-EEC7E77D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A30D49-9B9F-4D8B-A531-3F74A6460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CCF570-425F-48F9-A2D6-7F47A449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2D8866-6A38-4382-A18B-249C3F01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854A-0EBE-4D4B-9BED-6D95D9B5FF26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0C80A-7A17-43BC-8CAC-107D9CEC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FA246F-8055-47A4-8827-8C7FB4BA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0A7C6C-DD22-40F0-83EF-DF36BCD9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147DDB-DB7E-4EF7-B384-7577C9C9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F1443-E99F-49F8-8CEF-ADDB42EA0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DF06-F7E9-4576-88D7-E55DFA8A480F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EDF36-F750-4F81-884A-7931C980C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C6673-D570-45AE-9537-396C355F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6958-1E22-45FD-9C36-2667AC2C100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noneo.com/2020/02/las-gafas-ar-glass-2-de-google-estan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odelcards.withgoogle.com/object-detecti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fadomduck2.blogspot.com/2015/01/blog-post_41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946A6-87C0-403A-A4B4-2B13703CD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AI Engineering</a:t>
            </a:r>
            <a:br>
              <a:rPr lang="en-US" dirty="0"/>
            </a:br>
            <a:r>
              <a:rPr lang="en-US" dirty="0"/>
              <a:t>Chapter 6: Model deployment and software architecture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20889-D6EE-407D-8930-22E46285A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Prof. Dr. Steffen Herbold</a:t>
            </a:r>
          </a:p>
          <a:p>
            <a:endParaRPr lang="de-DE" sz="1600" dirty="0"/>
          </a:p>
          <a:p>
            <a:endParaRPr lang="en-US" sz="1600" dirty="0"/>
          </a:p>
          <a:p>
            <a:r>
              <a:rPr lang="en-US" sz="1600" dirty="0"/>
              <a:t>Credit: </a:t>
            </a:r>
          </a:p>
          <a:p>
            <a:r>
              <a:rPr lang="en-US" sz="1600" dirty="0"/>
              <a:t>Based on contents from Christian Kästner (https://github.com/ckaestne/seai)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242AF-70A7-E6BE-EE94-0B2A1352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D703-FA55-4B9F-A5FA-C1B7BB2A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Twitter redesign</a:t>
            </a:r>
          </a:p>
        </p:txBody>
      </p:sp>
      <p:pic>
        <p:nvPicPr>
          <p:cNvPr id="1026" name="Picture 2" descr="twitter">
            <a:extLst>
              <a:ext uri="{FF2B5EF4-FFF2-40B4-BE49-F238E27FC236}">
                <a16:creationId xmlns:a16="http://schemas.microsoft.com/office/drawing/2014/main" id="{A32CBF9E-0DA4-44FC-AEA4-2F20B236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815379"/>
            <a:ext cx="56959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86D606-0F04-4CC6-9E26-21819C5FC1E6}"/>
              </a:ext>
            </a:extLst>
          </p:cNvPr>
          <p:cNvSpPr/>
          <p:nvPr/>
        </p:nvSpPr>
        <p:spPr>
          <a:xfrm>
            <a:off x="5749592" y="6492875"/>
            <a:ext cx="53201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https://blog.twitter.com/engineering/en_us/a/2013/new-tweets-per-second-record-and-how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4B85AC-65F7-2867-DD2A-5585A95C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0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45758-BD98-4FA0-9FC8-D99D7C21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architecture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890F79-BC06-40A5-B1AC-56217D77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world‘s larges Ruby on Rails installations</a:t>
            </a:r>
          </a:p>
          <a:p>
            <a:r>
              <a:rPr lang="en-US" dirty="0"/>
              <a:t>200 engineers working on a monolithic architecture</a:t>
            </a:r>
          </a:p>
          <a:p>
            <a:pPr lvl="1"/>
            <a:r>
              <a:rPr lang="en-US" dirty="0"/>
              <a:t>Manages raw database</a:t>
            </a:r>
          </a:p>
          <a:p>
            <a:pPr lvl="1"/>
            <a:r>
              <a:rPr lang="en-US" dirty="0"/>
              <a:t>Memcached + multiple dedicated caches</a:t>
            </a:r>
          </a:p>
          <a:p>
            <a:pPr lvl="1"/>
            <a:r>
              <a:rPr lang="en-US" dirty="0"/>
              <a:t>Public Twitter API</a:t>
            </a:r>
          </a:p>
          <a:p>
            <a:pPr lvl="1"/>
            <a:r>
              <a:rPr lang="en-US" dirty="0"/>
              <a:t>Rendering the Website</a:t>
            </a:r>
          </a:p>
          <a:p>
            <a:r>
              <a:rPr lang="en-US" dirty="0"/>
              <a:t>Increasingly difficult to understand the system</a:t>
            </a:r>
          </a:p>
          <a:p>
            <a:pPr lvl="1"/>
            <a:r>
              <a:rPr lang="en-US" dirty="0"/>
              <a:t>Organizational challenge to distribute and parallelize tasks</a:t>
            </a:r>
          </a:p>
          <a:p>
            <a:r>
              <a:rPr lang="en-US" dirty="0"/>
              <a:t>Reached limit of throughput of the storage system (MySQL)</a:t>
            </a:r>
          </a:p>
          <a:p>
            <a:r>
              <a:rPr lang="en-US" dirty="0"/>
              <a:t>Increasing number of machines only limited potential</a:t>
            </a:r>
          </a:p>
          <a:p>
            <a:pPr lvl="1"/>
            <a:r>
              <a:rPr lang="en-US" dirty="0"/>
              <a:t>Low throughput per machine (CPU+RAM limited, network not saturated)</a:t>
            </a:r>
          </a:p>
          <a:p>
            <a:endParaRPr lang="en-US" dirty="0"/>
          </a:p>
          <a:p>
            <a:r>
              <a:rPr lang="en-US" dirty="0"/>
              <a:t>Potential for optimization: trade of readability vs. performance</a:t>
            </a:r>
          </a:p>
          <a:p>
            <a:pPr lvl="1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FFCA50-8995-441B-9A53-ED30CD99B37F}"/>
              </a:ext>
            </a:extLst>
          </p:cNvPr>
          <p:cNvSpPr/>
          <p:nvPr/>
        </p:nvSpPr>
        <p:spPr>
          <a:xfrm>
            <a:off x="6361057" y="6404193"/>
            <a:ext cx="45640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https://www.slideshare.net/Eweaver/improving-running-components-at-twitter</a:t>
            </a:r>
          </a:p>
        </p:txBody>
      </p:sp>
      <p:pic>
        <p:nvPicPr>
          <p:cNvPr id="2050" name="Picture 2" descr="twitter">
            <a:extLst>
              <a:ext uri="{FF2B5EF4-FFF2-40B4-BE49-F238E27FC236}">
                <a16:creationId xmlns:a16="http://schemas.microsoft.com/office/drawing/2014/main" id="{7B2D1C3B-06F0-41C0-8D74-FDDCB0E7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92" y="1825625"/>
            <a:ext cx="5247471" cy="394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60C6D35-6B33-4E88-A2CB-6D60FF135B23}"/>
              </a:ext>
            </a:extLst>
          </p:cNvPr>
          <p:cNvSpPr/>
          <p:nvPr/>
        </p:nvSpPr>
        <p:spPr>
          <a:xfrm>
            <a:off x="5604995" y="6596907"/>
            <a:ext cx="53201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https://blog.twitter.com/engineering/en_us/a/2013/new-tweets-per-second-record-and-how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7301A5A-50C8-4B7C-6D0B-C36AD662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416D1-FFB8-49A7-9C00-310505BA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3A8E4-D420-4709-A054-ABD445F3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Improve median latency, reduce outliers</a:t>
            </a:r>
          </a:p>
          <a:p>
            <a:pPr lvl="1"/>
            <a:r>
              <a:rPr lang="en-US" dirty="0"/>
              <a:t>Reduce number of machine by a factor of ten</a:t>
            </a:r>
          </a:p>
          <a:p>
            <a:pPr lvl="1"/>
            <a:endParaRPr lang="en-US" dirty="0"/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Isolate failures</a:t>
            </a:r>
          </a:p>
          <a:p>
            <a:pPr lvl="1"/>
            <a:endParaRPr lang="en-US" dirty="0"/>
          </a:p>
          <a:p>
            <a:r>
              <a:rPr lang="en-US" dirty="0"/>
              <a:t>Maintainability</a:t>
            </a:r>
          </a:p>
          <a:p>
            <a:pPr lvl="1"/>
            <a:r>
              <a:rPr lang="en-US" dirty="0"/>
              <a:t>Encapsulation and modularity at the system level (rather than at the class, module, or package level): “We wanted cleaner boundaries with related logic being in one place”</a:t>
            </a:r>
          </a:p>
          <a:p>
            <a:pPr lvl="1"/>
            <a:endParaRPr lang="en-US" dirty="0"/>
          </a:p>
          <a:p>
            <a:r>
              <a:rPr lang="en-US" dirty="0"/>
              <a:t>Modifiability</a:t>
            </a:r>
          </a:p>
          <a:p>
            <a:pPr lvl="1"/>
            <a:r>
              <a:rPr lang="en-US" dirty="0"/>
              <a:t>Quicker release of new features: “run small and empowered engineering teams that could make local decisions and ship user-facing changes, independent of other teams”</a:t>
            </a:r>
          </a:p>
          <a:p>
            <a:pPr lvl="1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148BE7D-35C8-4B1E-B88B-9C3B36E29D4A}"/>
              </a:ext>
            </a:extLst>
          </p:cNvPr>
          <p:cNvSpPr/>
          <p:nvPr/>
        </p:nvSpPr>
        <p:spPr>
          <a:xfrm>
            <a:off x="5669028" y="6492875"/>
            <a:ext cx="53201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https://blog.twitter.com/engineering/en_us/a/2013/new-tweets-per-second-record-and-how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CCB688-B36E-DA18-F01E-63E03564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9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4322D-06FE-4A0C-A60F-35E7A8B2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C9819-0512-4F8D-B733-2EF655FA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JVM/Scala instead of Ruby on Rails</a:t>
            </a:r>
          </a:p>
          <a:p>
            <a:r>
              <a:rPr lang="en-US" dirty="0"/>
              <a:t>Microservices instead of a monolith: one service for tweets, one service for the timeline, …</a:t>
            </a:r>
          </a:p>
          <a:p>
            <a:r>
              <a:rPr lang="en-US" dirty="0"/>
              <a:t>RPC framework with built-in monitoring, connection pooling, failover strategies, load balancing, …</a:t>
            </a:r>
          </a:p>
          <a:p>
            <a:r>
              <a:rPr lang="en-US" dirty="0"/>
              <a:t>Gizzard as new storage solution with temporal clustering and roughly sortable Ids</a:t>
            </a:r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11CB3A9B-EEDF-4BEE-BFD8-5E62BDD0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340" y="3292743"/>
            <a:ext cx="2499658" cy="28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61EEFD6-A80B-41AC-AEA4-38611F1A64A7}"/>
              </a:ext>
            </a:extLst>
          </p:cNvPr>
          <p:cNvSpPr/>
          <p:nvPr/>
        </p:nvSpPr>
        <p:spPr>
          <a:xfrm>
            <a:off x="4127215" y="6555617"/>
            <a:ext cx="68797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https://blog.twitter.com/engineering/en_us/a/2010/introducing-gizzard-a-framework-for-creating-distributed-datastores</a:t>
            </a:r>
          </a:p>
        </p:txBody>
      </p:sp>
      <p:pic>
        <p:nvPicPr>
          <p:cNvPr id="3076" name="Picture 4" descr="New Tweets per second record, and how!">
            <a:extLst>
              <a:ext uri="{FF2B5EF4-FFF2-40B4-BE49-F238E27FC236}">
                <a16:creationId xmlns:a16="http://schemas.microsoft.com/office/drawing/2014/main" id="{5AD16378-86E6-47E2-9792-54EA0B781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18" y="3429000"/>
            <a:ext cx="4895540" cy="26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6C2CBAD-E986-4EC1-8B2C-D43CF08AFFE3}"/>
              </a:ext>
            </a:extLst>
          </p:cNvPr>
          <p:cNvSpPr/>
          <p:nvPr/>
        </p:nvSpPr>
        <p:spPr>
          <a:xfrm>
            <a:off x="5669028" y="6385997"/>
            <a:ext cx="53201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https://blog.twitter.com/engineering/en_us/a/2013/new-tweets-per-second-record-and-how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476318-73E7-9287-3D7B-00B20AF4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5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0C69-150E-472D-9F83-2A6357AC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Twitter Redesign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F92E3-7B57-42B6-990C-B40C14EF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decision have a huge impact on the entire system</a:t>
            </a:r>
          </a:p>
          <a:p>
            <a:endParaRPr lang="en-US" dirty="0"/>
          </a:p>
          <a:p>
            <a:r>
              <a:rPr lang="en-US" dirty="0"/>
              <a:t>Good decision require early reasoning about quality attributes</a:t>
            </a:r>
          </a:p>
          <a:p>
            <a:endParaRPr lang="en-US" dirty="0"/>
          </a:p>
          <a:p>
            <a:r>
              <a:rPr lang="en-US" dirty="0"/>
              <a:t>Architectural decision should be made explicit and documented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0BCB1B-EF44-48CB-AB1C-C1B48CCF596D}"/>
              </a:ext>
            </a:extLst>
          </p:cNvPr>
          <p:cNvSpPr txBox="1"/>
          <p:nvPr/>
        </p:nvSpPr>
        <p:spPr>
          <a:xfrm>
            <a:off x="3441074" y="5047013"/>
            <a:ext cx="542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Live exercise: Did the original architects make poor decisions?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943827-2EBC-C454-81F0-CA4EDA8B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1CE50-C77F-4399-B938-0D58C3FB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 about architecture:</a:t>
            </a:r>
            <a:br>
              <a:rPr lang="en-US" dirty="0"/>
            </a:br>
            <a:r>
              <a:rPr lang="en-US" dirty="0"/>
              <a:t>Use cases and interfaces</a:t>
            </a:r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BBFC7C52-7C02-4C39-86B4-6B26EC88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5" y="1980004"/>
            <a:ext cx="8229600" cy="368530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292194-27C5-D078-698D-55F3064A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DD969-BDB0-47CF-82E4-EC3264D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architecture:</a:t>
            </a:r>
            <a:br>
              <a:rPr lang="en-US" dirty="0"/>
            </a:br>
            <a:r>
              <a:rPr lang="en-US" dirty="0"/>
              <a:t>Data flow and storage components</a:t>
            </a:r>
          </a:p>
        </p:txBody>
      </p:sp>
      <p:pic>
        <p:nvPicPr>
          <p:cNvPr id="5122" name="Picture 2" descr="https://github.com/ckaestne/seai/raw/S2022/lectures/08_deploying_a_model/gfs.png">
            <a:extLst>
              <a:ext uri="{FF2B5EF4-FFF2-40B4-BE49-F238E27FC236}">
                <a16:creationId xmlns:a16="http://schemas.microsoft.com/office/drawing/2014/main" id="{1E81265B-A455-4446-8AF5-F1339F54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3" y="2068966"/>
            <a:ext cx="7399873" cy="31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35E788F-055D-4532-9D23-253CABA3D2C9}"/>
              </a:ext>
            </a:extLst>
          </p:cNvPr>
          <p:cNvSpPr/>
          <p:nvPr/>
        </p:nvSpPr>
        <p:spPr>
          <a:xfrm>
            <a:off x="2747185" y="6488273"/>
            <a:ext cx="84176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Ghemawat, Sanjay, Howard Gobioff, and Shun-Tak Leung. "The Google file system." ACM SIGOPS operating systems review. Vol. 37. No. 5. ACM, 2003.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8EA1F0-9644-481F-8575-BACEC5FE28B2}"/>
              </a:ext>
            </a:extLst>
          </p:cNvPr>
          <p:cNvSpPr txBox="1"/>
          <p:nvPr/>
        </p:nvSpPr>
        <p:spPr>
          <a:xfrm>
            <a:off x="2932472" y="5440504"/>
            <a:ext cx="6327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Scalability through redundancy and replication, no single points of failures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590F94-0517-462B-B4FB-328A84A5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1FDAC-4A30-40EA-8452-1F3D52A7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architecture:</a:t>
            </a:r>
            <a:br>
              <a:rPr lang="en-US" dirty="0"/>
            </a:br>
            <a:r>
              <a:rPr lang="en-US" dirty="0"/>
              <a:t>ML pipeline</a:t>
            </a:r>
          </a:p>
        </p:txBody>
      </p:sp>
      <p:pic>
        <p:nvPicPr>
          <p:cNvPr id="7170" name="Picture 2" descr="Apollo Self-Driving Car Architecture">
            <a:extLst>
              <a:ext uri="{FF2B5EF4-FFF2-40B4-BE49-F238E27FC236}">
                <a16:creationId xmlns:a16="http://schemas.microsoft.com/office/drawing/2014/main" id="{5582DFB4-0E36-4634-8632-5E34EB7A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7" y="2151012"/>
            <a:ext cx="9383486" cy="385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5273B2F-4731-4510-A5D2-BE11E02E76B3}"/>
              </a:ext>
            </a:extLst>
          </p:cNvPr>
          <p:cNvSpPr/>
          <p:nvPr/>
        </p:nvSpPr>
        <p:spPr>
          <a:xfrm>
            <a:off x="616078" y="6377763"/>
            <a:ext cx="104205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Peng, Zi, Jinqiu Yang, Tse-Hsun Chen, and Lei Ma. "A first look at the integration of machine learning models in complex autonomous driving systems: a case study on Apollo." In Proceedings of the 28th ACM Joint Meeting on European Software Engineering Conference and Symposium on the Foundations of Software Engineering, pp. 1240-1250. 2020.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C634FA-DE95-3991-8B07-AB3F653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6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0C5F8-5C7A-4826-A8BF-27123E9A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Notations for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6EB1D-C135-4C54-9FC4-36A2AC4E0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 should be suitable for the analysis</a:t>
            </a:r>
          </a:p>
          <a:p>
            <a:pPr lvl="1"/>
            <a:r>
              <a:rPr lang="en-US" dirty="0"/>
              <a:t>No single best solution!</a:t>
            </a:r>
          </a:p>
          <a:p>
            <a:pPr lvl="1"/>
            <a:endParaRPr lang="en-US" dirty="0"/>
          </a:p>
          <a:p>
            <a:r>
              <a:rPr lang="en-US" dirty="0"/>
              <a:t>Meaning of elements (boxes, edges, colors, …) should be documented</a:t>
            </a:r>
          </a:p>
          <a:p>
            <a:pPr lvl="1"/>
            <a:r>
              <a:rPr lang="en-US" dirty="0"/>
              <a:t>Ideally with a legend</a:t>
            </a:r>
          </a:p>
          <a:p>
            <a:pPr lvl="1"/>
            <a:endParaRPr lang="en-US" dirty="0"/>
          </a:p>
          <a:p>
            <a:r>
              <a:rPr lang="en-US" dirty="0"/>
              <a:t>Graphical notation and text are both okay</a:t>
            </a:r>
          </a:p>
          <a:p>
            <a:pPr lvl="1"/>
            <a:r>
              <a:rPr lang="en-US" dirty="0"/>
              <a:t>Can be combined, e.g., graphical overview with details as text</a:t>
            </a:r>
          </a:p>
          <a:p>
            <a:pPr lvl="1"/>
            <a:endParaRPr lang="en-US" dirty="0"/>
          </a:p>
          <a:p>
            <a:r>
              <a:rPr lang="en-US" dirty="0"/>
              <a:t>Formal notations available</a:t>
            </a:r>
          </a:p>
          <a:p>
            <a:pPr lvl="1"/>
            <a:r>
              <a:rPr lang="en-US" dirty="0"/>
              <a:t>Allow verification of architecture constraints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E22421-6C0B-7E58-B623-7F722B3B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4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6D41F-6C93-45CE-9485-09D2915E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exercise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46C3F8C-CA86-4C32-9697-7553714B2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9298" y="1636062"/>
            <a:ext cx="6486525" cy="3400425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F9668F6-A2A3-4099-A0F3-1D13C23ED4D8}"/>
              </a:ext>
            </a:extLst>
          </p:cNvPr>
          <p:cNvSpPr/>
          <p:nvPr/>
        </p:nvSpPr>
        <p:spPr>
          <a:xfrm>
            <a:off x="6460243" y="6492875"/>
            <a:ext cx="45640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https://www.tecnoneo.com/2020/02/las-gafas-ar-glass-2-de-google-estan.html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409C4A-9479-4D14-81AD-07533FB6AA16}"/>
              </a:ext>
            </a:extLst>
          </p:cNvPr>
          <p:cNvSpPr txBox="1"/>
          <p:nvPr/>
        </p:nvSpPr>
        <p:spPr>
          <a:xfrm>
            <a:off x="2095995" y="5349182"/>
            <a:ext cx="7667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Consider a translation service running embedded in glasses as augmented reality service.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What are architectural considerations and qualities of interest?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1227E1B-C639-6C61-4A65-989779AA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7A21F-AEC5-4292-BEDA-1073AD9B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1D51C-1F9E-44F7-BC4D-F427CCF6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deployments</a:t>
            </a:r>
          </a:p>
          <a:p>
            <a:endParaRPr lang="en-US" dirty="0"/>
          </a:p>
          <a:p>
            <a:r>
              <a:rPr lang="en-US" dirty="0"/>
              <a:t>Software architecture</a:t>
            </a:r>
          </a:p>
          <a:p>
            <a:endParaRPr lang="en-US" dirty="0"/>
          </a:p>
          <a:p>
            <a:r>
              <a:rPr lang="en-US" dirty="0"/>
              <a:t>Design decisions</a:t>
            </a:r>
          </a:p>
          <a:p>
            <a:endParaRPr lang="en-US" dirty="0"/>
          </a:p>
          <a:p>
            <a:r>
              <a:rPr lang="en-US" dirty="0"/>
              <a:t>Design pattern for systems with ML components</a:t>
            </a:r>
          </a:p>
          <a:p>
            <a:endParaRPr lang="en-US" dirty="0"/>
          </a:p>
          <a:p>
            <a:r>
              <a:rPr lang="en-US" dirty="0"/>
              <a:t>Documenting model inference interfaces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090534-DA0C-FA44-9E68-5E8C62B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0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69698-0CEA-41BF-903E-8D835F469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4856C4-397D-477A-831C-10BEA0662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F5937-31CC-F56A-475F-D0A34C01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453ED-B537-4729-B0CC-F7D4ADDB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ML algorithm should be used?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B779A9-99CA-4577-A0D0-D401A3E5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previous chapter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EB3BF8-95FE-47C4-B46C-835548C5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47" y="2349681"/>
            <a:ext cx="7463906" cy="4198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7386653-815F-84CD-7094-BCA99D68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7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C8FEA-5BF0-4A49-92C2-6FBA163A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architecture:</a:t>
            </a:r>
            <a:br>
              <a:rPr lang="en-US" dirty="0"/>
            </a:br>
            <a:r>
              <a:rPr lang="en-US" dirty="0"/>
              <a:t>Where should the model live?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0CA1B07-1750-452D-BB8E-719F6C2C3CE4}"/>
              </a:ext>
            </a:extLst>
          </p:cNvPr>
          <p:cNvGrpSpPr/>
          <p:nvPr/>
        </p:nvGrpSpPr>
        <p:grpSpPr>
          <a:xfrm>
            <a:off x="2526474" y="2303075"/>
            <a:ext cx="7139051" cy="2251850"/>
            <a:chOff x="1799111" y="2091603"/>
            <a:chExt cx="7139051" cy="22518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AB8C292-E0A7-4CE9-981D-D756A1B48E16}"/>
                </a:ext>
              </a:extLst>
            </p:cNvPr>
            <p:cNvSpPr/>
            <p:nvPr/>
          </p:nvSpPr>
          <p:spPr>
            <a:xfrm>
              <a:off x="1799111" y="3509158"/>
              <a:ext cx="1347850" cy="6412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Cloud</a:t>
              </a:r>
            </a:p>
            <a:p>
              <a:pPr algn="ctr"/>
              <a:r>
                <a:rPr lang="en-US" sz="1600" dirty="0"/>
                <a:t>infrastructure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2AE52C9-67B4-4FE7-BE28-F81BD34340E2}"/>
                </a:ext>
              </a:extLst>
            </p:cNvPr>
            <p:cNvSpPr/>
            <p:nvPr/>
          </p:nvSpPr>
          <p:spPr>
            <a:xfrm>
              <a:off x="4694712" y="3509158"/>
              <a:ext cx="1347850" cy="6412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Mobile phone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8E9B322-5718-4588-9628-D58663A00CF1}"/>
                </a:ext>
              </a:extLst>
            </p:cNvPr>
            <p:cNvSpPr/>
            <p:nvPr/>
          </p:nvSpPr>
          <p:spPr>
            <a:xfrm>
              <a:off x="7590312" y="3509158"/>
              <a:ext cx="1347850" cy="6412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Smart Glasses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17BD1C3-F273-45A3-869D-2565FC88DD8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146961" y="3829792"/>
              <a:ext cx="154775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1A81200-735B-47C7-A64D-4F9F328991D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042562" y="3829792"/>
              <a:ext cx="15477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2897AEB-CC07-44E7-8682-BD908278C535}"/>
                </a:ext>
              </a:extLst>
            </p:cNvPr>
            <p:cNvSpPr txBox="1"/>
            <p:nvPr/>
          </p:nvSpPr>
          <p:spPr>
            <a:xfrm>
              <a:off x="3405342" y="3881788"/>
              <a:ext cx="10309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Mobile data /</a:t>
              </a:r>
            </a:p>
            <a:p>
              <a:pPr algn="ctr"/>
              <a:r>
                <a:rPr lang="en-US" sz="1200" dirty="0"/>
                <a:t>WIFI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8373C2B-2D4C-4F69-8F69-B260F311084F}"/>
                </a:ext>
              </a:extLst>
            </p:cNvPr>
            <p:cNvSpPr txBox="1"/>
            <p:nvPr/>
          </p:nvSpPr>
          <p:spPr>
            <a:xfrm>
              <a:off x="6414275" y="3881788"/>
              <a:ext cx="804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Bluetooth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E7DC6-EECC-4B49-BA9C-E038B2259DF2}"/>
                </a:ext>
              </a:extLst>
            </p:cNvPr>
            <p:cNvSpPr/>
            <p:nvPr/>
          </p:nvSpPr>
          <p:spPr>
            <a:xfrm>
              <a:off x="3470656" y="2091603"/>
              <a:ext cx="1391392" cy="55659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600" dirty="0"/>
                <a:t>OCR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23DC627-B65B-44AB-AD34-A4BAE6EF2A97}"/>
                </a:ext>
              </a:extLst>
            </p:cNvPr>
            <p:cNvSpPr/>
            <p:nvPr/>
          </p:nvSpPr>
          <p:spPr>
            <a:xfrm>
              <a:off x="5827206" y="2091603"/>
              <a:ext cx="1391392" cy="55659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600" dirty="0"/>
                <a:t>Translation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835ED82-85B0-4A57-923E-27EDCDDB6F4F}"/>
                </a:ext>
              </a:extLst>
            </p:cNvPr>
            <p:cNvCxnSpPr>
              <a:cxnSpLocks/>
              <a:stCxn id="15" idx="4"/>
              <a:endCxn id="4" idx="0"/>
            </p:cNvCxnSpPr>
            <p:nvPr/>
          </p:nvCxnSpPr>
          <p:spPr>
            <a:xfrm flipH="1">
              <a:off x="2473036" y="2648197"/>
              <a:ext cx="1693316" cy="86096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91B5D8F-3550-4A63-89C1-493A2B304CB9}"/>
                </a:ext>
              </a:extLst>
            </p:cNvPr>
            <p:cNvCxnSpPr>
              <a:stCxn id="15" idx="5"/>
              <a:endCxn id="5" idx="0"/>
            </p:cNvCxnSpPr>
            <p:nvPr/>
          </p:nvCxnSpPr>
          <p:spPr>
            <a:xfrm>
              <a:off x="4658283" y="2566686"/>
              <a:ext cx="710354" cy="94247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C34FF5F7-199F-4702-8D72-926702363C24}"/>
                </a:ext>
              </a:extLst>
            </p:cNvPr>
            <p:cNvCxnSpPr>
              <a:stCxn id="15" idx="6"/>
              <a:endCxn id="6" idx="0"/>
            </p:cNvCxnSpPr>
            <p:nvPr/>
          </p:nvCxnSpPr>
          <p:spPr>
            <a:xfrm>
              <a:off x="4862048" y="2369900"/>
              <a:ext cx="3402189" cy="11392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DB583DA-7C6C-47F9-AE5D-C010395D753C}"/>
                </a:ext>
              </a:extLst>
            </p:cNvPr>
            <p:cNvCxnSpPr>
              <a:stCxn id="16" idx="2"/>
              <a:endCxn id="4" idx="0"/>
            </p:cNvCxnSpPr>
            <p:nvPr/>
          </p:nvCxnSpPr>
          <p:spPr>
            <a:xfrm flipH="1">
              <a:off x="2473036" y="2369900"/>
              <a:ext cx="3354170" cy="11392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59536BA-AB2C-4916-8BE8-6E87D203C636}"/>
                </a:ext>
              </a:extLst>
            </p:cNvPr>
            <p:cNvCxnSpPr>
              <a:stCxn id="16" idx="3"/>
              <a:endCxn id="5" idx="0"/>
            </p:cNvCxnSpPr>
            <p:nvPr/>
          </p:nvCxnSpPr>
          <p:spPr>
            <a:xfrm flipH="1">
              <a:off x="5368637" y="2566686"/>
              <a:ext cx="662334" cy="94247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364311C-EAC7-406B-99C6-D7A145C91B33}"/>
                </a:ext>
              </a:extLst>
            </p:cNvPr>
            <p:cNvCxnSpPr>
              <a:stCxn id="16" idx="4"/>
              <a:endCxn id="6" idx="0"/>
            </p:cNvCxnSpPr>
            <p:nvPr/>
          </p:nvCxnSpPr>
          <p:spPr>
            <a:xfrm>
              <a:off x="6522902" y="2648197"/>
              <a:ext cx="1741335" cy="86096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6D0CE00-90BB-4696-A5B0-E9BD12E29E65}"/>
                </a:ext>
              </a:extLst>
            </p:cNvPr>
            <p:cNvSpPr txBox="1"/>
            <p:nvPr/>
          </p:nvSpPr>
          <p:spPr>
            <a:xfrm>
              <a:off x="5119780" y="2868645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/>
                <a:t>???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93730B4C-56D0-4577-ACC6-CB780CC84CD0}"/>
              </a:ext>
            </a:extLst>
          </p:cNvPr>
          <p:cNvSpPr txBox="1"/>
          <p:nvPr/>
        </p:nvSpPr>
        <p:spPr>
          <a:xfrm>
            <a:off x="4159380" y="5385458"/>
            <a:ext cx="3873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What qualities are relevant for the decision?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09A0BB-4104-2C17-581E-2F6FB9DB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C03B5-6A23-4E1A-9843-E8C1F5D0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deployment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C5EFB-8AF8-40E9-9E2C-CF13F447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How much data is needed as input for the model?</a:t>
            </a:r>
          </a:p>
          <a:p>
            <a:pPr lvl="2"/>
            <a:endParaRPr lang="en-US" dirty="0"/>
          </a:p>
          <a:p>
            <a:r>
              <a:rPr lang="en-US" dirty="0"/>
              <a:t>How much output data is produced by the model?</a:t>
            </a:r>
          </a:p>
          <a:p>
            <a:pPr lvl="2"/>
            <a:endParaRPr lang="en-US" dirty="0"/>
          </a:p>
          <a:p>
            <a:r>
              <a:rPr lang="en-US" dirty="0"/>
              <a:t>How fast/energy consuming is the model execution/inference?</a:t>
            </a:r>
          </a:p>
          <a:p>
            <a:pPr lvl="2"/>
            <a:endParaRPr lang="en-US" dirty="0"/>
          </a:p>
          <a:p>
            <a:r>
              <a:rPr lang="en-US" dirty="0"/>
              <a:t>What latency is needed for the application?</a:t>
            </a:r>
          </a:p>
          <a:p>
            <a:pPr lvl="2"/>
            <a:endParaRPr lang="en-US" dirty="0"/>
          </a:p>
          <a:p>
            <a:r>
              <a:rPr lang="en-US" dirty="0"/>
              <a:t>How big is the model? How often does it need to be updated?</a:t>
            </a:r>
          </a:p>
          <a:p>
            <a:pPr lvl="2"/>
            <a:endParaRPr lang="en-US" dirty="0"/>
          </a:p>
          <a:p>
            <a:r>
              <a:rPr lang="en-US" dirty="0"/>
              <a:t>What is the cost of operating the model (distribution &amp; execution)?</a:t>
            </a:r>
          </a:p>
          <a:p>
            <a:pPr lvl="2"/>
            <a:endParaRPr lang="en-US" dirty="0"/>
          </a:p>
          <a:p>
            <a:r>
              <a:rPr lang="en-US" dirty="0"/>
              <a:t>What are opportunities for telemetry?</a:t>
            </a:r>
          </a:p>
          <a:p>
            <a:pPr lvl="2"/>
            <a:endParaRPr lang="en-US" dirty="0"/>
          </a:p>
          <a:p>
            <a:r>
              <a:rPr lang="en-US" dirty="0"/>
              <a:t>What happens if users are offline?</a:t>
            </a:r>
          </a:p>
          <a:p>
            <a:pPr lvl="2"/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ED7D5-046A-B0D6-6D57-EDB27108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0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7AD3C-3BB1-4C46-BB7D-7DA50BD0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AR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9E7BCE-8CB0-4BFD-8BF4-32ED4AE0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data</a:t>
            </a:r>
          </a:p>
          <a:p>
            <a:pPr lvl="1"/>
            <a:r>
              <a:rPr lang="en-US" dirty="0"/>
              <a:t>200 ms latency is notable as a speech pause</a:t>
            </a:r>
          </a:p>
          <a:p>
            <a:pPr lvl="1"/>
            <a:r>
              <a:rPr lang="en-US" dirty="0"/>
              <a:t>20 ms is perceivable as video delay</a:t>
            </a:r>
          </a:p>
          <a:p>
            <a:pPr lvl="1"/>
            <a:r>
              <a:rPr lang="en-US" dirty="0"/>
              <a:t>10 ms as haptic delay</a:t>
            </a:r>
          </a:p>
          <a:p>
            <a:pPr lvl="1"/>
            <a:r>
              <a:rPr lang="en-US" dirty="0"/>
              <a:t>5 ms as cybersickness threshold for VR – 20 ms sometimes acceptable</a:t>
            </a:r>
          </a:p>
          <a:p>
            <a:pPr lvl="1"/>
            <a:r>
              <a:rPr lang="en-US" dirty="0"/>
              <a:t>5 megapixel camera, 640x360 pixel screen, up to 2 GB ram, 16 GB storage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684289-660B-47C6-BB27-34FD0FE19668}"/>
              </a:ext>
            </a:extLst>
          </p:cNvPr>
          <p:cNvSpPr/>
          <p:nvPr/>
        </p:nvSpPr>
        <p:spPr>
          <a:xfrm>
            <a:off x="1781298" y="3984171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infrastructure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510D85-B504-4864-9A3F-F70CA0CD5BBD}"/>
              </a:ext>
            </a:extLst>
          </p:cNvPr>
          <p:cNvSpPr/>
          <p:nvPr/>
        </p:nvSpPr>
        <p:spPr>
          <a:xfrm>
            <a:off x="4676899" y="3984171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Mobile phone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D8A15CD-A46B-4873-94D2-4FBD1737C9EE}"/>
              </a:ext>
            </a:extLst>
          </p:cNvPr>
          <p:cNvSpPr/>
          <p:nvPr/>
        </p:nvSpPr>
        <p:spPr>
          <a:xfrm>
            <a:off x="7572499" y="3984171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Smart Glasses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E6BEA13-DFC0-4F04-A43B-78D1F3602627}"/>
              </a:ext>
            </a:extLst>
          </p:cNvPr>
          <p:cNvCxnSpPr>
            <a:cxnSpLocks/>
          </p:cNvCxnSpPr>
          <p:nvPr/>
        </p:nvCxnSpPr>
        <p:spPr>
          <a:xfrm>
            <a:off x="3129148" y="4019797"/>
            <a:ext cx="15477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E5A354B-0EDB-421E-BB1B-D5EE5AEA16AE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024749" y="4304805"/>
            <a:ext cx="15477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CD60948-8A71-4C23-8F8C-F2DD16B4960B}"/>
              </a:ext>
            </a:extLst>
          </p:cNvPr>
          <p:cNvSpPr txBox="1"/>
          <p:nvPr/>
        </p:nvSpPr>
        <p:spPr>
          <a:xfrm>
            <a:off x="6446604" y="4067299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Bluetooth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044218D-2139-4664-9E7B-0714701D120E}"/>
              </a:ext>
            </a:extLst>
          </p:cNvPr>
          <p:cNvCxnSpPr>
            <a:cxnSpLocks/>
          </p:cNvCxnSpPr>
          <p:nvPr/>
        </p:nvCxnSpPr>
        <p:spPr>
          <a:xfrm>
            <a:off x="3129148" y="4593776"/>
            <a:ext cx="15477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9208D37-358D-4F4A-9698-25D82DD2D4AD}"/>
              </a:ext>
            </a:extLst>
          </p:cNvPr>
          <p:cNvSpPr txBox="1"/>
          <p:nvPr/>
        </p:nvSpPr>
        <p:spPr>
          <a:xfrm>
            <a:off x="3371470" y="3745035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Mobile data (4G)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7D737DB-EA12-4112-BF82-B27D1DEA950C}"/>
              </a:ext>
            </a:extLst>
          </p:cNvPr>
          <p:cNvSpPr txBox="1"/>
          <p:nvPr/>
        </p:nvSpPr>
        <p:spPr>
          <a:xfrm>
            <a:off x="3243231" y="3984171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Latency: 90-160 ms</a:t>
            </a:r>
          </a:p>
          <a:p>
            <a:pPr algn="ctr"/>
            <a:r>
              <a:rPr lang="en-US" sz="1000" dirty="0"/>
              <a:t>Bandwidth: 60 Mbit/s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73D6A3A-3873-4759-B5BB-D11C9B55A53D}"/>
              </a:ext>
            </a:extLst>
          </p:cNvPr>
          <p:cNvSpPr txBox="1"/>
          <p:nvPr/>
        </p:nvSpPr>
        <p:spPr>
          <a:xfrm>
            <a:off x="3243231" y="4593775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Latency: 10-2000 ms</a:t>
            </a:r>
          </a:p>
          <a:p>
            <a:pPr algn="ctr"/>
            <a:r>
              <a:rPr lang="en-US" sz="1000" dirty="0"/>
              <a:t>Bandwidth: 90 Mbit/s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F603E60-C94D-4665-8AC7-86344059FE72}"/>
              </a:ext>
            </a:extLst>
          </p:cNvPr>
          <p:cNvSpPr txBox="1"/>
          <p:nvPr/>
        </p:nvSpPr>
        <p:spPr>
          <a:xfrm>
            <a:off x="3240020" y="4390807"/>
            <a:ext cx="1326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WIFI + domestic cable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542B3BC-D846-44F2-A1A7-AD29C139CEFD}"/>
              </a:ext>
            </a:extLst>
          </p:cNvPr>
          <p:cNvSpPr txBox="1"/>
          <p:nvPr/>
        </p:nvSpPr>
        <p:spPr>
          <a:xfrm>
            <a:off x="6171688" y="4293095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Latency: 40-200 ms</a:t>
            </a:r>
          </a:p>
          <a:p>
            <a:pPr algn="ctr"/>
            <a:r>
              <a:rPr lang="en-US" sz="1000" dirty="0"/>
              <a:t>Bandwidth: 3 Mbit/s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E7687BB-3AB3-4891-BA8E-8771B058695F}"/>
              </a:ext>
            </a:extLst>
          </p:cNvPr>
          <p:cNvSpPr txBox="1"/>
          <p:nvPr/>
        </p:nvSpPr>
        <p:spPr>
          <a:xfrm>
            <a:off x="4091829" y="5616201"/>
            <a:ext cx="4008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Where to run OCR? Where to run translation?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738F-9460-361B-E1DF-F6E50497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7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6E11C-9C6B-4799-A1DE-2429E0BE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locations for intelligence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427D3-E76E-4F01-8376-76955219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Static intelligence in product</a:t>
            </a:r>
          </a:p>
          <a:p>
            <a:pPr lvl="1"/>
            <a:r>
              <a:rPr lang="en-US" dirty="0"/>
              <a:t>Difficult to update</a:t>
            </a:r>
          </a:p>
          <a:p>
            <a:pPr lvl="1"/>
            <a:r>
              <a:rPr lang="en-US" dirty="0"/>
              <a:t>Offline operation, low execution latency</a:t>
            </a:r>
          </a:p>
          <a:p>
            <a:pPr lvl="1"/>
            <a:r>
              <a:rPr lang="en-US" dirty="0"/>
              <a:t>Cheap operation</a:t>
            </a:r>
          </a:p>
          <a:p>
            <a:pPr lvl="1"/>
            <a:r>
              <a:rPr lang="en-US" dirty="0"/>
              <a:t>No telemetry</a:t>
            </a:r>
          </a:p>
          <a:p>
            <a:r>
              <a:rPr lang="en-US" dirty="0"/>
              <a:t>Client-side intelligence</a:t>
            </a:r>
          </a:p>
          <a:p>
            <a:pPr lvl="1"/>
            <a:r>
              <a:rPr lang="en-US" dirty="0"/>
              <a:t>Updates costly/slow, out-of-sync problems</a:t>
            </a:r>
          </a:p>
          <a:p>
            <a:pPr lvl="1"/>
            <a:r>
              <a:rPr lang="en-US" dirty="0"/>
              <a:t>Complexity in clients</a:t>
            </a:r>
          </a:p>
          <a:p>
            <a:pPr lvl="1"/>
            <a:r>
              <a:rPr lang="en-US" dirty="0"/>
              <a:t>Offline operation, low execution latency</a:t>
            </a:r>
          </a:p>
          <a:p>
            <a:r>
              <a:rPr lang="en-US" dirty="0"/>
              <a:t>Server-centric intelligence</a:t>
            </a:r>
          </a:p>
          <a:p>
            <a:pPr lvl="1"/>
            <a:r>
              <a:rPr lang="en-US" dirty="0"/>
              <a:t>Latency in model execution (remote calls)</a:t>
            </a:r>
          </a:p>
          <a:p>
            <a:pPr lvl="1"/>
            <a:r>
              <a:rPr lang="en-US" dirty="0"/>
              <a:t>Easy to update and experiment</a:t>
            </a:r>
          </a:p>
          <a:p>
            <a:pPr lvl="1"/>
            <a:r>
              <a:rPr lang="en-US" dirty="0"/>
              <a:t>Operation costs and no offline operation</a:t>
            </a:r>
          </a:p>
          <a:p>
            <a:r>
              <a:rPr lang="en-US" dirty="0"/>
              <a:t>Back-end cached intelligence</a:t>
            </a:r>
          </a:p>
          <a:p>
            <a:pPr lvl="1"/>
            <a:r>
              <a:rPr lang="en-US" dirty="0"/>
              <a:t>Precompute common results</a:t>
            </a:r>
          </a:p>
          <a:p>
            <a:pPr lvl="1"/>
            <a:r>
              <a:rPr lang="en-US" dirty="0"/>
              <a:t>Fast execution, partially offline</a:t>
            </a:r>
          </a:p>
          <a:p>
            <a:pPr lvl="1"/>
            <a:r>
              <a:rPr lang="en-US" dirty="0"/>
              <a:t>Saves bandwidth, complicated updates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3311A7-53DE-4636-8C1D-B8929B977530}"/>
              </a:ext>
            </a:extLst>
          </p:cNvPr>
          <p:cNvSpPr txBox="1"/>
          <p:nvPr/>
        </p:nvSpPr>
        <p:spPr>
          <a:xfrm>
            <a:off x="7861466" y="3832017"/>
            <a:ext cx="2663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… hybrid models also possible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D18CF1-33BB-110E-070F-02DE11AE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DD2FE-1EC7-4D78-B696-26DF1734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feature encoding happen?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B0BB7C-9994-4701-88A0-E3B586AAED6F}"/>
              </a:ext>
            </a:extLst>
          </p:cNvPr>
          <p:cNvSpPr/>
          <p:nvPr/>
        </p:nvSpPr>
        <p:spPr>
          <a:xfrm>
            <a:off x="2713512" y="2749136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Raw inputs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D9B9D0-1464-45C6-BFF9-974A63A6FF61}"/>
              </a:ext>
            </a:extLst>
          </p:cNvPr>
          <p:cNvSpPr/>
          <p:nvPr/>
        </p:nvSpPr>
        <p:spPr>
          <a:xfrm>
            <a:off x="5609113" y="2749136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/>
              <a:t>vectors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90900D-6E9B-459D-866B-BDD64E511DF4}"/>
              </a:ext>
            </a:extLst>
          </p:cNvPr>
          <p:cNvSpPr/>
          <p:nvPr/>
        </p:nvSpPr>
        <p:spPr>
          <a:xfrm>
            <a:off x="8504713" y="2749136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Predicted</a:t>
            </a:r>
          </a:p>
          <a:p>
            <a:pPr algn="ctr"/>
            <a:r>
              <a:rPr lang="en-US" sz="1600" dirty="0"/>
              <a:t>results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C451FD9-5866-4A9B-8C6B-B33CE2A772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61362" y="3069770"/>
            <a:ext cx="15477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C1E02A-8FD6-4864-886F-1A87F3A35A5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956963" y="3069770"/>
            <a:ext cx="15477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51CC80BB-887A-4932-A9EA-A783DBB3F2E1}"/>
              </a:ext>
            </a:extLst>
          </p:cNvPr>
          <p:cNvSpPr txBox="1"/>
          <p:nvPr/>
        </p:nvSpPr>
        <p:spPr>
          <a:xfrm>
            <a:off x="4100487" y="3121766"/>
            <a:ext cx="146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Feature encoding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153853B-7914-4085-B960-2EC348E633E6}"/>
              </a:ext>
            </a:extLst>
          </p:cNvPr>
          <p:cNvSpPr txBox="1"/>
          <p:nvPr/>
        </p:nvSpPr>
        <p:spPr>
          <a:xfrm>
            <a:off x="7038918" y="3121766"/>
            <a:ext cx="1383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Model inference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C140C3-7765-485D-81C7-78731B26270B}"/>
              </a:ext>
            </a:extLst>
          </p:cNvPr>
          <p:cNvSpPr txBox="1"/>
          <p:nvPr/>
        </p:nvSpPr>
        <p:spPr>
          <a:xfrm>
            <a:off x="3944353" y="4203864"/>
            <a:ext cx="4303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Server side? Client side? What are the trade-offs?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9C6444-8208-518F-6F92-14EF4F46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1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41AC3-53B2-4C46-BF81-CA4304BB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feature engineering 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DC486C4-F3E2-470A-BE69-A21662A27974}"/>
              </a:ext>
            </a:extLst>
          </p:cNvPr>
          <p:cNvSpPr/>
          <p:nvPr/>
        </p:nvSpPr>
        <p:spPr>
          <a:xfrm>
            <a:off x="2565070" y="2636321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Raw training</a:t>
            </a:r>
          </a:p>
          <a:p>
            <a:pPr algn="ctr"/>
            <a:r>
              <a:rPr lang="en-US" sz="1600" dirty="0"/>
              <a:t>data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011F01B-F395-4807-B687-E82C7095E74D}"/>
              </a:ext>
            </a:extLst>
          </p:cNvPr>
          <p:cNvSpPr/>
          <p:nvPr/>
        </p:nvSpPr>
        <p:spPr>
          <a:xfrm>
            <a:off x="5460671" y="2636321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/>
              <a:t>vectors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EF5653-6774-4E54-A8EE-105AD8469A22}"/>
              </a:ext>
            </a:extLst>
          </p:cNvPr>
          <p:cNvSpPr/>
          <p:nvPr/>
        </p:nvSpPr>
        <p:spPr>
          <a:xfrm>
            <a:off x="8356271" y="2636321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Learned model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23AE1A0-BA85-4D8B-9DBC-098E66171C3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12920" y="2956955"/>
            <a:ext cx="15477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4C8DD0-9018-4830-B482-23D9D2A3A8A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08521" y="2956955"/>
            <a:ext cx="15477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A239487-9C11-42F2-BFE8-6DD3C3EF2509}"/>
              </a:ext>
            </a:extLst>
          </p:cNvPr>
          <p:cNvSpPr txBox="1"/>
          <p:nvPr/>
        </p:nvSpPr>
        <p:spPr>
          <a:xfrm>
            <a:off x="3952045" y="3008951"/>
            <a:ext cx="146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Feature encoding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D282A26-9D23-4293-8C0F-F27F52BDC196}"/>
              </a:ext>
            </a:extLst>
          </p:cNvPr>
          <p:cNvSpPr txBox="1"/>
          <p:nvPr/>
        </p:nvSpPr>
        <p:spPr>
          <a:xfrm>
            <a:off x="6950879" y="3008951"/>
            <a:ext cx="126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Model training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057A7F-637C-4F5F-953F-6BA8D8EB4112}"/>
              </a:ext>
            </a:extLst>
          </p:cNvPr>
          <p:cNvSpPr/>
          <p:nvPr/>
        </p:nvSpPr>
        <p:spPr>
          <a:xfrm>
            <a:off x="2565070" y="4736281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Raw runtime</a:t>
            </a:r>
          </a:p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6C5344D-0A33-4510-97F5-A75171876B72}"/>
              </a:ext>
            </a:extLst>
          </p:cNvPr>
          <p:cNvSpPr/>
          <p:nvPr/>
        </p:nvSpPr>
        <p:spPr>
          <a:xfrm>
            <a:off x="5460671" y="4736281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/>
              <a:t>vectors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069D9B0-5FAB-4ABA-8D42-2B7ED495E19A}"/>
              </a:ext>
            </a:extLst>
          </p:cNvPr>
          <p:cNvSpPr/>
          <p:nvPr/>
        </p:nvSpPr>
        <p:spPr>
          <a:xfrm>
            <a:off x="8356271" y="4736281"/>
            <a:ext cx="1347850" cy="641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Predicted</a:t>
            </a:r>
          </a:p>
          <a:p>
            <a:pPr algn="ctr"/>
            <a:r>
              <a:rPr lang="en-US" sz="1600" dirty="0"/>
              <a:t>results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1520B8-48AD-4CAC-94DC-7A20767BF59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912920" y="5056915"/>
            <a:ext cx="15477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BCB7266-7507-4638-8B66-CC4E2E36EA3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808521" y="5056915"/>
            <a:ext cx="15477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0F9641C-0B60-40C4-A3F9-941638729A5F}"/>
              </a:ext>
            </a:extLst>
          </p:cNvPr>
          <p:cNvSpPr txBox="1"/>
          <p:nvPr/>
        </p:nvSpPr>
        <p:spPr>
          <a:xfrm>
            <a:off x="3952045" y="5108911"/>
            <a:ext cx="146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Feature encoding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033261-1E27-4806-946F-D7860F2CBE2E}"/>
              </a:ext>
            </a:extLst>
          </p:cNvPr>
          <p:cNvSpPr txBox="1"/>
          <p:nvPr/>
        </p:nvSpPr>
        <p:spPr>
          <a:xfrm>
            <a:off x="6890476" y="5108911"/>
            <a:ext cx="1383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Model inference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8FEBEA6-B819-4AEC-BB5D-836266AF7F97}"/>
              </a:ext>
            </a:extLst>
          </p:cNvPr>
          <p:cNvSpPr/>
          <p:nvPr/>
        </p:nvSpPr>
        <p:spPr>
          <a:xfrm>
            <a:off x="2404754" y="2321627"/>
            <a:ext cx="7481454" cy="122907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AE03F99-1ECC-4EA4-9457-0B748DBEA614}"/>
              </a:ext>
            </a:extLst>
          </p:cNvPr>
          <p:cNvSpPr/>
          <p:nvPr/>
        </p:nvSpPr>
        <p:spPr>
          <a:xfrm>
            <a:off x="2404754" y="4461711"/>
            <a:ext cx="7481454" cy="122907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A72D7A0-4F42-4D37-881B-3FDCF2B1499A}"/>
              </a:ext>
            </a:extLst>
          </p:cNvPr>
          <p:cNvSpPr txBox="1"/>
          <p:nvPr/>
        </p:nvSpPr>
        <p:spPr>
          <a:xfrm>
            <a:off x="2404754" y="2005995"/>
            <a:ext cx="84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Training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45BBCC6-28B7-4AAE-8A4D-840BA8E4B7FB}"/>
              </a:ext>
            </a:extLst>
          </p:cNvPr>
          <p:cNvSpPr txBox="1"/>
          <p:nvPr/>
        </p:nvSpPr>
        <p:spPr>
          <a:xfrm>
            <a:off x="2404754" y="4135504"/>
            <a:ext cx="970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Inference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B596D0B-454C-414C-8F76-E5E290F8B483}"/>
              </a:ext>
            </a:extLst>
          </p:cNvPr>
          <p:cNvSpPr/>
          <p:nvPr/>
        </p:nvSpPr>
        <p:spPr>
          <a:xfrm>
            <a:off x="3469574" y="3697703"/>
            <a:ext cx="2434442" cy="617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/>
              <a:t>Share feature encoding</a:t>
            </a:r>
          </a:p>
          <a:p>
            <a:pPr algn="ctr"/>
            <a:r>
              <a:rPr lang="en-US" sz="1600" dirty="0"/>
              <a:t>implementation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34A10B3-6776-4A3B-A1A4-45B33F7EE39D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686795" y="3316728"/>
            <a:ext cx="3" cy="380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026CE4-F42F-47AC-87F0-880F1D981E88}"/>
              </a:ext>
            </a:extLst>
          </p:cNvPr>
          <p:cNvCxnSpPr>
            <a:stCxn id="22" idx="2"/>
          </p:cNvCxnSpPr>
          <p:nvPr/>
        </p:nvCxnSpPr>
        <p:spPr>
          <a:xfrm>
            <a:off x="4686795" y="4314707"/>
            <a:ext cx="0" cy="63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3402DC4-25CB-4522-914F-E968E802D0C6}"/>
              </a:ext>
            </a:extLst>
          </p:cNvPr>
          <p:cNvCxnSpPr>
            <a:stCxn id="6" idx="2"/>
          </p:cNvCxnSpPr>
          <p:nvPr/>
        </p:nvCxnSpPr>
        <p:spPr>
          <a:xfrm flipH="1">
            <a:off x="7582396" y="3277589"/>
            <a:ext cx="1447800" cy="16684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25D96B2-A5B4-463E-AB05-D818F4A0DF7D}"/>
              </a:ext>
            </a:extLst>
          </p:cNvPr>
          <p:cNvSpPr txBox="1"/>
          <p:nvPr/>
        </p:nvSpPr>
        <p:spPr>
          <a:xfrm>
            <a:off x="4350041" y="6229526"/>
            <a:ext cx="349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Avoids </a:t>
            </a:r>
            <a:r>
              <a:rPr lang="en-US" sz="1600" i="1" dirty="0"/>
              <a:t>training-serving skew</a:t>
            </a:r>
            <a:r>
              <a:rPr lang="en-US" sz="1600" dirty="0"/>
              <a:t> of features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AB1BC7-5EE7-61C8-E9CD-1C8A27F9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6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0BD32-161D-41E4-8E1B-0C2540BE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store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C5A9E-91F1-4048-810E-9F107506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place to store, version, and describe feature engineering code</a:t>
            </a:r>
          </a:p>
          <a:p>
            <a:endParaRPr lang="en-US" dirty="0"/>
          </a:p>
          <a:p>
            <a:r>
              <a:rPr lang="en-US" dirty="0"/>
              <a:t>Can be re-used across projects</a:t>
            </a:r>
          </a:p>
          <a:p>
            <a:endParaRPr lang="en-US" dirty="0"/>
          </a:p>
          <a:p>
            <a:r>
              <a:rPr lang="en-US" dirty="0"/>
              <a:t>Possible caching of expensive features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Feast, Tecton, AWS SageMaker Feature Store,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D11C001-C5A2-4DF7-B026-71D647D1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34" y="2591817"/>
            <a:ext cx="6301839" cy="345298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2EB80F3-DE88-4544-999D-2FE6DC15DF98}"/>
              </a:ext>
            </a:extLst>
          </p:cNvPr>
          <p:cNvSpPr/>
          <p:nvPr/>
        </p:nvSpPr>
        <p:spPr>
          <a:xfrm>
            <a:off x="9696949" y="6411954"/>
            <a:ext cx="11608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https://feast.dev/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B041CD-7AE2-26E5-E58A-0645C9A6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62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25D47-7C06-4183-A1F2-DBF94EC0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design considerations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3FE97-1F06-469B-993F-026BAD3C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of ML pipeline parts</a:t>
            </a:r>
          </a:p>
          <a:p>
            <a:r>
              <a:rPr lang="en-US" dirty="0"/>
              <a:t>Coupling with other parts of the system</a:t>
            </a:r>
          </a:p>
          <a:p>
            <a:r>
              <a:rPr lang="en-US" dirty="0"/>
              <a:t>Ability for developers and analysts to collaborate</a:t>
            </a:r>
          </a:p>
          <a:p>
            <a:r>
              <a:rPr lang="en-US" dirty="0"/>
              <a:t>Support online experiments</a:t>
            </a:r>
          </a:p>
          <a:p>
            <a:r>
              <a:rPr lang="en-US" dirty="0"/>
              <a:t>Ability to monitor</a:t>
            </a:r>
          </a:p>
          <a:p>
            <a:r>
              <a:rPr lang="en-US" dirty="0"/>
              <a:t>Redundancy for availability</a:t>
            </a:r>
          </a:p>
          <a:p>
            <a:r>
              <a:rPr lang="en-US" dirty="0"/>
              <a:t>Load balancing for scalability</a:t>
            </a:r>
          </a:p>
          <a:p>
            <a:r>
              <a:rPr lang="en-US" dirty="0"/>
              <a:t>Isolation of mistakes for error handling</a:t>
            </a:r>
          </a:p>
          <a:p>
            <a:r>
              <a:rPr lang="en-US" dirty="0"/>
              <a:t>Logging and log analysis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DF5DC6-27D6-A8F7-7037-4A188128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Simple deployments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CA07503-5D86-D37C-A953-5E7FB0BD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1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C554C79-8F75-4279-8A26-B04483944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 for systems with ML components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7FC8227-8862-486B-8AB0-00739FD04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B77B2E-139A-1A9C-A5EA-22EF3B9F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23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86755-1092-4D80-B357-251F5698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are</a:t>
            </a:r>
            <a:br>
              <a:rPr lang="en-US" dirty="0"/>
            </a:br>
            <a:r>
              <a:rPr lang="en-US" dirty="0"/>
              <a:t>codified design knowledge</a:t>
            </a:r>
          </a:p>
        </p:txBody>
      </p:sp>
      <p:pic>
        <p:nvPicPr>
          <p:cNvPr id="2050" name="Picture 2" descr="File:Observer w update.svg">
            <a:extLst>
              <a:ext uri="{FF2B5EF4-FFF2-40B4-BE49-F238E27FC236}">
                <a16:creationId xmlns:a16="http://schemas.microsoft.com/office/drawing/2014/main" id="{B519C860-364B-47DF-97F0-4A845B4C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87" y="2626806"/>
            <a:ext cx="5754624" cy="23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34F6040-1089-4A81-84C3-D5D7CBD13991}"/>
              </a:ext>
            </a:extLst>
          </p:cNvPr>
          <p:cNvSpPr/>
          <p:nvPr/>
        </p:nvSpPr>
        <p:spPr>
          <a:xfrm>
            <a:off x="6949277" y="6300775"/>
            <a:ext cx="3822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https://commons.wikimedia.org/wiki/File:Observer_w_update.svg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0C1E46-DAFD-4366-8C13-511C7C2A27A2}"/>
              </a:ext>
            </a:extLst>
          </p:cNvPr>
          <p:cNvSpPr txBox="1"/>
          <p:nvPr/>
        </p:nvSpPr>
        <p:spPr>
          <a:xfrm>
            <a:off x="3348003" y="5315724"/>
            <a:ext cx="549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Example: Observer pattern to decouple observers from subjects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A5C979-DE08-42C7-BB45-B8C308EA4C14}"/>
              </a:ext>
            </a:extLst>
          </p:cNvPr>
          <p:cNvSpPr/>
          <p:nvPr/>
        </p:nvSpPr>
        <p:spPr>
          <a:xfrm>
            <a:off x="3411850" y="6544732"/>
            <a:ext cx="7499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Gamma, E., Helm, R., Johnson, R., Vlissides, J., &amp; Patterns, D. (1995). Elements of reusable object-oriented software. </a:t>
            </a:r>
            <a:r>
              <a:rPr lang="en-US" sz="1050" i="1" dirty="0">
                <a:solidFill>
                  <a:schemeClr val="bg1">
                    <a:lumMod val="85000"/>
                  </a:schemeClr>
                </a:solidFill>
              </a:rPr>
              <a:t>Design Patterns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7212F1-5463-7D25-E2B6-BD5297D6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36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F6791EB5-47B6-4FE9-8853-ADA71424CF16}"/>
              </a:ext>
            </a:extLst>
          </p:cNvPr>
          <p:cNvSpPr/>
          <p:nvPr/>
        </p:nvSpPr>
        <p:spPr>
          <a:xfrm>
            <a:off x="1912621" y="1694688"/>
            <a:ext cx="1734310" cy="45049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Presentation Tier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8D93CA-74FD-45BF-8937-F75D59328398}"/>
              </a:ext>
            </a:extLst>
          </p:cNvPr>
          <p:cNvSpPr/>
          <p:nvPr/>
        </p:nvSpPr>
        <p:spPr>
          <a:xfrm>
            <a:off x="3895343" y="1694688"/>
            <a:ext cx="1734310" cy="45049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Logic Tier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C0AE0F3-14B0-4785-9F43-2EF5F54AC03A}"/>
              </a:ext>
            </a:extLst>
          </p:cNvPr>
          <p:cNvSpPr/>
          <p:nvPr/>
        </p:nvSpPr>
        <p:spPr>
          <a:xfrm>
            <a:off x="5845845" y="1694688"/>
            <a:ext cx="1734310" cy="45049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 Tier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ABFFFC-A005-4B38-B39F-CB850D89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architecture: </a:t>
            </a:r>
            <a:br>
              <a:rPr lang="en-US" dirty="0"/>
            </a:br>
            <a:r>
              <a:rPr lang="en-US" dirty="0"/>
              <a:t>Separating models and business logic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61B384-4C1C-44CA-A4DE-07086E5E3758}"/>
              </a:ext>
            </a:extLst>
          </p:cNvPr>
          <p:cNvSpPr/>
          <p:nvPr/>
        </p:nvSpPr>
        <p:spPr>
          <a:xfrm>
            <a:off x="4473116" y="6323178"/>
            <a:ext cx="66007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Based on: Yokoyama, Haruki. "Machine learning system architectural pattern for improving operational stability." In 2019 IEEE International Conference on Software Architecture Companion (ICSA-C), pp. 267-274. IEEE, 2019.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D4C82A3-E2C1-43AA-B0F3-B01A6F7A5A0B}"/>
              </a:ext>
            </a:extLst>
          </p:cNvPr>
          <p:cNvSpPr/>
          <p:nvPr/>
        </p:nvSpPr>
        <p:spPr>
          <a:xfrm>
            <a:off x="2060448" y="2255520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User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13BC2D-D6BA-41BB-A903-0573BA8A875C}"/>
              </a:ext>
            </a:extLst>
          </p:cNvPr>
          <p:cNvSpPr/>
          <p:nvPr/>
        </p:nvSpPr>
        <p:spPr>
          <a:xfrm>
            <a:off x="4053840" y="2255520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Business Logic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74A3253-F9BF-4FC1-A208-DC7E27249C2E}"/>
              </a:ext>
            </a:extLst>
          </p:cNvPr>
          <p:cNvSpPr/>
          <p:nvPr/>
        </p:nvSpPr>
        <p:spPr>
          <a:xfrm>
            <a:off x="6047232" y="2255520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A93F6D-4D5A-4637-9BF3-1B710104D07A}"/>
              </a:ext>
            </a:extLst>
          </p:cNvPr>
          <p:cNvSpPr/>
          <p:nvPr/>
        </p:nvSpPr>
        <p:spPr>
          <a:xfrm>
            <a:off x="2060448" y="3282696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F3D874-42CC-4D39-A513-EABBD4901960}"/>
              </a:ext>
            </a:extLst>
          </p:cNvPr>
          <p:cNvSpPr/>
          <p:nvPr/>
        </p:nvSpPr>
        <p:spPr>
          <a:xfrm>
            <a:off x="4053840" y="3282696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 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058B7B1-DEFF-4621-AB1F-94E7F88A6C75}"/>
              </a:ext>
            </a:extLst>
          </p:cNvPr>
          <p:cNvSpPr/>
          <p:nvPr/>
        </p:nvSpPr>
        <p:spPr>
          <a:xfrm>
            <a:off x="4053840" y="4309872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Model</a:t>
            </a:r>
          </a:p>
          <a:p>
            <a:pPr algn="ctr"/>
            <a:r>
              <a:rPr lang="en-US" sz="1600" dirty="0"/>
              <a:t>Inference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72CDB25-705E-4E8A-BD35-2E3EEF06F786}"/>
              </a:ext>
            </a:extLst>
          </p:cNvPr>
          <p:cNvSpPr/>
          <p:nvPr/>
        </p:nvSpPr>
        <p:spPr>
          <a:xfrm>
            <a:off x="4053840" y="5337048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Model Training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0BF067-4320-4BB7-A859-AD51BFF6CECA}"/>
              </a:ext>
            </a:extLst>
          </p:cNvPr>
          <p:cNvSpPr/>
          <p:nvPr/>
        </p:nvSpPr>
        <p:spPr>
          <a:xfrm>
            <a:off x="6047232" y="3282696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 Lake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A4FE602-B68A-400D-9E6B-95F44855BE4D}"/>
              </a:ext>
            </a:extLst>
          </p:cNvPr>
          <p:cNvCxnSpPr/>
          <p:nvPr/>
        </p:nvCxnSpPr>
        <p:spPr>
          <a:xfrm>
            <a:off x="3480816" y="2395728"/>
            <a:ext cx="57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2763BD7-E44D-47A4-BA08-839DA810CCB0}"/>
              </a:ext>
            </a:extLst>
          </p:cNvPr>
          <p:cNvCxnSpPr>
            <a:cxnSpLocks/>
          </p:cNvCxnSpPr>
          <p:nvPr/>
        </p:nvCxnSpPr>
        <p:spPr>
          <a:xfrm>
            <a:off x="5474208" y="2395728"/>
            <a:ext cx="57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D1DCD1E-18F8-4F59-AE9E-F6FE8E516923}"/>
              </a:ext>
            </a:extLst>
          </p:cNvPr>
          <p:cNvCxnSpPr/>
          <p:nvPr/>
        </p:nvCxnSpPr>
        <p:spPr>
          <a:xfrm flipH="1">
            <a:off x="5474208" y="2767584"/>
            <a:ext cx="57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2F9E4A2-3791-4DC2-B92A-B797749B30C6}"/>
              </a:ext>
            </a:extLst>
          </p:cNvPr>
          <p:cNvCxnSpPr/>
          <p:nvPr/>
        </p:nvCxnSpPr>
        <p:spPr>
          <a:xfrm flipH="1">
            <a:off x="3486912" y="2767584"/>
            <a:ext cx="57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A2714D-2770-4532-B3E0-997CAE6B407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770632" y="2926080"/>
            <a:ext cx="0" cy="35661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7D8FF6C-B72A-4687-8946-E1476C54F6D5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764024" y="2926080"/>
            <a:ext cx="0" cy="3566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A8DA359-7641-413F-9DBB-BE5857D1CE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764024" y="3953256"/>
            <a:ext cx="0" cy="3566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47B82C-DF0C-4F06-BE31-0A41F0CB1269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4764024" y="4980432"/>
            <a:ext cx="0" cy="35661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48D089CD-FA26-4255-8235-4B87906A4CAF}"/>
              </a:ext>
            </a:extLst>
          </p:cNvPr>
          <p:cNvCxnSpPr>
            <a:stCxn id="12" idx="2"/>
            <a:endCxn id="11" idx="3"/>
          </p:cNvCxnSpPr>
          <p:nvPr/>
        </p:nvCxnSpPr>
        <p:spPr>
          <a:xfrm rot="5400000">
            <a:off x="5256276" y="4171188"/>
            <a:ext cx="1719072" cy="128320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632F73B-0840-477C-8C25-B5E5B89EFA46}"/>
              </a:ext>
            </a:extLst>
          </p:cNvPr>
          <p:cNvCxnSpPr>
            <a:stCxn id="10" idx="3"/>
          </p:cNvCxnSpPr>
          <p:nvPr/>
        </p:nvCxnSpPr>
        <p:spPr>
          <a:xfrm flipH="1" flipV="1">
            <a:off x="5187696" y="2926080"/>
            <a:ext cx="286512" cy="1719072"/>
          </a:xfrm>
          <a:prstGeom prst="bentConnector4">
            <a:avLst>
              <a:gd name="adj1" fmla="val -79787"/>
              <a:gd name="adj2" fmla="val 88121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356642E-14EB-4668-9F4C-51453C12E76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757416" y="2926080"/>
            <a:ext cx="0" cy="356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32E463D-982F-48C7-8518-DED57D88DEE7}"/>
              </a:ext>
            </a:extLst>
          </p:cNvPr>
          <p:cNvCxnSpPr/>
          <p:nvPr/>
        </p:nvCxnSpPr>
        <p:spPr>
          <a:xfrm>
            <a:off x="1755648" y="1879664"/>
            <a:ext cx="0" cy="4319968"/>
          </a:xfrm>
          <a:prstGeom prst="line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C0E80DA-AF2B-44CD-9360-D149C7357380}"/>
              </a:ext>
            </a:extLst>
          </p:cNvPr>
          <p:cNvCxnSpPr/>
          <p:nvPr/>
        </p:nvCxnSpPr>
        <p:spPr>
          <a:xfrm>
            <a:off x="1755648" y="3104388"/>
            <a:ext cx="640080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5CAE2091-2933-4FCD-937B-47544D891BC7}"/>
              </a:ext>
            </a:extLst>
          </p:cNvPr>
          <p:cNvSpPr txBox="1"/>
          <p:nvPr/>
        </p:nvSpPr>
        <p:spPr>
          <a:xfrm rot="16200000">
            <a:off x="977620" y="2935900"/>
            <a:ext cx="1095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Real World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20C2738-6E65-4526-BE92-E5950ED22D7D}"/>
              </a:ext>
            </a:extLst>
          </p:cNvPr>
          <p:cNvSpPr txBox="1"/>
          <p:nvPr/>
        </p:nvSpPr>
        <p:spPr>
          <a:xfrm rot="5400000">
            <a:off x="7454273" y="2419046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Business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9A26E2F-147D-4431-BBC6-92FACE565E9C}"/>
              </a:ext>
            </a:extLst>
          </p:cNvPr>
          <p:cNvSpPr txBox="1"/>
          <p:nvPr/>
        </p:nvSpPr>
        <p:spPr>
          <a:xfrm rot="5400000">
            <a:off x="7069553" y="3965508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Machine Learning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759CDC7-4DC3-4446-97B0-9CB4094148AC}"/>
              </a:ext>
            </a:extLst>
          </p:cNvPr>
          <p:cNvCxnSpPr>
            <a:cxnSpLocks/>
          </p:cNvCxnSpPr>
          <p:nvPr/>
        </p:nvCxnSpPr>
        <p:spPr>
          <a:xfrm>
            <a:off x="1755648" y="2395728"/>
            <a:ext cx="316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1E0325A-7A6B-4E56-98B3-CB47A3997328}"/>
              </a:ext>
            </a:extLst>
          </p:cNvPr>
          <p:cNvCxnSpPr>
            <a:cxnSpLocks/>
          </p:cNvCxnSpPr>
          <p:nvPr/>
        </p:nvCxnSpPr>
        <p:spPr>
          <a:xfrm flipH="1">
            <a:off x="1755648" y="2767584"/>
            <a:ext cx="2941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BF5D6C-A2E0-4B08-93EA-8B5C6434C5C8}"/>
              </a:ext>
            </a:extLst>
          </p:cNvPr>
          <p:cNvCxnSpPr>
            <a:endCxn id="8" idx="1"/>
          </p:cNvCxnSpPr>
          <p:nvPr/>
        </p:nvCxnSpPr>
        <p:spPr>
          <a:xfrm>
            <a:off x="1755648" y="3617976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31B5BE9-289A-4C7F-A72A-A0D3E43627BF}"/>
              </a:ext>
            </a:extLst>
          </p:cNvPr>
          <p:cNvSpPr/>
          <p:nvPr/>
        </p:nvSpPr>
        <p:spPr>
          <a:xfrm>
            <a:off x="8564880" y="2538178"/>
            <a:ext cx="445008" cy="3095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33AF205-3CB2-46F9-B854-95718280228D}"/>
              </a:ext>
            </a:extLst>
          </p:cNvPr>
          <p:cNvSpPr/>
          <p:nvPr/>
        </p:nvSpPr>
        <p:spPr>
          <a:xfrm>
            <a:off x="8564879" y="3004533"/>
            <a:ext cx="445009" cy="30953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36FB54D-042C-4240-A8EF-A9F85FEEC727}"/>
              </a:ext>
            </a:extLst>
          </p:cNvPr>
          <p:cNvSpPr txBox="1"/>
          <p:nvPr/>
        </p:nvSpPr>
        <p:spPr>
          <a:xfrm>
            <a:off x="9138110" y="2520470"/>
            <a:ext cx="1593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Architectural tier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42876EC-AE29-4484-B5CB-3F644E13B6AF}"/>
              </a:ext>
            </a:extLst>
          </p:cNvPr>
          <p:cNvSpPr txBox="1"/>
          <p:nvPr/>
        </p:nvSpPr>
        <p:spPr>
          <a:xfrm>
            <a:off x="9138110" y="2989862"/>
            <a:ext cx="1166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Component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C5A76EA-F12E-42FB-8C8E-E29C0979CE37}"/>
              </a:ext>
            </a:extLst>
          </p:cNvPr>
          <p:cNvCxnSpPr>
            <a:cxnSpLocks/>
          </p:cNvCxnSpPr>
          <p:nvPr/>
        </p:nvCxnSpPr>
        <p:spPr>
          <a:xfrm>
            <a:off x="8615172" y="3628531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36A7A1A-23DB-4141-AC12-7C41F3366F0A}"/>
              </a:ext>
            </a:extLst>
          </p:cNvPr>
          <p:cNvCxnSpPr>
            <a:cxnSpLocks/>
          </p:cNvCxnSpPr>
          <p:nvPr/>
        </p:nvCxnSpPr>
        <p:spPr>
          <a:xfrm>
            <a:off x="8615172" y="4097923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64924E1-E172-4DBB-B25D-C22B68D5ECB8}"/>
              </a:ext>
            </a:extLst>
          </p:cNvPr>
          <p:cNvCxnSpPr>
            <a:cxnSpLocks/>
          </p:cNvCxnSpPr>
          <p:nvPr/>
        </p:nvCxnSpPr>
        <p:spPr>
          <a:xfrm>
            <a:off x="8615172" y="4567315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AFA73CD4-7074-40FC-8E1A-CF01F978F3FC}"/>
              </a:ext>
            </a:extLst>
          </p:cNvPr>
          <p:cNvSpPr txBox="1"/>
          <p:nvPr/>
        </p:nvSpPr>
        <p:spPr>
          <a:xfrm>
            <a:off x="9138110" y="3459254"/>
            <a:ext cx="1726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Business data flow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9FDAB13-EB5C-413C-8E0D-7600ADCA607B}"/>
              </a:ext>
            </a:extLst>
          </p:cNvPr>
          <p:cNvSpPr txBox="1"/>
          <p:nvPr/>
        </p:nvSpPr>
        <p:spPr>
          <a:xfrm>
            <a:off x="9138110" y="3928646"/>
            <a:ext cx="1984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ML runtime data flow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505189B8-1771-403E-94D0-338A8D3230EB}"/>
              </a:ext>
            </a:extLst>
          </p:cNvPr>
          <p:cNvSpPr txBox="1"/>
          <p:nvPr/>
        </p:nvSpPr>
        <p:spPr>
          <a:xfrm>
            <a:off x="9138110" y="4398038"/>
            <a:ext cx="2423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ML development data flow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89035B-7268-A2B5-960F-25427D4F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07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B4466-2FD0-40FB-8722-EC662AA6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separating logic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3A7F0-34C9-4603-A3E6-ED473A39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divide responsibilities</a:t>
            </a:r>
          </a:p>
          <a:p>
            <a:endParaRPr lang="en-US" dirty="0"/>
          </a:p>
          <a:p>
            <a:r>
              <a:rPr lang="en-US" dirty="0"/>
              <a:t>Allows (mostly) independent and parallel work</a:t>
            </a:r>
          </a:p>
          <a:p>
            <a:pPr lvl="1"/>
            <a:r>
              <a:rPr lang="en-US" dirty="0"/>
              <a:t>Assumes stable interfaces!</a:t>
            </a:r>
          </a:p>
          <a:p>
            <a:pPr lvl="1"/>
            <a:endParaRPr lang="en-US" dirty="0"/>
          </a:p>
          <a:p>
            <a:r>
              <a:rPr lang="en-US" dirty="0"/>
              <a:t>Allows planning for location of non-ML safeguards</a:t>
            </a:r>
          </a:p>
          <a:p>
            <a:endParaRPr lang="en-US" dirty="0"/>
          </a:p>
          <a:p>
            <a:r>
              <a:rPr lang="en-US" dirty="0"/>
              <a:t>Shows where ML processing logic is required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74AC7-B711-1DBB-CB09-DB296823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6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24917AC0-9736-4D0D-9EA6-A41CA0E7D6CA}"/>
              </a:ext>
            </a:extLst>
          </p:cNvPr>
          <p:cNvSpPr/>
          <p:nvPr/>
        </p:nvSpPr>
        <p:spPr>
          <a:xfrm>
            <a:off x="2822448" y="4428721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Assets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15D5B5-DD01-4F86-BBA1-38309EB801C9}"/>
              </a:ext>
            </a:extLst>
          </p:cNvPr>
          <p:cNvSpPr/>
          <p:nvPr/>
        </p:nvSpPr>
        <p:spPr>
          <a:xfrm>
            <a:off x="2761488" y="4389110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Assets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96595E9-AC39-4293-9060-99C08E5E9D66}"/>
              </a:ext>
            </a:extLst>
          </p:cNvPr>
          <p:cNvSpPr/>
          <p:nvPr/>
        </p:nvSpPr>
        <p:spPr>
          <a:xfrm>
            <a:off x="2700528" y="4346444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Assets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1F7EBC-9CFE-4076-AAB8-6E6EFF240ACA}"/>
              </a:ext>
            </a:extLst>
          </p:cNvPr>
          <p:cNvSpPr/>
          <p:nvPr/>
        </p:nvSpPr>
        <p:spPr>
          <a:xfrm>
            <a:off x="4389120" y="4349494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Metadata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74487A-F30C-4AA4-A775-4065B40C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626105-C38C-4123-874A-7B5056A21EC0}"/>
              </a:ext>
            </a:extLst>
          </p:cNvPr>
          <p:cNvSpPr/>
          <p:nvPr/>
        </p:nvSpPr>
        <p:spPr>
          <a:xfrm>
            <a:off x="2060448" y="2255520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Mobile App</a:t>
            </a:r>
          </a:p>
          <a:p>
            <a:pPr algn="ctr"/>
            <a:r>
              <a:rPr lang="en-US" sz="1600" dirty="0"/>
              <a:t>(Client)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A4760B-25EB-4ECC-9EBA-131AC026C313}"/>
              </a:ext>
            </a:extLst>
          </p:cNvPr>
          <p:cNvSpPr/>
          <p:nvPr/>
        </p:nvSpPr>
        <p:spPr>
          <a:xfrm>
            <a:off x="4060626" y="2255520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Authentication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61BF260-6F7B-493A-9CC6-6AFD6376AE1D}"/>
              </a:ext>
            </a:extLst>
          </p:cNvPr>
          <p:cNvSpPr/>
          <p:nvPr/>
        </p:nvSpPr>
        <p:spPr>
          <a:xfrm>
            <a:off x="2060448" y="3282696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Web App</a:t>
            </a:r>
          </a:p>
          <a:p>
            <a:pPr algn="ctr"/>
            <a:r>
              <a:rPr lang="en-US" sz="1600" dirty="0"/>
              <a:t>(Client)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D0E9863-BCA5-4580-B5B3-24D5264EA715}"/>
              </a:ext>
            </a:extLst>
          </p:cNvPr>
          <p:cNvSpPr/>
          <p:nvPr/>
        </p:nvSpPr>
        <p:spPr>
          <a:xfrm>
            <a:off x="4063674" y="3282696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Content delivery</a:t>
            </a:r>
          </a:p>
          <a:p>
            <a:pPr algn="ctr"/>
            <a:r>
              <a:rPr lang="en-US" sz="1600" dirty="0"/>
              <a:t>engine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4679CCF-2F09-4CEC-8521-C1EBF926B545}"/>
              </a:ext>
            </a:extLst>
          </p:cNvPr>
          <p:cNvSpPr/>
          <p:nvPr/>
        </p:nvSpPr>
        <p:spPr>
          <a:xfrm>
            <a:off x="2639568" y="4309872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Assets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8D1C79-71E1-48C0-9849-737EE71A0D51}"/>
              </a:ext>
            </a:extLst>
          </p:cNvPr>
          <p:cNvSpPr/>
          <p:nvPr/>
        </p:nvSpPr>
        <p:spPr>
          <a:xfrm>
            <a:off x="6013703" y="4318378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Download</a:t>
            </a:r>
          </a:p>
          <a:p>
            <a:pPr algn="ctr"/>
            <a:r>
              <a:rPr lang="en-US" sz="1600" dirty="0"/>
              <a:t>service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0B0C6A5-9022-433B-B99E-DCD4DB19E126}"/>
              </a:ext>
            </a:extLst>
          </p:cNvPr>
          <p:cNvSpPr/>
          <p:nvPr/>
        </p:nvSpPr>
        <p:spPr>
          <a:xfrm>
            <a:off x="4467677" y="5584886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Ownership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B18B0CE-F653-475F-B0CA-7A9D4DCA1AB8}"/>
              </a:ext>
            </a:extLst>
          </p:cNvPr>
          <p:cNvCxnSpPr/>
          <p:nvPr/>
        </p:nvCxnSpPr>
        <p:spPr>
          <a:xfrm>
            <a:off x="1755648" y="1879664"/>
            <a:ext cx="0" cy="4319968"/>
          </a:xfrm>
          <a:prstGeom prst="line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AE09AFF-6A29-4057-B3C1-971C6A5AD229}"/>
              </a:ext>
            </a:extLst>
          </p:cNvPr>
          <p:cNvSpPr txBox="1"/>
          <p:nvPr/>
        </p:nvSpPr>
        <p:spPr>
          <a:xfrm rot="16200000">
            <a:off x="977620" y="2935900"/>
            <a:ext cx="1095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Real World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6DC382D-6AC5-4FD2-9528-9F8283868240}"/>
              </a:ext>
            </a:extLst>
          </p:cNvPr>
          <p:cNvSpPr/>
          <p:nvPr/>
        </p:nvSpPr>
        <p:spPr>
          <a:xfrm>
            <a:off x="9086778" y="862248"/>
            <a:ext cx="445009" cy="30953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0A88606-322E-4171-BBFC-135B75297F8B}"/>
              </a:ext>
            </a:extLst>
          </p:cNvPr>
          <p:cNvSpPr txBox="1"/>
          <p:nvPr/>
        </p:nvSpPr>
        <p:spPr>
          <a:xfrm>
            <a:off x="9635625" y="847577"/>
            <a:ext cx="78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Service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CFF193B-D2AC-4607-BE4D-684455130DCE}"/>
              </a:ext>
            </a:extLst>
          </p:cNvPr>
          <p:cNvCxnSpPr>
            <a:cxnSpLocks/>
          </p:cNvCxnSpPr>
          <p:nvPr/>
        </p:nvCxnSpPr>
        <p:spPr>
          <a:xfrm>
            <a:off x="9137071" y="1876390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C22AD05-5D13-47BB-A712-EB4B48C7FF91}"/>
              </a:ext>
            </a:extLst>
          </p:cNvPr>
          <p:cNvSpPr txBox="1"/>
          <p:nvPr/>
        </p:nvSpPr>
        <p:spPr>
          <a:xfrm>
            <a:off x="9635625" y="1707113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Calls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5F60BE5-40A8-4662-8DD0-EBFF41F6FC07}"/>
              </a:ext>
            </a:extLst>
          </p:cNvPr>
          <p:cNvSpPr/>
          <p:nvPr/>
        </p:nvSpPr>
        <p:spPr>
          <a:xfrm>
            <a:off x="6111239" y="3361149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E9876-F279-4E11-AB9D-78AA503C64B6}"/>
              </a:ext>
            </a:extLst>
          </p:cNvPr>
          <p:cNvSpPr/>
          <p:nvPr/>
        </p:nvSpPr>
        <p:spPr>
          <a:xfrm>
            <a:off x="6062471" y="3322318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431CF2-1698-4256-988D-AF77B55D9E30}"/>
              </a:ext>
            </a:extLst>
          </p:cNvPr>
          <p:cNvSpPr/>
          <p:nvPr/>
        </p:nvSpPr>
        <p:spPr>
          <a:xfrm>
            <a:off x="6013703" y="3282696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2139DC9-7D2A-4EFE-8CE0-4239FF41401A}"/>
              </a:ext>
            </a:extLst>
          </p:cNvPr>
          <p:cNvSpPr/>
          <p:nvPr/>
        </p:nvSpPr>
        <p:spPr>
          <a:xfrm>
            <a:off x="4328160" y="4309872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Metadata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15FD68D-2093-4B31-A201-C4BFC2653147}"/>
              </a:ext>
            </a:extLst>
          </p:cNvPr>
          <p:cNvSpPr/>
          <p:nvPr/>
        </p:nvSpPr>
        <p:spPr>
          <a:xfrm>
            <a:off x="6013703" y="5584886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Activation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E60F977-8639-4F32-87F5-AA621C1BE525}"/>
              </a:ext>
            </a:extLst>
          </p:cNvPr>
          <p:cNvSpPr/>
          <p:nvPr/>
        </p:nvSpPr>
        <p:spPr>
          <a:xfrm>
            <a:off x="7559729" y="5584886"/>
            <a:ext cx="1420368" cy="6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Stats</a:t>
            </a:r>
          </a:p>
        </p:txBody>
      </p:sp>
      <p:sp>
        <p:nvSpPr>
          <p:cNvPr id="53" name="Flussdiagramm: Magnetplattenspeicher 52">
            <a:extLst>
              <a:ext uri="{FF2B5EF4-FFF2-40B4-BE49-F238E27FC236}">
                <a16:creationId xmlns:a16="http://schemas.microsoft.com/office/drawing/2014/main" id="{1CD517BD-C660-477C-8F07-E648C9E18E5C}"/>
              </a:ext>
            </a:extLst>
          </p:cNvPr>
          <p:cNvSpPr/>
          <p:nvPr/>
        </p:nvSpPr>
        <p:spPr>
          <a:xfrm>
            <a:off x="9086778" y="1295859"/>
            <a:ext cx="445009" cy="309530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82F07CB-0595-4473-AAC3-E4FA4E0D1254}"/>
              </a:ext>
            </a:extLst>
          </p:cNvPr>
          <p:cNvSpPr txBox="1"/>
          <p:nvPr/>
        </p:nvSpPr>
        <p:spPr>
          <a:xfrm>
            <a:off x="9635625" y="1277345"/>
            <a:ext cx="123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Data storage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FC16722-6B2D-46F1-BC40-752008A6015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480816" y="2590800"/>
            <a:ext cx="579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6130C926-C0AA-4580-A90C-8FA1853304D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480816" y="2590800"/>
            <a:ext cx="582858" cy="1027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7B50100-83A0-4B69-BD3B-1FBAB8D34BED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3480816" y="2590800"/>
            <a:ext cx="579810" cy="1027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6590CE9-0D7B-4EDF-B492-764B07CD5CA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80816" y="3617976"/>
            <a:ext cx="5828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18D2518-C20F-4736-A487-2271C6565EE6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5484042" y="3617976"/>
            <a:ext cx="5296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ssdiagramm: Magnetplattenspeicher 65">
            <a:extLst>
              <a:ext uri="{FF2B5EF4-FFF2-40B4-BE49-F238E27FC236}">
                <a16:creationId xmlns:a16="http://schemas.microsoft.com/office/drawing/2014/main" id="{318DF165-EB9A-4073-ABAA-34B6D4D22EA5}"/>
              </a:ext>
            </a:extLst>
          </p:cNvPr>
          <p:cNvSpPr/>
          <p:nvPr/>
        </p:nvSpPr>
        <p:spPr>
          <a:xfrm>
            <a:off x="5225078" y="2713744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67" name="Flussdiagramm: Magnetplattenspeicher 66">
            <a:extLst>
              <a:ext uri="{FF2B5EF4-FFF2-40B4-BE49-F238E27FC236}">
                <a16:creationId xmlns:a16="http://schemas.microsoft.com/office/drawing/2014/main" id="{4946FD45-6FAF-429D-9A47-88C408AD3737}"/>
              </a:ext>
            </a:extLst>
          </p:cNvPr>
          <p:cNvSpPr/>
          <p:nvPr/>
        </p:nvSpPr>
        <p:spPr>
          <a:xfrm>
            <a:off x="3221852" y="2707987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68" name="Flussdiagramm: Magnetplattenspeicher 67">
            <a:extLst>
              <a:ext uri="{FF2B5EF4-FFF2-40B4-BE49-F238E27FC236}">
                <a16:creationId xmlns:a16="http://schemas.microsoft.com/office/drawing/2014/main" id="{207A10DA-0CE7-4D52-B4DE-E2A5C8AECAD7}"/>
              </a:ext>
            </a:extLst>
          </p:cNvPr>
          <p:cNvSpPr/>
          <p:nvPr/>
        </p:nvSpPr>
        <p:spPr>
          <a:xfrm>
            <a:off x="3221852" y="3746167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69" name="Flussdiagramm: Magnetplattenspeicher 68">
            <a:extLst>
              <a:ext uri="{FF2B5EF4-FFF2-40B4-BE49-F238E27FC236}">
                <a16:creationId xmlns:a16="http://schemas.microsoft.com/office/drawing/2014/main" id="{F8D2525B-C92E-487A-A272-8D8F0435A842}"/>
              </a:ext>
            </a:extLst>
          </p:cNvPr>
          <p:cNvSpPr/>
          <p:nvPr/>
        </p:nvSpPr>
        <p:spPr>
          <a:xfrm>
            <a:off x="5225077" y="3760732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70" name="Flussdiagramm: Magnetplattenspeicher 69">
            <a:extLst>
              <a:ext uri="{FF2B5EF4-FFF2-40B4-BE49-F238E27FC236}">
                <a16:creationId xmlns:a16="http://schemas.microsoft.com/office/drawing/2014/main" id="{597E0085-0291-4879-BFCF-0FA2B6F5C3D8}"/>
              </a:ext>
            </a:extLst>
          </p:cNvPr>
          <p:cNvSpPr/>
          <p:nvPr/>
        </p:nvSpPr>
        <p:spPr>
          <a:xfrm>
            <a:off x="3805430" y="4766571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72" name="Flussdiagramm: Magnetplattenspeicher 71">
            <a:extLst>
              <a:ext uri="{FF2B5EF4-FFF2-40B4-BE49-F238E27FC236}">
                <a16:creationId xmlns:a16="http://schemas.microsoft.com/office/drawing/2014/main" id="{7DBA1037-DA53-4DC2-8A25-C64144706040}"/>
              </a:ext>
            </a:extLst>
          </p:cNvPr>
          <p:cNvSpPr/>
          <p:nvPr/>
        </p:nvSpPr>
        <p:spPr>
          <a:xfrm>
            <a:off x="5497517" y="4772667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73" name="Flussdiagramm: Magnetplattenspeicher 72">
            <a:extLst>
              <a:ext uri="{FF2B5EF4-FFF2-40B4-BE49-F238E27FC236}">
                <a16:creationId xmlns:a16="http://schemas.microsoft.com/office/drawing/2014/main" id="{4366610E-B889-41E0-944A-336E7453E3AA}"/>
              </a:ext>
            </a:extLst>
          </p:cNvPr>
          <p:cNvSpPr/>
          <p:nvPr/>
        </p:nvSpPr>
        <p:spPr>
          <a:xfrm>
            <a:off x="7180013" y="4775715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74" name="Flussdiagramm: Magnetplattenspeicher 73">
            <a:extLst>
              <a:ext uri="{FF2B5EF4-FFF2-40B4-BE49-F238E27FC236}">
                <a16:creationId xmlns:a16="http://schemas.microsoft.com/office/drawing/2014/main" id="{67FFA92A-ADB4-4FAA-BFA1-2762527D24DB}"/>
              </a:ext>
            </a:extLst>
          </p:cNvPr>
          <p:cNvSpPr/>
          <p:nvPr/>
        </p:nvSpPr>
        <p:spPr>
          <a:xfrm>
            <a:off x="5626365" y="6041585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75" name="Flussdiagramm: Magnetplattenspeicher 74">
            <a:extLst>
              <a:ext uri="{FF2B5EF4-FFF2-40B4-BE49-F238E27FC236}">
                <a16:creationId xmlns:a16="http://schemas.microsoft.com/office/drawing/2014/main" id="{19C49410-BF7C-4AE1-9127-4C871B2FB4FE}"/>
              </a:ext>
            </a:extLst>
          </p:cNvPr>
          <p:cNvSpPr/>
          <p:nvPr/>
        </p:nvSpPr>
        <p:spPr>
          <a:xfrm>
            <a:off x="7184481" y="6041584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sp>
        <p:nvSpPr>
          <p:cNvPr id="76" name="Flussdiagramm: Magnetplattenspeicher 75">
            <a:extLst>
              <a:ext uri="{FF2B5EF4-FFF2-40B4-BE49-F238E27FC236}">
                <a16:creationId xmlns:a16="http://schemas.microsoft.com/office/drawing/2014/main" id="{838F773E-DDFB-4102-9A01-0AD5E6F7081A}"/>
              </a:ext>
            </a:extLst>
          </p:cNvPr>
          <p:cNvSpPr/>
          <p:nvPr/>
        </p:nvSpPr>
        <p:spPr>
          <a:xfrm>
            <a:off x="8718660" y="6051178"/>
            <a:ext cx="198119" cy="154765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6E5FF87B-A714-49C3-84D1-9D80519E86E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349752" y="3953256"/>
            <a:ext cx="1424106" cy="356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D8E40513-0F98-4925-8225-B52A5CC739A9}"/>
              </a:ext>
            </a:extLst>
          </p:cNvPr>
          <p:cNvCxnSpPr>
            <a:stCxn id="11" idx="2"/>
            <a:endCxn id="46" idx="0"/>
          </p:cNvCxnSpPr>
          <p:nvPr/>
        </p:nvCxnSpPr>
        <p:spPr>
          <a:xfrm>
            <a:off x="4773858" y="3953256"/>
            <a:ext cx="264486" cy="356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4CBED447-3349-4644-9297-322516E199D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773858" y="3953256"/>
            <a:ext cx="1950029" cy="365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52B6E0A-3602-483F-BA03-4BC28F095B0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5177861" y="4988938"/>
            <a:ext cx="1546026" cy="595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DD3E23B-CFBA-445C-82D8-8CCD9D8A380E}"/>
              </a:ext>
            </a:extLst>
          </p:cNvPr>
          <p:cNvCxnSpPr>
            <a:stCxn id="13" idx="2"/>
            <a:endCxn id="51" idx="0"/>
          </p:cNvCxnSpPr>
          <p:nvPr/>
        </p:nvCxnSpPr>
        <p:spPr>
          <a:xfrm>
            <a:off x="6723887" y="4988938"/>
            <a:ext cx="0" cy="595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F90E7A89-A894-4B18-BF57-E870496C8006}"/>
              </a:ext>
            </a:extLst>
          </p:cNvPr>
          <p:cNvCxnSpPr>
            <a:stCxn id="13" idx="2"/>
            <a:endCxn id="52" idx="0"/>
          </p:cNvCxnSpPr>
          <p:nvPr/>
        </p:nvCxnSpPr>
        <p:spPr>
          <a:xfrm>
            <a:off x="6723887" y="4988938"/>
            <a:ext cx="1546026" cy="595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Magnetplattenspeicher 88">
            <a:extLst>
              <a:ext uri="{FF2B5EF4-FFF2-40B4-BE49-F238E27FC236}">
                <a16:creationId xmlns:a16="http://schemas.microsoft.com/office/drawing/2014/main" id="{372CA22B-4016-490E-BC88-E193C22E7242}"/>
              </a:ext>
            </a:extLst>
          </p:cNvPr>
          <p:cNvSpPr/>
          <p:nvPr/>
        </p:nvSpPr>
        <p:spPr>
          <a:xfrm>
            <a:off x="8012500" y="3446288"/>
            <a:ext cx="758955" cy="517690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87E303F-04C1-429B-84CB-B966EE393F7F}"/>
              </a:ext>
            </a:extLst>
          </p:cNvPr>
          <p:cNvCxnSpPr>
            <a:stCxn id="9" idx="3"/>
            <a:endCxn id="89" idx="2"/>
          </p:cNvCxnSpPr>
          <p:nvPr/>
        </p:nvCxnSpPr>
        <p:spPr>
          <a:xfrm>
            <a:off x="7434071" y="3617976"/>
            <a:ext cx="578429" cy="87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37FC2C6-54C6-4544-8CEC-CB4ABF0B9C8A}"/>
              </a:ext>
            </a:extLst>
          </p:cNvPr>
          <p:cNvCxnSpPr>
            <a:stCxn id="45" idx="3"/>
            <a:endCxn id="89" idx="2"/>
          </p:cNvCxnSpPr>
          <p:nvPr/>
        </p:nvCxnSpPr>
        <p:spPr>
          <a:xfrm>
            <a:off x="7531607" y="3696429"/>
            <a:ext cx="480893" cy="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CDDAEF1-1EAF-4A90-9229-CB2DE01B692A}"/>
              </a:ext>
            </a:extLst>
          </p:cNvPr>
          <p:cNvCxnSpPr>
            <a:stCxn id="44" idx="3"/>
            <a:endCxn id="89" idx="2"/>
          </p:cNvCxnSpPr>
          <p:nvPr/>
        </p:nvCxnSpPr>
        <p:spPr>
          <a:xfrm>
            <a:off x="7482839" y="3657598"/>
            <a:ext cx="529661" cy="47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CEEEFECD-52E3-4F45-A032-9C4F60E731BD}"/>
              </a:ext>
            </a:extLst>
          </p:cNvPr>
          <p:cNvSpPr txBox="1"/>
          <p:nvPr/>
        </p:nvSpPr>
        <p:spPr>
          <a:xfrm>
            <a:off x="8980097" y="4266601"/>
            <a:ext cx="319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Many small loosely coupled services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E81172-1C04-C07C-F1B9-BB3B39B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82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FE1FA-CA95-48AC-95F2-3541669F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A298D-F0AD-4770-9C0B-5F761B4D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Stateless/serverless serving function pattern</a:t>
            </a:r>
          </a:p>
          <a:p>
            <a:pPr lvl="1"/>
            <a:endParaRPr lang="en-US" dirty="0"/>
          </a:p>
          <a:p>
            <a:r>
              <a:rPr lang="en-US" dirty="0"/>
              <a:t>Feature store pattern</a:t>
            </a:r>
          </a:p>
          <a:p>
            <a:pPr lvl="1"/>
            <a:endParaRPr lang="en-US" dirty="0"/>
          </a:p>
          <a:p>
            <a:r>
              <a:rPr lang="en-US" dirty="0"/>
              <a:t>Batched/precomputed serving pattern</a:t>
            </a:r>
          </a:p>
          <a:p>
            <a:pPr lvl="1"/>
            <a:endParaRPr lang="en-US" dirty="0"/>
          </a:p>
          <a:p>
            <a:r>
              <a:rPr lang="en-US" dirty="0"/>
              <a:t>Two-phase prediction pattern</a:t>
            </a:r>
          </a:p>
          <a:p>
            <a:pPr lvl="1"/>
            <a:endParaRPr lang="en-US" dirty="0"/>
          </a:p>
          <a:p>
            <a:r>
              <a:rPr lang="en-US" dirty="0"/>
              <a:t>Batch serving pattern</a:t>
            </a:r>
          </a:p>
          <a:p>
            <a:pPr lvl="1"/>
            <a:endParaRPr lang="en-US" dirty="0"/>
          </a:p>
          <a:p>
            <a:r>
              <a:rPr lang="en-US" dirty="0"/>
              <a:t>Decoupling-training-from-serving pattern</a:t>
            </a:r>
          </a:p>
          <a:p>
            <a:pPr lvl="1"/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6FDB5C4-6FF1-4550-8330-41251C79D67E}"/>
              </a:ext>
            </a:extLst>
          </p:cNvPr>
          <p:cNvSpPr/>
          <p:nvPr/>
        </p:nvSpPr>
        <p:spPr>
          <a:xfrm>
            <a:off x="4557709" y="6356350"/>
            <a:ext cx="66007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Based on: Yokoyama, Haruki. "Machine learning system architectural pattern for improving operational stability." In 2019 IEEE International Conference on Software Architecture Companion (ICSA-C), pp. 267-274. IEEE, 2019.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DCC9A7-78F8-A2A6-E983-5B50F355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96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0563C-317C-490F-A71B-5A705D81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 (things to avoid)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3B155-AB1E-4A7B-9354-A2F71974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Big ass script architecture</a:t>
            </a:r>
          </a:p>
          <a:p>
            <a:pPr lvl="1"/>
            <a:endParaRPr lang="en-US" dirty="0"/>
          </a:p>
          <a:p>
            <a:r>
              <a:rPr lang="en-US" dirty="0"/>
              <a:t>Dead experimental code paths</a:t>
            </a:r>
          </a:p>
          <a:p>
            <a:pPr lvl="1"/>
            <a:endParaRPr lang="en-US" dirty="0"/>
          </a:p>
          <a:p>
            <a:r>
              <a:rPr lang="en-US" dirty="0"/>
              <a:t>Glue code</a:t>
            </a:r>
          </a:p>
          <a:p>
            <a:pPr lvl="1"/>
            <a:endParaRPr lang="en-US" dirty="0"/>
          </a:p>
          <a:p>
            <a:r>
              <a:rPr lang="en-US" dirty="0"/>
              <a:t>Multiple language smell</a:t>
            </a:r>
          </a:p>
          <a:p>
            <a:pPr lvl="1"/>
            <a:endParaRPr lang="en-US" dirty="0"/>
          </a:p>
          <a:p>
            <a:r>
              <a:rPr lang="en-US" dirty="0"/>
              <a:t>Pipeline jungles</a:t>
            </a:r>
          </a:p>
          <a:p>
            <a:pPr lvl="1"/>
            <a:endParaRPr lang="en-US" dirty="0"/>
          </a:p>
          <a:p>
            <a:r>
              <a:rPr lang="en-US" dirty="0"/>
              <a:t>Plain-old datatype smell</a:t>
            </a:r>
          </a:p>
          <a:p>
            <a:pPr lvl="1"/>
            <a:endParaRPr lang="en-US" dirty="0"/>
          </a:p>
          <a:p>
            <a:r>
              <a:rPr lang="en-US" dirty="0"/>
              <a:t>Undeclared consumers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9E395A-F5CE-48DE-A693-08F1BCACB78D}"/>
              </a:ext>
            </a:extLst>
          </p:cNvPr>
          <p:cNvSpPr/>
          <p:nvPr/>
        </p:nvSpPr>
        <p:spPr>
          <a:xfrm>
            <a:off x="4541596" y="6356350"/>
            <a:ext cx="66007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Yokoyama, Haruki. "Machine learning system architectural pattern for improving operational stability." In 2019 IEEE International Conference on Software Architecture Companion (ICSA-C), pp. 267-274. IEEE, 2019.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0A6E1EC-7222-42D3-A2FD-EF751195A1F1}"/>
              </a:ext>
            </a:extLst>
          </p:cNvPr>
          <p:cNvSpPr/>
          <p:nvPr/>
        </p:nvSpPr>
        <p:spPr>
          <a:xfrm>
            <a:off x="2680575" y="5940852"/>
            <a:ext cx="83271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Sculley, David, Gary Holt, Daniel Golovin, Eugene Davydov, Todd Phillips, Dietmar Ebner, Vinay Chaudhary, Michael Young, Jean-Francois Crespo, and Dan Dennison. "Hidden technical debt in machine learning systems." In Advances in neural information processing systems, pp. 2503-2511. 2015.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5DA79-446F-DA7A-D2CC-296AC99C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91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3C486-43DC-4929-AFE4-E0EE14695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Documenting model inference interfaces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B70417C-6B6B-DCBE-8316-D0E6CF94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8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1D586-36A7-4D4C-B3C7-B99BECE4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documentation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94722-2FAF-4BB6-9A1B-7D671DE9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interference between teams</a:t>
            </a:r>
          </a:p>
          <a:p>
            <a:pPr lvl="1"/>
            <a:r>
              <a:rPr lang="en-US" dirty="0"/>
              <a:t>Data scientists developing the model</a:t>
            </a:r>
          </a:p>
          <a:p>
            <a:pPr lvl="1"/>
            <a:r>
              <a:rPr lang="en-US" dirty="0"/>
              <a:t>Other data scientists using the model, evolving the model</a:t>
            </a:r>
          </a:p>
          <a:p>
            <a:pPr lvl="1"/>
            <a:r>
              <a:rPr lang="en-US" dirty="0"/>
              <a:t>Software engineers integrating the model as a component</a:t>
            </a:r>
          </a:p>
          <a:p>
            <a:pPr lvl="1"/>
            <a:r>
              <a:rPr lang="en-US" dirty="0"/>
              <a:t>Operators managing model deployment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FF1D9D6-4299-4BE3-9EDA-5BE51FB477FA}"/>
              </a:ext>
            </a:extLst>
          </p:cNvPr>
          <p:cNvSpPr txBox="1"/>
          <p:nvPr/>
        </p:nvSpPr>
        <p:spPr>
          <a:xfrm>
            <a:off x="3815119" y="4419600"/>
            <a:ext cx="4561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Communicates required knowledge between teams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B4411F-CF0A-AFB0-FA4C-BAAAF230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5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CF119-AB4F-440D-A89C-B5AF3706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input/output types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55421C-E9CA-4FB7-BAF2-A0AFB785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2" y="2441638"/>
            <a:ext cx="2047875" cy="17430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619B264-4BA3-435C-915B-9D85CFF28D8F}"/>
              </a:ext>
            </a:extLst>
          </p:cNvPr>
          <p:cNvSpPr txBox="1"/>
          <p:nvPr/>
        </p:nvSpPr>
        <p:spPr>
          <a:xfrm>
            <a:off x="2876239" y="4597109"/>
            <a:ext cx="6439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Documentation of the output types of Google‘s public object detection API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6A623C-F8D2-2068-7475-2ABD74A9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9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C3AD6-3A3A-4683-9B6B-6FBBFF9C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model is easy!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D3FDD6-DAB9-4C68-89BC-039F8EFD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50"/>
          <a:stretch/>
        </p:blipFill>
        <p:spPr>
          <a:xfrm>
            <a:off x="918730" y="2367148"/>
            <a:ext cx="4286250" cy="26237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A243CB-E906-45D1-861B-52336FD76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94"/>
          <a:stretch/>
        </p:blipFill>
        <p:spPr>
          <a:xfrm>
            <a:off x="6541325" y="2367148"/>
            <a:ext cx="4286250" cy="21533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EFC547C-36E4-40B5-BF02-84A2994F63F6}"/>
              </a:ext>
            </a:extLst>
          </p:cNvPr>
          <p:cNvSpPr txBox="1"/>
          <p:nvPr/>
        </p:nvSpPr>
        <p:spPr>
          <a:xfrm>
            <a:off x="1715454" y="1923803"/>
            <a:ext cx="184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1. Define a REST API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275F8F-116D-4575-A60E-DA307DA62F8D}"/>
              </a:ext>
            </a:extLst>
          </p:cNvPr>
          <p:cNvSpPr txBox="1"/>
          <p:nvPr/>
        </p:nvSpPr>
        <p:spPr>
          <a:xfrm>
            <a:off x="6763879" y="1923803"/>
            <a:ext cx="2663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2. Deploy in Docker Container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1AC5C3-8A4A-464C-B758-BAFDE7CAF6DF}"/>
              </a:ext>
            </a:extLst>
          </p:cNvPr>
          <p:cNvSpPr txBox="1"/>
          <p:nvPr/>
        </p:nvSpPr>
        <p:spPr>
          <a:xfrm>
            <a:off x="4014468" y="5498036"/>
            <a:ext cx="4163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3. Put container on a cloud and use auto-scaling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81E27A-D919-4224-81B6-CB20086E0F53}"/>
              </a:ext>
            </a:extLst>
          </p:cNvPr>
          <p:cNvSpPr txBox="1"/>
          <p:nvPr/>
        </p:nvSpPr>
        <p:spPr>
          <a:xfrm>
            <a:off x="2235198" y="6154321"/>
            <a:ext cx="7887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There are dedicated solutions to this (e.g., BentoML, Cortex, TFX model serving, Seldon, …)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1D6BE9-2FEA-FDAC-0494-741F763D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03A42-53CE-486B-8C93-6DA1D0DC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input/output 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A158A-6CD4-4B43-A6B1-E75A95CF4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use cases, model capabilities and limitations</a:t>
            </a:r>
          </a:p>
          <a:p>
            <a:pPr lvl="1"/>
            <a:endParaRPr lang="en-US" dirty="0"/>
          </a:p>
          <a:p>
            <a:r>
              <a:rPr lang="en-US" dirty="0"/>
              <a:t>Supported target distributions</a:t>
            </a:r>
          </a:p>
          <a:p>
            <a:pPr lvl="1"/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Ideally various measures, including data on slices and for fairness</a:t>
            </a:r>
          </a:p>
          <a:p>
            <a:pPr lvl="1"/>
            <a:endParaRPr lang="en-US" dirty="0"/>
          </a:p>
          <a:p>
            <a:r>
              <a:rPr lang="en-US" dirty="0"/>
              <a:t>Latency, throughput, availability</a:t>
            </a:r>
          </a:p>
          <a:p>
            <a:pPr lvl="1"/>
            <a:r>
              <a:rPr lang="en-US" dirty="0"/>
              <a:t>This information is required for Service Level Agreements (SLAs) of served models</a:t>
            </a:r>
          </a:p>
          <a:p>
            <a:pPr lvl="1"/>
            <a:endParaRPr lang="en-US" dirty="0"/>
          </a:p>
          <a:p>
            <a:r>
              <a:rPr lang="en-US" dirty="0"/>
              <a:t>Model qualities such as explainability, robustness, calibration</a:t>
            </a:r>
          </a:p>
          <a:p>
            <a:pPr lvl="1"/>
            <a:endParaRPr lang="en-US" dirty="0"/>
          </a:p>
          <a:p>
            <a:r>
              <a:rPr lang="en-US" dirty="0"/>
              <a:t>Ethical considerations</a:t>
            </a:r>
          </a:p>
          <a:p>
            <a:pPr lvl="1"/>
            <a:r>
              <a:rPr lang="en-US" dirty="0"/>
              <a:t>Fairness, safety, security, privacy, 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26415BA-EF5D-4E7A-B2BB-D8CE4A0FC491}"/>
              </a:ext>
            </a:extLst>
          </p:cNvPr>
          <p:cNvSpPr txBox="1"/>
          <p:nvPr/>
        </p:nvSpPr>
        <p:spPr>
          <a:xfrm>
            <a:off x="6266688" y="5669280"/>
            <a:ext cx="5165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Live exercise: What would you describe for an OCR model?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CF671C-666B-FF2D-80BC-BFDDD82B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15DCC-FC60-44A2-982A-5E973F72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79D6E-8050-41C5-A831-4458EE91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and template for documentation from Google</a:t>
            </a:r>
          </a:p>
          <a:p>
            <a:r>
              <a:rPr lang="en-US" dirty="0"/>
              <a:t>1-2 page summary</a:t>
            </a:r>
          </a:p>
          <a:p>
            <a:r>
              <a:rPr lang="en-US" dirty="0"/>
              <a:t>Focused on fairness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Intended use and scope (incl. out of scope)</a:t>
            </a:r>
          </a:p>
          <a:p>
            <a:pPr lvl="1"/>
            <a:r>
              <a:rPr lang="en-US" dirty="0"/>
              <a:t>Training and evaluation data</a:t>
            </a:r>
          </a:p>
          <a:p>
            <a:pPr lvl="1"/>
            <a:r>
              <a:rPr lang="en-US" dirty="0"/>
              <a:t>Considered demographic factors</a:t>
            </a:r>
          </a:p>
          <a:p>
            <a:pPr lvl="1"/>
            <a:r>
              <a:rPr lang="en-US" dirty="0"/>
              <a:t>Accuracy evaluations</a:t>
            </a:r>
          </a:p>
          <a:p>
            <a:pPr lvl="1"/>
            <a:r>
              <a:rPr lang="en-US" dirty="0"/>
              <a:t>Ethical considerations</a:t>
            </a:r>
          </a:p>
          <a:p>
            <a:pPr lvl="1"/>
            <a:endParaRPr lang="en-US" dirty="0"/>
          </a:p>
          <a:p>
            <a:r>
              <a:rPr lang="en-US" dirty="0"/>
              <a:t>Production example</a:t>
            </a:r>
          </a:p>
          <a:p>
            <a:pPr lvl="1"/>
            <a:r>
              <a:rPr lang="en-US" dirty="0">
                <a:hlinkClick r:id="rId2"/>
              </a:rPr>
              <a:t>https://modelcards.withgoogle.com/object-detection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Similar approach used by Hugging Face</a:t>
            </a:r>
          </a:p>
        </p:txBody>
      </p:sp>
      <p:pic>
        <p:nvPicPr>
          <p:cNvPr id="1026" name="Picture 2" descr="Model card example">
            <a:extLst>
              <a:ext uri="{FF2B5EF4-FFF2-40B4-BE49-F238E27FC236}">
                <a16:creationId xmlns:a16="http://schemas.microsoft.com/office/drawing/2014/main" id="{30DE77CF-C691-4A73-8420-9725261F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75" y="109728"/>
            <a:ext cx="5263032" cy="572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FC87019-C63D-45C2-94FF-145A491A98E3}"/>
              </a:ext>
            </a:extLst>
          </p:cNvPr>
          <p:cNvSpPr/>
          <p:nvPr/>
        </p:nvSpPr>
        <p:spPr>
          <a:xfrm>
            <a:off x="2822099" y="6356350"/>
            <a:ext cx="84734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Mitchell, Margaret, Simone Wu, Andrew Zaldivar, Parker Barnes, Lucy Vasserman, Ben Hutchinson, Elena Spitzer, Inioluwa Deborah Raji, and Timnit Gebru. "Model cards for model reporting." In </a:t>
            </a:r>
            <a:r>
              <a:rPr lang="en-US" sz="1050" i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Proceedings of the conference on fairness, accountability, and transparency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, pp. 220-229. 2019.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F739E-AF7E-76BE-DD38-8B9B903E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65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38226-651C-4247-BC94-D1B50C27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FactSheet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AC1E2-0C24-44E9-BEF9-0961D398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and template for documentation by IBM</a:t>
            </a:r>
          </a:p>
          <a:p>
            <a:r>
              <a:rPr lang="en-US" dirty="0"/>
              <a:t>Intended to communicate intended qualities and assurances</a:t>
            </a:r>
          </a:p>
          <a:p>
            <a:r>
              <a:rPr lang="en-US" dirty="0"/>
              <a:t>Longer list of criteria, including</a:t>
            </a:r>
          </a:p>
          <a:p>
            <a:pPr lvl="1"/>
            <a:r>
              <a:rPr lang="en-US" dirty="0"/>
              <a:t>Service intention</a:t>
            </a:r>
          </a:p>
          <a:p>
            <a:pPr lvl="1"/>
            <a:r>
              <a:rPr lang="en-US" dirty="0"/>
              <a:t>Technical description</a:t>
            </a:r>
          </a:p>
          <a:p>
            <a:pPr lvl="1"/>
            <a:r>
              <a:rPr lang="en-US" dirty="0"/>
              <a:t>Intended use</a:t>
            </a:r>
          </a:p>
          <a:p>
            <a:pPr lvl="1"/>
            <a:r>
              <a:rPr lang="en-US" dirty="0"/>
              <a:t>Target distribution</a:t>
            </a:r>
          </a:p>
          <a:p>
            <a:pPr lvl="1"/>
            <a:r>
              <a:rPr lang="en-US" dirty="0"/>
              <a:t>Own and third-party evaluation results</a:t>
            </a:r>
          </a:p>
          <a:p>
            <a:pPr lvl="1"/>
            <a:r>
              <a:rPr lang="en-US" dirty="0"/>
              <a:t>Safety and fairness considerations</a:t>
            </a:r>
          </a:p>
          <a:p>
            <a:pPr lvl="1"/>
            <a:r>
              <a:rPr lang="en-US" dirty="0"/>
              <a:t>Explainability</a:t>
            </a:r>
          </a:p>
          <a:p>
            <a:pPr lvl="1"/>
            <a:r>
              <a:rPr lang="en-US" dirty="0"/>
              <a:t>Preparation for drift and evolution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Lineage and versioning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000A506-117C-479D-9BC8-8D5441921BE1}"/>
              </a:ext>
            </a:extLst>
          </p:cNvPr>
          <p:cNvSpPr/>
          <p:nvPr/>
        </p:nvSpPr>
        <p:spPr>
          <a:xfrm>
            <a:off x="0" y="6356350"/>
            <a:ext cx="1124102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Arnold, Matthew, Rachel KE Bellamy, Michael Hind, Stephanie Houde, Sameep Mehta, Aleksandra Mojsilović, Ravi Nair, Karthikeyan Natesan Ramamurthy, Darrell Reimer, Alexandra Olteanu, David Piorkowski, Jason Tsay, and Kush R. Varshney. "FactSheets: Increasing trust in AI services through supplier's declarations of conformity." IBM Journal of Research and Development 63, no. 4/5 (2019): 6-1.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D2175-4DB1-B997-FF53-9133A901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9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0A6EC-304F-406E-A2EC-341601A9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625" y="3176972"/>
            <a:ext cx="2226492" cy="50405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Questions?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DC8592-6911-4CDA-9034-3433EF8D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761998"/>
            <a:ext cx="6096001" cy="609600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72C886-0925-B7DD-1C2C-96D1617D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1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26558-0D33-4B54-AF29-4EE7C3C5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is it really easy?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ECDE7-E9AC-43A7-B476-213A84DD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use?</a:t>
            </a:r>
          </a:p>
          <a:p>
            <a:r>
              <a:rPr lang="en-US" dirty="0"/>
              <a:t>Deployment at scale?</a:t>
            </a:r>
          </a:p>
          <a:p>
            <a:r>
              <a:rPr lang="en-US" dirty="0"/>
              <a:t>Hardware needs and operating costs?</a:t>
            </a:r>
          </a:p>
          <a:p>
            <a:r>
              <a:rPr lang="en-US" dirty="0"/>
              <a:t>Frequent updates?</a:t>
            </a:r>
          </a:p>
          <a:p>
            <a:r>
              <a:rPr lang="en-US" dirty="0"/>
              <a:t>Integration of the model into a system?</a:t>
            </a:r>
          </a:p>
          <a:p>
            <a:r>
              <a:rPr lang="en-US" dirty="0"/>
              <a:t>Meeting system requirements?</a:t>
            </a:r>
          </a:p>
          <a:p>
            <a:endParaRPr lang="en-US" dirty="0"/>
          </a:p>
          <a:p>
            <a:r>
              <a:rPr lang="en-US" dirty="0"/>
              <a:t>Every system is different! Not everything is a web service!</a:t>
            </a:r>
          </a:p>
          <a:p>
            <a:pPr lvl="1"/>
            <a:r>
              <a:rPr lang="en-US" dirty="0"/>
              <a:t>Personalized music recommendations </a:t>
            </a:r>
            <a:r>
              <a:rPr lang="en-US" dirty="0">
                <a:sym typeface="Wingdings" panose="05000000000000000000" pitchFamily="2" charset="2"/>
              </a:rPr>
              <a:t> Playlists created online only, privacy important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Transcription service  Transcription online only, works with large amounts of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Self-driving car  Many different ML components (vision, steering, …) that interact locally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Smart keyboard for a mobile device  Very limited compute resources (and storage?)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83E96F-8FA2-4C8E-F305-E909547D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Software architecture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98D26C7-680A-2582-C108-53FE4251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1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6C493-E895-4E05-8722-A0C4971F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far: Requirements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E05679-D529-445C-80B7-BD2CFD70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Identify goals, define success metrics</a:t>
            </a:r>
          </a:p>
          <a:p>
            <a:r>
              <a:rPr lang="en-US" dirty="0"/>
              <a:t>Understand the requirements, specifications, and assumptions</a:t>
            </a:r>
          </a:p>
          <a:p>
            <a:r>
              <a:rPr lang="en-US" dirty="0"/>
              <a:t>Consider risks, plan mitigations</a:t>
            </a:r>
          </a:p>
          <a:p>
            <a:r>
              <a:rPr lang="en-US" dirty="0"/>
              <a:t>Understand quality requirements and constraints for models and learning algorithms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E9655E-1A65-4BCC-A86C-98CC58E108BD}"/>
              </a:ext>
            </a:extLst>
          </p:cNvPr>
          <p:cNvSpPr/>
          <p:nvPr/>
        </p:nvSpPr>
        <p:spPr>
          <a:xfrm>
            <a:off x="2763239" y="3684302"/>
            <a:ext cx="1846613" cy="72439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Requirements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851766-8DE3-4212-81AD-5CA0B84DF9F8}"/>
              </a:ext>
            </a:extLst>
          </p:cNvPr>
          <p:cNvSpPr/>
          <p:nvPr/>
        </p:nvSpPr>
        <p:spPr>
          <a:xfrm>
            <a:off x="7582147" y="3684302"/>
            <a:ext cx="1846613" cy="72439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Implementation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DAF17A-EDA4-4844-A549-22BE34EF00B9}"/>
              </a:ext>
            </a:extLst>
          </p:cNvPr>
          <p:cNvSpPr/>
          <p:nvPr/>
        </p:nvSpPr>
        <p:spPr>
          <a:xfrm>
            <a:off x="5172693" y="3684302"/>
            <a:ext cx="1846613" cy="72439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???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7D88D32-DA7D-402D-AFA6-D9C097BC7B8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09852" y="4046499"/>
            <a:ext cx="562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7BAB748-12B2-4773-8EBE-6623576418A2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019306" y="4046499"/>
            <a:ext cx="562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 descr="Weibliches Profil">
            <a:extLst>
              <a:ext uri="{FF2B5EF4-FFF2-40B4-BE49-F238E27FC236}">
                <a16:creationId xmlns:a16="http://schemas.microsoft.com/office/drawing/2014/main" id="{C2EE17D5-44B5-4AC3-AE3A-23CD32185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524" y="4991276"/>
            <a:ext cx="914400" cy="9144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009B083-6C8C-4B98-B1E1-0E980ABE7115}"/>
              </a:ext>
            </a:extLst>
          </p:cNvPr>
          <p:cNvSpPr/>
          <p:nvPr/>
        </p:nvSpPr>
        <p:spPr>
          <a:xfrm>
            <a:off x="6920098" y="4991276"/>
            <a:ext cx="1324098" cy="7243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/>
              <a:t>Architecture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913EDF-9D06-4C1C-B0F4-002ADDFED0B1}"/>
              </a:ext>
            </a:extLst>
          </p:cNvPr>
          <p:cNvSpPr txBox="1"/>
          <p:nvPr/>
        </p:nvSpPr>
        <p:spPr>
          <a:xfrm>
            <a:off x="3307070" y="5861988"/>
            <a:ext cx="220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a) Miracle performed by</a:t>
            </a:r>
          </a:p>
          <a:p>
            <a:pPr algn="ctr"/>
            <a:r>
              <a:rPr lang="en-US" sz="1600" dirty="0"/>
              <a:t>a genius developer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CA1CAE-0DB4-4A64-86D9-10C4860A016B}"/>
              </a:ext>
            </a:extLst>
          </p:cNvPr>
          <p:cNvSpPr txBox="1"/>
          <p:nvPr/>
        </p:nvSpPr>
        <p:spPr>
          <a:xfrm>
            <a:off x="6034293" y="5861989"/>
            <a:ext cx="3095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b) Focused reasoning about trade-offs and desired qualities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D0DDB52-B995-4EFB-A7E3-3038262A8D91}"/>
              </a:ext>
            </a:extLst>
          </p:cNvPr>
          <p:cNvCxnSpPr/>
          <p:nvPr/>
        </p:nvCxnSpPr>
        <p:spPr>
          <a:xfrm flipV="1">
            <a:off x="4891272" y="4551891"/>
            <a:ext cx="755445" cy="71845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736FD57-162E-48E7-8986-8A2FE33757AF}"/>
              </a:ext>
            </a:extLst>
          </p:cNvPr>
          <p:cNvCxnSpPr>
            <a:cxnSpLocks/>
          </p:cNvCxnSpPr>
          <p:nvPr/>
        </p:nvCxnSpPr>
        <p:spPr>
          <a:xfrm flipH="1" flipV="1">
            <a:off x="6516027" y="4551892"/>
            <a:ext cx="307769" cy="35922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C2DEF0-F166-194F-9739-E3282370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CBBC-2F67-4F69-9720-5CAEE894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F908B-54D4-4D3F-925A-7DE1421A08B5}"/>
              </a:ext>
            </a:extLst>
          </p:cNvPr>
          <p:cNvSpPr/>
          <p:nvPr/>
        </p:nvSpPr>
        <p:spPr>
          <a:xfrm>
            <a:off x="5105647" y="6543742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Rick Kazman, Paul Clements, and Len Bass. Software architecture in practice. Addison-Wesley Professional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229FCD-3F97-4765-B180-2C0F5198AB9A}"/>
              </a:ext>
            </a:extLst>
          </p:cNvPr>
          <p:cNvSpPr/>
          <p:nvPr/>
        </p:nvSpPr>
        <p:spPr>
          <a:xfrm>
            <a:off x="195943" y="2828835"/>
            <a:ext cx="7184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software architecture of a program or computing system is the structure or structures of the system, which comprise software elements, the externally visible properties of those elements, and the relationships among them.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3490C5-B097-4904-B19E-DE28D629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80" y="1971302"/>
            <a:ext cx="2500716" cy="392479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136FE5-30C0-53DC-65C4-6CDB7382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5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35706-F78D-42D5-A06C-81A53153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71B991-14C0-4C02-8F09-908ACB400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Represents earliest design decisions</a:t>
            </a:r>
          </a:p>
          <a:p>
            <a:r>
              <a:rPr lang="en-US" dirty="0"/>
              <a:t>Aids in communication with stakeholders</a:t>
            </a:r>
          </a:p>
          <a:p>
            <a:pPr lvl="1"/>
            <a:r>
              <a:rPr lang="en-US" dirty="0"/>
              <a:t>Shows them </a:t>
            </a:r>
            <a:r>
              <a:rPr lang="en-US" i="1" dirty="0"/>
              <a:t>how</a:t>
            </a:r>
            <a:r>
              <a:rPr lang="en-US" dirty="0"/>
              <a:t> at a level they can understand, raising questions whether it meets their needs</a:t>
            </a:r>
          </a:p>
          <a:p>
            <a:r>
              <a:rPr lang="en-US" dirty="0"/>
              <a:t>Defines constraints on the implementation</a:t>
            </a:r>
          </a:p>
          <a:p>
            <a:pPr lvl="1"/>
            <a:r>
              <a:rPr lang="en-US" dirty="0"/>
              <a:t>Design decision form a </a:t>
            </a:r>
            <a:r>
              <a:rPr lang="en-US" i="1" dirty="0"/>
              <a:t>load-bearing wall</a:t>
            </a:r>
            <a:r>
              <a:rPr lang="en-US" dirty="0"/>
              <a:t> of application (e.g., interfaces and how scaling is achieved)</a:t>
            </a:r>
          </a:p>
          <a:p>
            <a:r>
              <a:rPr lang="en-US" dirty="0"/>
              <a:t>Dictates organizational structure</a:t>
            </a:r>
          </a:p>
          <a:p>
            <a:pPr lvl="1"/>
            <a:r>
              <a:rPr lang="en-US" dirty="0"/>
              <a:t>Teams work on different components</a:t>
            </a:r>
          </a:p>
          <a:p>
            <a:r>
              <a:rPr lang="en-US" dirty="0"/>
              <a:t>Inhibits or enables quality attributes</a:t>
            </a:r>
          </a:p>
          <a:p>
            <a:pPr lvl="1"/>
            <a:r>
              <a:rPr lang="en-US" dirty="0"/>
              <a:t>Similar to design patterns</a:t>
            </a:r>
          </a:p>
          <a:p>
            <a:r>
              <a:rPr lang="en-US" dirty="0"/>
              <a:t>Supports predicting costs, quality, and schedule</a:t>
            </a:r>
          </a:p>
          <a:p>
            <a:pPr lvl="1"/>
            <a:r>
              <a:rPr lang="en-US" dirty="0"/>
              <a:t>Typically by predicting information for each component </a:t>
            </a:r>
            <a:r>
              <a:rPr lang="en-US" dirty="0">
                <a:sym typeface="Wingdings" panose="05000000000000000000" pitchFamily="2" charset="2"/>
              </a:rPr>
              <a:t> breaks down complexity</a:t>
            </a:r>
          </a:p>
          <a:p>
            <a:r>
              <a:rPr lang="en-US" dirty="0">
                <a:sym typeface="Wingdings" panose="05000000000000000000" pitchFamily="2" charset="2"/>
              </a:rPr>
              <a:t>Aids in software evolution</a:t>
            </a:r>
          </a:p>
          <a:p>
            <a:pPr lvl="1"/>
            <a:r>
              <a:rPr lang="en-US" dirty="0"/>
              <a:t>Breaking down complexity aids change analysis</a:t>
            </a:r>
          </a:p>
          <a:p>
            <a:r>
              <a:rPr lang="en-US" dirty="0"/>
              <a:t>Aids in prototyping</a:t>
            </a:r>
          </a:p>
          <a:p>
            <a:pPr lvl="1"/>
            <a:r>
              <a:rPr lang="en-US" dirty="0"/>
              <a:t>Can implement architectural skeleton early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93620-FFC9-10F4-B3AC-2780140D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1600" dirty="0" err="1"/>
        </a:defPPr>
      </a:lst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Microsoft Office PowerPoint</Application>
  <PresentationFormat>Breitbild</PresentationFormat>
  <Paragraphs>459</Paragraphs>
  <Slides>43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Office</vt:lpstr>
      <vt:lpstr>Principles of AI Engineering Chapter 6: Model deployment and software architecture</vt:lpstr>
      <vt:lpstr>Contents</vt:lpstr>
      <vt:lpstr>Simple deployments</vt:lpstr>
      <vt:lpstr>Deploying a model is easy!</vt:lpstr>
      <vt:lpstr>… but is it really easy?</vt:lpstr>
      <vt:lpstr>Software architecture</vt:lpstr>
      <vt:lpstr>So far: Requirements</vt:lpstr>
      <vt:lpstr>Software architecture</vt:lpstr>
      <vt:lpstr>Importance of architecture</vt:lpstr>
      <vt:lpstr>Example: Twitter redesign</vt:lpstr>
      <vt:lpstr>Old architecture</vt:lpstr>
      <vt:lpstr>Redesign goals</vt:lpstr>
      <vt:lpstr>New architecture</vt:lpstr>
      <vt:lpstr>Insights from Twitter Redesign</vt:lpstr>
      <vt:lpstr>Reasoning about architecture: Use cases and interfaces</vt:lpstr>
      <vt:lpstr>Reasoning about architecture: Data flow and storage components</vt:lpstr>
      <vt:lpstr>Reasoning about architecture: ML pipeline</vt:lpstr>
      <vt:lpstr>Graphical Notations for Architecture</vt:lpstr>
      <vt:lpstr>Live exercise</vt:lpstr>
      <vt:lpstr>Design decisions</vt:lpstr>
      <vt:lpstr>Which ML algorithm should be used?</vt:lpstr>
      <vt:lpstr>Deployment architecture: Where should the model live?</vt:lpstr>
      <vt:lpstr>Considerations for deployment architecture</vt:lpstr>
      <vt:lpstr>For the AR use case</vt:lpstr>
      <vt:lpstr>Possible locations for intelligence</vt:lpstr>
      <vt:lpstr>Where should feature encoding happen?</vt:lpstr>
      <vt:lpstr>Reusing feature engineering code</vt:lpstr>
      <vt:lpstr>Feature store pattern</vt:lpstr>
      <vt:lpstr>More design considerations</vt:lpstr>
      <vt:lpstr>Design pattern for systems with ML components</vt:lpstr>
      <vt:lpstr>Design patterns are codified design knowledge</vt:lpstr>
      <vt:lpstr>Multi-tier architecture:  Separating models and business logic</vt:lpstr>
      <vt:lpstr>Advantages of separating logic</vt:lpstr>
      <vt:lpstr>Microservices</vt:lpstr>
      <vt:lpstr>More patterns</vt:lpstr>
      <vt:lpstr>Anti-patterns (things to avoid)</vt:lpstr>
      <vt:lpstr>Documenting model inference interfaces</vt:lpstr>
      <vt:lpstr>Reasons for documentation</vt:lpstr>
      <vt:lpstr>Documenting input/output types</vt:lpstr>
      <vt:lpstr>Beyond input/output types</vt:lpstr>
      <vt:lpstr>Model cards</vt:lpstr>
      <vt:lpstr>FactSheet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Engineering Chapter 4: Goals</dc:title>
  <dc:creator>Steffen Herbold</dc:creator>
  <cp:lastModifiedBy>Herbold, Steffen</cp:lastModifiedBy>
  <cp:revision>193</cp:revision>
  <dcterms:created xsi:type="dcterms:W3CDTF">2022-05-31T13:59:18Z</dcterms:created>
  <dcterms:modified xsi:type="dcterms:W3CDTF">2023-09-26T07:47:56Z</dcterms:modified>
</cp:coreProperties>
</file>