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65" r:id="rId10"/>
    <p:sldId id="270" r:id="rId11"/>
    <p:sldId id="271" r:id="rId12"/>
    <p:sldId id="272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5840" autoAdjust="0"/>
  </p:normalViewPr>
  <p:slideViewPr>
    <p:cSldViewPr snapToGrid="0">
      <p:cViewPr varScale="1">
        <p:scale>
          <a:sx n="107" d="100"/>
          <a:sy n="107" d="100"/>
        </p:scale>
        <p:origin x="6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Carrier delay - Performance over nu: of Iterations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title>
    <c:autoTitleDeleted val="0"/>
    <c:plotArea>
      <c:layout>
        <c:manualLayout>
          <c:layoutTarget val="inner"/>
          <c:xMode val="edge"/>
          <c:yMode val="edge"/>
          <c:x val="3.0479797979797978E-2"/>
          <c:y val="0.10157143701924608"/>
          <c:w val="0.96952020202020206"/>
          <c:h val="0.772195399318586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5.3</c:v>
                </c:pt>
                <c:pt idx="1">
                  <c:v>5.55</c:v>
                </c:pt>
                <c:pt idx="2">
                  <c:v>3.99</c:v>
                </c:pt>
                <c:pt idx="3">
                  <c:v>4.6900000000000004</c:v>
                </c:pt>
                <c:pt idx="4">
                  <c:v>3.88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61-1447-9882-B14DE65D0C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7.0940000000000003</c:v>
                </c:pt>
                <c:pt idx="1">
                  <c:v>1.9259999999999999</c:v>
                </c:pt>
                <c:pt idx="2">
                  <c:v>0.49099999999999999</c:v>
                </c:pt>
                <c:pt idx="3">
                  <c:v>0.499</c:v>
                </c:pt>
                <c:pt idx="4">
                  <c:v>0.46200000000000002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61-1447-9882-B14DE65D0C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0539055"/>
        <c:axId val="1983832895"/>
      </c:barChart>
      <c:catAx>
        <c:axId val="1990539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1983832895"/>
        <c:crosses val="autoZero"/>
        <c:auto val="1"/>
        <c:lblAlgn val="ctr"/>
        <c:lblOffset val="100"/>
        <c:noMultiLvlLbl val="0"/>
      </c:catAx>
      <c:valAx>
        <c:axId val="1983832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1990539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L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 dirty="0">
                <a:effectLst/>
              </a:rPr>
              <a:t>NAS delay- Performance over nu: of Iterations</a:t>
            </a:r>
            <a:endParaRPr lang="en-LK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3.95</c:v>
                </c:pt>
                <c:pt idx="1">
                  <c:v>3.94</c:v>
                </c:pt>
                <c:pt idx="2">
                  <c:v>4.17</c:v>
                </c:pt>
                <c:pt idx="3">
                  <c:v>4.17</c:v>
                </c:pt>
                <c:pt idx="4">
                  <c:v>4.2699999999999996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D2-E540-B0E6-06F8816BB3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0.51400000000000001</c:v>
                </c:pt>
                <c:pt idx="1">
                  <c:v>0.46899999999999997</c:v>
                </c:pt>
                <c:pt idx="2">
                  <c:v>0.44500000000000001</c:v>
                </c:pt>
                <c:pt idx="3">
                  <c:v>0.34899999999999998</c:v>
                </c:pt>
                <c:pt idx="4">
                  <c:v>0.30299999999999999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D2-E540-B0E6-06F8816BB3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2310639"/>
        <c:axId val="2041882927"/>
      </c:barChart>
      <c:catAx>
        <c:axId val="2042310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2041882927"/>
        <c:crosses val="autoZero"/>
        <c:auto val="1"/>
        <c:lblAlgn val="ctr"/>
        <c:lblOffset val="100"/>
        <c:noMultiLvlLbl val="0"/>
      </c:catAx>
      <c:valAx>
        <c:axId val="2041882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2042310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L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dirty="0">
                <a:effectLst/>
              </a:rPr>
              <a:t>Weather </a:t>
            </a:r>
            <a:r>
              <a:rPr lang="en-GB" sz="1862" b="0" i="0" u="none" strike="noStrike" baseline="0" dirty="0">
                <a:effectLst/>
              </a:rPr>
              <a:t>delay- Performance over nu: of Iterations</a:t>
            </a:r>
            <a:r>
              <a:rPr lang="en-GB" sz="1862" b="0" i="0" u="none" strike="noStrike" baseline="0" dirty="0"/>
              <a:t> </a:t>
            </a:r>
            <a:endParaRPr lang="en-LK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4.4800000000000004</c:v>
                </c:pt>
                <c:pt idx="1">
                  <c:v>4.8</c:v>
                </c:pt>
                <c:pt idx="2">
                  <c:v>4.43</c:v>
                </c:pt>
                <c:pt idx="3">
                  <c:v>4.28</c:v>
                </c:pt>
                <c:pt idx="4">
                  <c:v>4.59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62-B545-848C-8B806BF0AE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0.48</c:v>
                </c:pt>
                <c:pt idx="1">
                  <c:v>0.373</c:v>
                </c:pt>
                <c:pt idx="2">
                  <c:v>0.41799999999999998</c:v>
                </c:pt>
                <c:pt idx="3">
                  <c:v>0.56999999999999995</c:v>
                </c:pt>
                <c:pt idx="4">
                  <c:v>0.34499999999999997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62-B545-848C-8B806BF0AE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4591391"/>
        <c:axId val="1995374911"/>
      </c:barChart>
      <c:catAx>
        <c:axId val="1994591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1995374911"/>
        <c:crosses val="autoZero"/>
        <c:auto val="1"/>
        <c:lblAlgn val="ctr"/>
        <c:lblOffset val="100"/>
        <c:noMultiLvlLbl val="0"/>
      </c:catAx>
      <c:valAx>
        <c:axId val="1995374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1994591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L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dirty="0">
                <a:effectLst/>
              </a:rPr>
              <a:t>Late aircraft delay</a:t>
            </a:r>
            <a:r>
              <a:rPr lang="en-GB" sz="1800" b="0" i="0" baseline="0" dirty="0">
                <a:effectLst/>
              </a:rPr>
              <a:t> - </a:t>
            </a:r>
            <a:r>
              <a:rPr lang="en-GB" sz="1862" b="0" i="0" u="none" strike="noStrike" baseline="0" dirty="0">
                <a:effectLst/>
              </a:rPr>
              <a:t>Performance over nu: of Iterations </a:t>
            </a:r>
            <a:endParaRPr lang="en-LK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0.72</c:v>
                </c:pt>
                <c:pt idx="1">
                  <c:v>4</c:v>
                </c:pt>
                <c:pt idx="2">
                  <c:v>4.41</c:v>
                </c:pt>
                <c:pt idx="3">
                  <c:v>3.16</c:v>
                </c:pt>
                <c:pt idx="4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1-374F-AB62-D49453E4D1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0.504</c:v>
                </c:pt>
                <c:pt idx="1">
                  <c:v>0.29299999999999998</c:v>
                </c:pt>
                <c:pt idx="2">
                  <c:v>0.36899999999999999</c:v>
                </c:pt>
                <c:pt idx="3">
                  <c:v>0.249</c:v>
                </c:pt>
                <c:pt idx="4">
                  <c:v>0.23499999999999999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11-374F-AB62-D49453E4D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7568239"/>
        <c:axId val="2047570671"/>
      </c:barChart>
      <c:catAx>
        <c:axId val="2047568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2047570671"/>
        <c:crosses val="autoZero"/>
        <c:auto val="1"/>
        <c:lblAlgn val="ctr"/>
        <c:lblOffset val="100"/>
        <c:noMultiLvlLbl val="0"/>
      </c:catAx>
      <c:valAx>
        <c:axId val="2047570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2047568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LK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dirty="0">
                <a:effectLst/>
              </a:rPr>
              <a:t>Security delay - </a:t>
            </a:r>
            <a:r>
              <a:rPr lang="en-GB" sz="1862" b="0" i="0" u="none" strike="noStrike" baseline="0" dirty="0">
                <a:effectLst/>
              </a:rPr>
              <a:t>Performance over nu: of Iterations </a:t>
            </a:r>
            <a:endParaRPr lang="en-LK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4.72</c:v>
                </c:pt>
                <c:pt idx="1">
                  <c:v>4.3899999999999997</c:v>
                </c:pt>
                <c:pt idx="2">
                  <c:v>4.83</c:v>
                </c:pt>
                <c:pt idx="3">
                  <c:v>4.8499999999999996</c:v>
                </c:pt>
                <c:pt idx="4">
                  <c:v>4.5199999999999996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8C-0C44-9927-3704B68DB0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Iteration 1</c:v>
                </c:pt>
                <c:pt idx="1">
                  <c:v>Iteration 2</c:v>
                </c:pt>
                <c:pt idx="2">
                  <c:v>Iteration 3</c:v>
                </c:pt>
                <c:pt idx="3">
                  <c:v>Iteration 4</c:v>
                </c:pt>
                <c:pt idx="4">
                  <c:v>Iteration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0.45300000000000001</c:v>
                </c:pt>
                <c:pt idx="1">
                  <c:v>0.25</c:v>
                </c:pt>
                <c:pt idx="2">
                  <c:v>0.307</c:v>
                </c:pt>
                <c:pt idx="3">
                  <c:v>0.27</c:v>
                </c:pt>
                <c:pt idx="4">
                  <c:v>0.27100000000000002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8C-0C44-9927-3704B68DB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0760303"/>
        <c:axId val="2044409055"/>
      </c:barChart>
      <c:catAx>
        <c:axId val="199076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2044409055"/>
        <c:crosses val="autoZero"/>
        <c:auto val="1"/>
        <c:lblAlgn val="ctr"/>
        <c:lblOffset val="100"/>
        <c:noMultiLvlLbl val="0"/>
      </c:catAx>
      <c:valAx>
        <c:axId val="204440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199076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LK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Average Time Taken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Hive-QL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137"/>
                </a:srgbClr>
              </a:outerShdw>
              <a:softEdge rad="0"/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Carrier delay </c:v>
                </c:pt>
                <c:pt idx="1">
                  <c:v>NAS delay </c:v>
                </c:pt>
                <c:pt idx="2">
                  <c:v>Weather delay </c:v>
                </c:pt>
                <c:pt idx="3">
                  <c:v>Late aircraft delay </c:v>
                </c:pt>
                <c:pt idx="4">
                  <c:v>Security delay 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4.6820000000000004</c:v>
                </c:pt>
                <c:pt idx="1">
                  <c:v>4.0999999999999996</c:v>
                </c:pt>
                <c:pt idx="2">
                  <c:v>4.516</c:v>
                </c:pt>
                <c:pt idx="3">
                  <c:v>3.5179999999999998</c:v>
                </c:pt>
                <c:pt idx="4">
                  <c:v>4.6619999999999999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0B-5B40-B3B2-A1FE9A890B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Spark-SQL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Carrier delay </c:v>
                </c:pt>
                <c:pt idx="1">
                  <c:v>NAS delay </c:v>
                </c:pt>
                <c:pt idx="2">
                  <c:v>Weather delay </c:v>
                </c:pt>
                <c:pt idx="3">
                  <c:v>Late aircraft delay </c:v>
                </c:pt>
                <c:pt idx="4">
                  <c:v>Security delay 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2.0943999999999998</c:v>
                </c:pt>
                <c:pt idx="1">
                  <c:v>0.41599999999999998</c:v>
                </c:pt>
                <c:pt idx="2">
                  <c:v>0.43719999999999998</c:v>
                </c:pt>
                <c:pt idx="3">
                  <c:v>0.33</c:v>
                </c:pt>
                <c:pt idx="4">
                  <c:v>0.31019999999999998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0B-5B40-B3B2-A1FE9A890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7535279"/>
        <c:axId val="2039656911"/>
      </c:barChart>
      <c:catAx>
        <c:axId val="2047535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2039656911"/>
        <c:crosses val="autoZero"/>
        <c:auto val="1"/>
        <c:lblAlgn val="ctr"/>
        <c:lblOffset val="100"/>
        <c:noMultiLvlLbl val="0"/>
      </c:catAx>
      <c:valAx>
        <c:axId val="203965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LK"/>
          </a:p>
        </c:txPr>
        <c:crossAx val="2047535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L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L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F5C5BD-8AB6-4E5F-8616-0B1D32D0FBFD}" type="datetime1">
              <a:rPr lang="en-US" smtClean="0"/>
              <a:t>3/6/23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DD49AE-E876-4130-BF53-6229B9820536}" type="datetime1">
              <a:rPr lang="en-US" smtClean="0"/>
              <a:t>3/6/23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C0840E64-78EA-480E-9DFC-F5D183737F14}" type="datetime1">
              <a:rPr lang="en-US" smtClean="0"/>
              <a:t>3/6/23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802B-70FA-41EA-BEAA-8B64D5BF1424}" type="datetime1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2D428-74E3-499E-9255-6C7C463A82F6}" type="datetime1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379E8-AC6C-43B9-9222-BDF0AF9336F0}" type="datetime1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ED329652-6112-4F3D-B614-62B56A045E3D}" type="datetime1">
              <a:rPr lang="en-US" smtClean="0"/>
              <a:t>3/6/23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4E64D-1B50-4EC0-83A1-DE58B45AB49E}" type="datetime1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1A824-A4A3-4BDD-B7F1-293A0EC1EA54}" type="datetime1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1B1D06-1BCF-4BCB-9319-09267D16BB9F}" type="datetime1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61324-1C8A-40EA-A8C7-BACD05350B74}" type="datetime1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BA78C1D-B8C9-43D1-BED3-AB201E145563}" type="datetime1">
              <a:rPr lang="en-US" smtClean="0"/>
              <a:t>3/6/23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FA2D3EE-FBE6-4434-A13B-BD4C1C612D44}" type="datetime1">
              <a:rPr lang="en-US" smtClean="0"/>
              <a:t>3/6/23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Quarter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F323AA-170C-4C76-B350-C21CF15222DA}" type="datetime1">
              <a:rPr lang="en-US" smtClean="0"/>
              <a:t>3/6/23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openclipart.org/detail/34531/tango-computer-by-warszawianka" TargetMode="External"/><Relationship Id="rId7" Type="http://schemas.openxmlformats.org/officeDocument/2006/relationships/hyperlink" Target="https://openclipart.org/detail/161695/fwd__bubble_hand_drawn-by-rejon-17766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pixabay.com/en/paper-document-office-page-file-40205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pixabay.com/en/arrow-left-blue-handdrawn-pointing-310634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oright.com/posts/4369/apache-spark-%E6%95%99%E5%AD%B8-%E7%94%A8-machine-learning-%E8%BE%A8%E8%AD%98%E9%B3%B6%E5%B0%BE%E8%8A%B1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>
                <a:solidFill>
                  <a:schemeClr val="tx1"/>
                </a:solidFill>
              </a:rPr>
              <a:t>Big data analytics</a:t>
            </a: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K W I Rangana</a:t>
            </a:r>
          </a:p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229377D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FBDF6C-3EC6-F2D1-C033-DA762AD78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46833"/>
              </p:ext>
            </p:extLst>
          </p:nvPr>
        </p:nvGraphicFramePr>
        <p:xfrm>
          <a:off x="1066800" y="580572"/>
          <a:ext cx="10058400" cy="5372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20AB-6714-9268-4449-9DA5C3DD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7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46F4-407F-497C-1ACC-6D113F7C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Comparison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91E159-4FC4-D158-5949-FB6AE64F19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552717"/>
              </p:ext>
            </p:extLst>
          </p:nvPr>
        </p:nvGraphicFramePr>
        <p:xfrm>
          <a:off x="1066800" y="2103437"/>
          <a:ext cx="10058400" cy="274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79425826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72106871"/>
                    </a:ext>
                  </a:extLst>
                </a:gridCol>
              </a:tblGrid>
              <a:tr h="548074">
                <a:tc>
                  <a:txBody>
                    <a:bodyPr/>
                    <a:lstStyle/>
                    <a:p>
                      <a:r>
                        <a:rPr lang="en-LK" dirty="0"/>
                        <a:t>Hadoop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Apache Spark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42822"/>
                  </a:ext>
                </a:extLst>
              </a:tr>
              <a:tr h="548074">
                <a:tc gridSpan="2">
                  <a:txBody>
                    <a:bodyPr/>
                    <a:lstStyle/>
                    <a:p>
                      <a:r>
                        <a:rPr lang="en-LK" dirty="0">
                          <a:solidFill>
                            <a:srgbClr val="FF0000"/>
                          </a:solidFill>
                        </a:rPr>
                        <a:t>Ease of Use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42506"/>
                  </a:ext>
                </a:extLst>
              </a:tr>
              <a:tr h="548074">
                <a:tc>
                  <a:txBody>
                    <a:bodyPr/>
                    <a:lstStyle/>
                    <a:p>
                      <a:r>
                        <a:rPr lang="en-LK" dirty="0"/>
                        <a:t>Quite harder than 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Easy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731234"/>
                  </a:ext>
                </a:extLst>
              </a:tr>
              <a:tr h="548074">
                <a:tc gridSpan="2">
                  <a:txBody>
                    <a:bodyPr/>
                    <a:lstStyle/>
                    <a:p>
                      <a:r>
                        <a:rPr lang="en-LK" dirty="0">
                          <a:solidFill>
                            <a:srgbClr val="FF0000"/>
                          </a:solidFill>
                        </a:rPr>
                        <a:t>Fast Process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51512"/>
                  </a:ext>
                </a:extLst>
              </a:tr>
              <a:tr h="548074">
                <a:tc>
                  <a:txBody>
                    <a:bodyPr/>
                    <a:lstStyle/>
                    <a:p>
                      <a:r>
                        <a:rPr lang="en-LK" dirty="0"/>
                        <a:t>Less faster than 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Faster than hadoop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6301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4A2E-3F78-F095-9759-786E9357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3/6/23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C510-BA56-048B-54CE-EAAE31D7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C9985-ECD4-01D6-E237-EAF43BE97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K" dirty="0"/>
              <a:t>A</a:t>
            </a:r>
            <a:r>
              <a:rPr lang="en-GB" dirty="0"/>
              <a:t>p</a:t>
            </a:r>
            <a:r>
              <a:rPr lang="en-LK" dirty="0"/>
              <a:t>che spark performs well when compare to the hadoop.</a:t>
            </a:r>
          </a:p>
          <a:p>
            <a:r>
              <a:rPr lang="en-LK" dirty="0"/>
              <a:t>As it runs fatser</a:t>
            </a:r>
          </a:p>
          <a:p>
            <a:r>
              <a:rPr lang="en-LK" dirty="0"/>
              <a:t>And when running same query repetitively apache spark shows less time for executing the queries.</a:t>
            </a:r>
          </a:p>
          <a:p>
            <a:r>
              <a:rPr lang="en-LK" dirty="0"/>
              <a:t>W</a:t>
            </a:r>
            <a:r>
              <a:rPr lang="en-GB" dirty="0"/>
              <a:t>h</a:t>
            </a:r>
            <a:r>
              <a:rPr lang="en-LK" dirty="0"/>
              <a:t>en considering the how easy to use, apache spark is more easier to use than hadoop.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7EDAC-4DD3-6AB2-2E2C-74789785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3/6/23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8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0FEC-D821-0106-0F57-8F60C55C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Introduction to Map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C2A2-08AB-8EFF-FAB6-D20F07B4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K" dirty="0"/>
              <a:t>Open source framwork for analys big data</a:t>
            </a:r>
          </a:p>
          <a:p>
            <a:r>
              <a:rPr lang="en-LK" dirty="0"/>
              <a:t>Stores large datasets(petabyte) and process them parallelly</a:t>
            </a:r>
          </a:p>
          <a:p>
            <a:r>
              <a:rPr lang="en-LK" dirty="0"/>
              <a:t>Map, shuffle and Reduce are the 3 stages.</a:t>
            </a:r>
          </a:p>
          <a:p>
            <a:r>
              <a:rPr lang="en-LK" dirty="0"/>
              <a:t>It divides input data and distributes among other computers and process data parallely.</a:t>
            </a:r>
          </a:p>
          <a:p>
            <a:endParaRPr lang="en-LK" dirty="0"/>
          </a:p>
          <a:p>
            <a:endParaRPr lang="en-L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7CCD-44A2-43CD-7701-A7C0A2DA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3/6/23</a:t>
            </a:fld>
            <a:endParaRPr lang="en-US"/>
          </a:p>
        </p:txBody>
      </p:sp>
      <p:pic>
        <p:nvPicPr>
          <p:cNvPr id="6" name="Picture 5" descr="A picture containing text, electronics, monitor, indoor&#10;&#10;Description automatically generated">
            <a:extLst>
              <a:ext uri="{FF2B5EF4-FFF2-40B4-BE49-F238E27FC236}">
                <a16:creationId xmlns:a16="http://schemas.microsoft.com/office/drawing/2014/main" id="{B1496A13-74BA-84B7-63DE-F346A9318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2528" y="5126098"/>
            <a:ext cx="1230086" cy="1230086"/>
          </a:xfrm>
          <a:prstGeom prst="rect">
            <a:avLst/>
          </a:prstGeom>
        </p:spPr>
      </p:pic>
      <p:pic>
        <p:nvPicPr>
          <p:cNvPr id="8" name="Picture 7" descr="A picture containing text, electronics, monitor, indoor&#10;&#10;Description automatically generated">
            <a:extLst>
              <a:ext uri="{FF2B5EF4-FFF2-40B4-BE49-F238E27FC236}">
                <a16:creationId xmlns:a16="http://schemas.microsoft.com/office/drawing/2014/main" id="{389E2E24-AB66-C98E-B09F-BFE3D8626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2528" y="3676891"/>
            <a:ext cx="1230086" cy="1230086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AE57D96-3562-7DB3-1FEE-6D498F858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17298" y="3840910"/>
            <a:ext cx="498010" cy="64259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946F1EF-C218-0F15-3836-019039443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18745" y="4483504"/>
            <a:ext cx="498010" cy="642594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1835086-28A5-5D1E-7D0F-D0A661EE4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09698" y="5188631"/>
            <a:ext cx="498010" cy="64259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564A5BE-375E-03C0-BF7E-C1DB04D54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14245" y="5890855"/>
            <a:ext cx="498010" cy="642594"/>
          </a:xfrm>
          <a:prstGeom prst="rect">
            <a:avLst/>
          </a:prstGeom>
        </p:spPr>
      </p:pic>
      <p:pic>
        <p:nvPicPr>
          <p:cNvPr id="15" name="Picture 14" descr="Logo, icon&#10;&#10;Description automatically generated">
            <a:extLst>
              <a:ext uri="{FF2B5EF4-FFF2-40B4-BE49-F238E27FC236}">
                <a16:creationId xmlns:a16="http://schemas.microsoft.com/office/drawing/2014/main" id="{1B82F214-DD62-FDE7-D465-846C4639A2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7481319">
            <a:off x="2262555" y="3552451"/>
            <a:ext cx="801578" cy="1132431"/>
          </a:xfrm>
          <a:prstGeom prst="rect">
            <a:avLst/>
          </a:prstGeom>
        </p:spPr>
      </p:pic>
      <p:pic>
        <p:nvPicPr>
          <p:cNvPr id="16" name="Picture 15" descr="Logo, icon&#10;&#10;Description automatically generated">
            <a:extLst>
              <a:ext uri="{FF2B5EF4-FFF2-40B4-BE49-F238E27FC236}">
                <a16:creationId xmlns:a16="http://schemas.microsoft.com/office/drawing/2014/main" id="{9B71F603-F7FB-75B8-BB07-091380CF71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6000903">
            <a:off x="2262555" y="4037286"/>
            <a:ext cx="801578" cy="1132431"/>
          </a:xfrm>
          <a:prstGeom prst="rect">
            <a:avLst/>
          </a:prstGeom>
        </p:spPr>
      </p:pic>
      <p:pic>
        <p:nvPicPr>
          <p:cNvPr id="17" name="Picture 16" descr="Logo, icon&#10;&#10;Description automatically generated">
            <a:extLst>
              <a:ext uri="{FF2B5EF4-FFF2-40B4-BE49-F238E27FC236}">
                <a16:creationId xmlns:a16="http://schemas.microsoft.com/office/drawing/2014/main" id="{816D4AD3-4205-CD04-6532-A3BC2DB5E1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7598271">
            <a:off x="2216548" y="4995264"/>
            <a:ext cx="706070" cy="1132431"/>
          </a:xfrm>
          <a:prstGeom prst="rect">
            <a:avLst/>
          </a:prstGeom>
        </p:spPr>
      </p:pic>
      <p:pic>
        <p:nvPicPr>
          <p:cNvPr id="18" name="Picture 17" descr="Logo, icon&#10;&#10;Description automatically generated">
            <a:extLst>
              <a:ext uri="{FF2B5EF4-FFF2-40B4-BE49-F238E27FC236}">
                <a16:creationId xmlns:a16="http://schemas.microsoft.com/office/drawing/2014/main" id="{23924A7C-D120-DAFD-539C-33CB50BDD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6059853">
            <a:off x="2218713" y="5447987"/>
            <a:ext cx="766553" cy="10829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4A4178-9098-3655-F073-9955715C940A}"/>
              </a:ext>
            </a:extLst>
          </p:cNvPr>
          <p:cNvSpPr txBox="1"/>
          <p:nvPr/>
        </p:nvSpPr>
        <p:spPr>
          <a:xfrm>
            <a:off x="5202849" y="397754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Cat: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50AC19-74D0-3EB7-E5CA-278A89DD6F38}"/>
              </a:ext>
            </a:extLst>
          </p:cNvPr>
          <p:cNvSpPr txBox="1"/>
          <p:nvPr/>
        </p:nvSpPr>
        <p:spPr>
          <a:xfrm>
            <a:off x="5193585" y="576336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Dog: 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363E29-FCC9-8D55-5718-F35FC9E44469}"/>
              </a:ext>
            </a:extLst>
          </p:cNvPr>
          <p:cNvSpPr txBox="1"/>
          <p:nvPr/>
        </p:nvSpPr>
        <p:spPr>
          <a:xfrm>
            <a:off x="5195364" y="5439894"/>
            <a:ext cx="86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Cat: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1CCABE-F3DD-B5FD-FD8B-3C8D02C88761}"/>
              </a:ext>
            </a:extLst>
          </p:cNvPr>
          <p:cNvSpPr txBox="1"/>
          <p:nvPr/>
        </p:nvSpPr>
        <p:spPr>
          <a:xfrm>
            <a:off x="5222421" y="4258903"/>
            <a:ext cx="91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Dog: 5</a:t>
            </a:r>
          </a:p>
        </p:txBody>
      </p:sp>
      <p:pic>
        <p:nvPicPr>
          <p:cNvPr id="24" name="Picture 23" descr="A picture containing text, electronics, monitor, indoor&#10;&#10;Description automatically generated">
            <a:extLst>
              <a:ext uri="{FF2B5EF4-FFF2-40B4-BE49-F238E27FC236}">
                <a16:creationId xmlns:a16="http://schemas.microsoft.com/office/drawing/2014/main" id="{A80EA4B4-7DC7-403B-3926-03A06EE6C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80795" y="3680557"/>
            <a:ext cx="1230086" cy="1230086"/>
          </a:xfrm>
          <a:prstGeom prst="rect">
            <a:avLst/>
          </a:prstGeom>
        </p:spPr>
      </p:pic>
      <p:pic>
        <p:nvPicPr>
          <p:cNvPr id="25" name="Picture 24" descr="A picture containing text, electronics, monitor, indoor&#10;&#10;Description automatically generated">
            <a:extLst>
              <a:ext uri="{FF2B5EF4-FFF2-40B4-BE49-F238E27FC236}">
                <a16:creationId xmlns:a16="http://schemas.microsoft.com/office/drawing/2014/main" id="{DB16A87A-3632-656D-F6A6-FA28147C9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80795" y="5064231"/>
            <a:ext cx="1230086" cy="1230086"/>
          </a:xfrm>
          <a:prstGeom prst="rect">
            <a:avLst/>
          </a:prstGeom>
        </p:spPr>
      </p:pic>
      <p:pic>
        <p:nvPicPr>
          <p:cNvPr id="29" name="Picture 28" descr="Rectangle&#10;&#10;Description automatically generated with medium confidence">
            <a:extLst>
              <a:ext uri="{FF2B5EF4-FFF2-40B4-BE49-F238E27FC236}">
                <a16:creationId xmlns:a16="http://schemas.microsoft.com/office/drawing/2014/main" id="{6C0EAE5C-C69B-9DE8-EED3-D2FABC8F4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rot="12057911">
            <a:off x="5985057" y="4149402"/>
            <a:ext cx="3279036" cy="1255714"/>
          </a:xfrm>
          <a:prstGeom prst="rect">
            <a:avLst/>
          </a:prstGeom>
        </p:spPr>
      </p:pic>
      <p:pic>
        <p:nvPicPr>
          <p:cNvPr id="30" name="Picture 29" descr="Rectangle&#10;&#10;Description automatically generated with medium confidence">
            <a:extLst>
              <a:ext uri="{FF2B5EF4-FFF2-40B4-BE49-F238E27FC236}">
                <a16:creationId xmlns:a16="http://schemas.microsoft.com/office/drawing/2014/main" id="{4F3343A4-EBE1-1F86-1872-A753AE7DF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rot="11073441">
            <a:off x="6142243" y="5074606"/>
            <a:ext cx="3120345" cy="1255714"/>
          </a:xfrm>
          <a:prstGeom prst="rect">
            <a:avLst/>
          </a:prstGeom>
        </p:spPr>
      </p:pic>
      <p:pic>
        <p:nvPicPr>
          <p:cNvPr id="31" name="Picture 30" descr="Rectangle&#10;&#10;Description automatically generated with medium confidence">
            <a:extLst>
              <a:ext uri="{FF2B5EF4-FFF2-40B4-BE49-F238E27FC236}">
                <a16:creationId xmlns:a16="http://schemas.microsoft.com/office/drawing/2014/main" id="{BDFBC988-7F81-6F9A-46CC-C6045379A0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rot="9396393">
            <a:off x="6091982" y="4547082"/>
            <a:ext cx="3272256" cy="1255714"/>
          </a:xfrm>
          <a:prstGeom prst="rect">
            <a:avLst/>
          </a:prstGeom>
        </p:spPr>
      </p:pic>
      <p:pic>
        <p:nvPicPr>
          <p:cNvPr id="32" name="Picture 31" descr="Rectangle&#10;&#10;Description automatically generated with medium confidence">
            <a:extLst>
              <a:ext uri="{FF2B5EF4-FFF2-40B4-BE49-F238E27FC236}">
                <a16:creationId xmlns:a16="http://schemas.microsoft.com/office/drawing/2014/main" id="{729CBDA2-AA50-800E-DB81-C981ADFCDB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rot="10800000">
            <a:off x="6220157" y="3808517"/>
            <a:ext cx="2981742" cy="125571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05D86E9-7EB2-DF2B-ED97-11F4DC5C98AE}"/>
              </a:ext>
            </a:extLst>
          </p:cNvPr>
          <p:cNvSpPr txBox="1"/>
          <p:nvPr/>
        </p:nvSpPr>
        <p:spPr>
          <a:xfrm>
            <a:off x="10856524" y="429883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Dog:15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C5E798-B04F-5C97-794C-A8C32DCE7154}"/>
              </a:ext>
            </a:extLst>
          </p:cNvPr>
          <p:cNvSpPr txBox="1"/>
          <p:nvPr/>
        </p:nvSpPr>
        <p:spPr>
          <a:xfrm>
            <a:off x="10803986" y="558288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Cat:8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890220F5-FE30-CFA6-510F-58E5493CC2FA}"/>
              </a:ext>
            </a:extLst>
          </p:cNvPr>
          <p:cNvSpPr/>
          <p:nvPr/>
        </p:nvSpPr>
        <p:spPr>
          <a:xfrm>
            <a:off x="4774640" y="4212249"/>
            <a:ext cx="481886" cy="224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D0CB5DF2-0508-816A-D16D-99BB453EFAA5}"/>
              </a:ext>
            </a:extLst>
          </p:cNvPr>
          <p:cNvSpPr/>
          <p:nvPr/>
        </p:nvSpPr>
        <p:spPr>
          <a:xfrm>
            <a:off x="10383893" y="5628840"/>
            <a:ext cx="481886" cy="224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F8ECC6BD-EEF0-521B-5818-E387DEE46C90}"/>
              </a:ext>
            </a:extLst>
          </p:cNvPr>
          <p:cNvSpPr/>
          <p:nvPr/>
        </p:nvSpPr>
        <p:spPr>
          <a:xfrm>
            <a:off x="10374638" y="4345051"/>
            <a:ext cx="481886" cy="224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F57D852F-9AEC-02CD-E6EC-5219FCD0DD66}"/>
              </a:ext>
            </a:extLst>
          </p:cNvPr>
          <p:cNvSpPr/>
          <p:nvPr/>
        </p:nvSpPr>
        <p:spPr>
          <a:xfrm>
            <a:off x="4724939" y="5652180"/>
            <a:ext cx="481886" cy="224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15271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60C8-784F-3D65-4CD7-E8950949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Introduction to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5205-3F09-F654-AC96-B017FC691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056743" cy="3849624"/>
          </a:xfrm>
        </p:spPr>
        <p:txBody>
          <a:bodyPr/>
          <a:lstStyle/>
          <a:p>
            <a:r>
              <a:rPr lang="en-LK" dirty="0"/>
              <a:t>Open source cluster computing framwork.</a:t>
            </a:r>
          </a:p>
          <a:p>
            <a:r>
              <a:rPr lang="en-LK" dirty="0"/>
              <a:t>Suitable for machine learning algorithms.</a:t>
            </a:r>
          </a:p>
          <a:p>
            <a:r>
              <a:rPr lang="en-LK" dirty="0"/>
              <a:t>Spark runs faster than memory, disk and even hadoop.</a:t>
            </a:r>
          </a:p>
          <a:p>
            <a:r>
              <a:rPr lang="en-LK" dirty="0"/>
              <a:t>Currently it provides API to J</a:t>
            </a:r>
            <a:r>
              <a:rPr lang="en-GB" dirty="0"/>
              <a:t>a</a:t>
            </a:r>
            <a:r>
              <a:rPr lang="en-LK" dirty="0"/>
              <a:t>va, python, and Scalar.</a:t>
            </a:r>
          </a:p>
          <a:p>
            <a:r>
              <a:rPr lang="en-LK" dirty="0"/>
              <a:t>It integrates well with Hadoop ecosystem.</a:t>
            </a:r>
          </a:p>
          <a:p>
            <a:endParaRPr lang="en-LK" dirty="0"/>
          </a:p>
          <a:p>
            <a:endParaRPr lang="en-L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03C6-662B-9908-BE7C-252C151D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3/6/23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81DA731-E1AD-D4FA-F6AB-25A707CF8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14572" y="1962612"/>
            <a:ext cx="5210628" cy="422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8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157435D-CE13-CB98-2531-3132BD3626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428012"/>
              </p:ext>
            </p:extLst>
          </p:nvPr>
        </p:nvGraphicFramePr>
        <p:xfrm>
          <a:off x="1066800" y="457200"/>
          <a:ext cx="10058400" cy="549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55006-B5CE-E2B9-FA56-CB3221FE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3/6/23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EEAE5C-CAAD-3722-D001-B823CF8C4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554372"/>
              </p:ext>
            </p:extLst>
          </p:nvPr>
        </p:nvGraphicFramePr>
        <p:xfrm>
          <a:off x="1066800" y="740230"/>
          <a:ext cx="10058400" cy="5212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BC73D-BCC2-C814-3E42-94C8F4AE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3/6/23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9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496230-9D78-3441-14CD-2B891A042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655558"/>
              </p:ext>
            </p:extLst>
          </p:nvPr>
        </p:nvGraphicFramePr>
        <p:xfrm>
          <a:off x="1066800" y="740230"/>
          <a:ext cx="10058400" cy="5212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47B9D-9E27-7117-BCEC-47CF2F87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3/6/23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1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5D7676C-012C-CED2-114C-5680F8C40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756163"/>
              </p:ext>
            </p:extLst>
          </p:nvPr>
        </p:nvGraphicFramePr>
        <p:xfrm>
          <a:off x="1066800" y="725714"/>
          <a:ext cx="10058400" cy="5227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2DF79-D60D-9EEE-7B0A-ADDD8387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3/6/23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1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E1E5881-1B77-F4A2-34E6-39FD23686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402239"/>
              </p:ext>
            </p:extLst>
          </p:nvPr>
        </p:nvGraphicFramePr>
        <p:xfrm>
          <a:off x="1066800" y="696686"/>
          <a:ext cx="10058400" cy="525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C5275-C668-45A8-4851-10AB325E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3/6/23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420FB9-483B-7CC9-BD85-A6542AC26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965334"/>
              </p:ext>
            </p:extLst>
          </p:nvPr>
        </p:nvGraphicFramePr>
        <p:xfrm>
          <a:off x="1066800" y="2103438"/>
          <a:ext cx="100583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421179086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60787024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079097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LK" dirty="0"/>
                        <a:t>Time taken by query(in 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Hive-QL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Spark-SQL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4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delay query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4.682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2.0944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02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 delay query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0.416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32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 delay query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4.516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0.4372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9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 aircraft delay query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3.518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8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delay query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4.662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0.3102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31012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7DDFC-8093-EB9B-1019-3972649F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3/6/23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44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39_TF78438558" id="{0BED6512-3D0D-4F75-AB59-5444160ED234}" vid="{29214CBE-E8BC-4FF0-A7D0-03F1D5557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SavonVTI</Template>
  <TotalTime>456</TotalTime>
  <Words>289</Words>
  <Application>Microsoft Macintosh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Garamond</vt:lpstr>
      <vt:lpstr>SavonVTI</vt:lpstr>
      <vt:lpstr>Big data analytics</vt:lpstr>
      <vt:lpstr>Introduction to Map Reduce</vt:lpstr>
      <vt:lpstr>Introduction to Apache 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</dc:title>
  <dc:creator>ishani rangana</dc:creator>
  <cp:lastModifiedBy>ishani rangana</cp:lastModifiedBy>
  <cp:revision>6</cp:revision>
  <dcterms:created xsi:type="dcterms:W3CDTF">2023-02-25T09:28:03Z</dcterms:created>
  <dcterms:modified xsi:type="dcterms:W3CDTF">2023-03-05T20:34:43Z</dcterms:modified>
</cp:coreProperties>
</file>