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handoutMasterIdLst>
    <p:handoutMasterId r:id="rId9"/>
  </p:handoutMasterIdLst>
  <p:sldIdLst>
    <p:sldId id="256" r:id="rId2"/>
    <p:sldId id="261" r:id="rId3"/>
    <p:sldId id="259" r:id="rId4"/>
    <p:sldId id="262" r:id="rId5"/>
    <p:sldId id="265" r:id="rId6"/>
    <p:sldId id="264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F32D"/>
    <a:srgbClr val="F0CCC2"/>
    <a:srgbClr val="53CD9C"/>
    <a:srgbClr val="2BF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5D85392-799C-845D-A896-D466A027C7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2C2DE3-F9C6-0E35-67BD-03BC003FA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3EC77-555B-4C54-82E3-FA0E45B98D82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7AC77-CAE0-719A-86A5-76F6217B0A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AC0B80-788D-F732-B517-FABE1ACC66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25409-7C18-4D51-8943-19B1D2588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2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ED1A-A9A7-4D6F-9D72-B1CCD2E2A0C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450-A4EC-4E60-B2CD-0D127C46DC7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7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ED1A-A9A7-4D6F-9D72-B1CCD2E2A0C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450-A4EC-4E60-B2CD-0D127C46DC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0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575ED1A-A9A7-4D6F-9D72-B1CCD2E2A0C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6A5C450-A4EC-4E60-B2CD-0D127C46DC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0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ED1A-A9A7-4D6F-9D72-B1CCD2E2A0C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450-A4EC-4E60-B2CD-0D127C46DC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7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ED1A-A9A7-4D6F-9D72-B1CCD2E2A0C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450-A4EC-4E60-B2CD-0D127C46DC7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6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ED1A-A9A7-4D6F-9D72-B1CCD2E2A0C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450-A4EC-4E60-B2CD-0D127C46DC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ED1A-A9A7-4D6F-9D72-B1CCD2E2A0C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450-A4EC-4E60-B2CD-0D127C46DC7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8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ED1A-A9A7-4D6F-9D72-B1CCD2E2A0C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450-A4EC-4E60-B2CD-0D127C46D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68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ED1A-A9A7-4D6F-9D72-B1CCD2E2A0C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450-A4EC-4E60-B2CD-0D127C46D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1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ED1A-A9A7-4D6F-9D72-B1CCD2E2A0C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450-A4EC-4E60-B2CD-0D127C46DC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7201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ED1A-A9A7-4D6F-9D72-B1CCD2E2A0C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450-A4EC-4E60-B2CD-0D127C46DC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12004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5ED1A-A9A7-4D6F-9D72-B1CCD2E2A0C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5C450-A4EC-4E60-B2CD-0D127C46D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11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eoul.go.kr/" TargetMode="External"/><Relationship Id="rId2" Type="http://schemas.openxmlformats.org/officeDocument/2006/relationships/hyperlink" Target="https://www.data.go.k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8DCCC-13DA-3AC2-455E-A91D72FBD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/>
              <a:t>공공자전거 공공데이터 분석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99729FC-828C-AEC3-7AD1-1B789A3BD433}"/>
              </a:ext>
            </a:extLst>
          </p:cNvPr>
          <p:cNvSpPr txBox="1">
            <a:spLocks/>
          </p:cNvSpPr>
          <p:nvPr/>
        </p:nvSpPr>
        <p:spPr bwMode="gray">
          <a:xfrm>
            <a:off x="7729545" y="4513140"/>
            <a:ext cx="393592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dirty="0"/>
              <a:t>거북이팀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10785E2-A488-CABB-8A21-6590BCDD0B1A}"/>
              </a:ext>
            </a:extLst>
          </p:cNvPr>
          <p:cNvSpPr txBox="1">
            <a:spLocks/>
          </p:cNvSpPr>
          <p:nvPr/>
        </p:nvSpPr>
        <p:spPr bwMode="gray">
          <a:xfrm>
            <a:off x="7729545" y="5227507"/>
            <a:ext cx="393592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dirty="0">
                <a:latin typeface="+mj-ea"/>
              </a:rPr>
              <a:t>2022.12.09</a:t>
            </a:r>
            <a:endParaRPr lang="ko-KR" altLang="en-US" sz="3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751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C0FE70D-4813-9C4B-7E5C-56A835929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481" y="2901156"/>
            <a:ext cx="7886700" cy="192405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386D37F-8E23-7061-5883-5E05E3D0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동기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9852DF-015C-02AD-33EC-ADBA621FD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6" y="1343526"/>
            <a:ext cx="7136125" cy="185010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C434F-EF07-B762-490F-80DA2C0D2978}"/>
              </a:ext>
            </a:extLst>
          </p:cNvPr>
          <p:cNvSpPr txBox="1">
            <a:spLocks/>
          </p:cNvSpPr>
          <p:nvPr/>
        </p:nvSpPr>
        <p:spPr bwMode="gray">
          <a:xfrm>
            <a:off x="685800" y="4743806"/>
            <a:ext cx="7539789" cy="1850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rgbClr val="000000"/>
                </a:solidFill>
                <a:latin typeface="맑은고딕"/>
              </a:rPr>
              <a:t>따릉이는</a:t>
            </a:r>
            <a:r>
              <a:rPr lang="ko-KR" altLang="en-US" dirty="0">
                <a:solidFill>
                  <a:srgbClr val="000000"/>
                </a:solidFill>
                <a:latin typeface="맑은고딕"/>
              </a:rPr>
              <a:t> 회원수만 </a:t>
            </a:r>
            <a:r>
              <a:rPr lang="en-US" altLang="ko-KR" dirty="0">
                <a:solidFill>
                  <a:srgbClr val="000000"/>
                </a:solidFill>
                <a:latin typeface="맑은고딕"/>
              </a:rPr>
              <a:t>350</a:t>
            </a:r>
            <a:r>
              <a:rPr lang="ko-KR" altLang="en-US" dirty="0">
                <a:solidFill>
                  <a:srgbClr val="000000"/>
                </a:solidFill>
                <a:latin typeface="맑은고딕"/>
              </a:rPr>
              <a:t>만명이 넘어설 정도로 시민들의 큰 사랑을 받는 서울시 대표 사업이다</a:t>
            </a:r>
            <a:r>
              <a:rPr lang="en-US" altLang="ko-KR" dirty="0">
                <a:solidFill>
                  <a:srgbClr val="000000"/>
                </a:solidFill>
                <a:latin typeface="맑은고딕"/>
              </a:rPr>
              <a:t>. 8</a:t>
            </a:r>
            <a:r>
              <a:rPr lang="ko-KR" altLang="en-US" dirty="0">
                <a:solidFill>
                  <a:srgbClr val="000000"/>
                </a:solidFill>
                <a:latin typeface="맑은고딕"/>
              </a:rPr>
              <a:t>월말 기준 올해 이용 건수는 </a:t>
            </a:r>
            <a:r>
              <a:rPr lang="en-US" altLang="ko-KR" dirty="0">
                <a:solidFill>
                  <a:srgbClr val="000000"/>
                </a:solidFill>
                <a:latin typeface="맑은고딕"/>
              </a:rPr>
              <a:t>2612</a:t>
            </a:r>
            <a:r>
              <a:rPr lang="ko-KR" altLang="en-US" dirty="0">
                <a:solidFill>
                  <a:srgbClr val="000000"/>
                </a:solidFill>
                <a:latin typeface="맑은고딕"/>
              </a:rPr>
              <a:t>만에 달한다</a:t>
            </a:r>
            <a:r>
              <a:rPr lang="en-US" altLang="ko-KR" dirty="0">
                <a:solidFill>
                  <a:srgbClr val="000000"/>
                </a:solidFill>
                <a:latin typeface="맑은고딕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맑은고딕"/>
              </a:rPr>
              <a:t>전체 누적 이용 건수는 </a:t>
            </a:r>
            <a:r>
              <a:rPr lang="en-US" altLang="ko-KR" dirty="0">
                <a:solidFill>
                  <a:srgbClr val="000000"/>
                </a:solidFill>
                <a:latin typeface="맑은고딕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맑은고딕"/>
              </a:rPr>
              <a:t>억</a:t>
            </a:r>
            <a:r>
              <a:rPr lang="en-US" altLang="ko-KR" dirty="0">
                <a:solidFill>
                  <a:srgbClr val="000000"/>
                </a:solidFill>
                <a:latin typeface="맑은고딕"/>
              </a:rPr>
              <a:t>1000</a:t>
            </a:r>
            <a:r>
              <a:rPr lang="ko-KR" altLang="en-US" dirty="0">
                <a:solidFill>
                  <a:srgbClr val="000000"/>
                </a:solidFill>
                <a:latin typeface="맑은고딕"/>
              </a:rPr>
              <a:t>만을 훌쩍 넘었다</a:t>
            </a:r>
            <a:r>
              <a:rPr lang="en-US" altLang="ko-KR" dirty="0">
                <a:solidFill>
                  <a:srgbClr val="000000"/>
                </a:solidFill>
                <a:latin typeface="맑은고딕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>
                <a:solidFill>
                  <a:srgbClr val="000000"/>
                </a:solidFill>
                <a:latin typeface="맑은고딕"/>
              </a:rPr>
              <a:t>시민들의 야외 활동이 늘어나면서 공원이 인접한 </a:t>
            </a:r>
            <a:r>
              <a:rPr lang="ko-KR" altLang="en-US" dirty="0" err="1">
                <a:solidFill>
                  <a:srgbClr val="000000"/>
                </a:solidFill>
                <a:latin typeface="맑은고딕"/>
              </a:rPr>
              <a:t>마곡나루역</a:t>
            </a:r>
            <a:r>
              <a:rPr lang="en-US" altLang="ko-KR" dirty="0">
                <a:solidFill>
                  <a:srgbClr val="000000"/>
                </a:solidFill>
                <a:latin typeface="맑은고딕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맑은고딕"/>
              </a:rPr>
              <a:t>여의나루역</a:t>
            </a:r>
            <a:r>
              <a:rPr lang="en-US" altLang="ko-KR" dirty="0">
                <a:solidFill>
                  <a:srgbClr val="000000"/>
                </a:solidFill>
                <a:latin typeface="맑은고딕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맑은고딕"/>
              </a:rPr>
              <a:t>뚝섬유원지역</a:t>
            </a:r>
            <a:r>
              <a:rPr lang="ko-KR" altLang="en-US" dirty="0">
                <a:solidFill>
                  <a:srgbClr val="000000"/>
                </a:solidFill>
                <a:latin typeface="맑은고딕"/>
              </a:rPr>
              <a:t> 근처 대여소에서는 </a:t>
            </a:r>
            <a:r>
              <a:rPr lang="ko-KR" altLang="en-US" dirty="0" err="1">
                <a:solidFill>
                  <a:srgbClr val="000000"/>
                </a:solidFill>
                <a:latin typeface="맑은고딕"/>
              </a:rPr>
              <a:t>따릉이</a:t>
            </a:r>
            <a:r>
              <a:rPr lang="ko-KR" altLang="en-US" dirty="0">
                <a:solidFill>
                  <a:srgbClr val="000000"/>
                </a:solidFill>
                <a:latin typeface="맑은고딕"/>
              </a:rPr>
              <a:t> 확보를 위한 이용자들의 눈치 싸움을 쉽게 목격할 수 있다</a:t>
            </a:r>
            <a:r>
              <a:rPr lang="en-US" altLang="ko-KR" dirty="0">
                <a:solidFill>
                  <a:srgbClr val="000000"/>
                </a:solidFill>
                <a:latin typeface="맑은고딕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맑은고딕"/>
              </a:rPr>
              <a:t>퇴근 시간 지하철역 대여소 역시 비슷한 현상이 벌어지긴 마찬가지다</a:t>
            </a:r>
            <a:r>
              <a:rPr lang="en-US" altLang="ko-KR" dirty="0">
                <a:solidFill>
                  <a:srgbClr val="000000"/>
                </a:solidFill>
                <a:latin typeface="맑은고딕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맑은고딕"/>
            </a:endParaRPr>
          </a:p>
          <a:p>
            <a:r>
              <a:rPr lang="ko-KR" altLang="en-US" dirty="0">
                <a:solidFill>
                  <a:srgbClr val="999999"/>
                </a:solidFill>
                <a:latin typeface="맑은고딕"/>
              </a:rPr>
              <a:t>등록 </a:t>
            </a:r>
            <a:r>
              <a:rPr lang="en-US" altLang="ko-KR" dirty="0">
                <a:solidFill>
                  <a:srgbClr val="999999"/>
                </a:solidFill>
                <a:latin typeface="맑은고딕"/>
              </a:rPr>
              <a:t>2022.10.03 07:00:00</a:t>
            </a:r>
            <a:r>
              <a:rPr lang="ko-KR" altLang="en-US" dirty="0">
                <a:solidFill>
                  <a:srgbClr val="999999"/>
                </a:solidFill>
                <a:latin typeface="맑은고딕"/>
              </a:rPr>
              <a:t>수정 </a:t>
            </a:r>
            <a:r>
              <a:rPr lang="en-US" altLang="ko-KR" dirty="0">
                <a:solidFill>
                  <a:srgbClr val="999999"/>
                </a:solidFill>
                <a:latin typeface="맑은고딕"/>
              </a:rPr>
              <a:t>2022.10.03 07:55:19 </a:t>
            </a:r>
            <a:r>
              <a:rPr lang="ko-KR" altLang="en-US" dirty="0" err="1">
                <a:solidFill>
                  <a:srgbClr val="999999"/>
                </a:solidFill>
                <a:latin typeface="맑은고딕"/>
              </a:rPr>
              <a:t>뉴시스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24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675C1F3-4205-3588-5F5D-24065FF10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5, 6</a:t>
            </a:r>
            <a:r>
              <a:rPr lang="ko-KR" altLang="en-US" dirty="0"/>
              <a:t>월 대여이력</a:t>
            </a:r>
            <a:r>
              <a:rPr lang="en-US" altLang="ko-KR" dirty="0"/>
              <a:t>: </a:t>
            </a:r>
            <a:r>
              <a:rPr lang="en-US" altLang="ko-KR" dirty="0">
                <a:latin typeface="Arial Unicode MS"/>
              </a:rPr>
              <a:t>9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,</a:t>
            </a:r>
            <a:r>
              <a:rPr lang="en-US" altLang="ko-KR" dirty="0">
                <a:latin typeface="Arial Unicode MS"/>
                <a:ea typeface="var(--jp-code-font-family)"/>
              </a:rPr>
              <a:t>130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,</a:t>
            </a:r>
            <a:r>
              <a:rPr lang="en-US" altLang="ko-KR" dirty="0">
                <a:latin typeface="Arial Unicode MS"/>
                <a:ea typeface="var(--jp-code-font-family)"/>
              </a:rPr>
              <a:t>645</a:t>
            </a:r>
            <a:r>
              <a:rPr lang="ko-KR" altLang="en-US" dirty="0"/>
              <a:t>건</a:t>
            </a:r>
            <a:endParaRPr lang="en-US" altLang="ko-KR" dirty="0"/>
          </a:p>
          <a:p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</a:t>
            </a:r>
            <a:r>
              <a:rPr lang="en-US" altLang="ko-KR" dirty="0"/>
              <a:t>~6</a:t>
            </a:r>
            <a:r>
              <a:rPr lang="ko-KR" altLang="en-US" dirty="0"/>
              <a:t>월 고장신고내역</a:t>
            </a:r>
            <a:r>
              <a:rPr lang="en-US" altLang="ko-KR" dirty="0"/>
              <a:t>: 74,924</a:t>
            </a:r>
            <a:r>
              <a:rPr lang="ko-KR" altLang="en-US" dirty="0"/>
              <a:t>건</a:t>
            </a:r>
            <a:endParaRPr lang="en-US" altLang="ko-KR" dirty="0"/>
          </a:p>
          <a:p>
            <a:r>
              <a:rPr lang="ko-KR" altLang="en-US" dirty="0"/>
              <a:t>공공자전거 대여소 정보</a:t>
            </a:r>
            <a:r>
              <a:rPr lang="en-US" altLang="ko-KR" dirty="0"/>
              <a:t>(22.06</a:t>
            </a:r>
            <a:r>
              <a:rPr lang="ko-KR" altLang="en-US" dirty="0"/>
              <a:t>월 기준</a:t>
            </a:r>
            <a:r>
              <a:rPr lang="en-US" altLang="ko-KR" dirty="0"/>
              <a:t>): 2,653</a:t>
            </a:r>
            <a:r>
              <a:rPr lang="ko-KR" altLang="en-US" dirty="0"/>
              <a:t>건</a:t>
            </a:r>
            <a:endParaRPr lang="en-US" altLang="ko-KR" dirty="0"/>
          </a:p>
          <a:p>
            <a:r>
              <a:rPr lang="ko-KR" altLang="en-US" dirty="0"/>
              <a:t>외국인 대여정보</a:t>
            </a:r>
            <a:endParaRPr lang="en-US" altLang="ko-KR" dirty="0"/>
          </a:p>
          <a:p>
            <a:r>
              <a:rPr lang="ko-KR" altLang="en-US" dirty="0"/>
              <a:t>신규가입자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공공데이터포털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en-US" altLang="ko-K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https://www.data.go.kr/</a:t>
            </a: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서울열린데이터광장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en-US" altLang="ko-K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https://data.seoul.go.kr/</a:t>
            </a: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A546D1-F233-7561-B033-535DF283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공공자전거 공공데이터</a:t>
            </a: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EE2417E9-CFBC-F4F6-CE35-9EF152B0FB30}"/>
              </a:ext>
            </a:extLst>
          </p:cNvPr>
          <p:cNvSpPr/>
          <p:nvPr/>
        </p:nvSpPr>
        <p:spPr>
          <a:xfrm>
            <a:off x="9401176" y="1695450"/>
            <a:ext cx="342900" cy="1552575"/>
          </a:xfrm>
          <a:prstGeom prst="rightBrace">
            <a:avLst>
              <a:gd name="adj1" fmla="val 0"/>
              <a:gd name="adj2" fmla="val 50000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174196-791C-1E35-B633-C80CA3EEDBD8}"/>
              </a:ext>
            </a:extLst>
          </p:cNvPr>
          <p:cNvSpPr txBox="1"/>
          <p:nvPr/>
        </p:nvSpPr>
        <p:spPr>
          <a:xfrm>
            <a:off x="9820275" y="2200275"/>
            <a:ext cx="1620957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분석대상</a:t>
            </a:r>
          </a:p>
        </p:txBody>
      </p:sp>
    </p:spTree>
    <p:extLst>
      <p:ext uri="{BB962C8B-B14F-4D97-AF65-F5344CB8AC3E}">
        <p14:creationId xmlns:p14="http://schemas.microsoft.com/office/powerpoint/2010/main" val="97179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ABA8D-16C8-379F-2441-843FB36D4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6298532" cy="3803904"/>
          </a:xfrm>
        </p:spPr>
        <p:txBody>
          <a:bodyPr>
            <a:normAutofit/>
          </a:bodyPr>
          <a:lstStyle/>
          <a:p>
            <a:r>
              <a:rPr lang="ko-KR" altLang="en-US" dirty="0"/>
              <a:t>이용시간 범위</a:t>
            </a:r>
            <a:r>
              <a:rPr lang="en-US" altLang="ko-KR" dirty="0"/>
              <a:t>: 0 ~ 1,612</a:t>
            </a:r>
            <a:r>
              <a:rPr lang="ko-KR" altLang="en-US" dirty="0"/>
              <a:t>분</a:t>
            </a:r>
            <a:endParaRPr lang="en-US" altLang="ko-KR" dirty="0"/>
          </a:p>
          <a:p>
            <a:r>
              <a:rPr lang="ko-KR" altLang="en-US" dirty="0"/>
              <a:t>이용거리 범위</a:t>
            </a:r>
            <a:r>
              <a:rPr lang="en-US" altLang="ko-KR" dirty="0"/>
              <a:t>: 0 ~ 172,297</a:t>
            </a:r>
            <a:r>
              <a:rPr lang="ko-KR" altLang="en-US" dirty="0"/>
              <a:t>미터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F04E08-E487-F17A-4F0D-0272AA42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공공자전거 자료특성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E887E7-FC9A-9EAE-1556-C08E6CD50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132" y="1527048"/>
            <a:ext cx="4343400" cy="4057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0E125F-E3DB-C450-0A20-1BB5169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874834"/>
            <a:ext cx="6298532" cy="270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7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76263A-FBAE-AF72-B744-4995A2389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440" y="1419225"/>
            <a:ext cx="6230782" cy="4525963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9FEAF48-0977-9EEF-0803-FAFEC8CF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반납대여소 표시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8CEDA8C-B54E-4EFA-79B9-2048F9D42641}"/>
              </a:ext>
            </a:extLst>
          </p:cNvPr>
          <p:cNvSpPr/>
          <p:nvPr/>
        </p:nvSpPr>
        <p:spPr>
          <a:xfrm>
            <a:off x="4882356" y="3609975"/>
            <a:ext cx="2266950" cy="2114550"/>
          </a:xfrm>
          <a:prstGeom prst="ellipse">
            <a:avLst/>
          </a:prstGeom>
          <a:solidFill>
            <a:srgbClr val="F0CCC2">
              <a:alpha val="46667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B003A5-8C63-4676-8EAD-AE05F5A608BA}"/>
              </a:ext>
            </a:extLst>
          </p:cNvPr>
          <p:cNvSpPr/>
          <p:nvPr/>
        </p:nvSpPr>
        <p:spPr>
          <a:xfrm>
            <a:off x="2781300" y="6069013"/>
            <a:ext cx="6477000" cy="666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7030A0"/>
                </a:solidFill>
              </a:rPr>
              <a:t>대여소마다 특징을 고려</a:t>
            </a:r>
            <a:r>
              <a:rPr lang="en-US" altLang="ko-KR" dirty="0">
                <a:solidFill>
                  <a:srgbClr val="7030A0"/>
                </a:solidFill>
              </a:rPr>
              <a:t>, </a:t>
            </a:r>
            <a:r>
              <a:rPr lang="ko-KR" altLang="en-US" dirty="0" err="1">
                <a:solidFill>
                  <a:srgbClr val="7030A0"/>
                </a:solidFill>
              </a:rPr>
              <a:t>괸리</a:t>
            </a:r>
            <a:r>
              <a:rPr lang="ko-KR" altLang="en-US" dirty="0">
                <a:solidFill>
                  <a:srgbClr val="7030A0"/>
                </a:solidFill>
              </a:rPr>
              <a:t> 반경을 달리할 필요 있어 보임</a:t>
            </a:r>
          </a:p>
        </p:txBody>
      </p:sp>
    </p:spTree>
    <p:extLst>
      <p:ext uri="{BB962C8B-B14F-4D97-AF65-F5344CB8AC3E}">
        <p14:creationId xmlns:p14="http://schemas.microsoft.com/office/powerpoint/2010/main" val="237852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8BCF47E-7186-7574-FF29-6C5269F89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726" y="1600200"/>
            <a:ext cx="7518210" cy="4525963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146CAB-6874-653E-71EA-9D7FF68C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월 한달간 가장 긴 이용거리</a:t>
            </a:r>
            <a:r>
              <a:rPr lang="en-US" altLang="ko-KR" dirty="0"/>
              <a:t>-</a:t>
            </a:r>
            <a:r>
              <a:rPr lang="ko-KR" altLang="en-US" dirty="0"/>
              <a:t>경로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C482AA-6FE8-1C47-3AFF-12CD70E4CBBF}"/>
              </a:ext>
            </a:extLst>
          </p:cNvPr>
          <p:cNvSpPr/>
          <p:nvPr/>
        </p:nvSpPr>
        <p:spPr>
          <a:xfrm>
            <a:off x="2781300" y="6069013"/>
            <a:ext cx="6477000" cy="666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7030A0"/>
                </a:solidFill>
              </a:rPr>
              <a:t>따릉이를</a:t>
            </a:r>
            <a:r>
              <a:rPr lang="ko-KR" altLang="en-US" dirty="0">
                <a:solidFill>
                  <a:srgbClr val="7030A0"/>
                </a:solidFill>
              </a:rPr>
              <a:t> 이용</a:t>
            </a:r>
            <a:r>
              <a:rPr lang="en-US" altLang="ko-KR" dirty="0">
                <a:solidFill>
                  <a:srgbClr val="7030A0"/>
                </a:solidFill>
              </a:rPr>
              <a:t>, </a:t>
            </a:r>
            <a:r>
              <a:rPr lang="ko-KR" altLang="en-US" dirty="0">
                <a:solidFill>
                  <a:srgbClr val="7030A0"/>
                </a:solidFill>
              </a:rPr>
              <a:t>서울 전역 및 근교를 이동하고 있음</a:t>
            </a:r>
          </a:p>
        </p:txBody>
      </p:sp>
    </p:spTree>
    <p:extLst>
      <p:ext uri="{BB962C8B-B14F-4D97-AF65-F5344CB8AC3E}">
        <p14:creationId xmlns:p14="http://schemas.microsoft.com/office/powerpoint/2010/main" val="58087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695A0-F105-18F4-2877-2E7B2FE9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외부에 보관</a:t>
            </a:r>
            <a:r>
              <a:rPr lang="en-US" altLang="ko-KR" dirty="0"/>
              <a:t>, </a:t>
            </a:r>
            <a:r>
              <a:rPr lang="ko-KR" altLang="en-US" dirty="0"/>
              <a:t>운영이 되는 환경으로 고장 자주 발생 예상</a:t>
            </a:r>
            <a:endParaRPr lang="en-US" altLang="ko-KR" dirty="0"/>
          </a:p>
          <a:p>
            <a:pPr lvl="1"/>
            <a:r>
              <a:rPr lang="ko-KR" altLang="en-US" dirty="0"/>
              <a:t>수명주기 고려</a:t>
            </a:r>
            <a:r>
              <a:rPr lang="en-US" altLang="ko-KR" dirty="0"/>
              <a:t>, </a:t>
            </a:r>
            <a:r>
              <a:rPr lang="ko-KR" altLang="en-US" dirty="0"/>
              <a:t>일정 주행거리마다 사전점검이 효율성 있어 보임</a:t>
            </a:r>
            <a:endParaRPr lang="en-US" altLang="ko-KR" dirty="0"/>
          </a:p>
          <a:p>
            <a:r>
              <a:rPr lang="ko-KR" altLang="en-US" dirty="0"/>
              <a:t>많은 대여소</a:t>
            </a:r>
            <a:r>
              <a:rPr lang="en-US" altLang="ko-KR" dirty="0"/>
              <a:t>, </a:t>
            </a:r>
            <a:r>
              <a:rPr lang="ko-KR" altLang="en-US" dirty="0"/>
              <a:t>자전거 관리로 관리할 자전거 특정 어려움</a:t>
            </a:r>
            <a:endParaRPr lang="en-US" altLang="ko-KR" dirty="0"/>
          </a:p>
          <a:p>
            <a:pPr lvl="1"/>
            <a:r>
              <a:rPr lang="ko-KR" altLang="en-US" dirty="0"/>
              <a:t>일정거리나 특정 정비조건 설정</a:t>
            </a:r>
            <a:r>
              <a:rPr lang="en-US" altLang="ko-KR" dirty="0"/>
              <a:t>, </a:t>
            </a:r>
            <a:r>
              <a:rPr lang="ko-KR" altLang="en-US" dirty="0"/>
              <a:t>자전거 마다 </a:t>
            </a:r>
            <a:r>
              <a:rPr lang="en-US" altLang="ko-KR" dirty="0"/>
              <a:t>LED </a:t>
            </a:r>
            <a:r>
              <a:rPr lang="ko-KR" altLang="en-US" dirty="0"/>
              <a:t>표시등 부착</a:t>
            </a:r>
            <a:endParaRPr lang="en-US" altLang="ko-KR" dirty="0"/>
          </a:p>
          <a:p>
            <a:r>
              <a:rPr lang="ko-KR" altLang="en-US" dirty="0"/>
              <a:t>효과</a:t>
            </a:r>
            <a:endParaRPr lang="en-US" altLang="ko-KR" dirty="0"/>
          </a:p>
          <a:p>
            <a:pPr lvl="1"/>
            <a:r>
              <a:rPr lang="ko-KR" altLang="en-US" dirty="0"/>
              <a:t>이용자</a:t>
            </a:r>
            <a:r>
              <a:rPr lang="en-US" altLang="ko-KR" dirty="0"/>
              <a:t>: </a:t>
            </a:r>
            <a:r>
              <a:rPr lang="ko-KR" altLang="en-US" dirty="0"/>
              <a:t>자전거에 대한 신뢰감 상승 기대</a:t>
            </a:r>
            <a:endParaRPr lang="en-US" altLang="ko-KR" dirty="0"/>
          </a:p>
          <a:p>
            <a:pPr lvl="1"/>
            <a:r>
              <a:rPr lang="ko-KR" altLang="en-US" dirty="0"/>
              <a:t>운영자</a:t>
            </a:r>
            <a:r>
              <a:rPr lang="en-US" altLang="ko-KR" dirty="0"/>
              <a:t>: </a:t>
            </a:r>
            <a:r>
              <a:rPr lang="ko-KR" altLang="en-US" dirty="0"/>
              <a:t>정비 소요 자전거에 대한 집중 정비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08AC5F-C468-B83C-D215-37C792CD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 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C396F8-2097-1BBE-F891-17E8AA9CC8F7}"/>
              </a:ext>
            </a:extLst>
          </p:cNvPr>
          <p:cNvSpPr/>
          <p:nvPr/>
        </p:nvSpPr>
        <p:spPr>
          <a:xfrm>
            <a:off x="1304925" y="5508627"/>
            <a:ext cx="9086850" cy="922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ko-KR" altLang="en-US" sz="2300" dirty="0">
                <a:solidFill>
                  <a:srgbClr val="7030A0"/>
                </a:solidFill>
              </a:rPr>
              <a:t>자전거의 효율적인 관리로 위험 줄이고</a:t>
            </a:r>
            <a:r>
              <a:rPr lang="en-US" altLang="ko-KR" sz="2300" dirty="0">
                <a:solidFill>
                  <a:srgbClr val="7030A0"/>
                </a:solidFill>
              </a:rPr>
              <a:t>, </a:t>
            </a:r>
            <a:r>
              <a:rPr lang="ko-KR" altLang="en-US" sz="2300" dirty="0">
                <a:solidFill>
                  <a:srgbClr val="7030A0"/>
                </a:solidFill>
              </a:rPr>
              <a:t>집중관리로 </a:t>
            </a:r>
            <a:r>
              <a:rPr lang="ko-KR" altLang="en-US" sz="2300" dirty="0" err="1">
                <a:solidFill>
                  <a:srgbClr val="7030A0"/>
                </a:solidFill>
              </a:rPr>
              <a:t>고장율</a:t>
            </a:r>
            <a:r>
              <a:rPr lang="ko-KR" altLang="en-US" sz="2300" dirty="0">
                <a:solidFill>
                  <a:srgbClr val="7030A0"/>
                </a:solidFill>
              </a:rPr>
              <a:t> 저하 기대</a:t>
            </a:r>
          </a:p>
        </p:txBody>
      </p:sp>
    </p:spTree>
    <p:extLst>
      <p:ext uri="{BB962C8B-B14F-4D97-AF65-F5344CB8AC3E}">
        <p14:creationId xmlns:p14="http://schemas.microsoft.com/office/powerpoint/2010/main" val="4214470322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248</TotalTime>
  <Words>258</Words>
  <Application>Microsoft Office PowerPoint</Application>
  <PresentationFormat>와이드스크린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-apple-system</vt:lpstr>
      <vt:lpstr>Arial Unicode MS</vt:lpstr>
      <vt:lpstr>맑은 고딕</vt:lpstr>
      <vt:lpstr>맑은고딕</vt:lpstr>
      <vt:lpstr>Arial</vt:lpstr>
      <vt:lpstr>Corbel</vt:lpstr>
      <vt:lpstr>Wingdings</vt:lpstr>
      <vt:lpstr>Wingdings 2</vt:lpstr>
      <vt:lpstr>Wingdings 3</vt:lpstr>
      <vt:lpstr>New_Education03</vt:lpstr>
      <vt:lpstr>공공자전거 공공데이터 분석</vt:lpstr>
      <vt:lpstr>주제 선정 동기</vt:lpstr>
      <vt:lpstr>공공자전거 공공데이터</vt:lpstr>
      <vt:lpstr>공공자전거 자료특성</vt:lpstr>
      <vt:lpstr>반납대여소 표시</vt:lpstr>
      <vt:lpstr>6월 한달간 가장 긴 이용거리-경로</vt:lpstr>
      <vt:lpstr>결 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 P</dc:creator>
  <cp:lastModifiedBy>hee P</cp:lastModifiedBy>
  <cp:revision>10</cp:revision>
  <dcterms:created xsi:type="dcterms:W3CDTF">2022-12-01T15:34:49Z</dcterms:created>
  <dcterms:modified xsi:type="dcterms:W3CDTF">2022-12-07T03:25:39Z</dcterms:modified>
</cp:coreProperties>
</file>