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300" r:id="rId6"/>
    <p:sldId id="315" r:id="rId7"/>
    <p:sldId id="309" r:id="rId8"/>
    <p:sldId id="316" r:id="rId9"/>
    <p:sldId id="317" r:id="rId10"/>
    <p:sldId id="318" r:id="rId11"/>
    <p:sldId id="319" r:id="rId12"/>
    <p:sldId id="311" r:id="rId13"/>
    <p:sldId id="320" r:id="rId14"/>
    <p:sldId id="322" r:id="rId15"/>
    <p:sldId id="323" r:id="rId16"/>
    <p:sldId id="324" r:id="rId17"/>
    <p:sldId id="325" r:id="rId18"/>
    <p:sldId id="327" r:id="rId19"/>
    <p:sldId id="328" r:id="rId20"/>
    <p:sldId id="330" r:id="rId21"/>
    <p:sldId id="329" r:id="rId22"/>
    <p:sldId id="312" r:id="rId23"/>
    <p:sldId id="271" r:id="rId24"/>
    <p:sldId id="275" r:id="rId25"/>
    <p:sldId id="276" r:id="rId2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3725" autoAdjust="0"/>
  </p:normalViewPr>
  <p:slideViewPr>
    <p:cSldViewPr snapToGrid="0">
      <p:cViewPr varScale="1">
        <p:scale>
          <a:sx n="78" d="100"/>
          <a:sy n="78" d="100"/>
        </p:scale>
        <p:origin x="446" y="77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EC3DC8-2383-4F6E-84B5-D479F6119F63}" type="datetime1">
              <a:rPr lang="ko-KR" altLang="en-US" smtClean="0">
                <a:latin typeface="+mj-ea"/>
                <a:ea typeface="+mj-ea"/>
              </a:rPr>
              <a:t>2024-01-02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8806134-23C9-4270-8FE8-292D1E85468B}" type="datetime1">
              <a:rPr lang="ko-KR" altLang="en-US" smtClean="0"/>
              <a:pPr/>
              <a:t>2024-01-02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18E0B9-48E4-499D-93B2-B07D00395BAC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8158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6189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6852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738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7425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224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5092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D18E0B9-48E4-499D-93B2-B07D00395BAC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5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6583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741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889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905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329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5386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7066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744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</a:t>
            </a:r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/>
              <a:t>1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8" name="그림 개체 틀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1" name="그림 개체 틀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구역 머리글</a:t>
            </a:r>
          </a:p>
        </p:txBody>
      </p:sp>
      <p:sp>
        <p:nvSpPr>
          <p:cNvPr id="24" name="텍스트 개체 틀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구역 머리글</a:t>
            </a:r>
          </a:p>
        </p:txBody>
      </p:sp>
      <p:sp>
        <p:nvSpPr>
          <p:cNvPr id="29" name="텍스트 개체 틀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구역 머리글</a:t>
            </a: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구역 설명</a:t>
            </a:r>
            <a:endParaRPr lang="ko-KR" altLang="en-ZA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구역 설명</a:t>
            </a:r>
            <a:endParaRPr lang="ko-KR" altLang="en-ZA" noProof="0"/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구역 설명</a:t>
            </a:r>
            <a:endParaRPr lang="ko-KR" altLang="en-ZA" noProof="0"/>
          </a:p>
        </p:txBody>
      </p:sp>
      <p:sp>
        <p:nvSpPr>
          <p:cNvPr id="17" name="날짜 개체 틀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사분면 제목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날짜 개체 틀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장 전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64" name="텍스트 개체 틀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항목 제목</a:t>
            </a:r>
            <a:endParaRPr lang="ko-KR" altLang="en-ZA" noProof="0"/>
          </a:p>
        </p:txBody>
      </p:sp>
      <p:sp>
        <p:nvSpPr>
          <p:cNvPr id="38" name="텍스트 개체 틀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39" name="텍스트 개체 틀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0" name="텍스트 개체 틀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1" name="텍스트 개체 틀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2" name="텍스트 개체 틀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4" name="텍스트 개체 틀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5" name="텍스트 개체 틀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6" name="텍스트 개체 틀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8" name="텍스트 개체 틀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9" name="텍스트 개체 틀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7" name="텍스트 개체 틀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0" name="텍스트 개체 틀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1" name="텍스트 개체 틀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43" name="텍스트 개체 틀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52" name="텍스트 개체 틀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3" name="텍스트 개체 틀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4" name="텍스트 개체 틀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5" name="텍스트 개체 틀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6" name="텍스트 개체 틀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7" name="텍스트 개체 틀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8" name="텍스트 개체 틀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0" name="텍스트 개체 틀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1" name="텍스트 개체 틀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59" name="텍스트 개체 틀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2" name="텍스트 개체 틀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63" name="텍스트 개체 틀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날짜 개체 틀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옵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1" name="그림 개체 틀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4" name="그림 개체 틀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7" name="그림 개체 틀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옵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1" name="그림 개체 틀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4" name="그림 개체 틀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6" name="텍스트 개체 틀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7" name="그림 개체 틀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4" name="그림 개체 틀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5" name="텍스트 개체 틀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6" name="텍스트 개체 틀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7" name="그림 개체 틀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8" name="텍스트 개체 틀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9" name="텍스트 개체 틀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50" name="그림 개체 틀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1" name="텍스트 개체 틀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2" name="텍스트 개체 틀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53" name="그림 개체 틀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4" name="텍스트 개체 틀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5" name="텍스트 개체 틀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28" name="내용 개체 틀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30" name="텍스트 개체 틀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2" name="텍스트 개체 틀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29" name="내용 개체 틀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5" name="텍스트 개체 틀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6" name="텍스트 개체 틀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42" name="내용 개체 틀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콘텐츠 추가</a:t>
            </a:r>
          </a:p>
        </p:txBody>
      </p:sp>
      <p:sp>
        <p:nvSpPr>
          <p:cNvPr id="38" name="텍스트 개체 틀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39" name="텍스트 개체 틀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40" name="텍스트 개체 틀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ko-KR" altLang="en-US" noProof="0"/>
              <a:t>구역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회사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그림 개체 틀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ts val="2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ts val="18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6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15" name="그림 개체 틀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해결 방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품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슬라이드 번호 개체 틀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문제 및 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즈니스 모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ZA" noProof="0"/>
          </a:p>
        </p:txBody>
      </p:sp>
      <p:sp>
        <p:nvSpPr>
          <p:cNvPr id="18" name="그림 개체 틀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2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설명</a:t>
            </a:r>
            <a:endParaRPr lang="ko-KR" altLang="en-ZA" noProof="0"/>
          </a:p>
        </p:txBody>
      </p:sp>
      <p:sp>
        <p:nvSpPr>
          <p:cNvPr id="19" name="그림 개체 틀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3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설명</a:t>
            </a:r>
            <a:endParaRPr lang="ko-KR" altLang="en-ZA" noProof="0"/>
          </a:p>
        </p:txBody>
      </p:sp>
      <p:sp>
        <p:nvSpPr>
          <p:cNvPr id="20" name="그림 개체 틀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ZA" noProof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</a:t>
            </a:r>
            <a:r>
              <a:rPr lang="en-US" altLang="ko-KR" noProof="0"/>
              <a:t>4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글머리 기호 설명</a:t>
            </a:r>
            <a:endParaRPr lang="ko-KR" altLang="en-ZA" noProof="0"/>
          </a:p>
        </p:txBody>
      </p:sp>
      <p:sp>
        <p:nvSpPr>
          <p:cNvPr id="15" name="날짜 개체 틀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경쟁 업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ts val="26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 제목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화분의 네 선인장 사진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4052" y="1008063"/>
            <a:ext cx="5642554" cy="2054388"/>
          </a:xfrm>
        </p:spPr>
        <p:txBody>
          <a:bodyPr rtlCol="0"/>
          <a:lstStyle/>
          <a:p>
            <a:pPr rtl="0"/>
            <a:r>
              <a:rPr lang="en-US" altLang="ko-KR" dirty="0"/>
              <a:t>DA_</a:t>
            </a:r>
            <a:r>
              <a:rPr lang="ko-KR" altLang="en-US" dirty="0"/>
              <a:t>미니프로젝트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1654" y="4688157"/>
            <a:ext cx="3167636" cy="647673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3200" dirty="0"/>
              <a:t>백경희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파생변수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1" y="1893053"/>
            <a:ext cx="4235705" cy="457200"/>
          </a:xfrm>
        </p:spPr>
        <p:txBody>
          <a:bodyPr vert="horz" lIns="91440" tIns="45720" rIns="91440" bIns="45720" rtlCol="0" anchor="b">
            <a:normAutofit fontScale="92500"/>
          </a:bodyPr>
          <a:lstStyle/>
          <a:p>
            <a:pPr rtl="0"/>
            <a:r>
              <a:rPr lang="ko-KR" altLang="en-US" b="1" dirty="0">
                <a:solidFill>
                  <a:schemeClr val="accent6">
                    <a:lumMod val="25000"/>
                  </a:schemeClr>
                </a:solidFill>
              </a:rPr>
              <a:t>평균학습세션</a:t>
            </a:r>
            <a:r>
              <a:rPr lang="en-US" altLang="ko-KR" b="1" dirty="0">
                <a:solidFill>
                  <a:schemeClr val="accent6">
                    <a:lumMod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6">
                    <a:lumMod val="25000"/>
                  </a:schemeClr>
                </a:solidFill>
              </a:rPr>
              <a:t>총완료코스 컬럼분석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1" y="2368970"/>
            <a:ext cx="5386077" cy="1371600"/>
          </a:xfrm>
        </p:spPr>
        <p:txBody>
          <a:bodyPr rtlCol="0"/>
          <a:lstStyle/>
          <a:p>
            <a:pPr marL="176213" indent="-1762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처음에는 보안의 문제로 접근했으나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평균로그인시간이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큰 경우를 분석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총완료코스수가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로 변하지 않는 것에 주목 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6213" indent="-1762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프리미엄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구독연장이 크게 높아지는 구간 발견</a:t>
            </a:r>
          </a:p>
          <a:p>
            <a:pPr rt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E35F392-E7EE-41F8-98DE-C44067B45776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b="1" dirty="0">
                <a:solidFill>
                  <a:schemeClr val="accent6">
                    <a:lumMod val="25000"/>
                  </a:schemeClr>
                </a:solidFill>
              </a:rPr>
              <a:t>파생변수 생성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13C481E-7E52-4079-A038-14B612438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6" y="4319794"/>
            <a:ext cx="4864807" cy="1371600"/>
          </a:xfrm>
        </p:spPr>
        <p:txBody>
          <a:bodyPr rtlCol="0"/>
          <a:lstStyle/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평균학습세션을 총완료코스수로 나누는 파생변수를 생성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과목당 학습시간을 분석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C9ADF8-C318-04AB-5E93-402928912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49" y="410633"/>
            <a:ext cx="5357324" cy="106420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0F1EA39-35B3-2263-75B1-50899C74C5CB}"/>
              </a:ext>
            </a:extLst>
          </p:cNvPr>
          <p:cNvGrpSpPr/>
          <p:nvPr/>
        </p:nvGrpSpPr>
        <p:grpSpPr>
          <a:xfrm>
            <a:off x="6965929" y="1620952"/>
            <a:ext cx="4660301" cy="4608949"/>
            <a:chOff x="6965929" y="1620952"/>
            <a:chExt cx="4660301" cy="460894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BC413C8-136A-063B-B8EF-97C216127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7675" y="1620952"/>
              <a:ext cx="3308555" cy="458928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1F628D9-83CD-FCC4-28F7-B1012810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5929" y="1758179"/>
              <a:ext cx="2028959" cy="4471722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491B2E5-45AC-1CE4-04EA-76E410C2BC4A}"/>
              </a:ext>
            </a:extLst>
          </p:cNvPr>
          <p:cNvSpPr txBox="1"/>
          <p:nvPr/>
        </p:nvSpPr>
        <p:spPr>
          <a:xfrm>
            <a:off x="8345236" y="6412749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파생변수 기술통계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50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0CEB8432-B964-65BB-2E39-D2CD2D93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1C5F6CE-1F29-7A45-AE28-038465E3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843B695-6A5F-1DB1-A282-E343C01C8C27}"/>
              </a:ext>
            </a:extLst>
          </p:cNvPr>
          <p:cNvSpPr txBox="1">
            <a:spLocks/>
          </p:cNvSpPr>
          <p:nvPr/>
        </p:nvSpPr>
        <p:spPr>
          <a:xfrm>
            <a:off x="990203" y="1435511"/>
            <a:ext cx="10515600" cy="4837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dirty="0"/>
              <a:t> 파생변수 평균값을 기준으로 여러 경우 분석</a:t>
            </a:r>
            <a:r>
              <a:rPr lang="en-US" altLang="ko-KR" dirty="0"/>
              <a:t>,</a:t>
            </a:r>
            <a:r>
              <a:rPr lang="ko-KR" altLang="en-US" dirty="0"/>
              <a:t> 값에 따라 구독유형 및 구독연장이 크게 달라짐 확인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C8EA806-8BF0-9C2A-AC53-9E3B4E493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601" y="2109124"/>
            <a:ext cx="4549534" cy="407705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B7BF1CD-7A53-6456-F2CE-817C485A0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65" y="2046368"/>
            <a:ext cx="3951385" cy="43281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2C6E5C9-CE71-2719-3168-1869F2BA3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361" y="483464"/>
            <a:ext cx="4332294" cy="10139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86CB38-2E52-1668-2D27-9614EDCEE6AB}"/>
              </a:ext>
            </a:extLst>
          </p:cNvPr>
          <p:cNvSpPr txBox="1"/>
          <p:nvPr/>
        </p:nvSpPr>
        <p:spPr>
          <a:xfrm>
            <a:off x="1163912" y="6308209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코스당 학습세션 </a:t>
            </a:r>
            <a:r>
              <a:rPr lang="en-US" altLang="ko-KR" dirty="0"/>
              <a:t>10</a:t>
            </a:r>
            <a:r>
              <a:rPr lang="ko-KR" altLang="en-US" dirty="0"/>
              <a:t>이상 구독연장</a:t>
            </a:r>
            <a:r>
              <a:rPr lang="en-US" altLang="ko-KR" dirty="0"/>
              <a:t>, </a:t>
            </a:r>
            <a:r>
              <a:rPr lang="ko-KR" altLang="en-US" dirty="0"/>
              <a:t>취소 비율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62F8EB-A862-C35C-9189-B671AC56EE20}"/>
              </a:ext>
            </a:extLst>
          </p:cNvPr>
          <p:cNvSpPr txBox="1"/>
          <p:nvPr/>
        </p:nvSpPr>
        <p:spPr>
          <a:xfrm>
            <a:off x="6096000" y="6308209"/>
            <a:ext cx="552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코스당 학습세션 </a:t>
            </a:r>
            <a:r>
              <a:rPr lang="en-US" altLang="ko-KR" dirty="0"/>
              <a:t>10</a:t>
            </a:r>
            <a:r>
              <a:rPr lang="ko-KR" altLang="en-US" dirty="0"/>
              <a:t>이상 구독연장</a:t>
            </a:r>
            <a:r>
              <a:rPr lang="en-US" altLang="ko-KR" dirty="0"/>
              <a:t>, </a:t>
            </a:r>
            <a:r>
              <a:rPr lang="ko-KR" altLang="en-US" dirty="0" err="1"/>
              <a:t>취소별</a:t>
            </a:r>
            <a:r>
              <a:rPr lang="ko-KR" altLang="en-US" dirty="0"/>
              <a:t> 구독타입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79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0CEB8432-B964-65BB-2E39-D2CD2D93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1C5F6CE-1F29-7A45-AE28-038465E3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843B695-6A5F-1DB1-A282-E343C01C8C27}"/>
              </a:ext>
            </a:extLst>
          </p:cNvPr>
          <p:cNvSpPr txBox="1">
            <a:spLocks/>
          </p:cNvSpPr>
          <p:nvPr/>
        </p:nvSpPr>
        <p:spPr>
          <a:xfrm>
            <a:off x="990203" y="1462088"/>
            <a:ext cx="9500815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dirty="0"/>
              <a:t> 총완료코스 평균값 </a:t>
            </a:r>
            <a:r>
              <a:rPr lang="en-US" altLang="ko-KR" dirty="0"/>
              <a:t>12</a:t>
            </a:r>
            <a:r>
              <a:rPr lang="ko-KR" altLang="en-US" dirty="0"/>
              <a:t> 기준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0ABAA0-3FEB-BF09-9F1E-444373AA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494" y="479842"/>
            <a:ext cx="4226211" cy="9158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0CCAFC-3B2D-9284-CD64-97AB5000B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975" y="1895314"/>
            <a:ext cx="3479122" cy="45237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27C132-CC12-125D-A1DA-EA633228B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494" y="1905314"/>
            <a:ext cx="3787048" cy="4497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310B8C-8AC2-A153-D82A-A63DE0F66179}"/>
              </a:ext>
            </a:extLst>
          </p:cNvPr>
          <p:cNvSpPr txBox="1"/>
          <p:nvPr/>
        </p:nvSpPr>
        <p:spPr>
          <a:xfrm>
            <a:off x="1731975" y="6308209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총완료코스 </a:t>
            </a:r>
            <a:r>
              <a:rPr lang="en-US" altLang="ko-KR" dirty="0"/>
              <a:t>12</a:t>
            </a:r>
            <a:r>
              <a:rPr lang="ko-KR" altLang="en-US" dirty="0"/>
              <a:t> 이상 구독타입비율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C18F04-EC71-B52D-07F2-2B10A1E69CAC}"/>
              </a:ext>
            </a:extLst>
          </p:cNvPr>
          <p:cNvSpPr txBox="1"/>
          <p:nvPr/>
        </p:nvSpPr>
        <p:spPr>
          <a:xfrm>
            <a:off x="6438655" y="6308209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총완료코스 </a:t>
            </a:r>
            <a:r>
              <a:rPr lang="en-US" altLang="ko-KR" dirty="0"/>
              <a:t>12</a:t>
            </a:r>
            <a:r>
              <a:rPr lang="ko-KR" altLang="en-US" dirty="0"/>
              <a:t> 이하 구독타입비율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91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13">
            <a:extLst>
              <a:ext uri="{FF2B5EF4-FFF2-40B4-BE49-F238E27FC236}">
                <a16:creationId xmlns:a16="http://schemas.microsoft.com/office/drawing/2014/main" id="{6995B2A1-4F72-48EE-BA20-8B2BA76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소결론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DE5575D4-5623-4536-A1FD-88DC9E69B70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75206" y="2207455"/>
            <a:ext cx="1923634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>
                <a:solidFill>
                  <a:srgbClr val="C00000"/>
                </a:solidFill>
              </a:rPr>
              <a:t>문제 </a:t>
            </a:r>
            <a:r>
              <a:rPr lang="en-US" altLang="ko-KR" sz="3200" dirty="0">
                <a:solidFill>
                  <a:srgbClr val="C00000"/>
                </a:solidFill>
              </a:rPr>
              <a:t>1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7BB92B-9C2F-4032-B64E-458859DF6B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8839" y="2207455"/>
            <a:ext cx="4041058" cy="1097280"/>
          </a:xfrm>
          <a:solidFill>
            <a:schemeClr val="accent2">
              <a:lumMod val="90000"/>
            </a:schemeClr>
          </a:solidFill>
          <a:ln>
            <a:noFill/>
          </a:ln>
        </p:spPr>
        <p:txBody>
          <a:bodyPr rtlCol="0"/>
          <a:lstStyle/>
          <a:p>
            <a:pPr rtl="0"/>
            <a:r>
              <a:rPr lang="ko-KR" altLang="en-US" dirty="0"/>
              <a:t>코스당 </a:t>
            </a:r>
            <a:r>
              <a:rPr lang="ko-KR" altLang="en-US" dirty="0" err="1"/>
              <a:t>학습세션수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C713243-B120-4978-9267-A70B93886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3448" y="2207455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코스당 학습세션수가 높아질수록 구독연장 비율이 높아짐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AB7232E-DE0F-4109-BB7B-0865DD7888E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75206" y="3982394"/>
            <a:ext cx="1923633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>
                <a:solidFill>
                  <a:srgbClr val="C00000"/>
                </a:solidFill>
              </a:rPr>
              <a:t>문제 </a:t>
            </a:r>
            <a:r>
              <a:rPr lang="en-US" altLang="ko-KR" sz="3200" dirty="0">
                <a:solidFill>
                  <a:srgbClr val="C00000"/>
                </a:solidFill>
              </a:rPr>
              <a:t>2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F193562-19B1-4623-A459-077D94AB03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998840" y="3982394"/>
            <a:ext cx="4041058" cy="1097280"/>
          </a:xfrm>
          <a:solidFill>
            <a:schemeClr val="accent2">
              <a:lumMod val="90000"/>
            </a:schemeClr>
          </a:solidFill>
        </p:spPr>
        <p:txBody>
          <a:bodyPr rtlCol="0"/>
          <a:lstStyle/>
          <a:p>
            <a:pPr rtl="0"/>
            <a:r>
              <a:rPr lang="ko-KR" altLang="en-US" dirty="0" err="1"/>
              <a:t>총완료코스수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B04251DE-984F-4F96-B658-96234EEBAA6C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>
            <a:off x="7013448" y="3982394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완료코스수가 높아질수록 프리미엄 비율이 높아짐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E2ADF-7F82-4651-9A28-7A902C9BD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05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그룹분석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1" y="1893053"/>
            <a:ext cx="4235705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b="1" dirty="0" err="1">
                <a:solidFill>
                  <a:schemeClr val="accent4">
                    <a:lumMod val="75000"/>
                  </a:schemeClr>
                </a:solidFill>
              </a:rPr>
              <a:t>피봇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 기능 활용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그룹 특성 분석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1" y="2368970"/>
            <a:ext cx="5386077" cy="1371600"/>
          </a:xfrm>
        </p:spPr>
        <p:txBody>
          <a:bodyPr rtlCol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구독유형과 구독연장 결정에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총완료코스수와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평균학습세션수가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중요 변수 임을 확인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이상치 제거한 후와 원본 자료 특성비교</a:t>
            </a:r>
          </a:p>
          <a:p>
            <a:pPr rtl="0"/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13C481E-7E52-4079-A038-14B612438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9921" y="4676509"/>
            <a:ext cx="4324195" cy="1222849"/>
          </a:xfrm>
        </p:spPr>
        <p:txBody>
          <a:bodyPr rtlCol="0"/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srgbClr val="000000"/>
                </a:solidFill>
                <a:latin typeface="Helvetica Neue"/>
              </a:rPr>
              <a:t>목표변수를 활용</a:t>
            </a:r>
            <a:r>
              <a:rPr lang="en-US" altLang="ko-KR" sz="1800" dirty="0">
                <a:solidFill>
                  <a:srgbClr val="000000"/>
                </a:solidFill>
                <a:latin typeface="Helvetica Neue"/>
              </a:rPr>
              <a:t>,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srgbClr val="000000"/>
                </a:solidFill>
                <a:latin typeface="Helvetica Neue"/>
              </a:rPr>
              <a:t>구독연장</a:t>
            </a:r>
            <a:r>
              <a:rPr lang="en-US" altLang="ko-KR" sz="1800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Helvetica Neue"/>
              </a:rPr>
              <a:t>취소 특징 분석 노력</a:t>
            </a:r>
            <a:endParaRPr lang="ko-KR" altLang="en-US" sz="18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80BA1C0-6B54-B020-28C0-59AC98A7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705" y="1222848"/>
            <a:ext cx="5711631" cy="4412303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DB27DD3C-234B-B9F3-51FB-93B8DACF38E6}"/>
              </a:ext>
            </a:extLst>
          </p:cNvPr>
          <p:cNvSpPr/>
          <p:nvPr/>
        </p:nvSpPr>
        <p:spPr>
          <a:xfrm rot="10800000">
            <a:off x="2448232" y="3851930"/>
            <a:ext cx="1034231" cy="386891"/>
          </a:xfrm>
          <a:prstGeom prst="downArrow">
            <a:avLst/>
          </a:prstGeom>
          <a:solidFill>
            <a:schemeClr val="accent6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9578C8-6A7F-4C65-7A33-47DB5D7ED885}"/>
              </a:ext>
            </a:extLst>
          </p:cNvPr>
          <p:cNvSpPr txBox="1"/>
          <p:nvPr/>
        </p:nvSpPr>
        <p:spPr>
          <a:xfrm>
            <a:off x="6510821" y="5963063"/>
            <a:ext cx="531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구독타입</a:t>
            </a:r>
            <a:r>
              <a:rPr lang="en-US" altLang="ko-KR" dirty="0"/>
              <a:t>, </a:t>
            </a:r>
            <a:r>
              <a:rPr lang="ko-KR" altLang="en-US" dirty="0"/>
              <a:t>난이도</a:t>
            </a:r>
            <a:r>
              <a:rPr lang="en-US" altLang="ko-KR" dirty="0"/>
              <a:t>, </a:t>
            </a:r>
            <a:r>
              <a:rPr lang="ko-KR" altLang="en-US" dirty="0"/>
              <a:t>구독여부별 평균학습세션 </a:t>
            </a:r>
            <a:r>
              <a:rPr lang="ko-KR" altLang="en-US" dirty="0" err="1"/>
              <a:t>피봇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041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0CEB8432-B964-65BB-2E39-D2CD2D93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1C5F6CE-1F29-7A45-AE28-038465E3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843B695-6A5F-1DB1-A282-E343C01C8C27}"/>
              </a:ext>
            </a:extLst>
          </p:cNvPr>
          <p:cNvSpPr txBox="1">
            <a:spLocks/>
          </p:cNvSpPr>
          <p:nvPr/>
        </p:nvSpPr>
        <p:spPr>
          <a:xfrm>
            <a:off x="990203" y="1462088"/>
            <a:ext cx="9500815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dirty="0"/>
              <a:t> 구독형태</a:t>
            </a:r>
            <a:r>
              <a:rPr lang="en-US" altLang="ko-KR" dirty="0"/>
              <a:t>, </a:t>
            </a:r>
            <a:r>
              <a:rPr lang="ko-KR" altLang="en-US" dirty="0"/>
              <a:t>구독난이도</a:t>
            </a:r>
            <a:r>
              <a:rPr lang="en-US" altLang="ko-KR" dirty="0"/>
              <a:t>, </a:t>
            </a:r>
            <a:r>
              <a:rPr lang="ko-KR" altLang="en-US" dirty="0"/>
              <a:t>목표변수별 </a:t>
            </a:r>
            <a:r>
              <a:rPr lang="ko-KR" altLang="en-US" dirty="0" err="1"/>
              <a:t>피봇테이블</a:t>
            </a:r>
            <a:r>
              <a:rPr lang="ko-KR" altLang="en-US" dirty="0"/>
              <a:t>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8D3983-E5B7-A201-F537-7355A8708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03" y="2167888"/>
            <a:ext cx="4936176" cy="4095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50D5CC-7604-E5AB-F1FA-45438F38B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23" y="2167887"/>
            <a:ext cx="4936174" cy="4129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25D8F1-C40F-7D40-0A4B-00CC8C5AF584}"/>
              </a:ext>
            </a:extLst>
          </p:cNvPr>
          <p:cNvSpPr txBox="1"/>
          <p:nvPr/>
        </p:nvSpPr>
        <p:spPr>
          <a:xfrm>
            <a:off x="2516366" y="6372021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원본 전체 </a:t>
            </a:r>
            <a:r>
              <a:rPr lang="ko-KR" altLang="en-US" dirty="0" err="1"/>
              <a:t>피봇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95976-6845-C1D9-D3BA-61C07B9B061C}"/>
              </a:ext>
            </a:extLst>
          </p:cNvPr>
          <p:cNvSpPr txBox="1"/>
          <p:nvPr/>
        </p:nvSpPr>
        <p:spPr>
          <a:xfrm>
            <a:off x="6674235" y="6396649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파생변수</a:t>
            </a:r>
            <a:r>
              <a:rPr lang="en-US" altLang="ko-KR" dirty="0"/>
              <a:t>(</a:t>
            </a:r>
            <a:r>
              <a:rPr lang="ko-KR" altLang="en-US" dirty="0" err="1"/>
              <a:t>코스당학습세션수</a:t>
            </a:r>
            <a:r>
              <a:rPr lang="en-US" altLang="ko-KR" dirty="0"/>
              <a:t>) 10</a:t>
            </a:r>
            <a:r>
              <a:rPr lang="ko-KR" altLang="en-US" dirty="0"/>
              <a:t>이하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45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EE865-C049-DE9F-1949-7C98DF68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분석결과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2B21F-8071-DF86-1996-47101BF6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16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E859D3-8485-ABD0-068F-A79CF24E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62" y="1491191"/>
            <a:ext cx="5486875" cy="46562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D0F98F-92DC-1257-8055-D64B01A2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076" y="1521673"/>
            <a:ext cx="6439458" cy="45952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D7614A-42AE-55DF-82EF-B0784A63E042}"/>
              </a:ext>
            </a:extLst>
          </p:cNvPr>
          <p:cNvSpPr txBox="1"/>
          <p:nvPr/>
        </p:nvSpPr>
        <p:spPr>
          <a:xfrm>
            <a:off x="1523308" y="6171684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평균학습세션</a:t>
            </a:r>
            <a:r>
              <a:rPr lang="en-US" altLang="ko-KR" dirty="0"/>
              <a:t>vs </a:t>
            </a:r>
            <a:r>
              <a:rPr lang="ko-KR" altLang="en-US" dirty="0"/>
              <a:t>총완료코스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1953E2-0B41-D5E1-6B24-C20ABC3774AA}"/>
              </a:ext>
            </a:extLst>
          </p:cNvPr>
          <p:cNvSpPr txBox="1"/>
          <p:nvPr/>
        </p:nvSpPr>
        <p:spPr>
          <a:xfrm>
            <a:off x="6756527" y="6190225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총완료코스 </a:t>
            </a:r>
            <a:r>
              <a:rPr lang="en-US" altLang="ko-KR" dirty="0"/>
              <a:t>vs </a:t>
            </a:r>
            <a:r>
              <a:rPr lang="ko-KR" altLang="en-US" dirty="0"/>
              <a:t>평균학습세션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81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72AB2-3391-3CBA-25EF-FE7E7C3E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분석결과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98C035-DE9F-F342-4973-294280BF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17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7AF56B-A34E-021B-5DA6-403FC02A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727"/>
            <a:ext cx="5444613" cy="42904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2F060D-A9B3-2D5D-5D8C-5CF35A634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70" y="1688524"/>
            <a:ext cx="4343776" cy="44733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1DCAFD-B162-AE04-522F-3552A16D4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319" y="3267395"/>
            <a:ext cx="2550053" cy="1980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87A5FF-A9D1-35B8-5FA3-4B85DFD21D52}"/>
              </a:ext>
            </a:extLst>
          </p:cNvPr>
          <p:cNvSpPr txBox="1"/>
          <p:nvPr/>
        </p:nvSpPr>
        <p:spPr>
          <a:xfrm>
            <a:off x="1523308" y="6171684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파생변수 </a:t>
            </a:r>
            <a:r>
              <a:rPr lang="en-US" altLang="ko-KR" dirty="0"/>
              <a:t>vs </a:t>
            </a:r>
            <a:r>
              <a:rPr lang="ko-KR" altLang="en-US" dirty="0"/>
              <a:t>평균학습세션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22C80-1446-AF01-0CBA-C1267F42A9C6}"/>
              </a:ext>
            </a:extLst>
          </p:cNvPr>
          <p:cNvSpPr txBox="1"/>
          <p:nvPr/>
        </p:nvSpPr>
        <p:spPr>
          <a:xfrm>
            <a:off x="4249841" y="3352608"/>
            <a:ext cx="31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파생변수 </a:t>
            </a:r>
            <a:r>
              <a:rPr lang="en-US" altLang="ko-KR" dirty="0"/>
              <a:t>10</a:t>
            </a:r>
            <a:r>
              <a:rPr lang="ko-KR" altLang="en-US" dirty="0"/>
              <a:t>이상</a:t>
            </a:r>
            <a:r>
              <a:rPr lang="en-US" altLang="ko-KR" dirty="0"/>
              <a:t>, 15</a:t>
            </a:r>
            <a:r>
              <a:rPr lang="ko-KR" altLang="en-US" dirty="0"/>
              <a:t>이하</a:t>
            </a:r>
            <a:endParaRPr lang="en-US" altLang="ko-KR" dirty="0"/>
          </a:p>
          <a:p>
            <a:r>
              <a:rPr lang="ko-KR" altLang="en-US" dirty="0"/>
              <a:t>평균학습세션 </a:t>
            </a:r>
            <a:r>
              <a:rPr lang="en-US" altLang="ko-KR" dirty="0"/>
              <a:t>60</a:t>
            </a:r>
            <a:r>
              <a:rPr lang="ko-KR" altLang="en-US" dirty="0"/>
              <a:t>이상 </a:t>
            </a:r>
            <a:r>
              <a:rPr lang="en-US" altLang="ko-KR" dirty="0"/>
              <a:t>90</a:t>
            </a:r>
            <a:r>
              <a:rPr lang="ko-KR" altLang="en-US" dirty="0"/>
              <a:t>이하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2B9625-F3D6-7C44-652E-BAC4452C5F45}"/>
              </a:ext>
            </a:extLst>
          </p:cNvPr>
          <p:cNvSpPr txBox="1"/>
          <p:nvPr/>
        </p:nvSpPr>
        <p:spPr>
          <a:xfrm>
            <a:off x="6682891" y="612354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구독연장</a:t>
            </a:r>
            <a:r>
              <a:rPr lang="en-US" altLang="ko-KR" dirty="0"/>
              <a:t>, </a:t>
            </a:r>
            <a:r>
              <a:rPr lang="ko-KR" altLang="en-US" dirty="0"/>
              <a:t>취소 비율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A6D806-C584-B025-A71B-6EDE74D1115E}"/>
              </a:ext>
            </a:extLst>
          </p:cNvPr>
          <p:cNvSpPr txBox="1"/>
          <p:nvPr/>
        </p:nvSpPr>
        <p:spPr>
          <a:xfrm>
            <a:off x="9864649" y="5335661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구독타입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026534-AD2E-4012-2896-CC7586CDE316}"/>
              </a:ext>
            </a:extLst>
          </p:cNvPr>
          <p:cNvSpPr/>
          <p:nvPr/>
        </p:nvSpPr>
        <p:spPr>
          <a:xfrm>
            <a:off x="2163097" y="5270563"/>
            <a:ext cx="432619" cy="393290"/>
          </a:xfrm>
          <a:prstGeom prst="ellipse">
            <a:avLst/>
          </a:prstGeom>
          <a:noFill/>
          <a:ln w="158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71102B1-A2E5-F48A-050E-BDA816A775FF}"/>
              </a:ext>
            </a:extLst>
          </p:cNvPr>
          <p:cNvSpPr/>
          <p:nvPr/>
        </p:nvSpPr>
        <p:spPr>
          <a:xfrm>
            <a:off x="1381427" y="4567553"/>
            <a:ext cx="432619" cy="393290"/>
          </a:xfrm>
          <a:prstGeom prst="ellipse">
            <a:avLst/>
          </a:prstGeom>
          <a:noFill/>
          <a:ln w="158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13F367-B0ED-ED9C-770F-677A37F0E840}"/>
              </a:ext>
            </a:extLst>
          </p:cNvPr>
          <p:cNvCxnSpPr>
            <a:stCxn id="19" idx="7"/>
            <a:endCxn id="15" idx="1"/>
          </p:cNvCxnSpPr>
          <p:nvPr/>
        </p:nvCxnSpPr>
        <p:spPr>
          <a:xfrm flipV="1">
            <a:off x="1750690" y="3675774"/>
            <a:ext cx="2499151" cy="949375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3164B3E-4F33-4BE4-766F-FAE9A8EDB8F8}"/>
              </a:ext>
            </a:extLst>
          </p:cNvPr>
          <p:cNvCxnSpPr>
            <a:stCxn id="18" idx="7"/>
            <a:endCxn id="15" idx="1"/>
          </p:cNvCxnSpPr>
          <p:nvPr/>
        </p:nvCxnSpPr>
        <p:spPr>
          <a:xfrm flipV="1">
            <a:off x="2532360" y="3675774"/>
            <a:ext cx="1717481" cy="1652385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1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13">
            <a:extLst>
              <a:ext uri="{FF2B5EF4-FFF2-40B4-BE49-F238E27FC236}">
                <a16:creationId xmlns:a16="http://schemas.microsoft.com/office/drawing/2014/main" id="{6995B2A1-4F72-48EE-BA20-8B2BA76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소결론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DE5575D4-5623-4536-A1FD-88DC9E69B70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75206" y="2207455"/>
            <a:ext cx="1923634" cy="1097280"/>
          </a:xfrm>
          <a:ln>
            <a:solidFill>
              <a:srgbClr val="C00000"/>
            </a:solidFill>
          </a:ln>
        </p:spPr>
        <p:txBody>
          <a:bodyPr rtlCol="0">
            <a:normAutofit/>
          </a:bodyPr>
          <a:lstStyle/>
          <a:p>
            <a:pPr rtl="0"/>
            <a:r>
              <a:rPr lang="ko-KR" altLang="en-US" sz="3200" dirty="0"/>
              <a:t>문제 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7BB92B-9C2F-4032-B64E-458859DF6B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8839" y="2207455"/>
            <a:ext cx="4041058" cy="1097280"/>
          </a:xfrm>
          <a:solidFill>
            <a:schemeClr val="accent2">
              <a:lumMod val="90000"/>
            </a:schemeClr>
          </a:solidFill>
          <a:ln>
            <a:noFill/>
          </a:ln>
        </p:spPr>
        <p:txBody>
          <a:bodyPr rtlCol="0"/>
          <a:lstStyle/>
          <a:p>
            <a:pPr rtl="0"/>
            <a:r>
              <a:rPr lang="ko-KR" altLang="en-US" dirty="0"/>
              <a:t>코스당 </a:t>
            </a:r>
            <a:r>
              <a:rPr lang="ko-KR" altLang="en-US" dirty="0" err="1"/>
              <a:t>학습세션수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C713243-B120-4978-9267-A70B93886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3448" y="2207455"/>
            <a:ext cx="4114800" cy="1097280"/>
          </a:xfrm>
        </p:spPr>
        <p:txBody>
          <a:bodyPr rtlCol="0">
            <a:normAutofit/>
          </a:bodyPr>
          <a:lstStyle/>
          <a:p>
            <a:r>
              <a:rPr lang="ko-KR" altLang="en-US" noProof="1"/>
              <a:t>낮은 수치에도 완료코스가 높은 경우 존재</a:t>
            </a:r>
            <a:r>
              <a:rPr lang="en-US" altLang="ko-KR" noProof="1"/>
              <a:t>, </a:t>
            </a:r>
            <a:r>
              <a:rPr lang="ko-KR" altLang="en-US" noProof="1"/>
              <a:t>코스 재생시간이 짧은 특징 추측</a:t>
            </a:r>
            <a:endParaRPr lang="en-US" altLang="ko-KR" noProof="1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AB7232E-DE0F-4109-BB7B-0865DD7888E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75206" y="3982394"/>
            <a:ext cx="1923633" cy="1097280"/>
          </a:xfrm>
          <a:ln>
            <a:solidFill>
              <a:srgbClr val="C00000"/>
            </a:solidFill>
          </a:ln>
        </p:spPr>
        <p:txBody>
          <a:bodyPr rtlCol="0">
            <a:normAutofit/>
          </a:bodyPr>
          <a:lstStyle/>
          <a:p>
            <a:pPr rtl="0"/>
            <a:r>
              <a:rPr lang="ko-KR" altLang="en-US" sz="3200" dirty="0"/>
              <a:t>문제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F193562-19B1-4623-A459-077D94AB03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998840" y="3982394"/>
            <a:ext cx="4041058" cy="1097280"/>
          </a:xfrm>
          <a:solidFill>
            <a:schemeClr val="accent2">
              <a:lumMod val="90000"/>
            </a:schemeClr>
          </a:solidFill>
        </p:spPr>
        <p:txBody>
          <a:bodyPr rtlCol="0"/>
          <a:lstStyle/>
          <a:p>
            <a:pPr rtl="0"/>
            <a:r>
              <a:rPr lang="ko-KR" altLang="en-US" dirty="0"/>
              <a:t>그룹생성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B04251DE-984F-4F96-B658-96234EEBAA6C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>
            <a:off x="7013448" y="3982394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/>
              <a:t>숫자형일</a:t>
            </a:r>
            <a:r>
              <a:rPr lang="ko-KR" altLang="en-US" dirty="0"/>
              <a:t> 경우 구간을 나누어 구간별 특징 분석 필요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E2ADF-7F82-4651-9A28-7A902C9BD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217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2992" y="2232908"/>
            <a:ext cx="2194560" cy="27432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프리미엄</a:t>
            </a:r>
          </a:p>
        </p:txBody>
      </p:sp>
      <p:sp>
        <p:nvSpPr>
          <p:cNvPr id="38" name="텍스트 상자 37">
            <a:extLst>
              <a:ext uri="{FF2B5EF4-FFF2-40B4-BE49-F238E27FC236}">
                <a16:creationId xmlns:a16="http://schemas.microsoft.com/office/drawing/2014/main" id="{67A04ABF-FDB1-4293-B2FF-45D35ADC8C2E}"/>
              </a:ext>
            </a:extLst>
          </p:cNvPr>
          <p:cNvSpPr txBox="1"/>
          <p:nvPr/>
        </p:nvSpPr>
        <p:spPr>
          <a:xfrm>
            <a:off x="3243345" y="2358898"/>
            <a:ext cx="2194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-KR" altLang="en-US" sz="1400" b="1" dirty="0" err="1">
                <a:solidFill>
                  <a:schemeClr val="accent2">
                    <a:lumMod val="25000"/>
                  </a:schemeClr>
                </a:solidFill>
                <a:latin typeface="+mj-lt"/>
              </a:rPr>
              <a:t>총완료코스수</a:t>
            </a:r>
            <a:r>
              <a:rPr lang="ko-KR" altLang="en-US" sz="1400" b="1" dirty="0">
                <a:solidFill>
                  <a:schemeClr val="accent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b="1" dirty="0">
                <a:solidFill>
                  <a:schemeClr val="accent2">
                    <a:lumMod val="25000"/>
                  </a:schemeClr>
                </a:solidFill>
                <a:latin typeface="+mj-lt"/>
              </a:rPr>
              <a:t>15</a:t>
            </a:r>
            <a:r>
              <a:rPr lang="ko-KR" altLang="en-US" sz="1400" b="1" dirty="0">
                <a:solidFill>
                  <a:schemeClr val="accent2">
                    <a:lumMod val="25000"/>
                  </a:schemeClr>
                </a:solidFill>
                <a:latin typeface="+mj-lt"/>
              </a:rPr>
              <a:t>이상</a:t>
            </a:r>
            <a:endParaRPr lang="en-US" altLang="ko-KR" sz="1400" b="1" dirty="0">
              <a:solidFill>
                <a:schemeClr val="accent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8982B59-A1B2-40DA-A0C6-72C2741AB5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728" y="3494402"/>
            <a:ext cx="2194560" cy="274320"/>
          </a:xfrm>
        </p:spPr>
        <p:txBody>
          <a:bodyPr rtlCol="0"/>
          <a:lstStyle/>
          <a:p>
            <a:pPr rtl="0"/>
            <a:r>
              <a:rPr lang="ko-KR" altLang="en-US" dirty="0"/>
              <a:t>구독취소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6B19234D-D2EF-4701-9E2E-B32018B006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10732" y="3494402"/>
            <a:ext cx="2194560" cy="274320"/>
          </a:xfrm>
        </p:spPr>
        <p:txBody>
          <a:bodyPr rtlCol="0"/>
          <a:lstStyle/>
          <a:p>
            <a:pPr rtl="0"/>
            <a:r>
              <a:rPr lang="ko-KR" altLang="en-US" dirty="0"/>
              <a:t>구독연장</a:t>
            </a:r>
          </a:p>
        </p:txBody>
      </p:sp>
      <p:sp>
        <p:nvSpPr>
          <p:cNvPr id="24" name="텍스트 상자 23">
            <a:extLst>
              <a:ext uri="{FF2B5EF4-FFF2-40B4-BE49-F238E27FC236}">
                <a16:creationId xmlns:a16="http://schemas.microsoft.com/office/drawing/2014/main" id="{8D07B799-6119-4CA9-B5CE-C125763CFAF9}"/>
              </a:ext>
            </a:extLst>
          </p:cNvPr>
          <p:cNvSpPr txBox="1"/>
          <p:nvPr/>
        </p:nvSpPr>
        <p:spPr>
          <a:xfrm>
            <a:off x="7384570" y="5048416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-KR" altLang="en-US" sz="1400" b="1" dirty="0" err="1">
                <a:solidFill>
                  <a:schemeClr val="accent6">
                    <a:lumMod val="25000"/>
                  </a:schemeClr>
                </a:solidFill>
              </a:rPr>
              <a:t>총완료코스수</a:t>
            </a:r>
            <a:r>
              <a:rPr lang="ko-KR" altLang="en-US" sz="1400" b="1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accent6">
                    <a:lumMod val="25000"/>
                  </a:schemeClr>
                </a:solidFill>
              </a:rPr>
              <a:t>12</a:t>
            </a:r>
            <a:r>
              <a:rPr lang="ko-KR" altLang="en-US" sz="1400" b="1" dirty="0">
                <a:solidFill>
                  <a:schemeClr val="accent6">
                    <a:lumMod val="25000"/>
                  </a:schemeClr>
                </a:solidFill>
              </a:rPr>
              <a:t>이하</a:t>
            </a:r>
            <a:endParaRPr lang="en-US" altLang="ko-KR" sz="1400" b="1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84D2AA97-E618-49CB-8CE9-42717E005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2992" y="5287722"/>
            <a:ext cx="2194560" cy="274320"/>
          </a:xfrm>
        </p:spPr>
        <p:txBody>
          <a:bodyPr rtlCol="0"/>
          <a:lstStyle/>
          <a:p>
            <a:pPr rtl="0"/>
            <a:r>
              <a:rPr lang="ko-KR" altLang="en-US" dirty="0"/>
              <a:t>일반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19</a:t>
            </a:fld>
            <a:endParaRPr lang="ko-KR" altLang="en-ZA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C63F025-C100-4C98-AEEB-EA1EDBFA3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4690" y="4873925"/>
            <a:ext cx="182880" cy="182880"/>
          </a:xfrm>
          <a:prstGeom prst="ellipse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4C663AD-4E82-4CCB-9202-5D88D5B90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9184" y="2164404"/>
            <a:ext cx="182880" cy="182880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D50AB3-A9C0-3DBC-B237-6A2E9BBF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77" y="2939197"/>
            <a:ext cx="3684867" cy="7577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95402E-F0FB-BDA5-085B-ECF7794A1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904" y="5562042"/>
            <a:ext cx="3848419" cy="6558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03F4E5-2FA2-69D7-4A61-1A42D3797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8274" y="3883484"/>
            <a:ext cx="2103120" cy="26093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B70B10-AC55-23DE-3993-6DE5528F9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952" y="915085"/>
            <a:ext cx="1734678" cy="29099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구독유형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구독연장 관계</a:t>
            </a:r>
            <a:endParaRPr lang="ko-KR" alt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9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36525"/>
            <a:ext cx="728776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프로젝트 소개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EE5F679-7D1B-5266-99DB-668AF52E18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4716" y="1306287"/>
            <a:ext cx="10509258" cy="232332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주제</a:t>
            </a:r>
            <a:r>
              <a:rPr lang="en-US" altLang="ko-KR" dirty="0"/>
              <a:t>: </a:t>
            </a:r>
            <a:r>
              <a:rPr lang="ko-KR" altLang="en-US" dirty="0"/>
              <a:t>온라인 학습 플랫폼 사용자 행동 패턴 분석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개요</a:t>
            </a:r>
            <a:r>
              <a:rPr lang="en-US" altLang="ko-KR" dirty="0"/>
              <a:t>: </a:t>
            </a:r>
            <a:r>
              <a:rPr lang="ko-KR" altLang="en-US" dirty="0"/>
              <a:t>학습 서비스를 이용하는 독자들 중 누가 서비스 구독을 연장할지 예측하기 위한 사전 파악으로 유저들의 학습 습관</a:t>
            </a:r>
            <a:r>
              <a:rPr lang="en-US" altLang="ko-KR" dirty="0"/>
              <a:t>, </a:t>
            </a:r>
            <a:r>
              <a:rPr lang="ko-KR" altLang="en-US" dirty="0"/>
              <a:t>선호도</a:t>
            </a:r>
            <a:r>
              <a:rPr lang="en-US" altLang="ko-KR" dirty="0"/>
              <a:t>, </a:t>
            </a:r>
            <a:r>
              <a:rPr lang="ko-KR" altLang="en-US" dirty="0"/>
              <a:t>이용 행태 등 다양한 측면을 면밀히 분석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데이터셋</a:t>
            </a:r>
            <a:r>
              <a:rPr lang="en-US" altLang="ko-KR" dirty="0"/>
              <a:t>: 15</a:t>
            </a:r>
            <a:r>
              <a:rPr lang="ko-KR" altLang="en-US" dirty="0"/>
              <a:t>개 컬럼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BA30CD2-BB8C-BC22-947E-46F629183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964" y="3026022"/>
            <a:ext cx="7783400" cy="31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/>
              <a:t>사용자 그룹생성</a:t>
            </a:r>
            <a:r>
              <a:rPr lang="en-US" altLang="ko-KR" dirty="0"/>
              <a:t>, </a:t>
            </a:r>
            <a:r>
              <a:rPr lang="ko-KR" altLang="en-US" dirty="0"/>
              <a:t>그룹별 기준선 마련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C6715B5-2190-4A3A-B45B-26A2669D1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17303" y="2471571"/>
            <a:ext cx="5029200" cy="457200"/>
          </a:xfrm>
        </p:spPr>
        <p:txBody>
          <a:bodyPr rtlCol="0">
            <a:normAutofit/>
          </a:bodyPr>
          <a:lstStyle/>
          <a:p>
            <a:pPr marL="342900" indent="-342900" rtl="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dirty="0"/>
              <a:t>일반</a:t>
            </a:r>
            <a:r>
              <a:rPr lang="en-US" altLang="ko-KR" dirty="0"/>
              <a:t>+high </a:t>
            </a:r>
            <a:r>
              <a:rPr lang="ko-KR" altLang="en-US" dirty="0"/>
              <a:t>사용자 일 경우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D7F538-825C-4C35-B2E6-BEC3D141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20</a:t>
            </a:fld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52B436-4FB3-77F7-2080-1C432DDE0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9" y="1898819"/>
            <a:ext cx="5284839" cy="435703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7B0147-418C-6218-EC5D-D578607CC69F}"/>
              </a:ext>
            </a:extLst>
          </p:cNvPr>
          <p:cNvSpPr/>
          <p:nvPr/>
        </p:nvSpPr>
        <p:spPr>
          <a:xfrm>
            <a:off x="545689" y="2979174"/>
            <a:ext cx="5127524" cy="521110"/>
          </a:xfrm>
          <a:prstGeom prst="rect">
            <a:avLst/>
          </a:prstGeom>
          <a:noFill/>
          <a:ln w="349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BE78F66D-CD06-133D-A4CC-85BC37C52D94}"/>
              </a:ext>
            </a:extLst>
          </p:cNvPr>
          <p:cNvSpPr txBox="1">
            <a:spLocks/>
          </p:cNvSpPr>
          <p:nvPr/>
        </p:nvSpPr>
        <p:spPr>
          <a:xfrm>
            <a:off x="6517303" y="3208705"/>
            <a:ext cx="5029200" cy="89249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lnSpc>
                <a:spcPct val="110000"/>
              </a:lnSpc>
            </a:pPr>
            <a:r>
              <a:rPr lang="en-US" altLang="ko-KR" dirty="0"/>
              <a:t>1) </a:t>
            </a:r>
            <a:r>
              <a:rPr lang="ko-KR" altLang="en-US" dirty="0"/>
              <a:t>학습시간이 그룹 평균 </a:t>
            </a:r>
            <a:r>
              <a:rPr lang="en-US" altLang="ko-KR" dirty="0"/>
              <a:t>39</a:t>
            </a:r>
            <a:r>
              <a:rPr lang="ko-KR" altLang="en-US" dirty="0"/>
              <a:t>이 되도록 지속적으로 </a:t>
            </a:r>
            <a:r>
              <a:rPr lang="ko-KR" altLang="en-US" dirty="0" err="1"/>
              <a:t>학습격려</a:t>
            </a:r>
            <a:r>
              <a:rPr lang="ko-KR" altLang="en-US" dirty="0"/>
              <a:t> 문자 전송</a:t>
            </a:r>
            <a:r>
              <a:rPr lang="en-US" altLang="ko-KR" dirty="0"/>
              <a:t>, </a:t>
            </a:r>
            <a:r>
              <a:rPr lang="ko-KR" altLang="en-US" dirty="0"/>
              <a:t> 구독연장 여부 관찰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D6195B93-283A-CB81-3857-69246D441F8D}"/>
              </a:ext>
            </a:extLst>
          </p:cNvPr>
          <p:cNvSpPr txBox="1">
            <a:spLocks/>
          </p:cNvSpPr>
          <p:nvPr/>
        </p:nvSpPr>
        <p:spPr>
          <a:xfrm>
            <a:off x="6517303" y="4291430"/>
            <a:ext cx="5029200" cy="89249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lnSpc>
                <a:spcPct val="110000"/>
              </a:lnSpc>
            </a:pPr>
            <a:r>
              <a:rPr lang="en-US" altLang="ko-KR" dirty="0"/>
              <a:t>2) </a:t>
            </a:r>
            <a:r>
              <a:rPr lang="ko-KR" altLang="en-US" dirty="0"/>
              <a:t>학습시간이 그룹평균 </a:t>
            </a:r>
            <a:r>
              <a:rPr lang="en-US" altLang="ko-KR" dirty="0"/>
              <a:t>64 </a:t>
            </a:r>
            <a:r>
              <a:rPr lang="ko-KR" altLang="en-US" dirty="0"/>
              <a:t>이상일 경우 </a:t>
            </a:r>
            <a:r>
              <a:rPr lang="en-US" altLang="ko-KR" dirty="0"/>
              <a:t> </a:t>
            </a:r>
            <a:r>
              <a:rPr lang="ko-KR" altLang="en-US" dirty="0"/>
              <a:t>프리미엄 전환 안내 발송 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4B3022-8211-57F2-1D23-CF794F37BC17}"/>
              </a:ext>
            </a:extLst>
          </p:cNvPr>
          <p:cNvSpPr txBox="1"/>
          <p:nvPr/>
        </p:nvSpPr>
        <p:spPr>
          <a:xfrm>
            <a:off x="2093579" y="635635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원본 전체 </a:t>
            </a:r>
            <a:r>
              <a:rPr lang="ko-KR" altLang="en-US" dirty="0" err="1"/>
              <a:t>피봇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667" y="266366"/>
            <a:ext cx="5005466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rgbClr val="002060"/>
                </a:solidFill>
              </a:rPr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3000" y="1504335"/>
            <a:ext cx="10210800" cy="494562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42900" rtl="0"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ko-KR" altLang="en-US" sz="2400" dirty="0"/>
              <a:t>구독유형과 구독연장 결정에 </a:t>
            </a:r>
            <a:r>
              <a:rPr lang="ko-KR" altLang="en-US" sz="2400" dirty="0" err="1"/>
              <a:t>총완료코스수와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평균학습세션수가</a:t>
            </a:r>
            <a:r>
              <a:rPr lang="ko-KR" altLang="en-US" sz="2400" dirty="0"/>
              <a:t> 중요 변수임을 확인</a:t>
            </a:r>
          </a:p>
          <a:p>
            <a:pPr marL="342900" indent="-342900" rtl="0"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ko-KR" altLang="en-US" sz="2400" dirty="0"/>
              <a:t>여러 경우를 분석하여 각 </a:t>
            </a:r>
            <a:r>
              <a:rPr lang="ko-KR" altLang="en-US" sz="2400" dirty="0" err="1"/>
              <a:t>경계값을</a:t>
            </a:r>
            <a:r>
              <a:rPr lang="ko-KR" altLang="en-US" sz="2400" dirty="0"/>
              <a:t> 알아낸 후 코호트 생성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 err="1"/>
              <a:t>코호트별</a:t>
            </a:r>
            <a:r>
              <a:rPr lang="ko-KR" altLang="en-US" sz="2400" dirty="0"/>
              <a:t> 전략 수립 구독연장과 구독유형 비율을 높일 가능성 확인</a:t>
            </a:r>
          </a:p>
          <a:p>
            <a:pPr marL="342900" indent="-342900" rtl="0"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ko-KR" altLang="en-US" sz="2400" dirty="0"/>
              <a:t>구독타입 프리미엄 유형을 통해 다수의 코스를 수강 추측</a:t>
            </a:r>
          </a:p>
          <a:p>
            <a:pPr marL="342900" indent="-342900" rtl="0"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ko-KR" altLang="en-US" sz="2400" dirty="0"/>
              <a:t>완료한 코스수가 낮아질수록 구독타입 중 일반 비율이 높아짐</a:t>
            </a:r>
          </a:p>
          <a:p>
            <a:pPr marL="342900" indent="-342900" rtl="0"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ko-KR" altLang="en-US" sz="2400" dirty="0" err="1"/>
              <a:t>피봇테이블을</a:t>
            </a:r>
            <a:r>
              <a:rPr lang="ko-KR" altLang="en-US" sz="2400" dirty="0"/>
              <a:t> 이용하여 각 그룹분석 용이함을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1EA141-3C56-48C9-B1FB-183C363C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696" y="4858106"/>
            <a:ext cx="5029200" cy="1371600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accent6">
                    <a:lumMod val="25000"/>
                  </a:schemeClr>
                </a:solidFill>
              </a:rPr>
              <a:t>감사합니다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pic>
        <p:nvPicPr>
          <p:cNvPr id="30" name="그림 개체 틀 29" descr="작은 컵에 든 식물을 들고 있는 줄무늬 셔츠를 입은 사람의 사진&#10;">
            <a:extLst>
              <a:ext uri="{FF2B5EF4-FFF2-40B4-BE49-F238E27FC236}">
                <a16:creationId xmlns:a16="http://schemas.microsoft.com/office/drawing/2014/main" id="{0A59A12A-37A4-421F-9DA9-D4E61AB738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r="68"/>
          <a:stretch/>
        </p:blipFill>
        <p:spPr>
          <a:xfrm>
            <a:off x="458724" y="390524"/>
            <a:ext cx="5637276" cy="411480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191411-618D-000E-5F56-B00499940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523" y="1919254"/>
            <a:ext cx="6979990" cy="12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292E53-EF4B-E472-F003-7526892D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CFF3D54F-4AEB-1558-52B6-A157B9C2B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280" y="1563522"/>
            <a:ext cx="3200400" cy="731520"/>
          </a:xfrm>
        </p:spPr>
        <p:txBody>
          <a:bodyPr/>
          <a:lstStyle/>
          <a:p>
            <a:r>
              <a:rPr lang="ko-KR" altLang="en-US" dirty="0"/>
              <a:t>데이터 특성 탐색</a:t>
            </a:r>
            <a:r>
              <a:rPr lang="en-US" altLang="ko-KR" dirty="0"/>
              <a:t>/</a:t>
            </a:r>
            <a:r>
              <a:rPr lang="ko-KR" altLang="en-US" dirty="0"/>
              <a:t>분석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074388C4-D00A-F3D2-470F-F7141A93A9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4100" y="2296517"/>
            <a:ext cx="3200400" cy="3986295"/>
          </a:xfrm>
          <a:ln>
            <a:solidFill>
              <a:schemeClr val="tx1"/>
            </a:solidFill>
          </a:ln>
        </p:spPr>
        <p:txBody>
          <a:bodyPr lIns="0">
            <a:normAutofit/>
          </a:bodyPr>
          <a:lstStyle/>
          <a:p>
            <a:pPr algn="l">
              <a:lnSpc>
                <a:spcPct val="220000"/>
              </a:lnSpc>
            </a:pPr>
            <a:r>
              <a:rPr lang="ko-KR" altLang="en-US" sz="1600" b="1" dirty="0">
                <a:solidFill>
                  <a:schemeClr val="accent6">
                    <a:lumMod val="25000"/>
                  </a:schemeClr>
                </a:solidFill>
              </a:rPr>
              <a:t>데이터 </a:t>
            </a:r>
            <a:r>
              <a:rPr lang="ko-KR" altLang="en-US" sz="1600" b="1" dirty="0" err="1">
                <a:solidFill>
                  <a:schemeClr val="accent6">
                    <a:lumMod val="25000"/>
                  </a:schemeClr>
                </a:solidFill>
              </a:rPr>
              <a:t>컬렴</a:t>
            </a:r>
            <a:endParaRPr lang="en-US" altLang="ko-KR" sz="1600" b="1" dirty="0">
              <a:solidFill>
                <a:schemeClr val="accent6">
                  <a:lumMod val="25000"/>
                </a:schemeClr>
              </a:solidFill>
            </a:endParaRPr>
          </a:p>
          <a:p>
            <a:pPr marL="176213" indent="-176213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숫자</a:t>
            </a:r>
            <a:r>
              <a:rPr lang="en-US" altLang="ko-KR" dirty="0"/>
              <a:t>: 12, </a:t>
            </a:r>
            <a:r>
              <a:rPr lang="ko-KR" altLang="en-US" dirty="0"/>
              <a:t>범주</a:t>
            </a:r>
            <a:r>
              <a:rPr lang="en-US" altLang="ko-KR" dirty="0"/>
              <a:t>: 2, </a:t>
            </a:r>
            <a:r>
              <a:rPr lang="ko-KR" altLang="en-US" dirty="0"/>
              <a:t>목표변수</a:t>
            </a:r>
            <a:r>
              <a:rPr lang="en-US" altLang="ko-KR" dirty="0"/>
              <a:t>:</a:t>
            </a:r>
            <a:r>
              <a:rPr lang="ko-KR" altLang="en-US" dirty="0"/>
              <a:t>구독연장여부</a:t>
            </a:r>
            <a:endParaRPr lang="en-US" altLang="ko-KR" dirty="0"/>
          </a:p>
          <a:p>
            <a:pPr marL="176213" indent="-176213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10000 </a:t>
            </a:r>
            <a:r>
              <a:rPr lang="ko-KR" altLang="en-US" dirty="0"/>
              <a:t>레코드</a:t>
            </a:r>
            <a:br>
              <a:rPr lang="en-US" altLang="ko-KR" dirty="0"/>
            </a:br>
            <a:r>
              <a:rPr lang="ko-KR" altLang="en-US" sz="1600" b="1" dirty="0">
                <a:solidFill>
                  <a:schemeClr val="accent6">
                    <a:lumMod val="25000"/>
                  </a:schemeClr>
                </a:solidFill>
              </a:rPr>
              <a:t>데이터 특성</a:t>
            </a:r>
            <a:endParaRPr lang="en-US" altLang="ko-KR" sz="1600" b="1" dirty="0">
              <a:solidFill>
                <a:schemeClr val="accent6">
                  <a:lumMod val="25000"/>
                </a:schemeClr>
              </a:solidFill>
            </a:endParaRPr>
          </a:p>
          <a:p>
            <a:pPr marL="176213" indent="-176213" algn="l">
              <a:lnSpc>
                <a:spcPct val="220000"/>
              </a:lnSpc>
            </a:pPr>
            <a:r>
              <a:rPr lang="ko-KR" altLang="en-US" dirty="0"/>
              <a:t>데이터 </a:t>
            </a:r>
            <a:r>
              <a:rPr lang="ko-KR" altLang="en-US" dirty="0" err="1"/>
              <a:t>통계값</a:t>
            </a:r>
            <a:r>
              <a:rPr lang="en-US" altLang="ko-KR" dirty="0"/>
              <a:t>, </a:t>
            </a:r>
            <a:r>
              <a:rPr lang="ko-KR" altLang="en-US" dirty="0"/>
              <a:t>그래프로 분포 확인</a:t>
            </a:r>
            <a:endParaRPr lang="en-US" altLang="ko-KR" dirty="0"/>
          </a:p>
          <a:p>
            <a:pPr algn="l"/>
            <a:endParaRPr lang="ko-KR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989BCC81-C169-23EE-5B7B-48327E753B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25274" y="1563522"/>
            <a:ext cx="3200400" cy="731520"/>
          </a:xfrm>
        </p:spPr>
        <p:txBody>
          <a:bodyPr/>
          <a:lstStyle/>
          <a:p>
            <a:r>
              <a:rPr lang="ko-KR" altLang="en-US" dirty="0"/>
              <a:t>파생변수 생성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D77AFD7-55BD-025A-7B45-0AC6D622172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26864" y="2296518"/>
            <a:ext cx="3200400" cy="3986294"/>
          </a:xfrm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ko-KR" altLang="en-US" b="1" dirty="0">
                <a:solidFill>
                  <a:schemeClr val="accent6">
                    <a:lumMod val="25000"/>
                  </a:schemeClr>
                </a:solidFill>
              </a:rPr>
              <a:t>파생변수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평균 </a:t>
            </a:r>
            <a:r>
              <a:rPr lang="ko-KR" altLang="en-US" dirty="0" err="1"/>
              <a:t>학습세션수</a:t>
            </a:r>
            <a:r>
              <a:rPr lang="en-US" altLang="ko-KR" dirty="0"/>
              <a:t>/</a:t>
            </a:r>
            <a:r>
              <a:rPr lang="ko-KR" altLang="en-US" dirty="0"/>
              <a:t>총 </a:t>
            </a:r>
            <a:r>
              <a:rPr lang="ko-KR" altLang="en-US" dirty="0" err="1"/>
              <a:t>완료코스수</a:t>
            </a:r>
            <a:br>
              <a:rPr lang="en-US" altLang="ko-KR" dirty="0"/>
            </a:br>
            <a:r>
              <a:rPr lang="ko-KR" altLang="en-US" dirty="0"/>
              <a:t>완료코스당 학습시간을 파악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 err="1"/>
              <a:t>총완료코스수</a:t>
            </a:r>
            <a:r>
              <a:rPr lang="ko-KR" altLang="en-US" dirty="0"/>
              <a:t> </a:t>
            </a:r>
            <a:r>
              <a:rPr lang="ko-KR" altLang="en-US" dirty="0" err="1"/>
              <a:t>범위값</a:t>
            </a:r>
            <a:r>
              <a:rPr lang="ko-KR" altLang="en-US" dirty="0"/>
              <a:t> 지정</a:t>
            </a:r>
            <a:br>
              <a:rPr lang="en-US" altLang="ko-KR" dirty="0"/>
            </a:br>
            <a:r>
              <a:rPr lang="ko-KR" altLang="en-US" dirty="0" err="1"/>
              <a:t>범위값내</a:t>
            </a:r>
            <a:r>
              <a:rPr lang="ko-KR" altLang="en-US" dirty="0"/>
              <a:t> 구독연장</a:t>
            </a:r>
            <a:r>
              <a:rPr lang="en-US" altLang="ko-KR" dirty="0"/>
              <a:t>, </a:t>
            </a:r>
            <a:r>
              <a:rPr lang="ko-KR" altLang="en-US" dirty="0"/>
              <a:t>구독형태</a:t>
            </a:r>
            <a:r>
              <a:rPr lang="en-US" altLang="ko-KR" dirty="0"/>
              <a:t>, </a:t>
            </a:r>
            <a:r>
              <a:rPr lang="ko-KR" altLang="en-US" dirty="0"/>
              <a:t>지불형태 변화 파악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40D77829-6318-43EB-C427-C548016E1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53269" y="1563522"/>
            <a:ext cx="3200400" cy="731520"/>
          </a:xfrm>
        </p:spPr>
        <p:txBody>
          <a:bodyPr/>
          <a:lstStyle/>
          <a:p>
            <a:r>
              <a:rPr lang="ko-KR" altLang="en-US" dirty="0"/>
              <a:t>데이터 그룹 생성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2A5E9CD-F806-7842-6EC5-37CD6C627BF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56448" y="2296518"/>
            <a:ext cx="3200400" cy="3986294"/>
          </a:xfrm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ko-KR" altLang="en-US" b="1" dirty="0">
                <a:solidFill>
                  <a:schemeClr val="accent6">
                    <a:lumMod val="25000"/>
                  </a:schemeClr>
                </a:solidFill>
              </a:rPr>
              <a:t>그룹별 특성 분석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구독유형</a:t>
            </a:r>
            <a:r>
              <a:rPr lang="en-US" altLang="ko-KR" dirty="0"/>
              <a:t>, </a:t>
            </a:r>
            <a:r>
              <a:rPr lang="ko-KR" altLang="en-US" dirty="0"/>
              <a:t>구독 난이도 기준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그룹별 평균학습세션 평균 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그룹별 </a:t>
            </a:r>
            <a:r>
              <a:rPr lang="ko-KR" altLang="en-US" dirty="0" err="1"/>
              <a:t>총완료코스수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dirty="0"/>
              <a:t>그룹별 코스당 </a:t>
            </a:r>
            <a:r>
              <a:rPr lang="ko-KR" altLang="en-US" dirty="0" err="1"/>
              <a:t>학습세션수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3E3D7-EAA6-0D4B-4619-1B0F0529382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F1FD57D-66E5-7151-8BB7-E6B89A09D22D}"/>
              </a:ext>
            </a:extLst>
          </p:cNvPr>
          <p:cNvSpPr/>
          <p:nvPr/>
        </p:nvSpPr>
        <p:spPr>
          <a:xfrm>
            <a:off x="4300859" y="3746090"/>
            <a:ext cx="322825" cy="96356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25F5EE5-DF6C-03B5-C88A-DEAE0044F90E}"/>
              </a:ext>
            </a:extLst>
          </p:cNvPr>
          <p:cNvSpPr/>
          <p:nvPr/>
        </p:nvSpPr>
        <p:spPr>
          <a:xfrm>
            <a:off x="7825674" y="3746090"/>
            <a:ext cx="322825" cy="96356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7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데이터 특성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b="1" dirty="0"/>
              <a:t>기술통계 분석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1" y="2368970"/>
            <a:ext cx="5386077" cy="1371600"/>
          </a:xfrm>
        </p:spPr>
        <p:txBody>
          <a:bodyPr rtlCol="0"/>
          <a:lstStyle/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평균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편차 대체로 일정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average_time_per_learning_session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Helvetica Neue"/>
              </a:rPr>
              <a:t>범위값이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큼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Helvetica Neue"/>
              </a:rPr>
              <a:t>total_completed_courses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평균값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12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E35F392-E7EE-41F8-98DE-C44067B45776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b="1" dirty="0"/>
              <a:t>데이터 분포 확인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13C481E-7E52-4079-A038-14B612438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6" y="4319794"/>
            <a:ext cx="3401567" cy="1371600"/>
          </a:xfrm>
        </p:spPr>
        <p:txBody>
          <a:bodyPr rtlCol="0"/>
          <a:lstStyle/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구독연장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62,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구독취소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38</a:t>
            </a:r>
          </a:p>
          <a:p>
            <a:pPr marL="176213" indent="-176213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베이직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59.8,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프리미엄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40.2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9E5189E5-E7A0-B31C-3FB1-66FC7DEF0B5C}"/>
              </a:ext>
            </a:extLst>
          </p:cNvPr>
          <p:cNvSpPr/>
          <p:nvPr/>
        </p:nvSpPr>
        <p:spPr>
          <a:xfrm>
            <a:off x="3402959" y="4321715"/>
            <a:ext cx="245806" cy="683879"/>
          </a:xfrm>
          <a:prstGeom prst="rightBrac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3CD5DF-8EBC-0737-51BC-831EFD3D2D22}"/>
              </a:ext>
            </a:extLst>
          </p:cNvPr>
          <p:cNvSpPr txBox="1"/>
          <p:nvPr/>
        </p:nvSpPr>
        <p:spPr>
          <a:xfrm>
            <a:off x="3874654" y="4478988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 시 </a:t>
            </a:r>
            <a:r>
              <a:rPr lang="ko-KR" altLang="en-US" dirty="0" err="1"/>
              <a:t>기준값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C6EC960-10CA-D1E6-6F0E-7DB6CAC34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63" y="21934"/>
            <a:ext cx="4706495" cy="98095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F004572-8282-C743-DE5C-245D84E51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808" y="821616"/>
            <a:ext cx="5608806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8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/>
          <a:p>
            <a:pPr rtl="0"/>
            <a:r>
              <a:rPr lang="ko-KR" altLang="en-US" dirty="0"/>
              <a:t>특성분석 시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8687" y="1845111"/>
            <a:ext cx="4114800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1. </a:t>
            </a:r>
            <a:r>
              <a:rPr lang="ko-KR" altLang="en-US" dirty="0"/>
              <a:t>데이터 특징을 찾기 어려움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60FC76B-FDDE-4574-85B7-495FBA6F90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45668" y="1616272"/>
            <a:ext cx="4526280" cy="914400"/>
          </a:xfrm>
        </p:spPr>
        <p:txBody>
          <a:bodyPr rtlCol="0"/>
          <a:lstStyle/>
          <a:p>
            <a:pPr rtl="0"/>
            <a:r>
              <a:rPr lang="ko-KR" altLang="en-US" dirty="0"/>
              <a:t>평균값 변화 없었음</a:t>
            </a:r>
            <a:endParaRPr lang="en-US" altLang="ko-KR" dirty="0"/>
          </a:p>
          <a:p>
            <a:pPr rtl="0"/>
            <a:r>
              <a:rPr lang="ko-KR" altLang="en-US" dirty="0"/>
              <a:t>구독연장</a:t>
            </a:r>
            <a:r>
              <a:rPr lang="en-US" altLang="ko-KR" dirty="0"/>
              <a:t>, </a:t>
            </a:r>
            <a:r>
              <a:rPr lang="ko-KR" altLang="en-US" dirty="0"/>
              <a:t>취소 비율 일정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32255BC-C6D7-45F4-AA99-1EBC2D1ABC4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6" y="3073924"/>
            <a:ext cx="466580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2. </a:t>
            </a:r>
            <a:r>
              <a:rPr lang="ko-KR" altLang="en-US" dirty="0" err="1"/>
              <a:t>평균로그인시간</a:t>
            </a:r>
            <a:r>
              <a:rPr lang="en-US" altLang="ko-KR" dirty="0"/>
              <a:t>&gt;</a:t>
            </a:r>
            <a:r>
              <a:rPr lang="ko-KR" altLang="en-US" dirty="0"/>
              <a:t>평균학습세션 발견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A05B1DF-9A99-47CA-BA3D-7881266BC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65334" y="2965770"/>
            <a:ext cx="4526280" cy="914400"/>
          </a:xfrm>
        </p:spPr>
        <p:txBody>
          <a:bodyPr rtlCol="0"/>
          <a:lstStyle/>
          <a:p>
            <a:pPr rtl="0"/>
            <a:r>
              <a:rPr lang="ko-KR" altLang="en-US" dirty="0" err="1"/>
              <a:t>평균로그인시간이</a:t>
            </a:r>
            <a:r>
              <a:rPr lang="ko-KR" altLang="en-US" dirty="0"/>
              <a:t> 평균학습세션보다 큰 경우 발견</a:t>
            </a:r>
            <a:r>
              <a:rPr lang="en-US" altLang="ko-KR" dirty="0"/>
              <a:t>, </a:t>
            </a:r>
            <a:r>
              <a:rPr lang="ko-KR" altLang="en-US" dirty="0"/>
              <a:t>보안문제점으로 인식</a:t>
            </a:r>
          </a:p>
        </p:txBody>
      </p:sp>
      <p:sp>
        <p:nvSpPr>
          <p:cNvPr id="46" name="슬라이드 번호 개체 틀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19" name="텍스트 개체 틀 13">
            <a:extLst>
              <a:ext uri="{FF2B5EF4-FFF2-40B4-BE49-F238E27FC236}">
                <a16:creationId xmlns:a16="http://schemas.microsoft.com/office/drawing/2014/main" id="{95DC8321-CAFB-CDC8-933D-D0B4C536AB81}"/>
              </a:ext>
            </a:extLst>
          </p:cNvPr>
          <p:cNvSpPr txBox="1">
            <a:spLocks/>
          </p:cNvSpPr>
          <p:nvPr/>
        </p:nvSpPr>
        <p:spPr>
          <a:xfrm>
            <a:off x="1518686" y="4334932"/>
            <a:ext cx="4665804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프리미엄이나</a:t>
            </a:r>
            <a:r>
              <a:rPr lang="en-US" altLang="ko-KR" dirty="0"/>
              <a:t>, </a:t>
            </a:r>
            <a:r>
              <a:rPr lang="ko-KR" altLang="en-US" dirty="0"/>
              <a:t>지불형태 </a:t>
            </a:r>
            <a:r>
              <a:rPr lang="en-US" altLang="ko-KR" dirty="0"/>
              <a:t>0</a:t>
            </a:r>
            <a:r>
              <a:rPr lang="ko-KR" altLang="en-US" dirty="0"/>
              <a:t>인 경우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6100ACAA-3446-14D9-AE54-4B9081AEDF64}"/>
              </a:ext>
            </a:extLst>
          </p:cNvPr>
          <p:cNvSpPr txBox="1">
            <a:spLocks/>
          </p:cNvSpPr>
          <p:nvPr/>
        </p:nvSpPr>
        <p:spPr>
          <a:xfrm>
            <a:off x="6775165" y="4344764"/>
            <a:ext cx="4739953" cy="61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ts val="26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지불되지 않았으나</a:t>
            </a:r>
            <a:r>
              <a:rPr lang="en-US" altLang="ko-KR" dirty="0"/>
              <a:t>, </a:t>
            </a:r>
            <a:r>
              <a:rPr lang="ko-KR" altLang="en-US" dirty="0"/>
              <a:t>구독형태 프리미엄 자료확인 </a:t>
            </a:r>
          </a:p>
        </p:txBody>
      </p:sp>
      <p:pic>
        <p:nvPicPr>
          <p:cNvPr id="31" name="그림 개체 틀 30">
            <a:extLst>
              <a:ext uri="{FF2B5EF4-FFF2-40B4-BE49-F238E27FC236}">
                <a16:creationId xmlns:a16="http://schemas.microsoft.com/office/drawing/2014/main" id="{B1E6F67C-0599-1DA7-F1E6-C035FE9618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8825" b="38825"/>
          <a:stretch>
            <a:fillRect/>
          </a:stretch>
        </p:blipFill>
        <p:spPr>
          <a:xfrm>
            <a:off x="1588" y="5943600"/>
            <a:ext cx="12188825" cy="914400"/>
          </a:xfrm>
          <a:prstGeom prst="rect">
            <a:avLst/>
          </a:prstGeom>
        </p:spPr>
      </p:pic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C6B102E-57FE-83C2-E19E-F261E9F0A2A5}"/>
              </a:ext>
            </a:extLst>
          </p:cNvPr>
          <p:cNvSpPr/>
          <p:nvPr/>
        </p:nvSpPr>
        <p:spPr>
          <a:xfrm>
            <a:off x="6216047" y="1906561"/>
            <a:ext cx="347507" cy="33429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6AD8A02-66E8-A904-A896-820C6EF1E2A8}"/>
              </a:ext>
            </a:extLst>
          </p:cNvPr>
          <p:cNvSpPr/>
          <p:nvPr/>
        </p:nvSpPr>
        <p:spPr>
          <a:xfrm>
            <a:off x="6225879" y="3171998"/>
            <a:ext cx="347507" cy="33429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FB7AFF9-D8E3-DCC3-406A-08A960A73B95}"/>
              </a:ext>
            </a:extLst>
          </p:cNvPr>
          <p:cNvSpPr/>
          <p:nvPr/>
        </p:nvSpPr>
        <p:spPr>
          <a:xfrm>
            <a:off x="6187950" y="4430332"/>
            <a:ext cx="347507" cy="33429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6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49651654-F327-3EA6-BDC9-202B0DCF1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4137"/>
            <a:ext cx="8815332" cy="10250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2" y="237305"/>
            <a:ext cx="9927508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문제</a:t>
            </a:r>
            <a:r>
              <a:rPr lang="en-US" altLang="ko-KR" dirty="0">
                <a:solidFill>
                  <a:schemeClr val="tx1"/>
                </a:solidFill>
              </a:rPr>
              <a:t>1 - </a:t>
            </a:r>
            <a:r>
              <a:rPr lang="ko-KR" altLang="en-US" dirty="0">
                <a:solidFill>
                  <a:schemeClr val="tx1"/>
                </a:solidFill>
              </a:rPr>
              <a:t>데이터 특징 찾기 어려움</a:t>
            </a: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5AF31B1-0CA2-9173-08D2-0ED9FD076FA3}"/>
              </a:ext>
            </a:extLst>
          </p:cNvPr>
          <p:cNvSpPr txBox="1">
            <a:spLocks/>
          </p:cNvSpPr>
          <p:nvPr/>
        </p:nvSpPr>
        <p:spPr>
          <a:xfrm>
            <a:off x="584623" y="1583915"/>
            <a:ext cx="5639196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dirty="0"/>
              <a:t> </a:t>
            </a:r>
            <a:r>
              <a:rPr lang="ko-KR" altLang="en-US" dirty="0" err="1"/>
              <a:t>평균로그인시간</a:t>
            </a:r>
            <a:r>
              <a:rPr lang="en-US" altLang="ko-KR" dirty="0"/>
              <a:t>, </a:t>
            </a:r>
            <a:r>
              <a:rPr lang="ko-KR" altLang="en-US" dirty="0"/>
              <a:t>평균학습시간과의 관계분석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FAE3B16-8511-480D-D7E3-DDF244A1F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613" y="2845622"/>
            <a:ext cx="3345470" cy="353598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8EFC457-4467-DB46-2A66-25418ADEBA9C}"/>
              </a:ext>
            </a:extLst>
          </p:cNvPr>
          <p:cNvSpPr txBox="1"/>
          <p:nvPr/>
        </p:nvSpPr>
        <p:spPr>
          <a:xfrm>
            <a:off x="6322143" y="5114846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구독연장</a:t>
            </a:r>
            <a:r>
              <a:rPr lang="en-US" altLang="ko-KR" dirty="0"/>
              <a:t>, </a:t>
            </a:r>
            <a:r>
              <a:rPr lang="ko-KR" altLang="en-US" dirty="0"/>
              <a:t>취소 비율이 달라짐 확인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FFB56-81C5-38DC-14A8-4F8E588820A3}"/>
              </a:ext>
            </a:extLst>
          </p:cNvPr>
          <p:cNvSpPr txBox="1"/>
          <p:nvPr/>
        </p:nvSpPr>
        <p:spPr>
          <a:xfrm>
            <a:off x="6322143" y="4401449"/>
            <a:ext cx="2929007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구독연장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62,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구독취소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38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8D5AC548-8D8E-2A4A-D07C-C4460A2C4764}"/>
              </a:ext>
            </a:extLst>
          </p:cNvPr>
          <p:cNvSpPr/>
          <p:nvPr/>
        </p:nvSpPr>
        <p:spPr>
          <a:xfrm>
            <a:off x="5397910" y="4374036"/>
            <a:ext cx="530942" cy="102503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F5B22F-0B9D-B480-0108-24A61662751F}"/>
              </a:ext>
            </a:extLst>
          </p:cNvPr>
          <p:cNvSpPr txBox="1"/>
          <p:nvPr/>
        </p:nvSpPr>
        <p:spPr>
          <a:xfrm>
            <a:off x="1822550" y="6340272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구독연장</a:t>
            </a:r>
            <a:r>
              <a:rPr lang="en-US" altLang="ko-KR" dirty="0"/>
              <a:t>, </a:t>
            </a:r>
            <a:r>
              <a:rPr lang="ko-KR" altLang="en-US" dirty="0"/>
              <a:t>취소 비율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63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2" y="237305"/>
            <a:ext cx="9927508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문제</a:t>
            </a:r>
            <a:r>
              <a:rPr lang="en-US" altLang="ko-KR" dirty="0">
                <a:solidFill>
                  <a:schemeClr val="tx1"/>
                </a:solidFill>
              </a:rPr>
              <a:t>2-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sz="3600" dirty="0" err="1">
                <a:solidFill>
                  <a:schemeClr val="tx1"/>
                </a:solidFill>
              </a:rPr>
              <a:t>평균로그인시간</a:t>
            </a:r>
            <a:r>
              <a:rPr lang="en-US" altLang="ko-KR" sz="3600" dirty="0">
                <a:solidFill>
                  <a:schemeClr val="tx1"/>
                </a:solidFill>
              </a:rPr>
              <a:t>&gt;</a:t>
            </a:r>
            <a:r>
              <a:rPr lang="ko-KR" altLang="en-US" sz="3600" dirty="0">
                <a:solidFill>
                  <a:schemeClr val="tx1"/>
                </a:solidFill>
              </a:rPr>
              <a:t>평균학습세션 발견</a:t>
            </a:r>
            <a:r>
              <a:rPr lang="en-US" altLang="ko-KR" sz="3600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95AF31B1-0CA2-9173-08D2-0ED9FD076FA3}"/>
              </a:ext>
            </a:extLst>
          </p:cNvPr>
          <p:cNvSpPr txBox="1">
            <a:spLocks/>
          </p:cNvSpPr>
          <p:nvPr/>
        </p:nvSpPr>
        <p:spPr>
          <a:xfrm>
            <a:off x="623952" y="1687794"/>
            <a:ext cx="8991996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dirty="0"/>
              <a:t> </a:t>
            </a:r>
            <a:r>
              <a:rPr lang="ko-KR" altLang="en-US" dirty="0" err="1"/>
              <a:t>평균로그인시간</a:t>
            </a:r>
            <a:r>
              <a:rPr lang="en-US" altLang="ko-KR" dirty="0"/>
              <a:t>, </a:t>
            </a:r>
            <a:r>
              <a:rPr lang="ko-KR" altLang="en-US" dirty="0"/>
              <a:t>평균학습세션 분석</a:t>
            </a:r>
            <a:r>
              <a:rPr lang="en-US" altLang="ko-KR" dirty="0"/>
              <a:t>(2437 vs 7563)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064102-E694-FB86-575C-E75C09E82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90" y="2279697"/>
            <a:ext cx="5735587" cy="571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DE0AD4-04CA-9190-6088-FCB2AAB77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90" y="2725785"/>
            <a:ext cx="3490262" cy="34826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8EFC457-4467-DB46-2A66-25418ADEBA9C}"/>
              </a:ext>
            </a:extLst>
          </p:cNvPr>
          <p:cNvSpPr txBox="1"/>
          <p:nvPr/>
        </p:nvSpPr>
        <p:spPr>
          <a:xfrm>
            <a:off x="862886" y="6035817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평균로그인시간이</a:t>
            </a:r>
            <a:r>
              <a:rPr lang="ko-KR" altLang="en-US" dirty="0"/>
              <a:t> 큰 경우 </a:t>
            </a:r>
            <a:r>
              <a:rPr lang="en-US" altLang="ko-KR" dirty="0"/>
              <a:t>2437</a:t>
            </a:r>
            <a:r>
              <a:rPr lang="ko-KR" altLang="en-US" dirty="0"/>
              <a:t>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DB9179-0FFE-5CE0-C355-ABED46254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955" y="2249214"/>
            <a:ext cx="5296359" cy="6325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BDEB11-441C-6BC9-8092-08840FEBF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355" y="2888617"/>
            <a:ext cx="3473376" cy="314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84F339-D3F4-A6AA-E2C9-1D0A6FAE1385}"/>
              </a:ext>
            </a:extLst>
          </p:cNvPr>
          <p:cNvSpPr txBox="1"/>
          <p:nvPr/>
        </p:nvSpPr>
        <p:spPr>
          <a:xfrm>
            <a:off x="5331944" y="5279095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구독연장</a:t>
            </a:r>
            <a:r>
              <a:rPr lang="en-US" altLang="ko-KR" dirty="0"/>
              <a:t>, </a:t>
            </a:r>
            <a:r>
              <a:rPr lang="ko-KR" altLang="en-US" dirty="0"/>
              <a:t>취소</a:t>
            </a:r>
            <a:br>
              <a:rPr lang="en-US" altLang="ko-KR" dirty="0"/>
            </a:br>
            <a:r>
              <a:rPr lang="ko-KR" altLang="en-US" dirty="0"/>
              <a:t>비율변화 확인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9BC99D1-F1C1-C79C-5B28-8EC0F9F139E6}"/>
              </a:ext>
            </a:extLst>
          </p:cNvPr>
          <p:cNvSpPr/>
          <p:nvPr/>
        </p:nvSpPr>
        <p:spPr>
          <a:xfrm>
            <a:off x="5902735" y="4145167"/>
            <a:ext cx="530942" cy="102503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2FB2EC-C637-4AAC-06C3-C5FEC0225564}"/>
              </a:ext>
            </a:extLst>
          </p:cNvPr>
          <p:cNvSpPr txBox="1"/>
          <p:nvPr/>
        </p:nvSpPr>
        <p:spPr>
          <a:xfrm>
            <a:off x="7242108" y="6011418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평균로그인시간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이상</a:t>
            </a:r>
            <a:r>
              <a:rPr lang="en-US" altLang="ko-KR" dirty="0"/>
              <a:t>, </a:t>
            </a:r>
            <a:r>
              <a:rPr lang="ko-KR" altLang="en-US" dirty="0"/>
              <a:t>평균학습세선 </a:t>
            </a:r>
            <a:r>
              <a:rPr lang="en-US" altLang="ko-KR" dirty="0"/>
              <a:t>90</a:t>
            </a:r>
            <a:r>
              <a:rPr lang="ko-KR" altLang="en-US" dirty="0"/>
              <a:t>이상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3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2" y="237305"/>
            <a:ext cx="9927508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문제</a:t>
            </a:r>
            <a:r>
              <a:rPr lang="en-US" altLang="ko-KR" dirty="0">
                <a:solidFill>
                  <a:schemeClr val="tx1"/>
                </a:solidFill>
              </a:rPr>
              <a:t>3-</a:t>
            </a:r>
            <a:r>
              <a:rPr lang="ko-KR" altLang="en-US" dirty="0">
                <a:solidFill>
                  <a:schemeClr val="tx1"/>
                </a:solidFill>
              </a:rPr>
              <a:t> 지불형태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인 경우</a:t>
            </a: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B0844D-45C0-FF3D-47B5-FA62AD7E2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483" y="313777"/>
            <a:ext cx="3948315" cy="10824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762AB3-ECA3-63CD-525F-2EF7E1895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288" y="1639340"/>
            <a:ext cx="4707511" cy="45378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C0A50C-8450-64BE-C73B-4DC09E5E4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80" y="1828800"/>
            <a:ext cx="5211086" cy="4511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310088-6AF9-7FA1-C26A-5D53880D6264}"/>
              </a:ext>
            </a:extLst>
          </p:cNvPr>
          <p:cNvSpPr txBox="1"/>
          <p:nvPr/>
        </p:nvSpPr>
        <p:spPr>
          <a:xfrm>
            <a:off x="1531479" y="6410427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구독연장</a:t>
            </a:r>
            <a:r>
              <a:rPr lang="en-US" altLang="ko-KR" dirty="0"/>
              <a:t>, </a:t>
            </a:r>
            <a:r>
              <a:rPr lang="ko-KR" altLang="en-US" dirty="0" err="1"/>
              <a:t>취소별</a:t>
            </a:r>
            <a:r>
              <a:rPr lang="ko-KR" altLang="en-US" dirty="0"/>
              <a:t> 구독타입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A44A5-4841-3D4F-4F96-83407C5F83D8}"/>
              </a:ext>
            </a:extLst>
          </p:cNvPr>
          <p:cNvSpPr txBox="1"/>
          <p:nvPr/>
        </p:nvSpPr>
        <p:spPr>
          <a:xfrm>
            <a:off x="7074389" y="6410427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구독연장</a:t>
            </a:r>
            <a:r>
              <a:rPr lang="en-US" altLang="ko-KR" dirty="0"/>
              <a:t>, </a:t>
            </a:r>
            <a:r>
              <a:rPr lang="ko-KR" altLang="en-US" dirty="0" err="1"/>
              <a:t>취소별</a:t>
            </a:r>
            <a:r>
              <a:rPr lang="ko-KR" altLang="en-US" dirty="0"/>
              <a:t> 구독난이도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6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13">
            <a:extLst>
              <a:ext uri="{FF2B5EF4-FFF2-40B4-BE49-F238E27FC236}">
                <a16:creationId xmlns:a16="http://schemas.microsoft.com/office/drawing/2014/main" id="{6995B2A1-4F72-48EE-BA20-8B2BA76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소결론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DE5575D4-5623-4536-A1FD-88DC9E69B70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75206" y="2207455"/>
            <a:ext cx="1923634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>
                <a:solidFill>
                  <a:schemeClr val="accent3">
                    <a:lumMod val="25000"/>
                  </a:schemeClr>
                </a:solidFill>
              </a:rPr>
              <a:t>문제 </a:t>
            </a:r>
            <a:r>
              <a:rPr lang="en-US" altLang="ko-KR" sz="3200" dirty="0">
                <a:solidFill>
                  <a:schemeClr val="accent3">
                    <a:lumMod val="25000"/>
                  </a:schemeClr>
                </a:solidFill>
              </a:rPr>
              <a:t>1</a:t>
            </a:r>
            <a:endParaRPr lang="ko-KR" altLang="en-US" sz="3200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7BB92B-9C2F-4032-B64E-458859DF6B4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98839" y="2207455"/>
            <a:ext cx="4041058" cy="1097280"/>
          </a:xfrm>
          <a:solidFill>
            <a:schemeClr val="accent2">
              <a:lumMod val="90000"/>
            </a:schemeClr>
          </a:solidFill>
          <a:ln>
            <a:noFill/>
          </a:ln>
        </p:spPr>
        <p:txBody>
          <a:bodyPr rtlCol="0"/>
          <a:lstStyle/>
          <a:p>
            <a:pPr rtl="0"/>
            <a:r>
              <a:rPr lang="ko-KR" altLang="en-US" dirty="0"/>
              <a:t>데이터 특징 찾기 어려움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C713243-B120-4978-9267-A70B93886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3448" y="2207455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평균로그인시간</a:t>
            </a:r>
            <a:r>
              <a:rPr lang="en-US" altLang="ko-KR" noProof="1"/>
              <a:t>, </a:t>
            </a:r>
            <a:r>
              <a:rPr lang="ko-KR" altLang="en-US" noProof="1"/>
              <a:t>평균학습세션수</a:t>
            </a:r>
            <a:r>
              <a:rPr lang="en-US" altLang="ko-KR" noProof="1"/>
              <a:t>, </a:t>
            </a:r>
          </a:p>
          <a:p>
            <a:pPr rtl="0"/>
            <a:r>
              <a:rPr lang="ko-KR" altLang="en-US" noProof="1"/>
              <a:t>총완료코스수 관계 있음 확인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AB7232E-DE0F-4109-BB7B-0865DD7888E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75206" y="3559605"/>
            <a:ext cx="1923633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>
                <a:solidFill>
                  <a:schemeClr val="accent3">
                    <a:lumMod val="25000"/>
                  </a:schemeClr>
                </a:solidFill>
              </a:rPr>
              <a:t>문제 </a:t>
            </a:r>
            <a:r>
              <a:rPr lang="en-US" altLang="ko-KR" sz="3200" dirty="0">
                <a:solidFill>
                  <a:schemeClr val="accent3">
                    <a:lumMod val="25000"/>
                  </a:schemeClr>
                </a:solidFill>
              </a:rPr>
              <a:t>2</a:t>
            </a:r>
            <a:endParaRPr lang="ko-KR" altLang="en-US" sz="3200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F193562-19B1-4623-A459-077D94AB03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998840" y="3559605"/>
            <a:ext cx="4041058" cy="1097280"/>
          </a:xfrm>
          <a:solidFill>
            <a:schemeClr val="accent2">
              <a:lumMod val="90000"/>
            </a:schemeClr>
          </a:solidFill>
        </p:spPr>
        <p:txBody>
          <a:bodyPr rtlCol="0"/>
          <a:lstStyle/>
          <a:p>
            <a:pPr rtl="0"/>
            <a:r>
              <a:rPr lang="ko-KR" altLang="en-US" dirty="0" err="1"/>
              <a:t>평균로그인시간</a:t>
            </a:r>
            <a:r>
              <a:rPr lang="en-US" altLang="ko-KR" dirty="0"/>
              <a:t>, </a:t>
            </a:r>
            <a:r>
              <a:rPr lang="ko-KR" altLang="en-US" dirty="0" err="1"/>
              <a:t>평균학습세션수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B04251DE-984F-4F96-B658-96234EEBAA6C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>
            <a:off x="7013448" y="3559605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로그인 시간 제한으로 한번에 다수의 코스를 수강하는 경우 방지 추측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971325E6-8BA7-4684-9CAF-F9CC24E884D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76706" y="4905756"/>
            <a:ext cx="1922582" cy="10972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>
                <a:solidFill>
                  <a:schemeClr val="accent3">
                    <a:lumMod val="25000"/>
                  </a:schemeClr>
                </a:solidFill>
              </a:rPr>
              <a:t>문제 </a:t>
            </a:r>
            <a:r>
              <a:rPr lang="en-US" altLang="ko-KR" sz="3200" dirty="0">
                <a:solidFill>
                  <a:schemeClr val="accent3">
                    <a:lumMod val="25000"/>
                  </a:schemeClr>
                </a:solidFill>
              </a:rPr>
              <a:t>3</a:t>
            </a:r>
            <a:endParaRPr lang="ko-KR" altLang="en-US" sz="3200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80CE0EB-9AF8-4582-8833-ADF066F1F69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998840" y="4905756"/>
            <a:ext cx="4041058" cy="1097280"/>
          </a:xfrm>
          <a:solidFill>
            <a:schemeClr val="accent2">
              <a:lumMod val="90000"/>
            </a:schemeClr>
          </a:solidFill>
        </p:spPr>
        <p:txBody>
          <a:bodyPr rtlCol="0"/>
          <a:lstStyle/>
          <a:p>
            <a:pPr rtl="0"/>
            <a:r>
              <a:rPr lang="ko-KR" altLang="en-US" dirty="0"/>
              <a:t>지불형태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E7443081-2C62-412D-A062-499CDB206E47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7013448" y="4905756"/>
            <a:ext cx="4114800" cy="1097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noProof="1"/>
              <a:t>3</a:t>
            </a:r>
            <a:r>
              <a:rPr lang="ko-KR" altLang="en-US" noProof="1"/>
              <a:t>개월 이상 구독하는 경우 추측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AE2ADF-7F82-4651-9A28-7A902C9BD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1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598_TF66722518_Win32" id="{75142896-C137-4D12-A041-08F2CE735DF0}" vid="{79200ED1-051F-440F-A109-E4E3C4716D6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 발표 프레젠테이션</Template>
  <TotalTime>358</TotalTime>
  <Words>742</Words>
  <Application>Microsoft Office PowerPoint</Application>
  <PresentationFormat>와이드스크린</PresentationFormat>
  <Paragraphs>171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Helvetica Neue</vt:lpstr>
      <vt:lpstr>맑은 고딕</vt:lpstr>
      <vt:lpstr>Arial</vt:lpstr>
      <vt:lpstr>Bodoni MT</vt:lpstr>
      <vt:lpstr>Source Sans Pro Light</vt:lpstr>
      <vt:lpstr>Wingdings</vt:lpstr>
      <vt:lpstr>Office 테마</vt:lpstr>
      <vt:lpstr>DA_미니프로젝트</vt:lpstr>
      <vt:lpstr>프로젝트 소개</vt:lpstr>
      <vt:lpstr>순서</vt:lpstr>
      <vt:lpstr>데이터 특성 분석</vt:lpstr>
      <vt:lpstr>특성분석 시 문제점</vt:lpstr>
      <vt:lpstr>문제1 - 데이터 특징 찾기 어려움</vt:lpstr>
      <vt:lpstr>문제2- 평균로그인시간&gt;평균학습세션 발견 </vt:lpstr>
      <vt:lpstr>문제3- 지불형태 0인 경우</vt:lpstr>
      <vt:lpstr>소결론</vt:lpstr>
      <vt:lpstr>파생변수</vt:lpstr>
      <vt:lpstr>분석</vt:lpstr>
      <vt:lpstr>분석</vt:lpstr>
      <vt:lpstr>소결론</vt:lpstr>
      <vt:lpstr>그룹분석</vt:lpstr>
      <vt:lpstr>분석</vt:lpstr>
      <vt:lpstr>분석결과</vt:lpstr>
      <vt:lpstr>분석결과(계속)</vt:lpstr>
      <vt:lpstr>소결론</vt:lpstr>
      <vt:lpstr>구독유형, 구독연장 관계</vt:lpstr>
      <vt:lpstr>사용자 그룹생성, 그룹별 기준선 마련 </vt:lpstr>
      <vt:lpstr>결론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설명 자료</dc:title>
  <dc:creator>hee P</dc:creator>
  <cp:lastModifiedBy>hee P</cp:lastModifiedBy>
  <cp:revision>7</cp:revision>
  <dcterms:created xsi:type="dcterms:W3CDTF">2024-01-02T01:13:48Z</dcterms:created>
  <dcterms:modified xsi:type="dcterms:W3CDTF">2024-01-02T07:14:14Z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