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300" r:id="rId6"/>
    <p:sldId id="315" r:id="rId7"/>
    <p:sldId id="309" r:id="rId8"/>
    <p:sldId id="316" r:id="rId9"/>
    <p:sldId id="317" r:id="rId10"/>
    <p:sldId id="318" r:id="rId11"/>
    <p:sldId id="319" r:id="rId12"/>
    <p:sldId id="311" r:id="rId13"/>
    <p:sldId id="320" r:id="rId14"/>
    <p:sldId id="322" r:id="rId15"/>
    <p:sldId id="323" r:id="rId16"/>
    <p:sldId id="324" r:id="rId17"/>
    <p:sldId id="325" r:id="rId18"/>
    <p:sldId id="327" r:id="rId19"/>
    <p:sldId id="328" r:id="rId20"/>
    <p:sldId id="330" r:id="rId21"/>
    <p:sldId id="329" r:id="rId22"/>
    <p:sldId id="312" r:id="rId23"/>
    <p:sldId id="271" r:id="rId24"/>
    <p:sldId id="275" r:id="rId25"/>
    <p:sldId id="276" r:id="rId2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3725" autoAdjust="0"/>
  </p:normalViewPr>
  <p:slideViewPr>
    <p:cSldViewPr snapToGrid="0">
      <p:cViewPr varScale="1">
        <p:scale>
          <a:sx n="78" d="100"/>
          <a:sy n="78" d="100"/>
        </p:scale>
        <p:origin x="77" y="86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EC3DC8-2383-4F6E-84B5-D479F6119F63}" type="datetime1">
              <a:rPr lang="ko-KR" altLang="en-US" smtClean="0">
                <a:latin typeface="+mj-ea"/>
                <a:ea typeface="+mj-ea"/>
              </a:rPr>
              <a:t>2024-01-02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F75FB2-D12E-4669-8522-D3E2C7E6DC97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C8806134-23C9-4270-8FE8-292D1E85468B}" type="datetime1">
              <a:rPr lang="ko-KR" altLang="en-US" smtClean="0"/>
              <a:pPr/>
              <a:t>2024-01-02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D18E0B9-48E4-499D-93B2-B07D00395BAC}" type="slidenum">
              <a:rPr lang="en-US" altLang="ko-KR" noProof="0" smtClean="0"/>
              <a:pPr/>
              <a:t>‹#›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98158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13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56189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14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16852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18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17389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19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7425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20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7224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21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95092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D18E0B9-48E4-499D-93B2-B07D00395BAC}" type="slidenum">
              <a:rPr lang="en-US" altLang="ko-KR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550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96583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7415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88891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89050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63299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15386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7066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10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47442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AD3492AC-2023-4442-AF40-53B11C2EF8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5966" y="1008063"/>
            <a:ext cx="5120640" cy="2054388"/>
          </a:xfrm>
        </p:spPr>
        <p:txBody>
          <a:bodyPr rtlCol="0" anchor="b">
            <a:normAutofit/>
          </a:bodyPr>
          <a:lstStyle>
            <a:lvl1pPr algn="r">
              <a:defRPr sz="54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3105163"/>
            <a:ext cx="3167636" cy="64767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장 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C06C6CB5-A7CF-4AA0-8E61-3C46EFA04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24" y="4572000"/>
            <a:ext cx="12188952" cy="2286000"/>
          </a:xfrm>
          <a:solidFill>
            <a:schemeClr val="accent6"/>
          </a:solidFill>
        </p:spPr>
        <p:txBody>
          <a:bodyPr rtlCol="0" anchor="b"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8305" y="1696389"/>
            <a:ext cx="3210331" cy="3647605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lIns="91440"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16628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65548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 제목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48764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</a:t>
            </a:r>
          </a:p>
        </p:txBody>
      </p:sp>
      <p:sp>
        <p:nvSpPr>
          <p:cNvPr id="21" name="텍스트 개체 틀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7130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58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장 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66593" y="2207455"/>
            <a:ext cx="1351811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ko-KR" noProof="0"/>
              <a:t>1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98516B14-EF29-444F-82DA-19F5011C7D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66592" y="3559605"/>
            <a:ext cx="1353313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ko-KR" noProof="0"/>
              <a:t>2</a:t>
            </a:r>
            <a:endParaRPr lang="ko-KR" altLang="en-ZA" noProof="0"/>
          </a:p>
        </p:txBody>
      </p:sp>
      <p:sp>
        <p:nvSpPr>
          <p:cNvPr id="23" name="텍스트 개체 틀 3">
            <a:extLst>
              <a:ext uri="{FF2B5EF4-FFF2-40B4-BE49-F238E27FC236}">
                <a16:creationId xmlns:a16="http://schemas.microsoft.com/office/drawing/2014/main" id="{BFDD67D8-D69E-405B-825C-A9AF88C1A80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66592" y="4905756"/>
            <a:ext cx="1353314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ko-KR" noProof="0"/>
              <a:t>3</a:t>
            </a:r>
            <a:endParaRPr lang="ko-KR" altLang="en-ZA" noProof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E3354A33-C884-44F0-A320-DF2EBA500D1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371600" y="2202883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8" name="그림 개체 틀 8">
            <a:extLst>
              <a:ext uri="{FF2B5EF4-FFF2-40B4-BE49-F238E27FC236}">
                <a16:creationId xmlns:a16="http://schemas.microsoft.com/office/drawing/2014/main" id="{7AF29B8F-D39A-4F3A-909A-9D298FB7224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71600" y="3555033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1" name="그림 개체 틀 8">
            <a:extLst>
              <a:ext uri="{FF2B5EF4-FFF2-40B4-BE49-F238E27FC236}">
                <a16:creationId xmlns:a16="http://schemas.microsoft.com/office/drawing/2014/main" id="{83A1C8AA-5F7D-4C12-9724-97F4B72D8A7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371600" y="4901184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4" name="텍스트 개체 틀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13048" y="220745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ko-KR" altLang="en-US" noProof="0"/>
              <a:t>구역 머리글</a:t>
            </a:r>
          </a:p>
        </p:txBody>
      </p:sp>
      <p:sp>
        <p:nvSpPr>
          <p:cNvPr id="24" name="텍스트 개체 틀 9">
            <a:extLst>
              <a:ext uri="{FF2B5EF4-FFF2-40B4-BE49-F238E27FC236}">
                <a16:creationId xmlns:a16="http://schemas.microsoft.com/office/drawing/2014/main" id="{4ADD189D-5EFF-456A-9AEB-E8DB345274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813048" y="355960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ko-KR" altLang="en-US" noProof="0"/>
              <a:t>구역 머리글</a:t>
            </a:r>
          </a:p>
        </p:txBody>
      </p:sp>
      <p:sp>
        <p:nvSpPr>
          <p:cNvPr id="29" name="텍스트 개체 틀 9">
            <a:extLst>
              <a:ext uri="{FF2B5EF4-FFF2-40B4-BE49-F238E27FC236}">
                <a16:creationId xmlns:a16="http://schemas.microsoft.com/office/drawing/2014/main" id="{53862BA6-E42C-4C58-871B-8705122D668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13048" y="4905756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ko-KR" altLang="en-US" noProof="0"/>
              <a:t>구역 머리글</a:t>
            </a: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70648" y="220745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구역 설명</a:t>
            </a:r>
            <a:endParaRPr lang="ko-KR" altLang="en-ZA" noProof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C670C5D6-AD2E-415C-BAFE-A8239C15159E}"/>
              </a:ext>
            </a:extLst>
          </p:cNvPr>
          <p:cNvSpPr>
            <a:spLocks noGrp="1"/>
          </p:cNvSpPr>
          <p:nvPr>
            <p:ph sz="half" idx="38" hasCustomPrompt="1"/>
          </p:nvPr>
        </p:nvSpPr>
        <p:spPr>
          <a:xfrm>
            <a:off x="7470648" y="355960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구역 설명</a:t>
            </a:r>
            <a:endParaRPr lang="ko-KR" altLang="en-ZA" noProof="0"/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26DDBF97-B5FA-415C-9E0D-A4A556C40805}"/>
              </a:ext>
            </a:extLst>
          </p:cNvPr>
          <p:cNvSpPr>
            <a:spLocks noGrp="1"/>
          </p:cNvSpPr>
          <p:nvPr>
            <p:ph sz="half" idx="41" hasCustomPrompt="1"/>
          </p:nvPr>
        </p:nvSpPr>
        <p:spPr>
          <a:xfrm>
            <a:off x="7470648" y="4905756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구역 설명</a:t>
            </a:r>
            <a:endParaRPr lang="ko-KR" altLang="en-ZA" noProof="0"/>
          </a:p>
        </p:txBody>
      </p:sp>
      <p:sp>
        <p:nvSpPr>
          <p:cNvPr id="17" name="날짜 개체 틀 1">
            <a:extLst>
              <a:ext uri="{FF2B5EF4-FFF2-40B4-BE49-F238E27FC236}">
                <a16:creationId xmlns:a16="http://schemas.microsoft.com/office/drawing/2014/main" id="{8408DD66-4FD2-41B2-AD2E-24ADA0398198}"/>
              </a:ext>
            </a:extLst>
          </p:cNvPr>
          <p:cNvSpPr>
            <a:spLocks noGrp="1"/>
          </p:cNvSpPr>
          <p:nvPr>
            <p:ph type="dt" sz="half" idx="4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540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분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2992" y="2232908"/>
            <a:ext cx="2194560" cy="27432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사분면 제목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8728" y="3494402"/>
            <a:ext cx="2194560" cy="274320"/>
          </a:xfrm>
        </p:spPr>
        <p:txBody>
          <a:bodyPr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사분면 제목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10732" y="3494402"/>
            <a:ext cx="2194560" cy="274320"/>
          </a:xfrm>
        </p:spPr>
        <p:txBody>
          <a:bodyPr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사분면 제목</a:t>
            </a:r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92992" y="5287722"/>
            <a:ext cx="2194560" cy="27432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사분면 제목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7F7357E-EB66-4B24-BD83-CDF02BFE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7923" y="2586939"/>
            <a:ext cx="10677317" cy="2637195"/>
            <a:chOff x="767923" y="2586939"/>
            <a:chExt cx="10677317" cy="2637195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E5CC96AF-1ECA-45C5-A903-6341850289F9}"/>
                </a:ext>
              </a:extLst>
            </p:cNvPr>
            <p:cNvSpPr/>
            <p:nvPr userDrawn="1"/>
          </p:nvSpPr>
          <p:spPr>
            <a:xfrm>
              <a:off x="6098501" y="2586991"/>
              <a:ext cx="46095" cy="1231565"/>
            </a:xfrm>
            <a:custGeom>
              <a:avLst/>
              <a:gdLst>
                <a:gd name="connsiteX0" fmla="*/ 375 w 46095"/>
                <a:gd name="connsiteY0" fmla="*/ 0 h 1231565"/>
                <a:gd name="connsiteX1" fmla="*/ 46095 w 46095"/>
                <a:gd name="connsiteY1" fmla="*/ 114776 h 1231565"/>
                <a:gd name="connsiteX2" fmla="*/ 46095 w 46095"/>
                <a:gd name="connsiteY2" fmla="*/ 1231565 h 1231565"/>
                <a:gd name="connsiteX3" fmla="*/ 0 w 46095"/>
                <a:gd name="connsiteY3" fmla="*/ 1231565 h 1231565"/>
                <a:gd name="connsiteX4" fmla="*/ 0 w 46095"/>
                <a:gd name="connsiteY4" fmla="*/ 942 h 1231565"/>
                <a:gd name="connsiteX5" fmla="*/ 375 w 46095"/>
                <a:gd name="connsiteY5" fmla="*/ 0 h 123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095" h="1231565">
                  <a:moveTo>
                    <a:pt x="375" y="0"/>
                  </a:moveTo>
                  <a:lnTo>
                    <a:pt x="46095" y="114776"/>
                  </a:lnTo>
                  <a:lnTo>
                    <a:pt x="46095" y="1231565"/>
                  </a:lnTo>
                  <a:lnTo>
                    <a:pt x="0" y="1231565"/>
                  </a:lnTo>
                  <a:lnTo>
                    <a:pt x="0" y="942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07574821-21A4-483A-9824-B9CB9EC4B770}"/>
                </a:ext>
              </a:extLst>
            </p:cNvPr>
            <p:cNvSpPr/>
            <p:nvPr userDrawn="1"/>
          </p:nvSpPr>
          <p:spPr>
            <a:xfrm>
              <a:off x="6053156" y="3818555"/>
              <a:ext cx="45345" cy="97190"/>
            </a:xfrm>
            <a:custGeom>
              <a:avLst/>
              <a:gdLst>
                <a:gd name="connsiteX0" fmla="*/ 0 w 45345"/>
                <a:gd name="connsiteY0" fmla="*/ 0 h 97190"/>
                <a:gd name="connsiteX1" fmla="*/ 45345 w 45345"/>
                <a:gd name="connsiteY1" fmla="*/ 0 h 97190"/>
                <a:gd name="connsiteX2" fmla="*/ 45345 w 45345"/>
                <a:gd name="connsiteY2" fmla="*/ 97190 h 97190"/>
                <a:gd name="connsiteX3" fmla="*/ 0 w 45345"/>
                <a:gd name="connsiteY3" fmla="*/ 97190 h 97190"/>
                <a:gd name="connsiteX4" fmla="*/ 0 w 45345"/>
                <a:gd name="connsiteY4" fmla="*/ 0 h 9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45" h="97190">
                  <a:moveTo>
                    <a:pt x="0" y="0"/>
                  </a:moveTo>
                  <a:lnTo>
                    <a:pt x="45345" y="0"/>
                  </a:lnTo>
                  <a:lnTo>
                    <a:pt x="45345" y="97190"/>
                  </a:lnTo>
                  <a:lnTo>
                    <a:pt x="0" y="97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F8C191E1-94CD-4DEF-9125-7E667370926A}"/>
                </a:ext>
              </a:extLst>
            </p:cNvPr>
            <p:cNvSpPr/>
            <p:nvPr userDrawn="1"/>
          </p:nvSpPr>
          <p:spPr>
            <a:xfrm>
              <a:off x="6098500" y="2586939"/>
              <a:ext cx="111238" cy="1231616"/>
            </a:xfrm>
            <a:custGeom>
              <a:avLst/>
              <a:gdLst>
                <a:gd name="connsiteX0" fmla="*/ 0 w 111238"/>
                <a:gd name="connsiteY0" fmla="*/ 0 h 1231616"/>
                <a:gd name="connsiteX1" fmla="*/ 111238 w 111238"/>
                <a:gd name="connsiteY1" fmla="*/ 0 h 1231616"/>
                <a:gd name="connsiteX2" fmla="*/ 111238 w 111238"/>
                <a:gd name="connsiteY2" fmla="*/ 1231616 h 1231616"/>
                <a:gd name="connsiteX3" fmla="*/ 46095 w 111238"/>
                <a:gd name="connsiteY3" fmla="*/ 1231616 h 1231616"/>
                <a:gd name="connsiteX4" fmla="*/ 46095 w 111238"/>
                <a:gd name="connsiteY4" fmla="*/ 114827 h 1231616"/>
                <a:gd name="connsiteX5" fmla="*/ 375 w 111238"/>
                <a:gd name="connsiteY5" fmla="*/ 51 h 1231616"/>
                <a:gd name="connsiteX6" fmla="*/ 0 w 111238"/>
                <a:gd name="connsiteY6" fmla="*/ 993 h 1231616"/>
                <a:gd name="connsiteX7" fmla="*/ 0 w 111238"/>
                <a:gd name="connsiteY7" fmla="*/ 0 h 123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8" h="1231616">
                  <a:moveTo>
                    <a:pt x="0" y="0"/>
                  </a:moveTo>
                  <a:lnTo>
                    <a:pt x="111238" y="0"/>
                  </a:lnTo>
                  <a:lnTo>
                    <a:pt x="111238" y="1231616"/>
                  </a:lnTo>
                  <a:lnTo>
                    <a:pt x="46095" y="1231616"/>
                  </a:lnTo>
                  <a:lnTo>
                    <a:pt x="46095" y="114827"/>
                  </a:lnTo>
                  <a:lnTo>
                    <a:pt x="375" y="51"/>
                  </a:lnTo>
                  <a:lnTo>
                    <a:pt x="0" y="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E6DEF02-ADC5-487F-AA38-28AE410EBEB1}"/>
                </a:ext>
              </a:extLst>
            </p:cNvPr>
            <p:cNvSpPr/>
            <p:nvPr userDrawn="1"/>
          </p:nvSpPr>
          <p:spPr>
            <a:xfrm>
              <a:off x="6053156" y="2587933"/>
              <a:ext cx="36576" cy="126204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F5BD053-8127-4207-8BB6-88934D1FE4A5}"/>
                </a:ext>
              </a:extLst>
            </p:cNvPr>
            <p:cNvSpPr/>
            <p:nvPr userDrawn="1"/>
          </p:nvSpPr>
          <p:spPr>
            <a:xfrm>
              <a:off x="767923" y="3818556"/>
              <a:ext cx="534924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6CFD50B-0B31-48EB-8D44-673C8CEC29B7}"/>
                </a:ext>
              </a:extLst>
            </p:cNvPr>
            <p:cNvSpPr/>
            <p:nvPr userDrawn="1"/>
          </p:nvSpPr>
          <p:spPr>
            <a:xfrm>
              <a:off x="6117163" y="3818554"/>
              <a:ext cx="5328077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C715010-62CF-4E58-992F-47427FCB0C02}"/>
                </a:ext>
              </a:extLst>
            </p:cNvPr>
            <p:cNvSpPr/>
            <p:nvPr userDrawn="1"/>
          </p:nvSpPr>
          <p:spPr>
            <a:xfrm>
              <a:off x="6053155" y="3852534"/>
              <a:ext cx="36576" cy="1371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날짜 개체 틀 1">
            <a:extLst>
              <a:ext uri="{FF2B5EF4-FFF2-40B4-BE49-F238E27FC236}">
                <a16:creationId xmlns:a16="http://schemas.microsoft.com/office/drawing/2014/main" id="{17311117-A0EF-438B-BF68-75DF09D8504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80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성장 전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924"/>
          </a:xfrm>
        </p:spPr>
        <p:txBody>
          <a:bodyPr bIns="91440" rtlCol="0" anchor="b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8FDD847D-284F-43B9-91A9-0A2AE4977E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1426525"/>
            <a:ext cx="10515600" cy="457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7280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9144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25274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26864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53269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56448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5863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0DD8E1C1-2F29-4EF8-B7B9-75E2DC5049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1850" y="1426525"/>
            <a:ext cx="10515600" cy="457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6438" y="2071688"/>
            <a:ext cx="5029200" cy="45720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06438" y="2641555"/>
            <a:ext cx="5029200" cy="347472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67475" y="2071688"/>
            <a:ext cx="5029200" cy="45720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67475" y="2641555"/>
            <a:ext cx="5029200" cy="347472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/>
          </a:p>
        </p:txBody>
      </p:sp>
      <p:sp>
        <p:nvSpPr>
          <p:cNvPr id="64" name="텍스트 개체 틀 3">
            <a:extLst>
              <a:ext uri="{FF2B5EF4-FFF2-40B4-BE49-F238E27FC236}">
                <a16:creationId xmlns:a16="http://schemas.microsoft.com/office/drawing/2014/main" id="{A8B6EDEE-DE90-436D-BFA9-9709BE86FD0A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accent3"/>
          </a:solidFill>
          <a:ln>
            <a:noFill/>
          </a:ln>
        </p:spPr>
        <p:txBody>
          <a:bodyPr tIns="36000" rtlCol="0" anchor="ctr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항목 제목</a:t>
            </a:r>
            <a:endParaRPr lang="ko-KR" altLang="en-ZA" noProof="0"/>
          </a:p>
        </p:txBody>
      </p:sp>
      <p:sp>
        <p:nvSpPr>
          <p:cNvPr id="38" name="텍스트 개체 틀 10">
            <a:extLst>
              <a:ext uri="{FF2B5EF4-FFF2-40B4-BE49-F238E27FC236}">
                <a16:creationId xmlns:a16="http://schemas.microsoft.com/office/drawing/2014/main" id="{5FBFE975-0A80-48E8-AA52-A4674F3B96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39" name="텍스트 개체 틀 10">
            <a:extLst>
              <a:ext uri="{FF2B5EF4-FFF2-40B4-BE49-F238E27FC236}">
                <a16:creationId xmlns:a16="http://schemas.microsoft.com/office/drawing/2014/main" id="{8BD9D56F-24FE-4F7D-8E40-A0D0AC7197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40" name="텍스트 개체 틀 10">
            <a:extLst>
              <a:ext uri="{FF2B5EF4-FFF2-40B4-BE49-F238E27FC236}">
                <a16:creationId xmlns:a16="http://schemas.microsoft.com/office/drawing/2014/main" id="{D46B7BD9-7D98-4035-8A5E-463BD7C3BF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41" name="텍스트 개체 틀 10">
            <a:extLst>
              <a:ext uri="{FF2B5EF4-FFF2-40B4-BE49-F238E27FC236}">
                <a16:creationId xmlns:a16="http://schemas.microsoft.com/office/drawing/2014/main" id="{8AA70B58-94EB-4879-8CBB-F170B13437D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42" name="텍스트 개체 틀 10">
            <a:extLst>
              <a:ext uri="{FF2B5EF4-FFF2-40B4-BE49-F238E27FC236}">
                <a16:creationId xmlns:a16="http://schemas.microsoft.com/office/drawing/2014/main" id="{7309DED8-0AF6-493B-A2EC-E3C6524C403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44" name="텍스트 개체 틀 10">
            <a:extLst>
              <a:ext uri="{FF2B5EF4-FFF2-40B4-BE49-F238E27FC236}">
                <a16:creationId xmlns:a16="http://schemas.microsoft.com/office/drawing/2014/main" id="{634511C9-82EE-4918-850A-C11AB497D8C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45" name="텍스트 개체 틀 10">
            <a:extLst>
              <a:ext uri="{FF2B5EF4-FFF2-40B4-BE49-F238E27FC236}">
                <a16:creationId xmlns:a16="http://schemas.microsoft.com/office/drawing/2014/main" id="{9DFB519F-3772-4743-A8B2-EE749BE7907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46" name="텍스트 개체 틀 10">
            <a:extLst>
              <a:ext uri="{FF2B5EF4-FFF2-40B4-BE49-F238E27FC236}">
                <a16:creationId xmlns:a16="http://schemas.microsoft.com/office/drawing/2014/main" id="{FF1ED3A9-45CD-4A8C-94E6-BFD948CC06A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48" name="텍스트 개체 틀 10">
            <a:extLst>
              <a:ext uri="{FF2B5EF4-FFF2-40B4-BE49-F238E27FC236}">
                <a16:creationId xmlns:a16="http://schemas.microsoft.com/office/drawing/2014/main" id="{DF614219-217C-4657-8BF6-1BDE7D2907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49" name="텍스트 개체 틀 10">
            <a:extLst>
              <a:ext uri="{FF2B5EF4-FFF2-40B4-BE49-F238E27FC236}">
                <a16:creationId xmlns:a16="http://schemas.microsoft.com/office/drawing/2014/main" id="{CF5EB19D-BC9E-40FA-BC6F-DA9B98DA7DC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47" name="텍스트 개체 틀 10">
            <a:extLst>
              <a:ext uri="{FF2B5EF4-FFF2-40B4-BE49-F238E27FC236}">
                <a16:creationId xmlns:a16="http://schemas.microsoft.com/office/drawing/2014/main" id="{1E8B9B06-EF32-482E-A7E7-C1BAFE1A45D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50" name="텍스트 개체 틀 10">
            <a:extLst>
              <a:ext uri="{FF2B5EF4-FFF2-40B4-BE49-F238E27FC236}">
                <a16:creationId xmlns:a16="http://schemas.microsoft.com/office/drawing/2014/main" id="{B243085E-635F-44B9-A90B-BCE5763AD3E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51" name="텍스트 개체 틀 10">
            <a:extLst>
              <a:ext uri="{FF2B5EF4-FFF2-40B4-BE49-F238E27FC236}">
                <a16:creationId xmlns:a16="http://schemas.microsoft.com/office/drawing/2014/main" id="{5E2D6E88-5F8C-4406-9211-D4A50B968B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43" name="텍스트 개체 틀 10">
            <a:extLst>
              <a:ext uri="{FF2B5EF4-FFF2-40B4-BE49-F238E27FC236}">
                <a16:creationId xmlns:a16="http://schemas.microsoft.com/office/drawing/2014/main" id="{CC994534-ACB6-4B33-A7F8-59ED88636D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52" name="텍스트 개체 틀 10">
            <a:extLst>
              <a:ext uri="{FF2B5EF4-FFF2-40B4-BE49-F238E27FC236}">
                <a16:creationId xmlns:a16="http://schemas.microsoft.com/office/drawing/2014/main" id="{BFBFB5AF-B984-48A4-A2D5-B0F9A7168B9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53" name="텍스트 개체 틀 10">
            <a:extLst>
              <a:ext uri="{FF2B5EF4-FFF2-40B4-BE49-F238E27FC236}">
                <a16:creationId xmlns:a16="http://schemas.microsoft.com/office/drawing/2014/main" id="{5920D2EA-A217-4744-834D-D00BD41BD3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54" name="텍스트 개체 틀 10">
            <a:extLst>
              <a:ext uri="{FF2B5EF4-FFF2-40B4-BE49-F238E27FC236}">
                <a16:creationId xmlns:a16="http://schemas.microsoft.com/office/drawing/2014/main" id="{FD2FC71C-590D-4C50-9D20-D98F73D8442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55" name="텍스트 개체 틀 10">
            <a:extLst>
              <a:ext uri="{FF2B5EF4-FFF2-40B4-BE49-F238E27FC236}">
                <a16:creationId xmlns:a16="http://schemas.microsoft.com/office/drawing/2014/main" id="{AD895D25-09BE-492D-944C-8B0E710ADF1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56" name="텍스트 개체 틀 10">
            <a:extLst>
              <a:ext uri="{FF2B5EF4-FFF2-40B4-BE49-F238E27FC236}">
                <a16:creationId xmlns:a16="http://schemas.microsoft.com/office/drawing/2014/main" id="{F6192086-61CF-42A5-905D-851D1EEBC25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57" name="텍스트 개체 틀 10">
            <a:extLst>
              <a:ext uri="{FF2B5EF4-FFF2-40B4-BE49-F238E27FC236}">
                <a16:creationId xmlns:a16="http://schemas.microsoft.com/office/drawing/2014/main" id="{FD1AF556-814F-4B48-B1F0-29450A00904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58" name="텍스트 개체 틀 10">
            <a:extLst>
              <a:ext uri="{FF2B5EF4-FFF2-40B4-BE49-F238E27FC236}">
                <a16:creationId xmlns:a16="http://schemas.microsoft.com/office/drawing/2014/main" id="{EEEE7A48-BA7F-4AD6-948F-8AF34748D37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60" name="텍스트 개체 틀 10">
            <a:extLst>
              <a:ext uri="{FF2B5EF4-FFF2-40B4-BE49-F238E27FC236}">
                <a16:creationId xmlns:a16="http://schemas.microsoft.com/office/drawing/2014/main" id="{1ECC3963-8620-45EA-8E9B-B5ED79CD7A4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61" name="텍스트 개체 틀 10">
            <a:extLst>
              <a:ext uri="{FF2B5EF4-FFF2-40B4-BE49-F238E27FC236}">
                <a16:creationId xmlns:a16="http://schemas.microsoft.com/office/drawing/2014/main" id="{8A5FB4BB-2FEF-496A-8E3A-C4D43AE0498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59" name="텍스트 개체 틀 10">
            <a:extLst>
              <a:ext uri="{FF2B5EF4-FFF2-40B4-BE49-F238E27FC236}">
                <a16:creationId xmlns:a16="http://schemas.microsoft.com/office/drawing/2014/main" id="{A7187E67-FC95-4CA0-9570-815E315916E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62" name="텍스트 개체 틀 10">
            <a:extLst>
              <a:ext uri="{FF2B5EF4-FFF2-40B4-BE49-F238E27FC236}">
                <a16:creationId xmlns:a16="http://schemas.microsoft.com/office/drawing/2014/main" id="{D03EF82F-F37F-48CB-A978-E3BAD66F5C7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63" name="텍스트 개체 틀 10">
            <a:extLst>
              <a:ext uri="{FF2B5EF4-FFF2-40B4-BE49-F238E27FC236}">
                <a16:creationId xmlns:a16="http://schemas.microsoft.com/office/drawing/2014/main" id="{5F250D41-02CE-4633-9E26-F722FCA110BB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711E3559-68CA-437E-BD12-A9953AE1E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0445" y="4069080"/>
            <a:ext cx="1033272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날짜 개체 틀 1">
            <a:extLst>
              <a:ext uri="{FF2B5EF4-FFF2-40B4-BE49-F238E27FC236}">
                <a16:creationId xmlns:a16="http://schemas.microsoft.com/office/drawing/2014/main" id="{62C0F98D-B2D7-4EDC-ADD0-9B61A901FCEA}"/>
              </a:ext>
            </a:extLst>
          </p:cNvPr>
          <p:cNvSpPr>
            <a:spLocks noGrp="1"/>
          </p:cNvSpPr>
          <p:nvPr>
            <p:ph type="dt" sz="half" idx="6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866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685925"/>
            <a:ext cx="10515600" cy="4097059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 옵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8402"/>
            <a:ext cx="2286000" cy="356616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5359799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5743005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11" name="그림 개체 틀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8798"/>
            <a:ext cx="2286000" cy="356616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14" name="그림 개체 틀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8402"/>
            <a:ext cx="2286000" cy="356616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5" name="텍스트 개체 틀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6" name="텍스트 개체 틀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17" name="그림 개체 틀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8798"/>
            <a:ext cx="2286000" cy="356616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8" name="텍스트 개체 틀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 옵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7141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11" name="그림 개체 틀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7537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3323409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3611203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14" name="그림 개체 틀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7141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5" name="텍스트 개체 틀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6" name="텍스트 개체 틀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17" name="그림 개체 틀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7141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8" name="텍스트 개체 틀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44" name="그림 개체 틀 6">
            <a:extLst>
              <a:ext uri="{FF2B5EF4-FFF2-40B4-BE49-F238E27FC236}">
                <a16:creationId xmlns:a16="http://schemas.microsoft.com/office/drawing/2014/main" id="{27688D91-F8AA-4C0A-BF29-90F8FE202DA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325219" y="4131915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5" name="텍스트 개체 틀 8">
            <a:extLst>
              <a:ext uri="{FF2B5EF4-FFF2-40B4-BE49-F238E27FC236}">
                <a16:creationId xmlns:a16="http://schemas.microsoft.com/office/drawing/2014/main" id="{D9AECBF7-0508-4905-9DF6-C0FF9D9ADA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25219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46" name="텍스트 개체 틀 8">
            <a:extLst>
              <a:ext uri="{FF2B5EF4-FFF2-40B4-BE49-F238E27FC236}">
                <a16:creationId xmlns:a16="http://schemas.microsoft.com/office/drawing/2014/main" id="{A7F920A3-CA67-4CD0-A639-1CE803DE26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25219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47" name="그림 개체 틀 6">
            <a:extLst>
              <a:ext uri="{FF2B5EF4-FFF2-40B4-BE49-F238E27FC236}">
                <a16:creationId xmlns:a16="http://schemas.microsoft.com/office/drawing/2014/main" id="{463E2C69-9A20-4A90-8F45-4EE6CFD469B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43740" y="4132311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8" name="텍스트 개체 틀 8">
            <a:extLst>
              <a:ext uri="{FF2B5EF4-FFF2-40B4-BE49-F238E27FC236}">
                <a16:creationId xmlns:a16="http://schemas.microsoft.com/office/drawing/2014/main" id="{D33409A7-C60B-4AD7-AFDF-23C2F042CEC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43740" y="573818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49" name="텍스트 개체 틀 8">
            <a:extLst>
              <a:ext uri="{FF2B5EF4-FFF2-40B4-BE49-F238E27FC236}">
                <a16:creationId xmlns:a16="http://schemas.microsoft.com/office/drawing/2014/main" id="{4870155B-647D-44E9-AE54-24D2BB2404B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43740" y="602597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50" name="그림 개체 틀 6">
            <a:extLst>
              <a:ext uri="{FF2B5EF4-FFF2-40B4-BE49-F238E27FC236}">
                <a16:creationId xmlns:a16="http://schemas.microsoft.com/office/drawing/2014/main" id="{3876D40F-6DE8-45F1-B56E-986312109BA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62261" y="4131915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51" name="텍스트 개체 틀 8">
            <a:extLst>
              <a:ext uri="{FF2B5EF4-FFF2-40B4-BE49-F238E27FC236}">
                <a16:creationId xmlns:a16="http://schemas.microsoft.com/office/drawing/2014/main" id="{D0A39ABE-EF7B-477F-A346-C5CDA9F5D6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62261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52" name="텍스트 개체 틀 8">
            <a:extLst>
              <a:ext uri="{FF2B5EF4-FFF2-40B4-BE49-F238E27FC236}">
                <a16:creationId xmlns:a16="http://schemas.microsoft.com/office/drawing/2014/main" id="{7787A6CA-4AF6-46F5-BA39-50F328D9A8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62261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53" name="그림 개체 틀 6">
            <a:extLst>
              <a:ext uri="{FF2B5EF4-FFF2-40B4-BE49-F238E27FC236}">
                <a16:creationId xmlns:a16="http://schemas.microsoft.com/office/drawing/2014/main" id="{EC171A7C-639D-47C1-A626-7E4772629B2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8580782" y="4131915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54" name="텍스트 개체 틀 8">
            <a:extLst>
              <a:ext uri="{FF2B5EF4-FFF2-40B4-BE49-F238E27FC236}">
                <a16:creationId xmlns:a16="http://schemas.microsoft.com/office/drawing/2014/main" id="{674313BD-D2AD-4F0E-96FE-469C176818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80782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55" name="텍스트 개체 틀 8">
            <a:extLst>
              <a:ext uri="{FF2B5EF4-FFF2-40B4-BE49-F238E27FC236}">
                <a16:creationId xmlns:a16="http://schemas.microsoft.com/office/drawing/2014/main" id="{7141AE4E-36D0-4176-9FCB-E580378893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80782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7401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자금 조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01F6AC7C-4EFC-4C76-8784-963130151FD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1137509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콘텐츠 추가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2AED95B-59A7-4359-BD74-24F920F715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8637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제목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286DAE13-A93D-453A-8164-3F1E97F8F2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4480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제목</a:t>
            </a:r>
          </a:p>
        </p:txBody>
      </p:sp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1FD2C3F4-5FD0-4B09-A5D5-7365D61084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480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설명</a:t>
            </a:r>
          </a:p>
        </p:txBody>
      </p:sp>
      <p:sp>
        <p:nvSpPr>
          <p:cNvPr id="28" name="내용 개체 틀 13">
            <a:extLst>
              <a:ext uri="{FF2B5EF4-FFF2-40B4-BE49-F238E27FC236}">
                <a16:creationId xmlns:a16="http://schemas.microsoft.com/office/drawing/2014/main" id="{7BF6ABBB-7B41-4F0C-8416-9C72862D93C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859487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콘텐츠 추가</a:t>
            </a:r>
          </a:p>
        </p:txBody>
      </p:sp>
      <p:sp>
        <p:nvSpPr>
          <p:cNvPr id="30" name="텍스트 개체 틀 7">
            <a:extLst>
              <a:ext uri="{FF2B5EF4-FFF2-40B4-BE49-F238E27FC236}">
                <a16:creationId xmlns:a16="http://schemas.microsoft.com/office/drawing/2014/main" id="{E1B58033-4461-43F1-8E7C-C6E5988BDE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0615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제목</a:t>
            </a:r>
          </a:p>
        </p:txBody>
      </p:sp>
      <p:sp>
        <p:nvSpPr>
          <p:cNvPr id="31" name="텍스트 개체 틀 7">
            <a:extLst>
              <a:ext uri="{FF2B5EF4-FFF2-40B4-BE49-F238E27FC236}">
                <a16:creationId xmlns:a16="http://schemas.microsoft.com/office/drawing/2014/main" id="{80CE999C-FC94-4BF1-BBCE-0A3A934097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6458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제목</a:t>
            </a:r>
          </a:p>
        </p:txBody>
      </p:sp>
      <p:sp>
        <p:nvSpPr>
          <p:cNvPr id="32" name="텍스트 개체 틀 7">
            <a:extLst>
              <a:ext uri="{FF2B5EF4-FFF2-40B4-BE49-F238E27FC236}">
                <a16:creationId xmlns:a16="http://schemas.microsoft.com/office/drawing/2014/main" id="{6AFDE949-FC25-431E-8298-75F5A7B83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56458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설명</a:t>
            </a:r>
          </a:p>
        </p:txBody>
      </p:sp>
      <p:sp>
        <p:nvSpPr>
          <p:cNvPr id="29" name="내용 개체 틀 13">
            <a:extLst>
              <a:ext uri="{FF2B5EF4-FFF2-40B4-BE49-F238E27FC236}">
                <a16:creationId xmlns:a16="http://schemas.microsoft.com/office/drawing/2014/main" id="{426B07AE-648A-4C6E-8FE4-B8C6D4A1B42E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549780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콘텐츠 추가</a:t>
            </a:r>
          </a:p>
        </p:txBody>
      </p:sp>
      <p:sp>
        <p:nvSpPr>
          <p:cNvPr id="34" name="텍스트 개체 틀 7">
            <a:extLst>
              <a:ext uri="{FF2B5EF4-FFF2-40B4-BE49-F238E27FC236}">
                <a16:creationId xmlns:a16="http://schemas.microsoft.com/office/drawing/2014/main" id="{BAB49F71-4118-47B2-B571-8DC9A3E940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0908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제목</a:t>
            </a:r>
          </a:p>
        </p:txBody>
      </p:sp>
      <p:sp>
        <p:nvSpPr>
          <p:cNvPr id="35" name="텍스트 개체 틀 7">
            <a:extLst>
              <a:ext uri="{FF2B5EF4-FFF2-40B4-BE49-F238E27FC236}">
                <a16:creationId xmlns:a16="http://schemas.microsoft.com/office/drawing/2014/main" id="{E6D674D8-A1E4-4A7E-929B-32FBA30823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0908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제목</a:t>
            </a:r>
          </a:p>
        </p:txBody>
      </p:sp>
      <p:sp>
        <p:nvSpPr>
          <p:cNvPr id="36" name="텍스트 개체 틀 7">
            <a:extLst>
              <a:ext uri="{FF2B5EF4-FFF2-40B4-BE49-F238E27FC236}">
                <a16:creationId xmlns:a16="http://schemas.microsoft.com/office/drawing/2014/main" id="{18E1E8CE-0AA4-4E2F-8DD0-006946935AD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0908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설명</a:t>
            </a:r>
          </a:p>
        </p:txBody>
      </p:sp>
      <p:sp>
        <p:nvSpPr>
          <p:cNvPr id="42" name="내용 개체 틀 13">
            <a:extLst>
              <a:ext uri="{FF2B5EF4-FFF2-40B4-BE49-F238E27FC236}">
                <a16:creationId xmlns:a16="http://schemas.microsoft.com/office/drawing/2014/main" id="{0C1E203C-1E7A-4194-97B0-B477E6F37235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9264601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콘텐츠 추가</a:t>
            </a:r>
          </a:p>
        </p:txBody>
      </p:sp>
      <p:sp>
        <p:nvSpPr>
          <p:cNvPr id="38" name="텍스트 개체 틀 7">
            <a:extLst>
              <a:ext uri="{FF2B5EF4-FFF2-40B4-BE49-F238E27FC236}">
                <a16:creationId xmlns:a16="http://schemas.microsoft.com/office/drawing/2014/main" id="{C03A45F5-F36F-429B-9C83-90B1DB716F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5729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제목</a:t>
            </a:r>
          </a:p>
        </p:txBody>
      </p:sp>
      <p:sp>
        <p:nvSpPr>
          <p:cNvPr id="39" name="텍스트 개체 틀 7">
            <a:extLst>
              <a:ext uri="{FF2B5EF4-FFF2-40B4-BE49-F238E27FC236}">
                <a16:creationId xmlns:a16="http://schemas.microsoft.com/office/drawing/2014/main" id="{6A7CD68A-F84C-4F36-A46D-DB7BA329A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5729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제목</a:t>
            </a:r>
          </a:p>
        </p:txBody>
      </p:sp>
      <p:sp>
        <p:nvSpPr>
          <p:cNvPr id="40" name="텍스트 개체 틀 7">
            <a:extLst>
              <a:ext uri="{FF2B5EF4-FFF2-40B4-BE49-F238E27FC236}">
                <a16:creationId xmlns:a16="http://schemas.microsoft.com/office/drawing/2014/main" id="{E67019EA-0584-46F5-BDB3-D2B3C717B01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5729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설명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EA36FF-A158-49B3-9C17-39C94920B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8617" y="179270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F42D5D-9DBF-475A-BC06-666D080D3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0595" y="1800726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AEDC3F-C3D2-4184-860D-65645BBD6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70888" y="180072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227352-6F71-4914-9AB1-AB4448667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5709" y="182077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289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회사 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C593254-CE4F-4114-A997-06CBC039F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287768" cy="1325563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5E7DBF41-B4A1-4B29-B32C-DDF5058C12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941230"/>
            <a:ext cx="9144000" cy="22860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442D9A9-D2E2-42FD-945D-1EF6DC4351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4448" y="4407408"/>
            <a:ext cx="7287768" cy="1371600"/>
          </a:xfrm>
        </p:spPr>
        <p:txBody>
          <a:bodyPr rtlCol="0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7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6988" y="2555875"/>
            <a:ext cx="4953000" cy="3159125"/>
          </a:xfrm>
        </p:spPr>
        <p:txBody>
          <a:bodyPr rtlCol="0">
            <a:norm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3847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감사합니다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rtlCol="0" anchor="ctr" anchorCtr="0">
            <a:normAutofit/>
          </a:bodyPr>
          <a:lstStyle>
            <a:lvl1pPr algn="ctr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5637276" cy="41148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0" name="그림 개체 틀 7">
            <a:extLst>
              <a:ext uri="{FF2B5EF4-FFF2-40B4-BE49-F238E27FC236}">
                <a16:creationId xmlns:a16="http://schemas.microsoft.com/office/drawing/2014/main" id="{6B717642-3C5E-4830-BCBC-E7FAE8B7794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390524"/>
            <a:ext cx="5637276" cy="41148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A83FC01-0C03-4607-B5EA-8C230EA7CA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0759" y="4687863"/>
            <a:ext cx="5029200" cy="1463040"/>
          </a:xfrm>
        </p:spPr>
        <p:txBody>
          <a:bodyPr rtlCol="0" anchor="ctr" anchorCtr="0">
            <a:noAutofit/>
          </a:bodyPr>
          <a:lstStyle>
            <a:lvl1pPr marL="0" indent="0">
              <a:lnSpc>
                <a:spcPts val="2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ts val="2000"/>
              </a:lnSpc>
              <a:spcBef>
                <a:spcPts val="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ts val="2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ts val="2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8221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11274552" cy="4171951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9C910F3-1CC6-467F-A64A-2DDFE463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rtlCol="0" anchor="ctr" anchorCtr="0">
            <a:normAutofit/>
          </a:bodyPr>
          <a:lstStyle>
            <a:lvl1pPr algn="ctr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5550E3EA-37A2-40C0-A78F-3C0AB0F781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0759" y="4687863"/>
            <a:ext cx="5029200" cy="1463040"/>
          </a:xfrm>
        </p:spPr>
        <p:txBody>
          <a:bodyPr rtlCol="0" anchor="ctr" anchorCtr="0">
            <a:noAutofit/>
          </a:bodyPr>
          <a:lstStyle>
            <a:lvl1pPr marL="0" indent="0">
              <a:lnSpc>
                <a:spcPts val="18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18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ts val="18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ts val="18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63244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9929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94937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2182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2557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6164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86913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70860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13B5FF-9D53-4FD4-B752-22F188FA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215B34-3A95-488E-8DAD-34652A5B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5497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197C18-82B5-4EB5-9010-63FFB7F5316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25D6D-4906-4DAB-B1BA-9436026F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975A10-62C2-4D29-B192-A142562FE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B58235-2C90-48E1-8A68-7413F78398F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FCAF9B-D406-4E4F-B804-AF188F6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AABB43-2086-4CDB-B2A4-E51E7D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7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문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86" y="365125"/>
            <a:ext cx="9986601" cy="1325563"/>
          </a:xfrm>
        </p:spPr>
        <p:txBody>
          <a:bodyPr rtlCol="0"/>
          <a:lstStyle>
            <a:lvl1pPr algn="l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8692" y="1912336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73892" y="1874838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8692" y="2388253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3892" y="2337741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518687" y="3608720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83887" y="3571222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18687" y="4084637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83887" y="4034125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6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15" name="그림 개체 틀 10">
            <a:extLst>
              <a:ext uri="{FF2B5EF4-FFF2-40B4-BE49-F238E27FC236}">
                <a16:creationId xmlns:a16="http://schemas.microsoft.com/office/drawing/2014/main" id="{A12F2D63-1E00-4379-A32F-B52857A502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 제목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271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해결 방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65125"/>
            <a:ext cx="4602318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858000" y="1691640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0" y="2093976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58000" y="2962656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58000" y="3310128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8462AFAF-169F-4E2A-AC00-6E86665954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354" y="3931920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2">
            <a:extLst>
              <a:ext uri="{FF2B5EF4-FFF2-40B4-BE49-F238E27FC236}">
                <a16:creationId xmlns:a16="http://schemas.microsoft.com/office/drawing/2014/main" id="{9FDE6BB6-DE86-4B19-B83F-5B83A89477B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70354" y="4270248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4">
            <a:extLst>
              <a:ext uri="{FF2B5EF4-FFF2-40B4-BE49-F238E27FC236}">
                <a16:creationId xmlns:a16="http://schemas.microsoft.com/office/drawing/2014/main" id="{2B544474-29CA-4D8E-AC15-C05ABDF6067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870354" y="4855464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2">
            <a:extLst>
              <a:ext uri="{FF2B5EF4-FFF2-40B4-BE49-F238E27FC236}">
                <a16:creationId xmlns:a16="http://schemas.microsoft.com/office/drawing/2014/main" id="{7C778245-11E1-4B65-ADC1-E9D3DE34E5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354" y="5193792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57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품 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1C922A-9F54-409C-8C2C-90A55B890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0706" y="0"/>
            <a:ext cx="6095999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4384" y="1566525"/>
            <a:ext cx="3401568" cy="3712464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9922" y="1893053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457506" y="1893053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9922" y="2368970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57506" y="2355956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19917" y="3843877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67501" y="3843877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917" y="4319794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67501" y="4306780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4785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슬라이드 번호 개체 틀 8">
            <a:extLst>
              <a:ext uri="{FF2B5EF4-FFF2-40B4-BE49-F238E27FC236}">
                <a16:creationId xmlns:a16="http://schemas.microsoft.com/office/drawing/2014/main" id="{C69C9BA9-6130-4098-A0A6-E1A00A3B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69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문제 및 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6988" y="2555875"/>
            <a:ext cx="4953000" cy="31591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80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1112" y="3513220"/>
            <a:ext cx="8682164" cy="1828799"/>
          </a:xfrm>
          <a:solidFill>
            <a:schemeClr val="accent3">
              <a:alpha val="90000"/>
            </a:schemeClr>
          </a:solidFill>
        </p:spPr>
        <p:txBody>
          <a:bodyPr lIns="1371600" tIns="0" bIns="0" rtlCol="0" anchor="ctr">
            <a:noAutofit/>
          </a:bodyPr>
          <a:lstStyle>
            <a:lvl1pPr algn="ctr">
              <a:defRPr sz="54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958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즈니스 모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/>
          </a:p>
        </p:txBody>
      </p:sp>
      <p:sp>
        <p:nvSpPr>
          <p:cNvPr id="18" name="그림 개체 틀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910104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ZA" noProof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11096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2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11096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설명</a:t>
            </a:r>
            <a:endParaRPr lang="ko-KR" altLang="en-ZA" noProof="0"/>
          </a:p>
        </p:txBody>
      </p:sp>
      <p:sp>
        <p:nvSpPr>
          <p:cNvPr id="19" name="그림 개체 틀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951917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ZA" noProof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56048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3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56048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설명</a:t>
            </a:r>
            <a:endParaRPr lang="ko-KR" altLang="en-ZA" noProof="0"/>
          </a:p>
        </p:txBody>
      </p:sp>
      <p:sp>
        <p:nvSpPr>
          <p:cNvPr id="20" name="그림 개체 틀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993730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ZA" noProof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991856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4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91856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설명</a:t>
            </a:r>
            <a:endParaRPr lang="ko-KR" altLang="en-ZA" noProof="0"/>
          </a:p>
        </p:txBody>
      </p:sp>
      <p:sp>
        <p:nvSpPr>
          <p:cNvPr id="15" name="날짜 개체 틀 1">
            <a:extLst>
              <a:ext uri="{FF2B5EF4-FFF2-40B4-BE49-F238E27FC236}">
                <a16:creationId xmlns:a16="http://schemas.microsoft.com/office/drawing/2014/main" id="{6FCC4B1F-E859-43CC-8B33-EE155744227A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068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경쟁 업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72" y="365125"/>
            <a:ext cx="10193315" cy="1325563"/>
          </a:xfrm>
        </p:spPr>
        <p:txBody>
          <a:bodyPr rtlCol="0"/>
          <a:lstStyle>
            <a:lvl1pPr algn="l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2073" y="1853548"/>
            <a:ext cx="4572000" cy="64008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62073" y="2505075"/>
            <a:ext cx="4572000" cy="3200400"/>
          </a:xfrm>
        </p:spPr>
        <p:txBody>
          <a:bodyPr rtlCol="0">
            <a:normAutofit/>
          </a:bodyPr>
          <a:lstStyle>
            <a:lvl1pPr>
              <a:lnSpc>
                <a:spcPts val="26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ts val="26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ts val="26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ts val="26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ts val="26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94485" y="1853548"/>
            <a:ext cx="4572000" cy="640080"/>
          </a:xfrm>
          <a:noFill/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94485" y="2505075"/>
            <a:ext cx="4572000" cy="3200400"/>
          </a:xfrm>
        </p:spPr>
        <p:txBody>
          <a:bodyPr rtlCol="0">
            <a:normAutofit/>
          </a:bodyPr>
          <a:lstStyle>
            <a:lvl1pPr>
              <a:lnSpc>
                <a:spcPts val="26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ts val="26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ts val="26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ts val="26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ts val="26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582C2B31-DB43-4AEF-AA1E-62866E69E5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 제목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09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84" r:id="rId3"/>
    <p:sldLayoutId id="2147483671" r:id="rId4"/>
    <p:sldLayoutId id="2147483683" r:id="rId5"/>
    <p:sldLayoutId id="2147483667" r:id="rId6"/>
    <p:sldLayoutId id="2147483688" r:id="rId7"/>
    <p:sldLayoutId id="2147483673" r:id="rId8"/>
    <p:sldLayoutId id="2147483672" r:id="rId9"/>
    <p:sldLayoutId id="2147483669" r:id="rId10"/>
    <p:sldLayoutId id="2147483682" r:id="rId11"/>
    <p:sldLayoutId id="2147483663" r:id="rId12"/>
    <p:sldLayoutId id="2147483677" r:id="rId13"/>
    <p:sldLayoutId id="2147483653" r:id="rId14"/>
    <p:sldLayoutId id="2147483678" r:id="rId15"/>
    <p:sldLayoutId id="2147483650" r:id="rId16"/>
    <p:sldLayoutId id="2147483654" r:id="rId17"/>
    <p:sldLayoutId id="2147483681" r:id="rId18"/>
    <p:sldLayoutId id="2147483686" r:id="rId19"/>
    <p:sldLayoutId id="2147483690" r:id="rId20"/>
    <p:sldLayoutId id="2147483676" r:id="rId21"/>
    <p:sldLayoutId id="2147483680" r:id="rId22"/>
    <p:sldLayoutId id="2147483675" r:id="rId23"/>
    <p:sldLayoutId id="2147483652" r:id="rId24"/>
    <p:sldLayoutId id="2147483665" r:id="rId25"/>
    <p:sldLayoutId id="2147483655" r:id="rId26"/>
    <p:sldLayoutId id="2147483656" r:id="rId27"/>
    <p:sldLayoutId id="2147483657" r:id="rId28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화분의 네 선인장 사진">
            <a:extLst>
              <a:ext uri="{FF2B5EF4-FFF2-40B4-BE49-F238E27FC236}">
                <a16:creationId xmlns:a16="http://schemas.microsoft.com/office/drawing/2014/main" id="{BF9CB5A5-086A-4BC4-A3F9-0BFA2C0AEE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724" y="457200"/>
            <a:ext cx="11274552" cy="5943600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4052" y="1008063"/>
            <a:ext cx="5642554" cy="2054388"/>
          </a:xfrm>
        </p:spPr>
        <p:txBody>
          <a:bodyPr rtlCol="0"/>
          <a:lstStyle/>
          <a:p>
            <a:pPr rtl="0"/>
            <a:r>
              <a:rPr lang="en-US" altLang="ko-KR" dirty="0"/>
              <a:t>DA_</a:t>
            </a:r>
            <a:r>
              <a:rPr lang="ko-KR" altLang="en-US" dirty="0"/>
              <a:t>미니프로젝트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1654" y="4688157"/>
            <a:ext cx="3167636" cy="647673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 sz="3200" dirty="0"/>
              <a:t>백경희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 rtlCol="0"/>
          <a:lstStyle/>
          <a:p>
            <a:pPr rtl="0"/>
            <a:r>
              <a:rPr lang="ko-KR" altLang="en-US" dirty="0"/>
              <a:t>파생변수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921" y="1893053"/>
            <a:ext cx="4235705" cy="457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dirty="0"/>
              <a:t>평균학습세션</a:t>
            </a:r>
            <a:r>
              <a:rPr lang="en-US" altLang="ko-KR" dirty="0"/>
              <a:t>, </a:t>
            </a:r>
            <a:r>
              <a:rPr lang="ko-KR" altLang="en-US" dirty="0"/>
              <a:t>총완료코스 컬럼분석 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183BF95-E7F3-4EE1-B00F-DD0C3874B2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921" y="2368970"/>
            <a:ext cx="5386077" cy="1371600"/>
          </a:xfrm>
        </p:spPr>
        <p:txBody>
          <a:bodyPr rtlCol="0"/>
          <a:lstStyle/>
          <a:p>
            <a:pPr marL="176213" indent="-176213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처음에는 보안의 문제로 접근했으나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평균로그인시간이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큰 경우를 분석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총완료코스수가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12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로 변하지 않는 것에 주목 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6213" indent="-176213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프리미엄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구독연장이 크게 높아지는 구간 발견</a:t>
            </a:r>
          </a:p>
          <a:p>
            <a:pPr rtl="0"/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E35F392-E7EE-41F8-98DE-C44067B45776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19917" y="3843877"/>
            <a:ext cx="2286000" cy="45720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파생변수 생성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413C481E-7E52-4079-A038-14B612438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916" y="4319794"/>
            <a:ext cx="4864807" cy="1371600"/>
          </a:xfrm>
        </p:spPr>
        <p:txBody>
          <a:bodyPr rtlCol="0"/>
          <a:lstStyle/>
          <a:p>
            <a:pPr marL="176213" indent="-176213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평균학습세션을 총완료코스수로 나누는 파생변수를 생성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과목당 학습시간을 분석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DD-F2E6-43D6-BD3D-FDB5B294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10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C9ADF8-C318-04AB-5E93-402928912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549" y="410633"/>
            <a:ext cx="5357324" cy="1064206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0F1EA39-35B3-2263-75B1-50899C74C5CB}"/>
              </a:ext>
            </a:extLst>
          </p:cNvPr>
          <p:cNvGrpSpPr/>
          <p:nvPr/>
        </p:nvGrpSpPr>
        <p:grpSpPr>
          <a:xfrm>
            <a:off x="6965929" y="1620952"/>
            <a:ext cx="4660301" cy="4608949"/>
            <a:chOff x="6965929" y="1620952"/>
            <a:chExt cx="4660301" cy="460894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BC413C8-136A-063B-B8EF-97C216127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7675" y="1620952"/>
              <a:ext cx="3308555" cy="458928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1F628D9-83CD-FCC4-28F7-B1012810B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65929" y="1758179"/>
              <a:ext cx="2028959" cy="44717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8505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0CEB8432-B964-65BB-2E39-D2CD2D93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71C5F6CE-1F29-7A45-AE28-038465E3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smtClean="0"/>
              <a:pPr/>
              <a:t>11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843B695-6A5F-1DB1-A282-E343C01C8C27}"/>
              </a:ext>
            </a:extLst>
          </p:cNvPr>
          <p:cNvSpPr txBox="1">
            <a:spLocks/>
          </p:cNvSpPr>
          <p:nvPr/>
        </p:nvSpPr>
        <p:spPr>
          <a:xfrm>
            <a:off x="990203" y="1462088"/>
            <a:ext cx="9500815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파생변수 평균값을 기준으로 여러 경우 분석하며 값에 따라 구독유형 및 구독연장이 크게 달라짐 확인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3EE613F-504B-1A24-0A50-83696F59E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2310"/>
            <a:ext cx="4332294" cy="101394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C8EA806-8BF0-9C2A-AC53-9E3B4E493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633" y="2099292"/>
            <a:ext cx="4549534" cy="407705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B7BF1CD-7A53-6456-F2CE-817C485A0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650" y="3023236"/>
            <a:ext cx="3116850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98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0CEB8432-B964-65BB-2E39-D2CD2D93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71C5F6CE-1F29-7A45-AE28-038465E3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smtClean="0"/>
              <a:pPr/>
              <a:t>12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843B695-6A5F-1DB1-A282-E343C01C8C27}"/>
              </a:ext>
            </a:extLst>
          </p:cNvPr>
          <p:cNvSpPr txBox="1">
            <a:spLocks/>
          </p:cNvSpPr>
          <p:nvPr/>
        </p:nvSpPr>
        <p:spPr>
          <a:xfrm>
            <a:off x="990203" y="1462088"/>
            <a:ext cx="9500815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총완료코스 평균값 </a:t>
            </a:r>
            <a:r>
              <a:rPr lang="en-US" altLang="ko-KR" dirty="0"/>
              <a:t>12</a:t>
            </a:r>
            <a:r>
              <a:rPr lang="ko-KR" altLang="en-US" dirty="0"/>
              <a:t> 기준 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0ABAA0-3FEB-BF09-9F1E-444373AAB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494" y="1169722"/>
            <a:ext cx="4226211" cy="9158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0CCAFC-3B2D-9284-CD64-97AB5000B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975" y="2131289"/>
            <a:ext cx="3147333" cy="40922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27C132-CC12-125D-A1DA-EA633228B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129" y="2314185"/>
            <a:ext cx="3292125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1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제목 113">
            <a:extLst>
              <a:ext uri="{FF2B5EF4-FFF2-40B4-BE49-F238E27FC236}">
                <a16:creationId xmlns:a16="http://schemas.microsoft.com/office/drawing/2014/main" id="{6995B2A1-4F72-48EE-BA20-8B2BA762B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ko-KR" altLang="en-US" dirty="0"/>
              <a:t>소결론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DE5575D4-5623-4536-A1FD-88DC9E69B70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75206" y="2207455"/>
            <a:ext cx="1923634" cy="10972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200" dirty="0"/>
              <a:t>문제 </a:t>
            </a:r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77BB92B-9C2F-4032-B64E-458859DF6B4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998839" y="2207455"/>
            <a:ext cx="4041058" cy="1097280"/>
          </a:xfrm>
          <a:ln>
            <a:noFill/>
          </a:ln>
        </p:spPr>
        <p:txBody>
          <a:bodyPr rtlCol="0"/>
          <a:lstStyle/>
          <a:p>
            <a:pPr rtl="0"/>
            <a:r>
              <a:rPr lang="ko-KR" altLang="en-US" dirty="0"/>
              <a:t>코스당 </a:t>
            </a:r>
            <a:r>
              <a:rPr lang="ko-KR" altLang="en-US" dirty="0" err="1"/>
              <a:t>학습세션수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C713243-B120-4978-9267-A70B93886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3448" y="2207455"/>
            <a:ext cx="4114800" cy="10972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noProof="1"/>
              <a:t>코스당 학습세션수가 높아질수록 구독연장 비율이 높아짐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9AB7232E-DE0F-4109-BB7B-0865DD7888E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75206" y="3982394"/>
            <a:ext cx="1923633" cy="10972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200" dirty="0"/>
              <a:t>문제 </a:t>
            </a:r>
            <a:r>
              <a:rPr lang="en-US" altLang="ko-KR" sz="3200" dirty="0"/>
              <a:t>2</a:t>
            </a:r>
            <a:endParaRPr lang="ko-KR" altLang="en-US" sz="320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F193562-19B1-4623-A459-077D94AB03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998840" y="3982394"/>
            <a:ext cx="4041058" cy="1097280"/>
          </a:xfrm>
        </p:spPr>
        <p:txBody>
          <a:bodyPr rtlCol="0"/>
          <a:lstStyle/>
          <a:p>
            <a:pPr rtl="0"/>
            <a:r>
              <a:rPr lang="ko-KR" altLang="en-US" dirty="0" err="1"/>
              <a:t>총완료코스수</a:t>
            </a:r>
            <a:endParaRPr lang="ko-KR" altLang="en-US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B04251DE-984F-4F96-B658-96234EEBAA6C}"/>
              </a:ext>
            </a:extLst>
          </p:cNvPr>
          <p:cNvSpPr>
            <a:spLocks noGrp="1"/>
          </p:cNvSpPr>
          <p:nvPr>
            <p:ph sz="half" idx="38"/>
          </p:nvPr>
        </p:nvSpPr>
        <p:spPr>
          <a:xfrm>
            <a:off x="7013448" y="3982394"/>
            <a:ext cx="4114800" cy="10972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완료코스수가 높아질수록 프리미엄 비율이 높아짐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AE2ADF-7F82-4651-9A28-7A902C9BD1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059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 rtlCol="0"/>
          <a:lstStyle/>
          <a:p>
            <a:pPr rtl="0"/>
            <a:r>
              <a:rPr lang="ko-KR" altLang="en-US" dirty="0"/>
              <a:t>그룹분석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921" y="1893053"/>
            <a:ext cx="4235705" cy="457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dirty="0" err="1"/>
              <a:t>피봇</a:t>
            </a:r>
            <a:r>
              <a:rPr lang="ko-KR" altLang="en-US" dirty="0"/>
              <a:t> 기능 활용</a:t>
            </a:r>
            <a:r>
              <a:rPr lang="en-US" altLang="ko-KR" dirty="0"/>
              <a:t>, </a:t>
            </a:r>
            <a:r>
              <a:rPr lang="ko-KR" altLang="en-US" dirty="0"/>
              <a:t>그룹 특성 분석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183BF95-E7F3-4EE1-B00F-DD0C3874B2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921" y="2368970"/>
            <a:ext cx="5386077" cy="1371600"/>
          </a:xfrm>
        </p:spPr>
        <p:txBody>
          <a:bodyPr rtlCol="0"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구독유형과 구독연장 결정에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총완료코스수와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평균학습세션수가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중요 변수 임을 확인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이상치 제거한 후와 원본 자료 특성비교</a:t>
            </a:r>
          </a:p>
          <a:p>
            <a:pPr rtl="0"/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413C481E-7E52-4079-A038-14B612438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9921" y="4263551"/>
            <a:ext cx="4324195" cy="1371600"/>
          </a:xfrm>
        </p:spPr>
        <p:txBody>
          <a:bodyPr rtlCol="0"/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목표변수를 활용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구독연장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취소 특징 분석 노력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DD-F2E6-43D6-BD3D-FDB5B294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14</a:t>
            </a:fld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80BA1C0-6B54-B020-28C0-59AC98A7B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705" y="1222848"/>
            <a:ext cx="5711631" cy="4412303"/>
          </a:xfrm>
          <a:prstGeom prst="rect">
            <a:avLst/>
          </a:prstGeom>
        </p:spPr>
      </p:pic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DB27DD3C-234B-B9F3-51FB-93B8DACF38E6}"/>
              </a:ext>
            </a:extLst>
          </p:cNvPr>
          <p:cNvSpPr/>
          <p:nvPr/>
        </p:nvSpPr>
        <p:spPr>
          <a:xfrm rot="10800000">
            <a:off x="1651819" y="3490891"/>
            <a:ext cx="1034231" cy="38689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041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0CEB8432-B964-65BB-2E39-D2CD2D93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71C5F6CE-1F29-7A45-AE28-038465E3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smtClean="0"/>
              <a:pPr/>
              <a:t>15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843B695-6A5F-1DB1-A282-E343C01C8C27}"/>
              </a:ext>
            </a:extLst>
          </p:cNvPr>
          <p:cNvSpPr txBox="1">
            <a:spLocks/>
          </p:cNvSpPr>
          <p:nvPr/>
        </p:nvSpPr>
        <p:spPr>
          <a:xfrm>
            <a:off x="990203" y="1462088"/>
            <a:ext cx="9500815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구독형태</a:t>
            </a:r>
            <a:r>
              <a:rPr lang="en-US" altLang="ko-KR" dirty="0"/>
              <a:t>, </a:t>
            </a:r>
            <a:r>
              <a:rPr lang="ko-KR" altLang="en-US" dirty="0"/>
              <a:t>구독난이도</a:t>
            </a:r>
            <a:r>
              <a:rPr lang="en-US" altLang="ko-KR" dirty="0"/>
              <a:t>, </a:t>
            </a:r>
            <a:r>
              <a:rPr lang="ko-KR" altLang="en-US" dirty="0"/>
              <a:t>목표변수별 </a:t>
            </a:r>
            <a:r>
              <a:rPr lang="ko-KR" altLang="en-US" dirty="0" err="1"/>
              <a:t>피봇테이블</a:t>
            </a:r>
            <a:r>
              <a:rPr lang="ko-KR" altLang="en-US" dirty="0"/>
              <a:t>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8D3983-E5B7-A201-F537-7355A8708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03" y="2167888"/>
            <a:ext cx="4936176" cy="40952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50D5CC-7604-E5AB-F1FA-45438F38B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623" y="2167887"/>
            <a:ext cx="4936174" cy="412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53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EE865-C049-DE9F-1949-7C98DF68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분석결과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2B21F-8071-DF86-1996-47101BF6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16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E859D3-8485-ABD0-068F-A79CF24EA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62" y="1491191"/>
            <a:ext cx="5486875" cy="46562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D0F98F-92DC-1257-8055-D64B01A21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076" y="1521673"/>
            <a:ext cx="6439458" cy="45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12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72AB2-3391-3CBA-25EF-FE7E7C3E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분석결과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98C035-DE9F-F342-4973-294280BF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17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7AF56B-A34E-021B-5DA6-403FC02A0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7727"/>
            <a:ext cx="5444613" cy="42904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2F060D-A9B3-2D5D-5D8C-5CF35A634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570" y="1688524"/>
            <a:ext cx="4343776" cy="44733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1DCAFD-B162-AE04-522F-3552A16D4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1319" y="3267395"/>
            <a:ext cx="2550053" cy="198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1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제목 113">
            <a:extLst>
              <a:ext uri="{FF2B5EF4-FFF2-40B4-BE49-F238E27FC236}">
                <a16:creationId xmlns:a16="http://schemas.microsoft.com/office/drawing/2014/main" id="{6995B2A1-4F72-48EE-BA20-8B2BA762B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ko-KR" altLang="en-US" dirty="0"/>
              <a:t>소결론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DE5575D4-5623-4536-A1FD-88DC9E69B70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75206" y="2207455"/>
            <a:ext cx="1923634" cy="10972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200" dirty="0"/>
              <a:t>문제 </a:t>
            </a:r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77BB92B-9C2F-4032-B64E-458859DF6B4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998839" y="2207455"/>
            <a:ext cx="4041058" cy="1097280"/>
          </a:xfrm>
          <a:ln>
            <a:noFill/>
          </a:ln>
        </p:spPr>
        <p:txBody>
          <a:bodyPr rtlCol="0"/>
          <a:lstStyle/>
          <a:p>
            <a:pPr rtl="0"/>
            <a:r>
              <a:rPr lang="ko-KR" altLang="en-US" dirty="0"/>
              <a:t>코스당 </a:t>
            </a:r>
            <a:r>
              <a:rPr lang="ko-KR" altLang="en-US" dirty="0" err="1"/>
              <a:t>학습세션수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C713243-B120-4978-9267-A70B93886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3448" y="2207455"/>
            <a:ext cx="4114800" cy="1097280"/>
          </a:xfrm>
        </p:spPr>
        <p:txBody>
          <a:bodyPr rtlCol="0">
            <a:normAutofit/>
          </a:bodyPr>
          <a:lstStyle/>
          <a:p>
            <a:r>
              <a:rPr lang="ko-KR" altLang="en-US" noProof="1"/>
              <a:t>낮은 수치에도 완료코스가 높은 경우 존재</a:t>
            </a:r>
            <a:r>
              <a:rPr lang="en-US" altLang="ko-KR" noProof="1"/>
              <a:t>, </a:t>
            </a:r>
            <a:r>
              <a:rPr lang="ko-KR" altLang="en-US" noProof="1"/>
              <a:t>코스 재생시간이 짧은 특징 추측</a:t>
            </a:r>
            <a:endParaRPr lang="en-US" altLang="ko-KR" noProof="1"/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9AB7232E-DE0F-4109-BB7B-0865DD7888E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75206" y="3982394"/>
            <a:ext cx="1923633" cy="10972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200" dirty="0"/>
              <a:t>문제 </a:t>
            </a:r>
            <a:r>
              <a:rPr lang="en-US" altLang="ko-KR" sz="3200" dirty="0"/>
              <a:t>2</a:t>
            </a:r>
            <a:endParaRPr lang="ko-KR" altLang="en-US" sz="320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F193562-19B1-4623-A459-077D94AB03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998840" y="3982394"/>
            <a:ext cx="4041058" cy="1097280"/>
          </a:xfrm>
        </p:spPr>
        <p:txBody>
          <a:bodyPr rtlCol="0"/>
          <a:lstStyle/>
          <a:p>
            <a:pPr rtl="0"/>
            <a:r>
              <a:rPr lang="ko-KR" altLang="en-US" dirty="0"/>
              <a:t>그룹생성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B04251DE-984F-4F96-B658-96234EEBAA6C}"/>
              </a:ext>
            </a:extLst>
          </p:cNvPr>
          <p:cNvSpPr>
            <a:spLocks noGrp="1"/>
          </p:cNvSpPr>
          <p:nvPr>
            <p:ph sz="half" idx="38"/>
          </p:nvPr>
        </p:nvSpPr>
        <p:spPr>
          <a:xfrm>
            <a:off x="7013448" y="3982394"/>
            <a:ext cx="4114800" cy="10972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 err="1"/>
              <a:t>숫자형일</a:t>
            </a:r>
            <a:r>
              <a:rPr lang="ko-KR" altLang="en-US" dirty="0"/>
              <a:t> 경우 구간을 나누어 구간별 특징 분석 필요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AE2ADF-7F82-4651-9A28-7A902C9BD1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217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ko-KR" altLang="en-US" dirty="0"/>
              <a:t>구독유형</a:t>
            </a:r>
            <a:r>
              <a:rPr lang="en-US" altLang="ko-KR" dirty="0"/>
              <a:t>, </a:t>
            </a:r>
            <a:r>
              <a:rPr lang="ko-KR" altLang="en-US" dirty="0"/>
              <a:t>구독연장 관계</a:t>
            </a:r>
            <a:endParaRPr lang="ko-KR" altLang="en-ZA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97FAAF-FD5C-4EDE-A2D8-1482664534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92992" y="2232908"/>
            <a:ext cx="2194560" cy="27432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프리미엄</a:t>
            </a:r>
          </a:p>
        </p:txBody>
      </p:sp>
      <p:sp>
        <p:nvSpPr>
          <p:cNvPr id="38" name="텍스트 상자 37">
            <a:extLst>
              <a:ext uri="{FF2B5EF4-FFF2-40B4-BE49-F238E27FC236}">
                <a16:creationId xmlns:a16="http://schemas.microsoft.com/office/drawing/2014/main" id="{67A04ABF-FDB1-4293-B2FF-45D35ADC8C2E}"/>
              </a:ext>
            </a:extLst>
          </p:cNvPr>
          <p:cNvSpPr txBox="1"/>
          <p:nvPr/>
        </p:nvSpPr>
        <p:spPr>
          <a:xfrm>
            <a:off x="3243345" y="2358898"/>
            <a:ext cx="2194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ko-KR" altLang="en-US" sz="1400" dirty="0" err="1">
                <a:solidFill>
                  <a:schemeClr val="accent1">
                    <a:lumMod val="90000"/>
                  </a:schemeClr>
                </a:solidFill>
                <a:latin typeface="+mj-lt"/>
              </a:rPr>
              <a:t>총완료코스수</a:t>
            </a:r>
            <a:r>
              <a:rPr lang="ko-KR" altLang="en-US" sz="1400" dirty="0">
                <a:solidFill>
                  <a:schemeClr val="accent1">
                    <a:lumMod val="90000"/>
                  </a:schemeClr>
                </a:solidFill>
                <a:latin typeface="+mj-lt"/>
              </a:rPr>
              <a:t> </a:t>
            </a:r>
            <a:r>
              <a:rPr lang="en-US" altLang="ko-KR" sz="1400" dirty="0">
                <a:solidFill>
                  <a:schemeClr val="accent1">
                    <a:lumMod val="90000"/>
                  </a:schemeClr>
                </a:solidFill>
                <a:latin typeface="+mj-lt"/>
              </a:rPr>
              <a:t>15</a:t>
            </a:r>
            <a:r>
              <a:rPr lang="ko-KR" altLang="en-US" sz="1400" dirty="0">
                <a:solidFill>
                  <a:schemeClr val="accent1">
                    <a:lumMod val="90000"/>
                  </a:schemeClr>
                </a:solidFill>
                <a:latin typeface="+mj-lt"/>
              </a:rPr>
              <a:t>이상</a:t>
            </a:r>
            <a:endParaRPr lang="en-US" altLang="ko-KR" sz="1400" dirty="0">
              <a:solidFill>
                <a:schemeClr val="accent1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C8982B59-A1B2-40DA-A0C6-72C2741AB5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728" y="3494402"/>
            <a:ext cx="2194560" cy="274320"/>
          </a:xfrm>
        </p:spPr>
        <p:txBody>
          <a:bodyPr rtlCol="0"/>
          <a:lstStyle/>
          <a:p>
            <a:pPr rtl="0"/>
            <a:r>
              <a:rPr lang="ko-KR" altLang="en-US" dirty="0"/>
              <a:t>구독취소</a:t>
            </a:r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6B19234D-D2EF-4701-9E2E-B32018B006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10732" y="3494402"/>
            <a:ext cx="2194560" cy="274320"/>
          </a:xfrm>
        </p:spPr>
        <p:txBody>
          <a:bodyPr rtlCol="0"/>
          <a:lstStyle/>
          <a:p>
            <a:pPr rtl="0"/>
            <a:r>
              <a:rPr lang="ko-KR" altLang="en-US" dirty="0"/>
              <a:t>구독연장</a:t>
            </a:r>
          </a:p>
        </p:txBody>
      </p:sp>
      <p:sp>
        <p:nvSpPr>
          <p:cNvPr id="24" name="텍스트 상자 23">
            <a:extLst>
              <a:ext uri="{FF2B5EF4-FFF2-40B4-BE49-F238E27FC236}">
                <a16:creationId xmlns:a16="http://schemas.microsoft.com/office/drawing/2014/main" id="{8D07B799-6119-4CA9-B5CE-C125763CFAF9}"/>
              </a:ext>
            </a:extLst>
          </p:cNvPr>
          <p:cNvSpPr txBox="1"/>
          <p:nvPr/>
        </p:nvSpPr>
        <p:spPr>
          <a:xfrm>
            <a:off x="7384570" y="5048416"/>
            <a:ext cx="210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ko-KR" altLang="en-US" sz="1400" b="1" dirty="0" err="1">
                <a:solidFill>
                  <a:schemeClr val="accent5"/>
                </a:solidFill>
              </a:rPr>
              <a:t>총완료코스수</a:t>
            </a:r>
            <a:r>
              <a:rPr lang="ko-KR" altLang="en-US" sz="1400" b="1" dirty="0">
                <a:solidFill>
                  <a:schemeClr val="accent5"/>
                </a:solidFill>
              </a:rPr>
              <a:t> </a:t>
            </a:r>
            <a:r>
              <a:rPr lang="en-US" altLang="ko-KR" sz="1400" b="1" dirty="0">
                <a:solidFill>
                  <a:schemeClr val="accent5"/>
                </a:solidFill>
              </a:rPr>
              <a:t>12</a:t>
            </a:r>
            <a:r>
              <a:rPr lang="ko-KR" altLang="en-US" sz="1400" b="1" dirty="0">
                <a:solidFill>
                  <a:schemeClr val="accent5"/>
                </a:solidFill>
              </a:rPr>
              <a:t>이하</a:t>
            </a:r>
            <a:endParaRPr lang="en-US" altLang="ko-KR" sz="1400" b="1" dirty="0">
              <a:solidFill>
                <a:schemeClr val="accent5"/>
              </a:solidFill>
            </a:endParaRP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84D2AA97-E618-49CB-8CE9-42717E0059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92992" y="5287722"/>
            <a:ext cx="2194560" cy="274320"/>
          </a:xfrm>
        </p:spPr>
        <p:txBody>
          <a:bodyPr rtlCol="0"/>
          <a:lstStyle/>
          <a:p>
            <a:pPr rtl="0"/>
            <a:r>
              <a:rPr lang="ko-KR" altLang="en-US" dirty="0"/>
              <a:t>일반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19</a:t>
            </a:fld>
            <a:endParaRPr lang="ko-KR" altLang="en-ZA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C63F025-C100-4C98-AEEB-EA1EDBFA3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44690" y="4873925"/>
            <a:ext cx="182880" cy="1828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4C663AD-4E82-4CCB-9202-5D88D5B90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9184" y="2164404"/>
            <a:ext cx="182880" cy="182880"/>
          </a:xfrm>
          <a:prstGeom prst="ellipse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D50AB3-A9C0-3DBC-B237-6A2E9BBFC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290" y="3194643"/>
            <a:ext cx="3551228" cy="5182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95402E-F0FB-BDA5-085B-ECF7794A1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613" y="5628715"/>
            <a:ext cx="3581710" cy="4724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03F4E5-2FA2-69D7-4A61-1A42D3797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0298" y="4047289"/>
            <a:ext cx="1555024" cy="244558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7B70B10-AC55-23DE-3993-6DE5528F9E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1883" y="995211"/>
            <a:ext cx="1519479" cy="25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9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136525"/>
            <a:ext cx="7287768" cy="1325563"/>
          </a:xfrm>
        </p:spPr>
        <p:txBody>
          <a:bodyPr rtlCol="0"/>
          <a:lstStyle/>
          <a:p>
            <a:pPr rtl="0"/>
            <a:r>
              <a:rPr lang="ko-KR" altLang="en-US" dirty="0"/>
              <a:t>프로젝트 소개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/>
              <a:t>2</a:t>
            </a:fld>
            <a:endParaRPr lang="ko-KR" altLang="en-ZA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EE5F679-7D1B-5266-99DB-668AF52E18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4716" y="1306287"/>
            <a:ext cx="10509258" cy="232332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주제</a:t>
            </a:r>
            <a:r>
              <a:rPr lang="en-US" altLang="ko-KR" dirty="0"/>
              <a:t>: </a:t>
            </a:r>
            <a:r>
              <a:rPr lang="ko-KR" altLang="en-US" dirty="0"/>
              <a:t>온라인 학습 플랫폼 사용자 행동 패턴 분석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개요</a:t>
            </a:r>
            <a:r>
              <a:rPr lang="en-US" altLang="ko-KR" dirty="0"/>
              <a:t>: </a:t>
            </a:r>
            <a:r>
              <a:rPr lang="ko-KR" altLang="en-US" dirty="0"/>
              <a:t>학습 서비스를 이용하는 독자들 중 누가 서비스 구독을 연장할지 예측하기 위한 사전 파악으로 유저들의 학습 습관</a:t>
            </a:r>
            <a:r>
              <a:rPr lang="en-US" altLang="ko-KR" dirty="0"/>
              <a:t>, </a:t>
            </a:r>
            <a:r>
              <a:rPr lang="ko-KR" altLang="en-US" dirty="0"/>
              <a:t>선호도</a:t>
            </a:r>
            <a:r>
              <a:rPr lang="en-US" altLang="ko-KR" dirty="0"/>
              <a:t>, </a:t>
            </a:r>
            <a:r>
              <a:rPr lang="ko-KR" altLang="en-US" dirty="0"/>
              <a:t>이용 행태 등 다양한 측면을 면밀히 분석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데이터셋</a:t>
            </a:r>
            <a:r>
              <a:rPr lang="en-US" altLang="ko-KR" dirty="0"/>
              <a:t>: 15</a:t>
            </a:r>
            <a:r>
              <a:rPr lang="ko-KR" altLang="en-US" dirty="0"/>
              <a:t>개 컬럼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BA30CD2-BB8C-BC22-947E-46F629183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306" y="2780215"/>
            <a:ext cx="7783400" cy="315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92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ko-KR" altLang="en-US" dirty="0"/>
              <a:t>사용자 그룹생성</a:t>
            </a:r>
            <a:r>
              <a:rPr lang="en-US" altLang="ko-KR" dirty="0"/>
              <a:t>, </a:t>
            </a:r>
            <a:r>
              <a:rPr lang="ko-KR" altLang="en-US" dirty="0"/>
              <a:t>그룹별 기준선 마련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C6715B5-2190-4A3A-B45B-26A2669D1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17303" y="2471571"/>
            <a:ext cx="5029200" cy="45720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일반</a:t>
            </a:r>
            <a:r>
              <a:rPr lang="en-US" altLang="ko-KR" dirty="0"/>
              <a:t>+high </a:t>
            </a:r>
            <a:r>
              <a:rPr lang="ko-KR" altLang="en-US" dirty="0"/>
              <a:t>사용자 일 경우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D7F538-825C-4C35-B2E6-BEC3D141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20</a:t>
            </a:fld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452B436-4FB3-77F7-2080-1C432DDE0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9" y="1898819"/>
            <a:ext cx="5284839" cy="435703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7B0147-418C-6218-EC5D-D578607CC69F}"/>
              </a:ext>
            </a:extLst>
          </p:cNvPr>
          <p:cNvSpPr/>
          <p:nvPr/>
        </p:nvSpPr>
        <p:spPr>
          <a:xfrm>
            <a:off x="545689" y="2979174"/>
            <a:ext cx="5127524" cy="521110"/>
          </a:xfrm>
          <a:prstGeom prst="rect">
            <a:avLst/>
          </a:prstGeom>
          <a:noFill/>
          <a:ln w="349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BE78F66D-CD06-133D-A4CC-85BC37C52D94}"/>
              </a:ext>
            </a:extLst>
          </p:cNvPr>
          <p:cNvSpPr txBox="1">
            <a:spLocks/>
          </p:cNvSpPr>
          <p:nvPr/>
        </p:nvSpPr>
        <p:spPr>
          <a:xfrm>
            <a:off x="6517303" y="3208705"/>
            <a:ext cx="5029200" cy="89249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/>
              <a:t>학습시간이 그룹 평균 </a:t>
            </a:r>
            <a:r>
              <a:rPr lang="en-US" altLang="ko-KR" dirty="0"/>
              <a:t>39</a:t>
            </a:r>
            <a:r>
              <a:rPr lang="ko-KR" altLang="en-US" dirty="0"/>
              <a:t>이 되도록 지속적으로 </a:t>
            </a:r>
            <a:r>
              <a:rPr lang="ko-KR" altLang="en-US" dirty="0" err="1"/>
              <a:t>학습격려</a:t>
            </a:r>
            <a:r>
              <a:rPr lang="ko-KR" altLang="en-US" dirty="0"/>
              <a:t> 문자 전송</a:t>
            </a:r>
            <a:r>
              <a:rPr lang="en-US" altLang="ko-KR" dirty="0"/>
              <a:t>, </a:t>
            </a:r>
            <a:r>
              <a:rPr lang="ko-KR" altLang="en-US" dirty="0"/>
              <a:t> 구독연장 여부 관찰</a:t>
            </a:r>
          </a:p>
        </p:txBody>
      </p:sp>
      <p:sp>
        <p:nvSpPr>
          <p:cNvPr id="26" name="텍스트 개체 틀 6">
            <a:extLst>
              <a:ext uri="{FF2B5EF4-FFF2-40B4-BE49-F238E27FC236}">
                <a16:creationId xmlns:a16="http://schemas.microsoft.com/office/drawing/2014/main" id="{D6195B93-283A-CB81-3857-69246D441F8D}"/>
              </a:ext>
            </a:extLst>
          </p:cNvPr>
          <p:cNvSpPr txBox="1">
            <a:spLocks/>
          </p:cNvSpPr>
          <p:nvPr/>
        </p:nvSpPr>
        <p:spPr>
          <a:xfrm>
            <a:off x="6517303" y="4291430"/>
            <a:ext cx="5029200" cy="89249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/>
              <a:t>학습시간이 그룹평균 </a:t>
            </a:r>
            <a:r>
              <a:rPr lang="en-US" altLang="ko-KR" dirty="0"/>
              <a:t>64 </a:t>
            </a:r>
            <a:r>
              <a:rPr lang="ko-KR" altLang="en-US" dirty="0"/>
              <a:t>이상일 경우 프리미엄 전환 안내 발송 등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0935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667" y="266366"/>
            <a:ext cx="5005466" cy="1325563"/>
          </a:xfrm>
        </p:spPr>
        <p:txBody>
          <a:bodyPr rtlCol="0"/>
          <a:lstStyle/>
          <a:p>
            <a:pPr rtl="0"/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43000" y="1610979"/>
            <a:ext cx="10210800" cy="43178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>
              <a:lnSpc>
                <a:spcPct val="150000"/>
              </a:lnSpc>
            </a:pPr>
            <a:r>
              <a:rPr lang="ko-KR" altLang="en-US" dirty="0"/>
              <a:t>* </a:t>
            </a:r>
            <a:r>
              <a:rPr lang="ko-KR" altLang="en-US" sz="2400" dirty="0"/>
              <a:t>구독유형과 구독연장 결정에 </a:t>
            </a:r>
            <a:r>
              <a:rPr lang="ko-KR" altLang="en-US" sz="2400" dirty="0" err="1"/>
              <a:t>총완료코스수와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평균학습세션수가</a:t>
            </a:r>
            <a:r>
              <a:rPr lang="ko-KR" altLang="en-US" sz="2400" dirty="0"/>
              <a:t> 중요 변수임을 확인</a:t>
            </a:r>
          </a:p>
          <a:p>
            <a:pPr rtl="0">
              <a:lnSpc>
                <a:spcPct val="150000"/>
              </a:lnSpc>
            </a:pPr>
            <a:r>
              <a:rPr lang="ko-KR" altLang="en-US" sz="2400" dirty="0"/>
              <a:t>* 여러 경우를 분석하여 각 </a:t>
            </a:r>
            <a:r>
              <a:rPr lang="ko-KR" altLang="en-US" sz="2400" dirty="0" err="1"/>
              <a:t>경계값을</a:t>
            </a:r>
            <a:r>
              <a:rPr lang="ko-KR" altLang="en-US" sz="2400" dirty="0"/>
              <a:t> 알아낸 후 코호트 생성 가능하며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코호트별</a:t>
            </a:r>
            <a:r>
              <a:rPr lang="ko-KR" altLang="en-US" sz="2400" dirty="0"/>
              <a:t> 대응전략 수립 구독연장과 구독유형을 높일 수 있음 확인</a:t>
            </a:r>
          </a:p>
          <a:p>
            <a:pPr rtl="0">
              <a:lnSpc>
                <a:spcPct val="150000"/>
              </a:lnSpc>
            </a:pPr>
            <a:r>
              <a:rPr lang="ko-KR" altLang="en-US" sz="2400" dirty="0"/>
              <a:t>* 구독타입 프리미엄 유형을 통해 다수의 코스를 수강 확인</a:t>
            </a:r>
          </a:p>
          <a:p>
            <a:pPr rtl="0">
              <a:lnSpc>
                <a:spcPct val="150000"/>
              </a:lnSpc>
            </a:pPr>
            <a:r>
              <a:rPr lang="ko-KR" altLang="en-US" sz="2400" dirty="0"/>
              <a:t>* 완료한 코스수가 낮아질수록 구독타입 중 베이직 비율이 높아짐</a:t>
            </a:r>
          </a:p>
          <a:p>
            <a:pPr rtl="0">
              <a:lnSpc>
                <a:spcPct val="150000"/>
              </a:lnSpc>
            </a:pPr>
            <a:r>
              <a:rPr lang="ko-KR" altLang="en-US" sz="2400" dirty="0"/>
              <a:t>* </a:t>
            </a:r>
            <a:r>
              <a:rPr lang="ko-KR" altLang="en-US" sz="2400" dirty="0" err="1"/>
              <a:t>피봇테이블을</a:t>
            </a:r>
            <a:r>
              <a:rPr lang="ko-KR" altLang="en-US" sz="2400" dirty="0"/>
              <a:t> 이용하여 각 그룹분석 용이함을 학습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1EA141-3C56-48C9-B1FB-183C363C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5103" y="3008571"/>
            <a:ext cx="5029200" cy="1371600"/>
          </a:xfrm>
        </p:spPr>
        <p:txBody>
          <a:bodyPr rtlCol="0"/>
          <a:lstStyle/>
          <a:p>
            <a:pPr rtl="0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</p:txBody>
      </p:sp>
      <p:pic>
        <p:nvPicPr>
          <p:cNvPr id="30" name="그림 개체 틀 29" descr="작은 컵에 든 식물을 들고 있는 줄무늬 셔츠를 입은 사람의 사진&#10;">
            <a:extLst>
              <a:ext uri="{FF2B5EF4-FFF2-40B4-BE49-F238E27FC236}">
                <a16:creationId xmlns:a16="http://schemas.microsoft.com/office/drawing/2014/main" id="{0A59A12A-37A4-421F-9DA9-D4E61AB738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" r="68"/>
          <a:stretch/>
        </p:blipFill>
        <p:spPr>
          <a:xfrm>
            <a:off x="458724" y="390524"/>
            <a:ext cx="5637276" cy="4114800"/>
          </a:xfrm>
        </p:spPr>
      </p:pic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9003F562-A29C-45D7-86BC-706CBD6A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22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9191411-618D-000E-5F56-B00499940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910" y="1437474"/>
            <a:ext cx="5418290" cy="9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D1292E53-EF4B-E472-F003-7526892D5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CFF3D54F-4AEB-1558-52B6-A157B9C2B2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7280" y="1563522"/>
            <a:ext cx="3200400" cy="731520"/>
          </a:xfrm>
        </p:spPr>
        <p:txBody>
          <a:bodyPr/>
          <a:lstStyle/>
          <a:p>
            <a:r>
              <a:rPr lang="ko-KR" altLang="en-US" dirty="0"/>
              <a:t>데이터 특성 탐색</a:t>
            </a:r>
            <a:r>
              <a:rPr lang="en-US" altLang="ko-KR" dirty="0"/>
              <a:t>/</a:t>
            </a:r>
            <a:r>
              <a:rPr lang="ko-KR" altLang="en-US" dirty="0"/>
              <a:t>분석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074388C4-D00A-F3D2-470F-F7141A93A9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94100" y="2296517"/>
            <a:ext cx="3200400" cy="3986295"/>
          </a:xfrm>
          <a:ln>
            <a:solidFill>
              <a:schemeClr val="tx1"/>
            </a:solidFill>
          </a:ln>
        </p:spPr>
        <p:txBody>
          <a:bodyPr lIns="0">
            <a:normAutofit/>
          </a:bodyPr>
          <a:lstStyle/>
          <a:p>
            <a:pPr algn="l">
              <a:lnSpc>
                <a:spcPct val="220000"/>
              </a:lnSpc>
            </a:pPr>
            <a:r>
              <a:rPr lang="ko-KR" altLang="en-US" sz="1600" b="1" dirty="0">
                <a:solidFill>
                  <a:schemeClr val="accent6">
                    <a:lumMod val="25000"/>
                  </a:schemeClr>
                </a:solidFill>
              </a:rPr>
              <a:t>데이터 </a:t>
            </a:r>
            <a:r>
              <a:rPr lang="ko-KR" altLang="en-US" sz="1600" b="1" dirty="0" err="1">
                <a:solidFill>
                  <a:schemeClr val="accent6">
                    <a:lumMod val="25000"/>
                  </a:schemeClr>
                </a:solidFill>
              </a:rPr>
              <a:t>컬렴</a:t>
            </a:r>
            <a:endParaRPr lang="en-US" altLang="ko-KR" sz="1600" b="1" dirty="0">
              <a:solidFill>
                <a:schemeClr val="accent6">
                  <a:lumMod val="25000"/>
                </a:schemeClr>
              </a:solidFill>
            </a:endParaRPr>
          </a:p>
          <a:p>
            <a:pPr marL="176213" indent="-176213" algn="l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숫자</a:t>
            </a:r>
            <a:r>
              <a:rPr lang="en-US" altLang="ko-KR" dirty="0"/>
              <a:t>: 12, </a:t>
            </a:r>
            <a:r>
              <a:rPr lang="ko-KR" altLang="en-US" dirty="0"/>
              <a:t>범주</a:t>
            </a:r>
            <a:r>
              <a:rPr lang="en-US" altLang="ko-KR" dirty="0"/>
              <a:t>: 2, </a:t>
            </a:r>
            <a:r>
              <a:rPr lang="ko-KR" altLang="en-US" dirty="0"/>
              <a:t>목표변수</a:t>
            </a:r>
            <a:r>
              <a:rPr lang="en-US" altLang="ko-KR" dirty="0"/>
              <a:t>:</a:t>
            </a:r>
            <a:r>
              <a:rPr lang="ko-KR" altLang="en-US" dirty="0"/>
              <a:t>구독연장여부</a:t>
            </a:r>
            <a:endParaRPr lang="en-US" altLang="ko-KR" dirty="0"/>
          </a:p>
          <a:p>
            <a:pPr marL="176213" indent="-176213" algn="l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10000 </a:t>
            </a:r>
            <a:r>
              <a:rPr lang="ko-KR" altLang="en-US" dirty="0"/>
              <a:t>레코드</a:t>
            </a:r>
            <a:br>
              <a:rPr lang="en-US" altLang="ko-KR" dirty="0"/>
            </a:br>
            <a:r>
              <a:rPr lang="ko-KR" altLang="en-US" sz="1600" b="1" dirty="0">
                <a:solidFill>
                  <a:schemeClr val="accent6">
                    <a:lumMod val="25000"/>
                  </a:schemeClr>
                </a:solidFill>
              </a:rPr>
              <a:t>데이터 특성</a:t>
            </a:r>
            <a:endParaRPr lang="en-US" altLang="ko-KR" sz="1600" b="1" dirty="0">
              <a:solidFill>
                <a:schemeClr val="accent6">
                  <a:lumMod val="25000"/>
                </a:schemeClr>
              </a:solidFill>
            </a:endParaRPr>
          </a:p>
          <a:p>
            <a:pPr marL="176213" indent="-176213" algn="l">
              <a:lnSpc>
                <a:spcPct val="220000"/>
              </a:lnSpc>
            </a:pPr>
            <a:r>
              <a:rPr lang="ko-KR" altLang="en-US" dirty="0"/>
              <a:t>데이터 </a:t>
            </a:r>
            <a:r>
              <a:rPr lang="ko-KR" altLang="en-US" dirty="0" err="1"/>
              <a:t>통계값</a:t>
            </a:r>
            <a:r>
              <a:rPr lang="en-US" altLang="ko-KR" dirty="0"/>
              <a:t>, </a:t>
            </a:r>
            <a:r>
              <a:rPr lang="ko-KR" altLang="en-US" dirty="0"/>
              <a:t>그래프로 분포 확인</a:t>
            </a:r>
            <a:endParaRPr lang="en-US" altLang="ko-KR" dirty="0"/>
          </a:p>
          <a:p>
            <a:pPr algn="l"/>
            <a:endParaRPr lang="ko-KR" alt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ko-KR" altLang="en-US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989BCC81-C169-23EE-5B7B-48327E753B7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625274" y="1563522"/>
            <a:ext cx="3200400" cy="731520"/>
          </a:xfrm>
        </p:spPr>
        <p:txBody>
          <a:bodyPr/>
          <a:lstStyle/>
          <a:p>
            <a:r>
              <a:rPr lang="ko-KR" altLang="en-US" dirty="0"/>
              <a:t>파생변수 생성</a:t>
            </a: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D77AFD7-55BD-025A-7B45-0AC6D622172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26864" y="2296518"/>
            <a:ext cx="3200400" cy="3986294"/>
          </a:xfrm>
          <a:ln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ko-KR" altLang="en-US" b="1" dirty="0">
                <a:solidFill>
                  <a:schemeClr val="accent6">
                    <a:lumMod val="25000"/>
                  </a:schemeClr>
                </a:solidFill>
              </a:rPr>
              <a:t>파생변수</a:t>
            </a:r>
            <a:endParaRPr lang="en-US" altLang="ko-KR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dirty="0"/>
              <a:t>평균 </a:t>
            </a:r>
            <a:r>
              <a:rPr lang="ko-KR" altLang="en-US" dirty="0" err="1"/>
              <a:t>학습세션수</a:t>
            </a:r>
            <a:r>
              <a:rPr lang="en-US" altLang="ko-KR" dirty="0"/>
              <a:t>/</a:t>
            </a:r>
            <a:r>
              <a:rPr lang="ko-KR" altLang="en-US" dirty="0"/>
              <a:t>총 </a:t>
            </a:r>
            <a:r>
              <a:rPr lang="ko-KR" altLang="en-US" dirty="0" err="1"/>
              <a:t>완료코스수</a:t>
            </a:r>
            <a:br>
              <a:rPr lang="en-US" altLang="ko-KR" dirty="0"/>
            </a:br>
            <a:r>
              <a:rPr lang="ko-KR" altLang="en-US" dirty="0"/>
              <a:t>완료코스당 학습시간을 파악</a:t>
            </a:r>
            <a:endParaRPr lang="en-US" altLang="ko-KR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dirty="0" err="1"/>
              <a:t>총완료코스수</a:t>
            </a:r>
            <a:r>
              <a:rPr lang="ko-KR" altLang="en-US" dirty="0"/>
              <a:t> </a:t>
            </a:r>
            <a:r>
              <a:rPr lang="ko-KR" altLang="en-US" dirty="0" err="1"/>
              <a:t>범위값</a:t>
            </a:r>
            <a:r>
              <a:rPr lang="ko-KR" altLang="en-US" dirty="0"/>
              <a:t> 지정</a:t>
            </a:r>
            <a:br>
              <a:rPr lang="en-US" altLang="ko-KR" dirty="0"/>
            </a:br>
            <a:r>
              <a:rPr lang="ko-KR" altLang="en-US" dirty="0" err="1"/>
              <a:t>범위값내</a:t>
            </a:r>
            <a:r>
              <a:rPr lang="ko-KR" altLang="en-US" dirty="0"/>
              <a:t> 구독연장</a:t>
            </a:r>
            <a:r>
              <a:rPr lang="en-US" altLang="ko-KR" dirty="0"/>
              <a:t>, </a:t>
            </a:r>
            <a:r>
              <a:rPr lang="ko-KR" altLang="en-US" dirty="0"/>
              <a:t>구독형태</a:t>
            </a:r>
            <a:r>
              <a:rPr lang="en-US" altLang="ko-KR" dirty="0"/>
              <a:t>, </a:t>
            </a:r>
            <a:r>
              <a:rPr lang="ko-KR" altLang="en-US" dirty="0"/>
              <a:t>지불형태 변화 파악</a:t>
            </a: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40D77829-6318-43EB-C427-C548016E1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53269" y="1563522"/>
            <a:ext cx="3200400" cy="731520"/>
          </a:xfrm>
        </p:spPr>
        <p:txBody>
          <a:bodyPr/>
          <a:lstStyle/>
          <a:p>
            <a:r>
              <a:rPr lang="ko-KR" altLang="en-US" dirty="0"/>
              <a:t>데이터 그룹 생성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22A5E9CD-F806-7842-6EC5-37CD6C627BF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156448" y="2296518"/>
            <a:ext cx="3200400" cy="3986294"/>
          </a:xfrm>
          <a:ln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ko-KR" altLang="en-US" b="1" dirty="0">
                <a:solidFill>
                  <a:schemeClr val="accent6">
                    <a:lumMod val="25000"/>
                  </a:schemeClr>
                </a:solidFill>
              </a:rPr>
              <a:t>그룹별 특성 분석</a:t>
            </a:r>
            <a:endParaRPr lang="en-US" altLang="ko-KR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dirty="0"/>
              <a:t>구독유형</a:t>
            </a:r>
            <a:r>
              <a:rPr lang="en-US" altLang="ko-KR" dirty="0"/>
              <a:t>, </a:t>
            </a:r>
            <a:r>
              <a:rPr lang="ko-KR" altLang="en-US" dirty="0"/>
              <a:t>구독 난이도 기준</a:t>
            </a:r>
            <a:endParaRPr lang="en-US" altLang="ko-KR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dirty="0"/>
              <a:t>그룹별 평균학습세션 평균 </a:t>
            </a:r>
            <a:endParaRPr lang="en-US" altLang="ko-KR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dirty="0"/>
              <a:t>그룹별 </a:t>
            </a:r>
            <a:r>
              <a:rPr lang="ko-KR" altLang="en-US" dirty="0" err="1"/>
              <a:t>총완료코스수</a:t>
            </a:r>
            <a:endParaRPr lang="en-US" altLang="ko-KR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dirty="0"/>
              <a:t>그룹별 코스당 </a:t>
            </a:r>
            <a:r>
              <a:rPr lang="ko-KR" altLang="en-US" dirty="0" err="1"/>
              <a:t>학습세션수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3E3D7-EAA6-0D4B-4619-1B0F0529382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altLang="ko-KR" smtClean="0"/>
              <a:pPr/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8F1FD57D-66E5-7151-8BB7-E6B89A09D22D}"/>
              </a:ext>
            </a:extLst>
          </p:cNvPr>
          <p:cNvSpPr/>
          <p:nvPr/>
        </p:nvSpPr>
        <p:spPr>
          <a:xfrm>
            <a:off x="4300859" y="3746090"/>
            <a:ext cx="322825" cy="9635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25F5EE5-DF6C-03B5-C88A-DEAE0044F90E}"/>
              </a:ext>
            </a:extLst>
          </p:cNvPr>
          <p:cNvSpPr/>
          <p:nvPr/>
        </p:nvSpPr>
        <p:spPr>
          <a:xfrm>
            <a:off x="7825674" y="3746090"/>
            <a:ext cx="322825" cy="9635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7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 rtlCol="0"/>
          <a:lstStyle/>
          <a:p>
            <a:pPr rtl="0"/>
            <a:r>
              <a:rPr lang="ko-KR" altLang="en-US" dirty="0"/>
              <a:t>데이터 특성 분석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922" y="1893053"/>
            <a:ext cx="2286000" cy="457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dirty="0"/>
              <a:t>기술통계 분석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183BF95-E7F3-4EE1-B00F-DD0C3874B2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921" y="2368970"/>
            <a:ext cx="5386077" cy="1371600"/>
          </a:xfrm>
        </p:spPr>
        <p:txBody>
          <a:bodyPr rtlCol="0"/>
          <a:lstStyle/>
          <a:p>
            <a:pPr marL="176213" indent="-176213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평균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편차 대체로 일정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6213" indent="-176213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 Neue"/>
              </a:rPr>
              <a:t>average_time_per_learning_session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범위값이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큼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6213" indent="-176213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 Neue"/>
              </a:rPr>
              <a:t>total_completed_courses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평균값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12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E35F392-E7EE-41F8-98DE-C44067B45776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19917" y="3843877"/>
            <a:ext cx="2286000" cy="45720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데이터 분포 확인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413C481E-7E52-4079-A038-14B612438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916" y="4319794"/>
            <a:ext cx="3401567" cy="1371600"/>
          </a:xfrm>
        </p:spPr>
        <p:txBody>
          <a:bodyPr rtlCol="0"/>
          <a:lstStyle/>
          <a:p>
            <a:pPr marL="176213" indent="-176213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구독연장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: 62,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구독취소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: 38</a:t>
            </a:r>
          </a:p>
          <a:p>
            <a:pPr marL="176213" indent="-176213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베이직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: 59.8,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프리미엄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: 40.2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DD-F2E6-43D6-BD3D-FDB5B294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</a:t>
            </a:fld>
            <a:endParaRPr lang="ko-KR" altLang="en-US"/>
          </a:p>
        </p:txBody>
      </p:sp>
      <p:sp>
        <p:nvSpPr>
          <p:cNvPr id="27" name="오른쪽 중괄호 26">
            <a:extLst>
              <a:ext uri="{FF2B5EF4-FFF2-40B4-BE49-F238E27FC236}">
                <a16:creationId xmlns:a16="http://schemas.microsoft.com/office/drawing/2014/main" id="{9E5189E5-E7A0-B31C-3FB1-66FC7DEF0B5C}"/>
              </a:ext>
            </a:extLst>
          </p:cNvPr>
          <p:cNvSpPr/>
          <p:nvPr/>
        </p:nvSpPr>
        <p:spPr>
          <a:xfrm>
            <a:off x="3402959" y="4321715"/>
            <a:ext cx="245806" cy="683879"/>
          </a:xfrm>
          <a:prstGeom prst="rightBrac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3CD5DF-8EBC-0737-51BC-831EFD3D2D22}"/>
              </a:ext>
            </a:extLst>
          </p:cNvPr>
          <p:cNvSpPr txBox="1"/>
          <p:nvPr/>
        </p:nvSpPr>
        <p:spPr>
          <a:xfrm>
            <a:off x="3874654" y="4478988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분석 시 </a:t>
            </a:r>
            <a:r>
              <a:rPr lang="ko-KR" altLang="en-US" dirty="0" err="1"/>
              <a:t>기준값</a:t>
            </a:r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9C6EC960-10CA-D1E6-6F0E-7DB6CAC34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963" y="21934"/>
            <a:ext cx="4706495" cy="98095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F004572-8282-C743-DE5C-245D84E51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808" y="821616"/>
            <a:ext cx="5608806" cy="55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8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86" y="365125"/>
            <a:ext cx="9986601" cy="1325563"/>
          </a:xfrm>
        </p:spPr>
        <p:txBody>
          <a:bodyPr rtlCol="0"/>
          <a:lstStyle/>
          <a:p>
            <a:pPr rtl="0"/>
            <a:r>
              <a:rPr lang="ko-KR" altLang="en-US" dirty="0"/>
              <a:t>특성분석 시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8687" y="1500981"/>
            <a:ext cx="4114800" cy="457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ko-KR" dirty="0"/>
              <a:t>1. </a:t>
            </a:r>
            <a:r>
              <a:rPr lang="ko-KR" altLang="en-US" dirty="0"/>
              <a:t>데이터 특징을 찾기 어려움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60FC76B-FDDE-4574-85B7-495FBA6F90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76844" y="1409796"/>
            <a:ext cx="4526280" cy="914400"/>
          </a:xfrm>
        </p:spPr>
        <p:txBody>
          <a:bodyPr rtlCol="0"/>
          <a:lstStyle/>
          <a:p>
            <a:pPr rtl="0"/>
            <a:r>
              <a:rPr lang="ko-KR" altLang="en-US" dirty="0"/>
              <a:t>평균값 변화 없었음</a:t>
            </a:r>
            <a:endParaRPr lang="en-US" altLang="ko-KR" dirty="0"/>
          </a:p>
          <a:p>
            <a:pPr rtl="0"/>
            <a:r>
              <a:rPr lang="ko-KR" altLang="en-US" dirty="0"/>
              <a:t>구독연장</a:t>
            </a:r>
            <a:r>
              <a:rPr lang="en-US" altLang="ko-KR" dirty="0"/>
              <a:t>, </a:t>
            </a:r>
            <a:r>
              <a:rPr lang="ko-KR" altLang="en-US" dirty="0"/>
              <a:t>취소 비율 일정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D32255BC-C6D7-45F4-AA99-1EBC2D1ABC4D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518686" y="2847784"/>
            <a:ext cx="4665804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2. </a:t>
            </a:r>
            <a:r>
              <a:rPr lang="ko-KR" altLang="en-US" dirty="0" err="1"/>
              <a:t>평균로그인시간</a:t>
            </a:r>
            <a:r>
              <a:rPr lang="en-US" altLang="ko-KR" dirty="0"/>
              <a:t>&gt;</a:t>
            </a:r>
            <a:r>
              <a:rPr lang="ko-KR" altLang="en-US" dirty="0"/>
              <a:t>평균학습세션 발견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4A05B1DF-9A99-47CA-BA3D-7881266BCC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65334" y="2847784"/>
            <a:ext cx="4526280" cy="914400"/>
          </a:xfrm>
        </p:spPr>
        <p:txBody>
          <a:bodyPr rtlCol="0"/>
          <a:lstStyle/>
          <a:p>
            <a:pPr rtl="0"/>
            <a:r>
              <a:rPr lang="ko-KR" altLang="en-US" dirty="0" err="1"/>
              <a:t>평균로그인시간이</a:t>
            </a:r>
            <a:r>
              <a:rPr lang="ko-KR" altLang="en-US" dirty="0"/>
              <a:t> 평균학습세션보다 큰 경우 발견</a:t>
            </a:r>
            <a:r>
              <a:rPr lang="en-US" altLang="ko-KR" dirty="0"/>
              <a:t>, </a:t>
            </a:r>
            <a:r>
              <a:rPr lang="ko-KR" altLang="en-US" dirty="0"/>
              <a:t>보안문제점으로 인식</a:t>
            </a:r>
          </a:p>
        </p:txBody>
      </p:sp>
      <p:sp>
        <p:nvSpPr>
          <p:cNvPr id="46" name="슬라이드 번호 개체 틀 45">
            <a:extLst>
              <a:ext uri="{FF2B5EF4-FFF2-40B4-BE49-F238E27FC236}">
                <a16:creationId xmlns:a16="http://schemas.microsoft.com/office/drawing/2014/main" id="{B057FC65-DE77-429F-8B3E-E77AD357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5</a:t>
            </a:fld>
            <a:endParaRPr lang="ko-KR" altLang="en-US"/>
          </a:p>
        </p:txBody>
      </p:sp>
      <p:sp>
        <p:nvSpPr>
          <p:cNvPr id="19" name="텍스트 개체 틀 13">
            <a:extLst>
              <a:ext uri="{FF2B5EF4-FFF2-40B4-BE49-F238E27FC236}">
                <a16:creationId xmlns:a16="http://schemas.microsoft.com/office/drawing/2014/main" id="{95DC8321-CAFB-CDC8-933D-D0B4C536AB81}"/>
              </a:ext>
            </a:extLst>
          </p:cNvPr>
          <p:cNvSpPr txBox="1">
            <a:spLocks/>
          </p:cNvSpPr>
          <p:nvPr/>
        </p:nvSpPr>
        <p:spPr>
          <a:xfrm>
            <a:off x="1518686" y="4285772"/>
            <a:ext cx="4665804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3. </a:t>
            </a:r>
            <a:r>
              <a:rPr lang="ko-KR" altLang="en-US" dirty="0"/>
              <a:t>프리미엄이나</a:t>
            </a:r>
            <a:r>
              <a:rPr lang="en-US" altLang="ko-KR" dirty="0"/>
              <a:t>, </a:t>
            </a:r>
            <a:r>
              <a:rPr lang="ko-KR" altLang="en-US" dirty="0"/>
              <a:t>지불형태 </a:t>
            </a:r>
            <a:r>
              <a:rPr lang="en-US" altLang="ko-KR" dirty="0"/>
              <a:t>0</a:t>
            </a:r>
            <a:r>
              <a:rPr lang="ko-KR" altLang="en-US" dirty="0"/>
              <a:t>인 경우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6100ACAA-3446-14D9-AE54-4B9081AEDF64}"/>
              </a:ext>
            </a:extLst>
          </p:cNvPr>
          <p:cNvSpPr txBox="1">
            <a:spLocks/>
          </p:cNvSpPr>
          <p:nvPr/>
        </p:nvSpPr>
        <p:spPr>
          <a:xfrm>
            <a:off x="6765333" y="4285772"/>
            <a:ext cx="4739953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ts val="26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지불되지 않았으나</a:t>
            </a:r>
            <a:r>
              <a:rPr lang="en-US" altLang="ko-KR" dirty="0"/>
              <a:t>, </a:t>
            </a:r>
            <a:r>
              <a:rPr lang="ko-KR" altLang="en-US" dirty="0"/>
              <a:t>구독형태 프리미엄 자료확인 </a:t>
            </a:r>
          </a:p>
        </p:txBody>
      </p:sp>
      <p:pic>
        <p:nvPicPr>
          <p:cNvPr id="31" name="그림 개체 틀 30">
            <a:extLst>
              <a:ext uri="{FF2B5EF4-FFF2-40B4-BE49-F238E27FC236}">
                <a16:creationId xmlns:a16="http://schemas.microsoft.com/office/drawing/2014/main" id="{B1E6F67C-0599-1DA7-F1E6-C035FE9618B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8825" b="38825"/>
          <a:stretch>
            <a:fillRect/>
          </a:stretch>
        </p:blipFill>
        <p:spPr>
          <a:xfrm>
            <a:off x="1588" y="5943600"/>
            <a:ext cx="121888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6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42" y="237305"/>
            <a:ext cx="9927508" cy="132556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문제</a:t>
            </a:r>
            <a:r>
              <a:rPr lang="en-US" altLang="ko-KR" dirty="0"/>
              <a:t>1 - </a:t>
            </a:r>
            <a:r>
              <a:rPr lang="ko-KR" altLang="en-US" dirty="0"/>
              <a:t>데이터 특징 찾기 어려움</a:t>
            </a:r>
          </a:p>
        </p:txBody>
      </p:sp>
      <p:sp>
        <p:nvSpPr>
          <p:cNvPr id="36" name="슬라이드 번호 개체 틀 35">
            <a:extLst>
              <a:ext uri="{FF2B5EF4-FFF2-40B4-BE49-F238E27FC236}">
                <a16:creationId xmlns:a16="http://schemas.microsoft.com/office/drawing/2014/main" id="{AC12BBEE-57EB-45AB-B1F9-947F7072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6</a:t>
            </a:fld>
            <a:endParaRPr lang="ko-KR" altLang="en-US"/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95AF31B1-0CA2-9173-08D2-0ED9FD076FA3}"/>
              </a:ext>
            </a:extLst>
          </p:cNvPr>
          <p:cNvSpPr txBox="1">
            <a:spLocks/>
          </p:cNvSpPr>
          <p:nvPr/>
        </p:nvSpPr>
        <p:spPr>
          <a:xfrm>
            <a:off x="623952" y="1687794"/>
            <a:ext cx="5472048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err="1"/>
              <a:t>평균로그인시간</a:t>
            </a:r>
            <a:r>
              <a:rPr lang="en-US" altLang="ko-KR" dirty="0"/>
              <a:t>, </a:t>
            </a:r>
            <a:r>
              <a:rPr lang="ko-KR" altLang="en-US" dirty="0"/>
              <a:t>평균학습시간과의 관계분석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49651654-F327-3EA6-BDC9-202B0DCF1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63327"/>
            <a:ext cx="8815332" cy="102503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FFAE3B16-8511-480D-D7E3-DDF244A1F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613" y="3209413"/>
            <a:ext cx="3345470" cy="353598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8EFC457-4467-DB46-2A66-25418ADEBA9C}"/>
              </a:ext>
            </a:extLst>
          </p:cNvPr>
          <p:cNvSpPr txBox="1"/>
          <p:nvPr/>
        </p:nvSpPr>
        <p:spPr>
          <a:xfrm>
            <a:off x="6331975" y="5329084"/>
            <a:ext cx="365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구독연장</a:t>
            </a:r>
            <a:r>
              <a:rPr lang="en-US" altLang="ko-KR" dirty="0"/>
              <a:t>, </a:t>
            </a:r>
            <a:r>
              <a:rPr lang="ko-KR" altLang="en-US" dirty="0"/>
              <a:t>취소 비율이 달라짐 확인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4FFB56-81C5-38DC-14A8-4F8E588820A3}"/>
              </a:ext>
            </a:extLst>
          </p:cNvPr>
          <p:cNvSpPr txBox="1"/>
          <p:nvPr/>
        </p:nvSpPr>
        <p:spPr>
          <a:xfrm>
            <a:off x="6331975" y="4315987"/>
            <a:ext cx="2929007" cy="456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구독연장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: 62,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구독취소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: 38</a:t>
            </a:r>
          </a:p>
        </p:txBody>
      </p:sp>
    </p:spTree>
    <p:extLst>
      <p:ext uri="{BB962C8B-B14F-4D97-AF65-F5344CB8AC3E}">
        <p14:creationId xmlns:p14="http://schemas.microsoft.com/office/powerpoint/2010/main" val="2370631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42" y="237305"/>
            <a:ext cx="9927508" cy="132556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문제</a:t>
            </a:r>
            <a:r>
              <a:rPr lang="en-US" altLang="ko-KR" dirty="0"/>
              <a:t>2-</a:t>
            </a:r>
            <a:r>
              <a:rPr lang="ko-KR" altLang="en-US" dirty="0"/>
              <a:t> </a:t>
            </a:r>
            <a:r>
              <a:rPr lang="ko-KR" altLang="en-US" sz="3600" dirty="0" err="1"/>
              <a:t>평균로그인시간</a:t>
            </a:r>
            <a:r>
              <a:rPr lang="en-US" altLang="ko-KR" sz="3600" dirty="0"/>
              <a:t>&gt;</a:t>
            </a:r>
            <a:r>
              <a:rPr lang="ko-KR" altLang="en-US" sz="3600" dirty="0"/>
              <a:t>평균학습세션 발견</a:t>
            </a:r>
            <a:r>
              <a:rPr lang="en-US" altLang="ko-KR" sz="3600" dirty="0"/>
              <a:t> </a:t>
            </a:r>
            <a:endParaRPr lang="ko-KR" altLang="en-US" dirty="0"/>
          </a:p>
        </p:txBody>
      </p:sp>
      <p:sp>
        <p:nvSpPr>
          <p:cNvPr id="36" name="슬라이드 번호 개체 틀 35">
            <a:extLst>
              <a:ext uri="{FF2B5EF4-FFF2-40B4-BE49-F238E27FC236}">
                <a16:creationId xmlns:a16="http://schemas.microsoft.com/office/drawing/2014/main" id="{AC12BBEE-57EB-45AB-B1F9-947F7072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7</a:t>
            </a:fld>
            <a:endParaRPr lang="ko-KR" altLang="en-US"/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95AF31B1-0CA2-9173-08D2-0ED9FD076FA3}"/>
              </a:ext>
            </a:extLst>
          </p:cNvPr>
          <p:cNvSpPr txBox="1">
            <a:spLocks/>
          </p:cNvSpPr>
          <p:nvPr/>
        </p:nvSpPr>
        <p:spPr>
          <a:xfrm>
            <a:off x="623952" y="1687794"/>
            <a:ext cx="8991996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err="1"/>
              <a:t>평균로그인시간</a:t>
            </a:r>
            <a:r>
              <a:rPr lang="en-US" altLang="ko-KR" dirty="0"/>
              <a:t>, </a:t>
            </a:r>
            <a:r>
              <a:rPr lang="ko-KR" altLang="en-US" dirty="0"/>
              <a:t>평균학습세션 분석</a:t>
            </a:r>
            <a:r>
              <a:rPr lang="en-US" altLang="ko-KR" dirty="0"/>
              <a:t>(2437 vs 7563)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064102-E694-FB86-575C-E75C09E82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90" y="2279697"/>
            <a:ext cx="5735587" cy="571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DE0AD4-04CA-9190-6088-FCB2AAB77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90" y="2725785"/>
            <a:ext cx="3490262" cy="348264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8EFC457-4467-DB46-2A66-25418ADEBA9C}"/>
              </a:ext>
            </a:extLst>
          </p:cNvPr>
          <p:cNvSpPr txBox="1"/>
          <p:nvPr/>
        </p:nvSpPr>
        <p:spPr>
          <a:xfrm>
            <a:off x="1106544" y="6035816"/>
            <a:ext cx="3514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평균로그인시간이</a:t>
            </a:r>
            <a:r>
              <a:rPr lang="ko-KR" altLang="en-US" dirty="0"/>
              <a:t> 큰 경우 </a:t>
            </a:r>
            <a:r>
              <a:rPr lang="en-US" altLang="ko-KR" dirty="0"/>
              <a:t>2437</a:t>
            </a:r>
            <a:r>
              <a:rPr lang="ko-KR" altLang="en-US" dirty="0"/>
              <a:t>건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DB9179-0FFE-5CE0-C355-ABED46254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0955" y="2249214"/>
            <a:ext cx="5296359" cy="6325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6BDEB11-441C-6BC9-8092-08840FEBF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1355" y="2888617"/>
            <a:ext cx="3473376" cy="3147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84F339-D3F4-A6AA-E2C9-1D0A6FAE1385}"/>
              </a:ext>
            </a:extLst>
          </p:cNvPr>
          <p:cNvSpPr txBox="1"/>
          <p:nvPr/>
        </p:nvSpPr>
        <p:spPr>
          <a:xfrm>
            <a:off x="8633000" y="5987018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변화 확인</a:t>
            </a:r>
          </a:p>
        </p:txBody>
      </p:sp>
    </p:spTree>
    <p:extLst>
      <p:ext uri="{BB962C8B-B14F-4D97-AF65-F5344CB8AC3E}">
        <p14:creationId xmlns:p14="http://schemas.microsoft.com/office/powerpoint/2010/main" val="220453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42" y="237305"/>
            <a:ext cx="9927508" cy="132556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문제</a:t>
            </a:r>
            <a:r>
              <a:rPr lang="en-US" altLang="ko-KR" dirty="0"/>
              <a:t>3-</a:t>
            </a:r>
            <a:r>
              <a:rPr lang="ko-KR" altLang="en-US" dirty="0"/>
              <a:t> 지불형태 </a:t>
            </a:r>
            <a:r>
              <a:rPr lang="en-US" altLang="ko-KR" dirty="0"/>
              <a:t>0</a:t>
            </a:r>
            <a:r>
              <a:rPr lang="ko-KR" altLang="en-US" dirty="0"/>
              <a:t>인 경우</a:t>
            </a:r>
          </a:p>
        </p:txBody>
      </p:sp>
      <p:sp>
        <p:nvSpPr>
          <p:cNvPr id="36" name="슬라이드 번호 개체 틀 35">
            <a:extLst>
              <a:ext uri="{FF2B5EF4-FFF2-40B4-BE49-F238E27FC236}">
                <a16:creationId xmlns:a16="http://schemas.microsoft.com/office/drawing/2014/main" id="{AC12BBEE-57EB-45AB-B1F9-947F7072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8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B0844D-45C0-FF3D-47B5-FA62AD7E2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483" y="313777"/>
            <a:ext cx="3948315" cy="10824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4762AB3-ECA3-63CD-525F-2EF7E1895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288" y="1639340"/>
            <a:ext cx="4707511" cy="45378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C0A50C-8450-64BE-C73B-4DC09E5E44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780" y="1828800"/>
            <a:ext cx="5211086" cy="451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8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제목 113">
            <a:extLst>
              <a:ext uri="{FF2B5EF4-FFF2-40B4-BE49-F238E27FC236}">
                <a16:creationId xmlns:a16="http://schemas.microsoft.com/office/drawing/2014/main" id="{6995B2A1-4F72-48EE-BA20-8B2BA762B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ko-KR" altLang="en-US" dirty="0"/>
              <a:t>소결론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DE5575D4-5623-4536-A1FD-88DC9E69B70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75206" y="2207455"/>
            <a:ext cx="1923634" cy="10972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200" dirty="0"/>
              <a:t>문제 </a:t>
            </a:r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77BB92B-9C2F-4032-B64E-458859DF6B4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998839" y="2207455"/>
            <a:ext cx="4041058" cy="1097280"/>
          </a:xfrm>
          <a:ln>
            <a:noFill/>
          </a:ln>
        </p:spPr>
        <p:txBody>
          <a:bodyPr rtlCol="0"/>
          <a:lstStyle/>
          <a:p>
            <a:pPr rtl="0"/>
            <a:r>
              <a:rPr lang="ko-KR" altLang="en-US" dirty="0"/>
              <a:t>데이터 특징 찾기 어려움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C713243-B120-4978-9267-A70B93886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3448" y="2207455"/>
            <a:ext cx="4114800" cy="10972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noProof="1"/>
              <a:t>평균로그인시간</a:t>
            </a:r>
            <a:r>
              <a:rPr lang="en-US" altLang="ko-KR" noProof="1"/>
              <a:t>, </a:t>
            </a:r>
            <a:r>
              <a:rPr lang="ko-KR" altLang="en-US" noProof="1"/>
              <a:t>평균학습세션수</a:t>
            </a:r>
            <a:r>
              <a:rPr lang="en-US" altLang="ko-KR" noProof="1"/>
              <a:t>, </a:t>
            </a:r>
          </a:p>
          <a:p>
            <a:pPr rtl="0"/>
            <a:r>
              <a:rPr lang="ko-KR" altLang="en-US" noProof="1"/>
              <a:t>총완료코스수 관계 있음 확인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9AB7232E-DE0F-4109-BB7B-0865DD7888E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75206" y="3559605"/>
            <a:ext cx="1923633" cy="10972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200" dirty="0"/>
              <a:t>문제 </a:t>
            </a:r>
            <a:r>
              <a:rPr lang="en-US" altLang="ko-KR" sz="3200" dirty="0"/>
              <a:t>2</a:t>
            </a:r>
            <a:endParaRPr lang="ko-KR" altLang="en-US" sz="320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F193562-19B1-4623-A459-077D94AB03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998840" y="3559605"/>
            <a:ext cx="4041058" cy="1097280"/>
          </a:xfrm>
        </p:spPr>
        <p:txBody>
          <a:bodyPr rtlCol="0"/>
          <a:lstStyle/>
          <a:p>
            <a:pPr rtl="0"/>
            <a:r>
              <a:rPr lang="ko-KR" altLang="en-US" dirty="0" err="1"/>
              <a:t>평균로그인시간</a:t>
            </a:r>
            <a:r>
              <a:rPr lang="en-US" altLang="ko-KR" dirty="0"/>
              <a:t>, </a:t>
            </a:r>
            <a:r>
              <a:rPr lang="ko-KR" altLang="en-US" dirty="0" err="1"/>
              <a:t>평균학습세션수</a:t>
            </a:r>
            <a:endParaRPr lang="ko-KR" altLang="en-US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B04251DE-984F-4F96-B658-96234EEBAA6C}"/>
              </a:ext>
            </a:extLst>
          </p:cNvPr>
          <p:cNvSpPr>
            <a:spLocks noGrp="1"/>
          </p:cNvSpPr>
          <p:nvPr>
            <p:ph sz="half" idx="38"/>
          </p:nvPr>
        </p:nvSpPr>
        <p:spPr>
          <a:xfrm>
            <a:off x="7013448" y="3559605"/>
            <a:ext cx="4114800" cy="10972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로그인 시간 제한으로 한번에 다수의 코스를 수강하는 경우 방지 추측</a:t>
            </a:r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971325E6-8BA7-4684-9CAF-F9CC24E884D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76706" y="4905756"/>
            <a:ext cx="1922582" cy="10972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200" dirty="0"/>
              <a:t>문제 </a:t>
            </a:r>
            <a:r>
              <a:rPr lang="en-US" altLang="ko-KR" sz="3200" dirty="0"/>
              <a:t>3</a:t>
            </a:r>
            <a:endParaRPr lang="ko-KR" altLang="en-US" sz="3200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180CE0EB-9AF8-4582-8833-ADF066F1F69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2998840" y="4905756"/>
            <a:ext cx="4041058" cy="1097280"/>
          </a:xfrm>
        </p:spPr>
        <p:txBody>
          <a:bodyPr rtlCol="0"/>
          <a:lstStyle/>
          <a:p>
            <a:pPr rtl="0"/>
            <a:r>
              <a:rPr lang="ko-KR" altLang="en-US" dirty="0"/>
              <a:t>지불형태 </a:t>
            </a:r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E7443081-2C62-412D-A062-499CDB206E47}"/>
              </a:ext>
            </a:extLst>
          </p:cNvPr>
          <p:cNvSpPr>
            <a:spLocks noGrp="1"/>
          </p:cNvSpPr>
          <p:nvPr>
            <p:ph sz="half" idx="41"/>
          </p:nvPr>
        </p:nvSpPr>
        <p:spPr>
          <a:xfrm>
            <a:off x="7013448" y="4905756"/>
            <a:ext cx="4114800" cy="109728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noProof="1"/>
              <a:t>3</a:t>
            </a:r>
            <a:r>
              <a:rPr lang="ko-KR" altLang="en-US" noProof="1"/>
              <a:t>개월 이상 구독하는 경우 추측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AE2ADF-7F82-4651-9A28-7A902C9BD1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410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7598_TF66722518_Win32" id="{75142896-C137-4D12-A041-08F2CE735DF0}" vid="{79200ED1-051F-440F-A109-E4E3C4716D6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E6AE0A-D4B0-4A5B-9359-3C20E0AE6F6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0C88140-B977-44ED-8877-83D5BCE763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F12D6A-2BE8-4847-A724-6F141C79A2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영업 발표 프레젠테이션</Template>
  <TotalTime>305</TotalTime>
  <Words>607</Words>
  <Application>Microsoft Office PowerPoint</Application>
  <PresentationFormat>와이드스크린</PresentationFormat>
  <Paragraphs>151</Paragraphs>
  <Slides>22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Helvetica Neue</vt:lpstr>
      <vt:lpstr>맑은 고딕</vt:lpstr>
      <vt:lpstr>Arial</vt:lpstr>
      <vt:lpstr>Bodoni MT</vt:lpstr>
      <vt:lpstr>Source Sans Pro Light</vt:lpstr>
      <vt:lpstr>Wingdings</vt:lpstr>
      <vt:lpstr>Office 테마</vt:lpstr>
      <vt:lpstr>DA_미니프로젝트</vt:lpstr>
      <vt:lpstr>프로젝트 소개</vt:lpstr>
      <vt:lpstr>순서</vt:lpstr>
      <vt:lpstr>데이터 특성 분석</vt:lpstr>
      <vt:lpstr>특성분석 시 문제점</vt:lpstr>
      <vt:lpstr>문제1 - 데이터 특징 찾기 어려움</vt:lpstr>
      <vt:lpstr>문제2- 평균로그인시간&gt;평균학습세션 발견 </vt:lpstr>
      <vt:lpstr>문제3- 지불형태 0인 경우</vt:lpstr>
      <vt:lpstr>소결론</vt:lpstr>
      <vt:lpstr>파생변수</vt:lpstr>
      <vt:lpstr>분석</vt:lpstr>
      <vt:lpstr>분석</vt:lpstr>
      <vt:lpstr>소결론</vt:lpstr>
      <vt:lpstr>그룹분석</vt:lpstr>
      <vt:lpstr>분석</vt:lpstr>
      <vt:lpstr>분석결과</vt:lpstr>
      <vt:lpstr>분석결과(계속)</vt:lpstr>
      <vt:lpstr>소결론</vt:lpstr>
      <vt:lpstr>구독유형, 구독연장 관계</vt:lpstr>
      <vt:lpstr>사용자 그룹생성, 그룹별 기준선 마련 </vt:lpstr>
      <vt:lpstr>결론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설명 자료</dc:title>
  <dc:creator>hee P</dc:creator>
  <cp:lastModifiedBy>hee P</cp:lastModifiedBy>
  <cp:revision>5</cp:revision>
  <dcterms:created xsi:type="dcterms:W3CDTF">2024-01-02T01:13:48Z</dcterms:created>
  <dcterms:modified xsi:type="dcterms:W3CDTF">2024-01-02T06:19:24Z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