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70" r:id="rId4"/>
    <p:sldId id="271" r:id="rId5"/>
    <p:sldId id="272" r:id="rId6"/>
    <p:sldId id="267" r:id="rId7"/>
    <p:sldId id="268" r:id="rId8"/>
    <p:sldId id="273" r:id="rId9"/>
    <p:sldId id="274" r:id="rId10"/>
    <p:sldId id="275" r:id="rId11"/>
    <p:sldId id="276" r:id="rId12"/>
    <p:sldId id="277" r:id="rId13"/>
    <p:sldId id="278"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3F7FD-9418-29FE-5319-DC581011228D}" v="483" dt="2022-09-24T15:46:53.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935588"/>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73002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10926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279712"/>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899457"/>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76464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80760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9885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65712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01901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9/24/2022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30821"/>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9/24/2022</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827772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803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500136" y="590062"/>
            <a:ext cx="5141964" cy="2838938"/>
          </a:xfrm>
        </p:spPr>
        <p:txBody>
          <a:bodyPr>
            <a:normAutofit fontScale="90000"/>
          </a:bodyPr>
          <a:lstStyle/>
          <a:p>
            <a:r>
              <a:rPr lang="en-US" sz="5400" dirty="0">
                <a:solidFill>
                  <a:schemeClr val="bg1"/>
                </a:solidFill>
              </a:rPr>
              <a:t>MD FAKRUL ISLAM(613839)</a:t>
            </a:r>
            <a:br>
              <a:rPr lang="en-US" sz="5400" dirty="0">
                <a:solidFill>
                  <a:schemeClr val="bg1"/>
                </a:solidFill>
              </a:rPr>
            </a:br>
            <a:r>
              <a:rPr lang="en-US" sz="5400" dirty="0">
                <a:solidFill>
                  <a:schemeClr val="bg1"/>
                </a:solidFill>
              </a:rPr>
              <a:t>BIG DATA TECHNOLOGY</a:t>
            </a:r>
          </a:p>
        </p:txBody>
      </p:sp>
      <p:pic>
        <p:nvPicPr>
          <p:cNvPr id="3" name="Picture 2">
            <a:extLst>
              <a:ext uri="{FF2B5EF4-FFF2-40B4-BE49-F238E27FC236}">
                <a16:creationId xmlns:a16="http://schemas.microsoft.com/office/drawing/2014/main" id="{1AE9B87C-DD01-DDD1-3D47-408C9CD44239}"/>
              </a:ext>
            </a:extLst>
          </p:cNvPr>
          <p:cNvPicPr>
            <a:picLocks noChangeAspect="1"/>
          </p:cNvPicPr>
          <p:nvPr/>
        </p:nvPicPr>
        <p:blipFill rotWithShape="1">
          <a:blip r:embed="rId4"/>
          <a:srcRect l="20493" r="29828" b="8"/>
          <a:stretch/>
        </p:blipFill>
        <p:spPr>
          <a:xfrm>
            <a:off x="7480300" y="10"/>
            <a:ext cx="4711700" cy="6857990"/>
          </a:xfrm>
          <a:prstGeom prst="rect">
            <a:avLst/>
          </a:prstGeom>
        </p:spPr>
      </p:pic>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7334" y="19317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a:p>
        </p:txBody>
      </p:sp>
      <p:sp>
        <p:nvSpPr>
          <p:cNvPr id="1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16112" y="214158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1794" y="23854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5145" y="350520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D046980-B3F7-8EC9-1624-56938FAA6752}"/>
              </a:ext>
            </a:extLst>
          </p:cNvPr>
          <p:cNvSpPr txBox="1"/>
          <p:nvPr/>
        </p:nvSpPr>
        <p:spPr>
          <a:xfrm>
            <a:off x="1462690" y="3739931"/>
            <a:ext cx="5316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mn-lt"/>
                <a:cs typeface="+mn-lt"/>
              </a:rPr>
              <a:t>https://github.com/aifakrul/BigDataTechnology-CSE522</a:t>
            </a:r>
            <a:endParaRPr lang="en-US" dirty="0"/>
          </a:p>
        </p:txBody>
      </p:sp>
      <p:pic>
        <p:nvPicPr>
          <p:cNvPr id="8" name="Recording">
            <a:hlinkClick r:id="" action="ppaction://media"/>
            <a:extLst>
              <a:ext uri="{FF2B5EF4-FFF2-40B4-BE49-F238E27FC236}">
                <a16:creationId xmlns:a16="http://schemas.microsoft.com/office/drawing/2014/main" id="{747DD28F-B901-DA94-759E-0671B55B7E9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421634" y="4815599"/>
            <a:ext cx="730250" cy="730250"/>
          </a:xfrm>
          <a:prstGeom prst="rect">
            <a:avLst/>
          </a:prstGeom>
        </p:spPr>
      </p:pic>
    </p:spTree>
    <p:extLst>
      <p:ext uri="{BB962C8B-B14F-4D97-AF65-F5344CB8AC3E}">
        <p14:creationId xmlns:p14="http://schemas.microsoft.com/office/powerpoint/2010/main" val="38357669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StopAudio" delay="0">
                      <p:tgtEl>
                        <p:sldTgt/>
                      </p:tgtEl>
                    </p:cond>
                  </p:endCondLst>
                </p:cTn>
                <p:tgtEl>
                  <p:spTgt spid="8"/>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8674" y="926221"/>
            <a:ext cx="8048863" cy="2344840"/>
          </a:xfrm>
        </p:spPr>
        <p:txBody>
          <a:bodyPr vert="horz" lIns="91440" tIns="45720" rIns="91440" bIns="45720" rtlCol="0" anchor="t">
            <a:noAutofit/>
          </a:bodyPr>
          <a:lstStyle/>
          <a:p>
            <a:pPr algn="just"/>
            <a:r>
              <a:rPr lang="en-US" sz="2400" dirty="0" err="1">
                <a:ea typeface="+mj-lt"/>
                <a:cs typeface="+mj-lt"/>
              </a:rPr>
              <a:t>SparkML</a:t>
            </a:r>
            <a:r>
              <a:rPr lang="en-US" sz="2400" dirty="0">
                <a:ea typeface="+mj-lt"/>
                <a:cs typeface="+mj-lt"/>
              </a:rPr>
              <a:t> using </a:t>
            </a:r>
            <a:r>
              <a:rPr lang="en-US" sz="2400" dirty="0" err="1">
                <a:ea typeface="+mj-lt"/>
                <a:cs typeface="+mj-lt"/>
              </a:rPr>
              <a:t>pyspark</a:t>
            </a:r>
            <a:r>
              <a:rPr lang="en-US" sz="2400" dirty="0">
                <a:ea typeface="+mj-lt"/>
                <a:cs typeface="+mj-lt"/>
              </a:rPr>
              <a:t> for Regression – Third Exercise</a:t>
            </a:r>
            <a:br>
              <a:rPr lang="en-US" sz="2400" dirty="0">
                <a:ea typeface="+mj-lt"/>
                <a:cs typeface="+mj-lt"/>
              </a:rPr>
            </a:br>
            <a:r>
              <a:rPr lang="en-US" sz="2400" dirty="0">
                <a:ea typeface="+mj-lt"/>
                <a:cs typeface="+mj-lt"/>
              </a:rPr>
              <a:t>https://github.com/aifakrul/BigDataTechnology-CSE522/tree/main/ResearchProject</a:t>
            </a:r>
            <a:endParaRPr lang="en-US" sz="2400" dirty="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p:cNvSpPr>
            <a:spLocks noGrp="1"/>
          </p:cNvSpPr>
          <p:nvPr>
            <p:ph idx="1"/>
          </p:nvPr>
        </p:nvSpPr>
        <p:spPr>
          <a:xfrm>
            <a:off x="777482" y="2670933"/>
            <a:ext cx="9691731" cy="2888627"/>
          </a:xfrm>
        </p:spPr>
        <p:txBody>
          <a:bodyPr anchor="t">
            <a:normAutofit/>
          </a:bodyPr>
          <a:lstStyle/>
          <a:p>
            <a:pPr marL="0" indent="0" algn="just">
              <a:buNone/>
            </a:pPr>
            <a:r>
              <a:rPr lang="en-US" sz="1800" dirty="0">
                <a:ea typeface="+mn-lt"/>
                <a:cs typeface="+mn-lt"/>
              </a:rPr>
              <a:t>The goal of this exercise is predicting the housing prices by the given features. Let's predict the prices of the Boston Housing dataset by considering MEDV as the output variable and all the other variables as input. The whole exercise is done in Google Collab</a:t>
            </a:r>
            <a:endParaRPr lang="en-US" dirty="0"/>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398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4862" y="206764"/>
            <a:ext cx="9604143" cy="1285046"/>
          </a:xfrm>
        </p:spPr>
        <p:txBody>
          <a:bodyPr anchor="b">
            <a:noAutofit/>
          </a:bodyPr>
          <a:lstStyle/>
          <a:p>
            <a:r>
              <a:rPr lang="en-US" dirty="0"/>
              <a:t>INSTALL ALL LIBRARIES IN COLAB</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8" name="Picture 11" descr="Graphical user interface, text, application, email&#10;&#10;Description automatically generated">
            <a:extLst>
              <a:ext uri="{FF2B5EF4-FFF2-40B4-BE49-F238E27FC236}">
                <a16:creationId xmlns:a16="http://schemas.microsoft.com/office/drawing/2014/main" id="{93B23A5B-DC04-E025-7913-315CDB8C4BFC}"/>
              </a:ext>
            </a:extLst>
          </p:cNvPr>
          <p:cNvPicPr>
            <a:picLocks noGrp="1" noChangeAspect="1"/>
          </p:cNvPicPr>
          <p:nvPr>
            <p:ph idx="1"/>
          </p:nvPr>
        </p:nvPicPr>
        <p:blipFill>
          <a:blip r:embed="rId2"/>
          <a:stretch>
            <a:fillRect/>
          </a:stretch>
        </p:blipFill>
        <p:spPr>
          <a:xfrm>
            <a:off x="656897" y="1713761"/>
            <a:ext cx="9144000" cy="3086100"/>
          </a:xfrm>
        </p:spPr>
      </p:pic>
    </p:spTree>
    <p:extLst>
      <p:ext uri="{BB962C8B-B14F-4D97-AF65-F5344CB8AC3E}">
        <p14:creationId xmlns:p14="http://schemas.microsoft.com/office/powerpoint/2010/main" val="59221146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4862" y="206764"/>
            <a:ext cx="9604143" cy="1285046"/>
          </a:xfrm>
        </p:spPr>
        <p:txBody>
          <a:bodyPr anchor="b">
            <a:noAutofit/>
          </a:bodyPr>
          <a:lstStyle/>
          <a:p>
            <a:r>
              <a:rPr lang="en-US" dirty="0"/>
              <a:t>LOAD BOSTON HOUSING DATASET</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5" name="Picture 5" descr="Graphical user interface, text, application, email&#10;&#10;Description automatically generated">
            <a:extLst>
              <a:ext uri="{FF2B5EF4-FFF2-40B4-BE49-F238E27FC236}">
                <a16:creationId xmlns:a16="http://schemas.microsoft.com/office/drawing/2014/main" id="{321D3ED0-BA0E-975E-5A0B-44B29C29B06B}"/>
              </a:ext>
            </a:extLst>
          </p:cNvPr>
          <p:cNvPicPr>
            <a:picLocks noGrp="1" noChangeAspect="1"/>
          </p:cNvPicPr>
          <p:nvPr>
            <p:ph idx="1"/>
          </p:nvPr>
        </p:nvPicPr>
        <p:blipFill>
          <a:blip r:embed="rId2"/>
          <a:stretch>
            <a:fillRect/>
          </a:stretch>
        </p:blipFill>
        <p:spPr>
          <a:xfrm>
            <a:off x="751046" y="1606659"/>
            <a:ext cx="8412665" cy="4876855"/>
          </a:xfrm>
        </p:spPr>
      </p:pic>
    </p:spTree>
    <p:extLst>
      <p:ext uri="{BB962C8B-B14F-4D97-AF65-F5344CB8AC3E}">
        <p14:creationId xmlns:p14="http://schemas.microsoft.com/office/powerpoint/2010/main" val="57543999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4862" y="206764"/>
            <a:ext cx="10409936" cy="1285046"/>
          </a:xfrm>
        </p:spPr>
        <p:txBody>
          <a:bodyPr anchor="b">
            <a:noAutofit/>
          </a:bodyPr>
          <a:lstStyle/>
          <a:p>
            <a:r>
              <a:rPr lang="en-US" dirty="0"/>
              <a:t>DRIVE REGRESSION FOR PREDICTION</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6" name="Picture 6" descr="Table&#10;&#10;Description automatically generated">
            <a:extLst>
              <a:ext uri="{FF2B5EF4-FFF2-40B4-BE49-F238E27FC236}">
                <a16:creationId xmlns:a16="http://schemas.microsoft.com/office/drawing/2014/main" id="{801E3505-F2D7-765D-2744-9355B35B9903}"/>
              </a:ext>
            </a:extLst>
          </p:cNvPr>
          <p:cNvPicPr>
            <a:picLocks noGrp="1" noChangeAspect="1"/>
          </p:cNvPicPr>
          <p:nvPr>
            <p:ph idx="1"/>
          </p:nvPr>
        </p:nvPicPr>
        <p:blipFill>
          <a:blip r:embed="rId2"/>
          <a:stretch>
            <a:fillRect/>
          </a:stretch>
        </p:blipFill>
        <p:spPr>
          <a:xfrm>
            <a:off x="719914" y="1545349"/>
            <a:ext cx="5602101" cy="4351338"/>
          </a:xfrm>
        </p:spPr>
      </p:pic>
      <p:pic>
        <p:nvPicPr>
          <p:cNvPr id="7" name="Picture 7" descr="Graphical user interface, text, application, email&#10;&#10;Description automatically generated">
            <a:extLst>
              <a:ext uri="{FF2B5EF4-FFF2-40B4-BE49-F238E27FC236}">
                <a16:creationId xmlns:a16="http://schemas.microsoft.com/office/drawing/2014/main" id="{3A5F044D-91AD-5BAF-0744-A05C59D78FB7}"/>
              </a:ext>
            </a:extLst>
          </p:cNvPr>
          <p:cNvPicPr>
            <a:picLocks noChangeAspect="1"/>
          </p:cNvPicPr>
          <p:nvPr/>
        </p:nvPicPr>
        <p:blipFill>
          <a:blip r:embed="rId3"/>
          <a:stretch>
            <a:fillRect/>
          </a:stretch>
        </p:blipFill>
        <p:spPr>
          <a:xfrm>
            <a:off x="4864538" y="1904970"/>
            <a:ext cx="5493406" cy="3687439"/>
          </a:xfrm>
          <a:prstGeom prst="rect">
            <a:avLst/>
          </a:prstGeom>
        </p:spPr>
      </p:pic>
    </p:spTree>
    <p:extLst>
      <p:ext uri="{BB962C8B-B14F-4D97-AF65-F5344CB8AC3E}">
        <p14:creationId xmlns:p14="http://schemas.microsoft.com/office/powerpoint/2010/main" val="7826272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37345" y="2720488"/>
            <a:ext cx="10409936" cy="1285046"/>
          </a:xfrm>
        </p:spPr>
        <p:txBody>
          <a:bodyPr anchor="b">
            <a:noAutofit/>
          </a:bodyPr>
          <a:lstStyle/>
          <a:p>
            <a:pPr algn="ctr"/>
            <a:r>
              <a:rPr lang="en-US" dirty="0"/>
              <a:t>THANK YOU</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55182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8674" y="926221"/>
            <a:ext cx="8048863" cy="2344840"/>
          </a:xfrm>
        </p:spPr>
        <p:txBody>
          <a:bodyPr vert="horz" lIns="91440" tIns="45720" rIns="91440" bIns="45720" rtlCol="0" anchor="t">
            <a:noAutofit/>
          </a:bodyPr>
          <a:lstStyle/>
          <a:p>
            <a:pPr algn="just"/>
            <a:r>
              <a:rPr lang="en-US" sz="2400" dirty="0">
                <a:ea typeface="+mj-lt"/>
                <a:cs typeface="+mj-lt"/>
              </a:rPr>
              <a:t>Twitter Spark Streaming – 1st Exercise</a:t>
            </a:r>
            <a:br>
              <a:rPr lang="en-US" sz="2400" dirty="0">
                <a:ea typeface="+mj-lt"/>
                <a:cs typeface="+mj-lt"/>
              </a:rPr>
            </a:br>
            <a:r>
              <a:rPr lang="en-US" sz="2400" dirty="0">
                <a:ea typeface="+mj-lt"/>
                <a:cs typeface="+mj-lt"/>
              </a:rPr>
              <a:t>https://github.com/aifakrul/BigDataTechnology-CSE522/tree/main/SparkStreaming</a:t>
            </a:r>
            <a:endParaRPr lang="en-US" sz="2400" dirty="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p:cNvSpPr>
            <a:spLocks noGrp="1"/>
          </p:cNvSpPr>
          <p:nvPr>
            <p:ph idx="1"/>
          </p:nvPr>
        </p:nvSpPr>
        <p:spPr>
          <a:xfrm>
            <a:off x="646103" y="2197967"/>
            <a:ext cx="5908007" cy="2888627"/>
          </a:xfrm>
        </p:spPr>
        <p:txBody>
          <a:bodyPr vert="horz" lIns="91440" tIns="45720" rIns="91440" bIns="45720" rtlCol="0" anchor="ctr">
            <a:normAutofit/>
          </a:bodyPr>
          <a:lstStyle/>
          <a:p>
            <a:pPr marL="0" indent="0" algn="just">
              <a:buNone/>
            </a:pPr>
            <a:r>
              <a:rPr lang="en-US" sz="1800" dirty="0">
                <a:ea typeface="+mn-lt"/>
                <a:cs typeface="+mn-lt"/>
              </a:rPr>
              <a:t>I will show how to build a simple application that reads online streams from Twitter using Python, then processes the tweets using Apache Spark Streaming to identify hashtags.</a:t>
            </a:r>
            <a:endParaRPr lang="en-US"/>
          </a:p>
          <a:p>
            <a:pPr lvl="0" algn="just"/>
            <a:endParaRPr lang="en-US" sz="1800" dirty="0"/>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2021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6103" y="381935"/>
            <a:ext cx="11046859" cy="1053158"/>
          </a:xfrm>
        </p:spPr>
        <p:txBody>
          <a:bodyPr anchor="b">
            <a:noAutofit/>
          </a:bodyPr>
          <a:lstStyle/>
          <a:p>
            <a:r>
              <a:rPr lang="en-US" sz="3600" dirty="0">
                <a:ea typeface="+mj-lt"/>
                <a:cs typeface="+mj-lt"/>
              </a:rPr>
              <a:t>Building the Twitter HTTP Client and Spark Streaming to process</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4" descr="Text&#10;&#10;Description automatically generated">
            <a:extLst>
              <a:ext uri="{FF2B5EF4-FFF2-40B4-BE49-F238E27FC236}">
                <a16:creationId xmlns:a16="http://schemas.microsoft.com/office/drawing/2014/main" id="{FC3F1A76-E651-899A-D1B3-2DC2B07202D4}"/>
              </a:ext>
            </a:extLst>
          </p:cNvPr>
          <p:cNvPicPr>
            <a:picLocks noGrp="1" noChangeAspect="1"/>
          </p:cNvPicPr>
          <p:nvPr>
            <p:ph idx="1"/>
          </p:nvPr>
        </p:nvPicPr>
        <p:blipFill>
          <a:blip r:embed="rId2"/>
          <a:stretch>
            <a:fillRect/>
          </a:stretch>
        </p:blipFill>
        <p:spPr>
          <a:xfrm>
            <a:off x="690425" y="1674258"/>
            <a:ext cx="7733655" cy="4849382"/>
          </a:xfrm>
        </p:spPr>
      </p:pic>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04355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6103" y="381935"/>
            <a:ext cx="8937420" cy="1053158"/>
          </a:xfrm>
        </p:spPr>
        <p:txBody>
          <a:bodyPr anchor="b">
            <a:noAutofit/>
          </a:bodyPr>
          <a:lstStyle/>
          <a:p>
            <a:r>
              <a:rPr lang="en-US" sz="4800" dirty="0">
                <a:ea typeface="+mj-lt"/>
                <a:cs typeface="+mj-lt"/>
              </a:rPr>
              <a:t>SPARK PROCESSING</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6" name="Picture 6" descr="Graphical user interface, text, application&#10;&#10;Description automatically generated">
            <a:extLst>
              <a:ext uri="{FF2B5EF4-FFF2-40B4-BE49-F238E27FC236}">
                <a16:creationId xmlns:a16="http://schemas.microsoft.com/office/drawing/2014/main" id="{76BC8BCC-8A79-86DF-205A-2AAFC5379C2D}"/>
              </a:ext>
            </a:extLst>
          </p:cNvPr>
          <p:cNvPicPr>
            <a:picLocks noGrp="1" noChangeAspect="1"/>
          </p:cNvPicPr>
          <p:nvPr>
            <p:ph idx="1"/>
          </p:nvPr>
        </p:nvPicPr>
        <p:blipFill>
          <a:blip r:embed="rId2"/>
          <a:stretch>
            <a:fillRect/>
          </a:stretch>
        </p:blipFill>
        <p:spPr>
          <a:xfrm>
            <a:off x="726106" y="1487920"/>
            <a:ext cx="7085651" cy="4992110"/>
          </a:xfrm>
        </p:spPr>
      </p:pic>
    </p:spTree>
    <p:extLst>
      <p:ext uri="{BB962C8B-B14F-4D97-AF65-F5344CB8AC3E}">
        <p14:creationId xmlns:p14="http://schemas.microsoft.com/office/powerpoint/2010/main" val="7294651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8674" y="926221"/>
            <a:ext cx="8048863" cy="2344840"/>
          </a:xfrm>
        </p:spPr>
        <p:txBody>
          <a:bodyPr vert="horz" lIns="91440" tIns="45720" rIns="91440" bIns="45720" rtlCol="0" anchor="t">
            <a:noAutofit/>
          </a:bodyPr>
          <a:lstStyle/>
          <a:p>
            <a:pPr algn="just"/>
            <a:r>
              <a:rPr lang="en-US" sz="2400" dirty="0">
                <a:ea typeface="+mj-lt"/>
                <a:cs typeface="+mj-lt"/>
              </a:rPr>
              <a:t>Twitter KAFKA SPARK HIVE Streaming – Second Exercise</a:t>
            </a:r>
            <a:br>
              <a:rPr lang="en-US" sz="2400" dirty="0">
                <a:ea typeface="+mj-lt"/>
                <a:cs typeface="+mj-lt"/>
              </a:rPr>
            </a:br>
            <a:r>
              <a:rPr lang="en-US" sz="2400" dirty="0">
                <a:ea typeface="+mj-lt"/>
                <a:cs typeface="+mj-lt"/>
              </a:rPr>
              <a:t>https://github.com/aifakrul/BigDataTechnology-CSE522/tree/main/KafkaSparkHiveIntegration</a:t>
            </a:r>
            <a:endParaRPr lang="en-US" sz="2400" dirty="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sp>
        <p:nvSpPr>
          <p:cNvPr id="3" name="Content Placeholder"/>
          <p:cNvSpPr>
            <a:spLocks noGrp="1"/>
          </p:cNvSpPr>
          <p:nvPr>
            <p:ph idx="1"/>
          </p:nvPr>
        </p:nvSpPr>
        <p:spPr>
          <a:xfrm>
            <a:off x="681138" y="2627139"/>
            <a:ext cx="5908007" cy="2888627"/>
          </a:xfrm>
        </p:spPr>
        <p:txBody>
          <a:bodyPr anchor="t">
            <a:normAutofit/>
          </a:bodyPr>
          <a:lstStyle/>
          <a:p>
            <a:pPr marL="0" indent="0" algn="just">
              <a:buNone/>
            </a:pPr>
            <a:r>
              <a:rPr lang="en-US" sz="1800" dirty="0">
                <a:ea typeface="+mn-lt"/>
                <a:cs typeface="+mn-lt"/>
              </a:rPr>
              <a:t>In this example, I will do the below things. </a:t>
            </a:r>
            <a:endParaRPr lang="en-US" dirty="0">
              <a:ea typeface="+mn-lt"/>
              <a:cs typeface="+mn-lt"/>
            </a:endParaRPr>
          </a:p>
          <a:p>
            <a:pPr marL="0" indent="0" algn="just">
              <a:buNone/>
            </a:pPr>
            <a:r>
              <a:rPr lang="en-US" sz="1800" dirty="0">
                <a:ea typeface="+mn-lt"/>
                <a:cs typeface="+mn-lt"/>
              </a:rPr>
              <a:t>▪ create a stream of tweets that will be sent to a Kafka queue </a:t>
            </a:r>
            <a:endParaRPr lang="en-US" dirty="0">
              <a:ea typeface="+mn-lt"/>
              <a:cs typeface="+mn-lt"/>
            </a:endParaRPr>
          </a:p>
          <a:p>
            <a:pPr marL="0" indent="0" algn="just">
              <a:buNone/>
            </a:pPr>
            <a:r>
              <a:rPr lang="en-US" sz="1800" dirty="0">
                <a:ea typeface="+mn-lt"/>
                <a:cs typeface="+mn-lt"/>
              </a:rPr>
              <a:t>▪ pull the tweets from the Kafka cluster </a:t>
            </a:r>
            <a:endParaRPr lang="en-US" dirty="0">
              <a:ea typeface="+mn-lt"/>
              <a:cs typeface="+mn-lt"/>
            </a:endParaRPr>
          </a:p>
          <a:p>
            <a:pPr marL="0" indent="0" algn="just">
              <a:buNone/>
            </a:pPr>
            <a:r>
              <a:rPr lang="en-US" sz="1800" dirty="0">
                <a:ea typeface="+mn-lt"/>
                <a:cs typeface="+mn-lt"/>
              </a:rPr>
              <a:t>▪ calculate the character count and word count for each tweet </a:t>
            </a:r>
            <a:endParaRPr lang="en-US">
              <a:ea typeface="+mn-lt"/>
              <a:cs typeface="+mn-lt"/>
            </a:endParaRPr>
          </a:p>
          <a:p>
            <a:pPr marL="0" indent="0" algn="just">
              <a:buNone/>
            </a:pPr>
            <a:r>
              <a:rPr lang="en-US" sz="1800" dirty="0">
                <a:ea typeface="+mn-lt"/>
                <a:cs typeface="+mn-lt"/>
              </a:rPr>
              <a:t>▪ save this data to a Hive table</a:t>
            </a:r>
            <a:endParaRPr lang="en-US" dirty="0"/>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45744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785164" y="1615266"/>
            <a:ext cx="6190412" cy="3344459"/>
          </a:xfrm>
        </p:spPr>
        <p:txBody>
          <a:bodyPr anchor="t">
            <a:normAutofit/>
          </a:bodyPr>
          <a:lstStyle/>
          <a:p>
            <a:pPr marL="0" indent="0">
              <a:buNone/>
            </a:pPr>
            <a:r>
              <a:rPr lang="en-US" dirty="0">
                <a:ea typeface="+mn-lt"/>
                <a:cs typeface="+mn-lt"/>
              </a:rPr>
              <a:t>1.VM setup in my azure account</a:t>
            </a:r>
          </a:p>
          <a:p>
            <a:pPr marL="0" indent="0">
              <a:buNone/>
            </a:pPr>
            <a:r>
              <a:rPr lang="en-US" dirty="0">
                <a:ea typeface="+mn-lt"/>
                <a:cs typeface="+mn-lt"/>
              </a:rPr>
              <a:t>2.Install Kafka</a:t>
            </a:r>
          </a:p>
          <a:p>
            <a:pPr marL="0" indent="0">
              <a:buNone/>
            </a:pPr>
            <a:r>
              <a:rPr lang="en-US" dirty="0">
                <a:ea typeface="+mn-lt"/>
                <a:cs typeface="+mn-lt"/>
              </a:rPr>
              <a:t>3.Install Hadoop</a:t>
            </a:r>
            <a:endParaRPr lang="en-US"/>
          </a:p>
          <a:p>
            <a:pPr marL="0" indent="0">
              <a:buNone/>
            </a:pPr>
            <a:r>
              <a:rPr lang="en-US" dirty="0">
                <a:ea typeface="+mn-lt"/>
                <a:cs typeface="+mn-lt"/>
              </a:rPr>
              <a:t>4.Install Hive</a:t>
            </a:r>
          </a:p>
          <a:p>
            <a:pPr marL="0" indent="0">
              <a:buNone/>
            </a:pPr>
            <a:r>
              <a:rPr lang="en-US" dirty="0">
                <a:ea typeface="+mn-lt"/>
                <a:cs typeface="+mn-lt"/>
              </a:rPr>
              <a:t>5.Install Spark</a:t>
            </a:r>
            <a:endParaRPr lang="en-US"/>
          </a:p>
          <a:p>
            <a:pPr marL="0" indent="0">
              <a:buNone/>
            </a:pPr>
            <a:endParaRPr lang="en-US" sz="1800" dirty="0"/>
          </a:p>
          <a:p>
            <a:pPr marL="0" indent="0">
              <a:buNone/>
            </a:pPr>
            <a:endParaRPr lang="en-US" sz="1800" dirty="0"/>
          </a:p>
          <a:p>
            <a:pPr marL="0" indent="0">
              <a:buNone/>
            </a:pPr>
            <a:endParaRPr lang="en-US" sz="1800" dirty="0"/>
          </a:p>
        </p:txBody>
      </p:sp>
      <p:pic>
        <p:nvPicPr>
          <p:cNvPr id="8" name="Graphic 7" descr="Database">
            <a:extLst>
              <a:ext uri="{FF2B5EF4-FFF2-40B4-BE49-F238E27FC236}">
                <a16:creationId xmlns:a16="http://schemas.microsoft.com/office/drawing/2014/main" id="{299D2C31-02BC-71A4-E35A-A7C64CA808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26091" y="1202263"/>
            <a:ext cx="3548404" cy="3548404"/>
          </a:xfrm>
          <a:prstGeom prst="rect">
            <a:avLst/>
          </a:prstGeom>
        </p:spPr>
      </p:pic>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049677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54862" y="206764"/>
            <a:ext cx="9604143" cy="1285046"/>
          </a:xfrm>
        </p:spPr>
        <p:txBody>
          <a:bodyPr anchor="b">
            <a:noAutofit/>
          </a:bodyPr>
          <a:lstStyle/>
          <a:p>
            <a:r>
              <a:rPr lang="en-US" dirty="0"/>
              <a:t>KAFKA BROKER - PRODUCER</a:t>
            </a:r>
            <a:endParaRPr lang="en-US" sz="5400" dirty="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10" name="Picture 11" descr="Text, application&#10;&#10;Description automatically generated">
            <a:extLst>
              <a:ext uri="{FF2B5EF4-FFF2-40B4-BE49-F238E27FC236}">
                <a16:creationId xmlns:a16="http://schemas.microsoft.com/office/drawing/2014/main" id="{B4D97F26-422C-192B-9101-72E5B07EFCFC}"/>
              </a:ext>
            </a:extLst>
          </p:cNvPr>
          <p:cNvPicPr>
            <a:picLocks noGrp="1" noChangeAspect="1"/>
          </p:cNvPicPr>
          <p:nvPr>
            <p:ph idx="1"/>
          </p:nvPr>
        </p:nvPicPr>
        <p:blipFill>
          <a:blip r:embed="rId2"/>
          <a:stretch>
            <a:fillRect/>
          </a:stretch>
        </p:blipFill>
        <p:spPr>
          <a:xfrm>
            <a:off x="941012" y="1606659"/>
            <a:ext cx="5352597" cy="4351338"/>
          </a:xfrm>
        </p:spPr>
      </p:pic>
    </p:spTree>
    <p:extLst>
      <p:ext uri="{BB962C8B-B14F-4D97-AF65-F5344CB8AC3E}">
        <p14:creationId xmlns:p14="http://schemas.microsoft.com/office/powerpoint/2010/main" val="6131990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79689" y="-625306"/>
            <a:ext cx="5908006" cy="2344840"/>
          </a:xfrm>
        </p:spPr>
        <p:txBody>
          <a:bodyPr anchor="b">
            <a:noAutofit/>
          </a:bodyPr>
          <a:lstStyle/>
          <a:p>
            <a:r>
              <a:rPr lang="en-US" dirty="0"/>
              <a:t>Fake Tweet Stream To KAFKA</a:t>
            </a:r>
            <a:endParaRPr lang="en-US" sz="5400" dirty="0"/>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6" name="Picture 6">
            <a:extLst>
              <a:ext uri="{FF2B5EF4-FFF2-40B4-BE49-F238E27FC236}">
                <a16:creationId xmlns:a16="http://schemas.microsoft.com/office/drawing/2014/main" id="{AB6F87CB-A4FD-143B-3FE4-87747126B561}"/>
              </a:ext>
            </a:extLst>
          </p:cNvPr>
          <p:cNvPicPr>
            <a:picLocks noGrp="1" noChangeAspect="1"/>
          </p:cNvPicPr>
          <p:nvPr>
            <p:ph idx="1"/>
          </p:nvPr>
        </p:nvPicPr>
        <p:blipFill>
          <a:blip r:embed="rId2"/>
          <a:stretch>
            <a:fillRect/>
          </a:stretch>
        </p:blipFill>
        <p:spPr>
          <a:xfrm>
            <a:off x="4959332" y="1361418"/>
            <a:ext cx="5908164" cy="4981958"/>
          </a:xfrm>
        </p:spPr>
      </p:pic>
    </p:spTree>
    <p:extLst>
      <p:ext uri="{BB962C8B-B14F-4D97-AF65-F5344CB8AC3E}">
        <p14:creationId xmlns:p14="http://schemas.microsoft.com/office/powerpoint/2010/main" val="27192398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16172" y="-660341"/>
            <a:ext cx="9516557" cy="2344840"/>
          </a:xfrm>
        </p:spPr>
        <p:txBody>
          <a:bodyPr anchor="b">
            <a:noAutofit/>
          </a:bodyPr>
          <a:lstStyle/>
          <a:p>
            <a:r>
              <a:rPr lang="en-US" dirty="0"/>
              <a:t>SPARK PROCESSING – HIVE STORING</a:t>
            </a:r>
          </a:p>
        </p:txBody>
      </p:sp>
      <p:sp>
        <p:nvSpPr>
          <p:cNvPr id="11"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1217"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3"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9997"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5"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677"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a:gsLst>
                <a:gs pos="0">
                  <a:schemeClr val="accent2"/>
                </a:gs>
                <a:gs pos="100000">
                  <a:schemeClr val="accent4"/>
                </a:gs>
              </a:gsLst>
              <a:lin ang="5400000" scaled="1"/>
            </a:gradFill>
            <a:bevel/>
          </a:ln>
        </p:spPr>
        <p:style>
          <a:lnRef idx="1">
            <a:schemeClr val="accent1"/>
          </a:lnRef>
          <a:fillRef idx="0">
            <a:schemeClr val="accent1"/>
          </a:fillRef>
          <a:effectRef idx="0">
            <a:schemeClr val="accent1"/>
          </a:effectRef>
          <a:fontRef idx="minor">
            <a:schemeClr val="tx1"/>
          </a:fontRef>
        </p:style>
      </p:cxnSp>
      <p:pic>
        <p:nvPicPr>
          <p:cNvPr id="5" name="Picture 6" descr="Text&#10;&#10;Description automatically generated">
            <a:extLst>
              <a:ext uri="{FF2B5EF4-FFF2-40B4-BE49-F238E27FC236}">
                <a16:creationId xmlns:a16="http://schemas.microsoft.com/office/drawing/2014/main" id="{F4C22F76-3B5B-FA77-6B16-D48709450A75}"/>
              </a:ext>
            </a:extLst>
          </p:cNvPr>
          <p:cNvPicPr>
            <a:picLocks noGrp="1" noChangeAspect="1"/>
          </p:cNvPicPr>
          <p:nvPr>
            <p:ph idx="1"/>
          </p:nvPr>
        </p:nvPicPr>
        <p:blipFill>
          <a:blip r:embed="rId2"/>
          <a:stretch>
            <a:fillRect/>
          </a:stretch>
        </p:blipFill>
        <p:spPr>
          <a:xfrm>
            <a:off x="781717" y="1781832"/>
            <a:ext cx="5863875" cy="4351338"/>
          </a:xfrm>
        </p:spPr>
      </p:pic>
    </p:spTree>
    <p:extLst>
      <p:ext uri="{BB962C8B-B14F-4D97-AF65-F5344CB8AC3E}">
        <p14:creationId xmlns:p14="http://schemas.microsoft.com/office/powerpoint/2010/main" val="2403946276"/>
      </p:ext>
    </p:extLst>
  </p:cSld>
  <p:clrMapOvr>
    <a:masterClrMapping/>
  </p:clrMapOvr>
  <p:transition spd="slow">
    <p:push dir="u"/>
  </p:transition>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12</Words>
  <Application>Microsoft Office PowerPoint</Application>
  <PresentationFormat>Widescreen</PresentationFormat>
  <Paragraphs>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GradientVTI</vt:lpstr>
      <vt:lpstr>MD FAKRUL ISLAM(613839) BIG DATA TECHNOLOGY</vt:lpstr>
      <vt:lpstr>Twitter Spark Streaming – 1st Exercise https://github.com/aifakrul/BigDataTechnology-CSE522/tree/main/SparkStreaming</vt:lpstr>
      <vt:lpstr>Building the Twitter HTTP Client and Spark Streaming to process</vt:lpstr>
      <vt:lpstr>SPARK PROCESSING</vt:lpstr>
      <vt:lpstr>Twitter KAFKA SPARK HIVE Streaming – Second Exercise https://github.com/aifakrul/BigDataTechnology-CSE522/tree/main/KafkaSparkHiveIntegration</vt:lpstr>
      <vt:lpstr>PowerPoint Presentation</vt:lpstr>
      <vt:lpstr>KAFKA BROKER - PRODUCER</vt:lpstr>
      <vt:lpstr>Fake Tweet Stream To KAFKA</vt:lpstr>
      <vt:lpstr>SPARK PROCESSING – HIVE STORING</vt:lpstr>
      <vt:lpstr>SparkML using pyspark for Regression – Third Exercise https://github.com/aifakrul/BigDataTechnology-CSE522/tree/main/ResearchProject</vt:lpstr>
      <vt:lpstr>INSTALL ALL LIBRARIES IN COLAB</vt:lpstr>
      <vt:lpstr>LOAD BOSTON HOUSING DATASET</vt:lpstr>
      <vt:lpstr>DRIVE REGRESSION FOR 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195</cp:revision>
  <dcterms:created xsi:type="dcterms:W3CDTF">2022-09-24T05:20:02Z</dcterms:created>
  <dcterms:modified xsi:type="dcterms:W3CDTF">2022-09-24T15:57:33Z</dcterms:modified>
</cp:coreProperties>
</file>