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handoutMasterIdLst>
    <p:handoutMasterId r:id="rId22"/>
  </p:handoutMasterIdLst>
  <p:sldIdLst>
    <p:sldId id="256" r:id="rId3"/>
    <p:sldId id="257"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5" r:id="rId18"/>
    <p:sldId id="338" r:id="rId19"/>
    <p:sldId id="307"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043BE96-E8E5-42B7-9AEB-E9C29088D2BA}">
          <p14:sldIdLst>
            <p14:sldId id="256"/>
          </p14:sldIdLst>
        </p14:section>
        <p14:section name="传统的版本控制及问题" id="{0D7D5AB8-09C1-4FDE-94E9-1BAD84F953BB}">
          <p14:sldIdLst>
            <p14:sldId id="257"/>
            <p14:sldId id="321"/>
          </p14:sldIdLst>
        </p14:section>
        <p14:section name="Git简介" id="{D7CEDC0C-3F18-4EE0-86B1-020980355CA9}">
          <p14:sldIdLst>
            <p14:sldId id="322"/>
            <p14:sldId id="323"/>
          </p14:sldIdLst>
        </p14:section>
        <p14:section name="Git flow" id="{E57CA52D-85E3-45C6-A6EB-8F5CE1490239}">
          <p14:sldIdLst>
            <p14:sldId id="324"/>
            <p14:sldId id="325"/>
            <p14:sldId id="326"/>
            <p14:sldId id="327"/>
            <p14:sldId id="328"/>
          </p14:sldIdLst>
        </p14:section>
        <p14:section name="Git支持" id="{6F3DE10C-D183-4561-A784-88CAE8776213}">
          <p14:sldIdLst>
            <p14:sldId id="329"/>
            <p14:sldId id="330"/>
            <p14:sldId id="331"/>
          </p14:sldIdLst>
        </p14:section>
        <p14:section name="版本目录架构" id="{E967CC30-75D8-4D0B-BD52-5DE4EF804E1D}">
          <p14:sldIdLst>
            <p14:sldId id="332"/>
            <p14:sldId id="333"/>
          </p14:sldIdLst>
        </p14:section>
        <p14:section name="Demo" id="{CA7E3834-60D9-42FA-8A86-CC7F6A4639C1}">
          <p14:sldIdLst>
            <p14:sldId id="335"/>
            <p14:sldId id="338"/>
            <p14:sldId id="30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7716" autoAdjust="0"/>
  </p:normalViewPr>
  <p:slideViewPr>
    <p:cSldViewPr>
      <p:cViewPr>
        <p:scale>
          <a:sx n="70" d="100"/>
          <a:sy n="70" d="100"/>
        </p:scale>
        <p:origin x="-1386" y="126"/>
      </p:cViewPr>
      <p:guideLst>
        <p:guide orient="horz" pos="2160"/>
        <p:guide pos="2880"/>
      </p:guideLst>
    </p:cSldViewPr>
  </p:slideViewPr>
  <p:outlineViewPr>
    <p:cViewPr>
      <p:scale>
        <a:sx n="33" d="100"/>
        <a:sy n="33" d="100"/>
      </p:scale>
      <p:origin x="0" y="1172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3595AC-A1A4-4EA6-A027-1682040ACA80}" type="datetimeFigureOut">
              <a:rPr lang="zh-CN" altLang="en-US" smtClean="0"/>
              <a:pPr/>
              <a:t>2015/2/27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6CD8A6-E2AD-4D27-A12D-1F23C87450AD}" type="slidenum">
              <a:rPr lang="zh-CN" altLang="en-US" smtClean="0"/>
              <a:pPr/>
              <a:t>‹#›</a:t>
            </a:fld>
            <a:endParaRPr lang="zh-CN" altLang="en-US"/>
          </a:p>
        </p:txBody>
      </p:sp>
    </p:spTree>
    <p:extLst>
      <p:ext uri="{BB962C8B-B14F-4D97-AF65-F5344CB8AC3E}">
        <p14:creationId xmlns:p14="http://schemas.microsoft.com/office/powerpoint/2010/main" val="1394841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F47B55-D9D3-49A0-9EC9-C0FB18CEB37D}" type="datetimeFigureOut">
              <a:rPr lang="zh-CN" altLang="en-US" smtClean="0"/>
              <a:pPr/>
              <a:t>2015/2/27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E52814-9B70-4D72-BB01-53ED1141F870}" type="slidenum">
              <a:rPr lang="zh-CN" altLang="en-US" smtClean="0"/>
              <a:pPr/>
              <a:t>‹#›</a:t>
            </a:fld>
            <a:endParaRPr lang="zh-CN" altLang="en-US"/>
          </a:p>
        </p:txBody>
      </p:sp>
    </p:spTree>
    <p:extLst>
      <p:ext uri="{BB962C8B-B14F-4D97-AF65-F5344CB8AC3E}">
        <p14:creationId xmlns:p14="http://schemas.microsoft.com/office/powerpoint/2010/main" val="89513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a:t>
            </a:fld>
            <a:endParaRPr lang="zh-CN" altLang="en-US"/>
          </a:p>
        </p:txBody>
      </p:sp>
    </p:spTree>
    <p:extLst>
      <p:ext uri="{BB962C8B-B14F-4D97-AF65-F5344CB8AC3E}">
        <p14:creationId xmlns:p14="http://schemas.microsoft.com/office/powerpoint/2010/main" val="267233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10</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11</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此页内容我没用过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12</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13</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此粒度相当于，项目的最小粒度为各个可以独立的包</a:t>
            </a:r>
            <a:endParaRPr lang="en-US" altLang="zh-CN" dirty="0" smtClean="0"/>
          </a:p>
          <a:p>
            <a:r>
              <a:rPr lang="zh-CN" altLang="en-US" dirty="0" smtClean="0"/>
              <a:t>此目录后为</a:t>
            </a:r>
            <a:r>
              <a:rPr lang="en-US" altLang="zh-CN" dirty="0" err="1" smtClean="0"/>
              <a:t>git</a:t>
            </a:r>
            <a:r>
              <a:rPr lang="zh-CN" altLang="en-US" dirty="0" smtClean="0"/>
              <a:t>工作流的分支目录</a:t>
            </a:r>
            <a:endParaRPr lang="en-US" altLang="zh-CN" dirty="0" smtClean="0"/>
          </a:p>
          <a:p>
            <a:endParaRPr lang="en-US" altLang="zh-CN" dirty="0" smtClean="0"/>
          </a:p>
          <a:p>
            <a:r>
              <a:rPr lang="zh-CN" altLang="en-US" dirty="0" smtClean="0"/>
              <a:t>大家是否有问题？</a:t>
            </a:r>
            <a:endParaRPr lang="en-US" altLang="zh-CN" dirty="0" smtClean="0"/>
          </a:p>
          <a:p>
            <a:r>
              <a:rPr lang="zh-CN" altLang="en-US" dirty="0" smtClean="0"/>
              <a:t>如果没有问题</a:t>
            </a:r>
            <a:r>
              <a:rPr lang="zh-CN" altLang="en-US" baseline="0" dirty="0" smtClean="0"/>
              <a:t> ，按照此目录结构进行现有所有产品代码的梳理和迁移</a:t>
            </a:r>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14</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为确保大家沟通间无歧义，此处版本的命名规则应与发布流程中打包的命名中版本号规则一致</a:t>
            </a:r>
            <a:endParaRPr lang="en-US" altLang="zh-CN" dirty="0" smtClean="0"/>
          </a:p>
          <a:p>
            <a:endParaRPr lang="en-US" altLang="zh-CN" dirty="0" smtClean="0"/>
          </a:p>
          <a:p>
            <a:r>
              <a:rPr lang="zh-CN" altLang="en-US" dirty="0" smtClean="0"/>
              <a:t>第一段的大版本号暂定与协议版本号保持一致</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15</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16</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17</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主干开发</a:t>
            </a:r>
            <a:endParaRPr lang="en-US" altLang="zh-CN" dirty="0" smtClean="0"/>
          </a:p>
          <a:p>
            <a:pPr marL="457200" lvl="1" indent="0">
              <a:buNone/>
            </a:pPr>
            <a:r>
              <a:rPr lang="zh-CN" altLang="en-US" dirty="0" smtClean="0"/>
              <a:t>简述：以</a:t>
            </a:r>
            <a:r>
              <a:rPr lang="en-US" altLang="zh-CN" dirty="0" smtClean="0"/>
              <a:t>trunk</a:t>
            </a:r>
            <a:r>
              <a:rPr lang="zh-CN" altLang="en-US" dirty="0" smtClean="0"/>
              <a:t>作为主版本，进行新功能的开发，完成后打出</a:t>
            </a:r>
            <a:r>
              <a:rPr lang="en-US" altLang="zh-CN" dirty="0" smtClean="0"/>
              <a:t>branch</a:t>
            </a:r>
            <a:r>
              <a:rPr lang="zh-CN" altLang="en-US" dirty="0" smtClean="0"/>
              <a:t>分支，用于测试和</a:t>
            </a:r>
            <a:r>
              <a:rPr lang="en-US" altLang="zh-CN" dirty="0" smtClean="0"/>
              <a:t>bug</a:t>
            </a:r>
            <a:r>
              <a:rPr lang="zh-CN" altLang="en-US" dirty="0" smtClean="0"/>
              <a:t>修复；</a:t>
            </a:r>
            <a:endParaRPr lang="en-US" altLang="zh-CN" dirty="0" smtClean="0"/>
          </a:p>
          <a:p>
            <a:pPr marL="457200" lvl="1" indent="0">
              <a:buNone/>
            </a:pPr>
            <a:r>
              <a:rPr lang="zh-CN" altLang="en-US" dirty="0" smtClean="0"/>
              <a:t>优点：减少代码</a:t>
            </a:r>
            <a:r>
              <a:rPr lang="en-US" altLang="zh-CN" dirty="0" smtClean="0"/>
              <a:t>merge</a:t>
            </a:r>
            <a:r>
              <a:rPr lang="zh-CN" altLang="en-US" dirty="0" smtClean="0"/>
              <a:t>工作；</a:t>
            </a:r>
            <a:endParaRPr lang="en-US" altLang="zh-CN" dirty="0" smtClean="0"/>
          </a:p>
          <a:p>
            <a:pPr marL="457200" lvl="1" indent="0">
              <a:buNone/>
            </a:pPr>
            <a:r>
              <a:rPr lang="en-US" altLang="zh-CN" dirty="0" smtClean="0"/>
              <a:t>	  </a:t>
            </a:r>
            <a:r>
              <a:rPr lang="zh-CN" altLang="en-US" dirty="0" smtClean="0"/>
              <a:t>减少代码提交冲突；</a:t>
            </a:r>
            <a:endParaRPr lang="en-US" altLang="zh-CN" dirty="0" smtClean="0"/>
          </a:p>
          <a:p>
            <a:pPr marL="457200" lvl="1" indent="0">
              <a:buNone/>
            </a:pPr>
            <a:r>
              <a:rPr lang="en-US" altLang="zh-CN" dirty="0" smtClean="0"/>
              <a:t>	  </a:t>
            </a:r>
            <a:r>
              <a:rPr lang="zh-CN" altLang="en-US" dirty="0" smtClean="0"/>
              <a:t>管理简单，易于控制；</a:t>
            </a:r>
            <a:endParaRPr lang="en-US" altLang="zh-CN" dirty="0" smtClean="0"/>
          </a:p>
          <a:p>
            <a:pPr marL="457200" lvl="1" indent="0">
              <a:buNone/>
            </a:pPr>
            <a:r>
              <a:rPr lang="zh-CN" altLang="en-US" dirty="0" smtClean="0"/>
              <a:t>要求每个迭代内容固定，周期内需求没有变更（或者优先级没有变动）</a:t>
            </a:r>
            <a:endParaRPr lang="en-US" altLang="zh-CN" dirty="0" smtClean="0"/>
          </a:p>
          <a:p>
            <a:r>
              <a:rPr lang="zh-CN" altLang="en-US" dirty="0" smtClean="0"/>
              <a:t>分支开发</a:t>
            </a:r>
            <a:endParaRPr lang="en-US" altLang="zh-CN" dirty="0" smtClean="0"/>
          </a:p>
          <a:p>
            <a:pPr marL="457200" lvl="1" indent="0">
              <a:buNone/>
            </a:pPr>
            <a:r>
              <a:rPr lang="zh-CN" altLang="en-US" dirty="0" smtClean="0"/>
              <a:t>简述：新功能的开发都以</a:t>
            </a:r>
            <a:r>
              <a:rPr lang="en-US" altLang="zh-CN" dirty="0" smtClean="0"/>
              <a:t>branch</a:t>
            </a:r>
            <a:r>
              <a:rPr lang="zh-CN" altLang="en-US" dirty="0" smtClean="0"/>
              <a:t>为基础，</a:t>
            </a:r>
            <a:r>
              <a:rPr lang="en-US" altLang="zh-CN" dirty="0" smtClean="0"/>
              <a:t>trunk</a:t>
            </a:r>
            <a:r>
              <a:rPr lang="zh-CN" altLang="en-US" dirty="0" smtClean="0"/>
              <a:t>只做代码控制管理，</a:t>
            </a:r>
            <a:r>
              <a:rPr lang="en-US" altLang="zh-CN" dirty="0" smtClean="0"/>
              <a:t>branch</a:t>
            </a:r>
            <a:r>
              <a:rPr lang="zh-CN" altLang="en-US" dirty="0" smtClean="0"/>
              <a:t>的功能上线后，将代码</a:t>
            </a:r>
            <a:r>
              <a:rPr lang="en-US" altLang="zh-CN" dirty="0" smtClean="0"/>
              <a:t>merge</a:t>
            </a:r>
            <a:r>
              <a:rPr lang="zh-CN" altLang="en-US" dirty="0" smtClean="0"/>
              <a:t>到</a:t>
            </a:r>
            <a:r>
              <a:rPr lang="en-US" altLang="zh-CN" dirty="0" smtClean="0"/>
              <a:t>trunk</a:t>
            </a:r>
            <a:r>
              <a:rPr lang="zh-CN" altLang="en-US" dirty="0" smtClean="0"/>
              <a:t>上；</a:t>
            </a:r>
            <a:endParaRPr lang="en-US" altLang="zh-CN" dirty="0" smtClean="0"/>
          </a:p>
          <a:p>
            <a:pPr marL="457200" lvl="1" indent="0">
              <a:buNone/>
            </a:pPr>
            <a:r>
              <a:rPr lang="zh-CN" altLang="en-US" dirty="0" smtClean="0"/>
              <a:t>优点：多分支开发，控制相对灵活；</a:t>
            </a:r>
            <a:endParaRPr lang="en-US" altLang="zh-CN" dirty="0" smtClean="0"/>
          </a:p>
          <a:p>
            <a:pPr marL="457200" lvl="1" indent="0">
              <a:buNone/>
            </a:pPr>
            <a:r>
              <a:rPr lang="zh-CN" altLang="en-US" dirty="0" smtClean="0"/>
              <a:t>缺点：无法解决功能优先级冲突问题，且代码</a:t>
            </a:r>
            <a:r>
              <a:rPr lang="en-US" altLang="zh-CN" dirty="0" smtClean="0"/>
              <a:t>merge</a:t>
            </a:r>
            <a:r>
              <a:rPr lang="zh-CN" altLang="en-US" dirty="0" smtClean="0"/>
              <a:t>工作量大；</a:t>
            </a:r>
            <a:endParaRPr lang="en-US" altLang="zh-CN" dirty="0" smtClean="0"/>
          </a:p>
          <a:p>
            <a:pPr marL="457200" lvl="1" indent="0">
              <a:buNone/>
            </a:pPr>
            <a:r>
              <a:rPr lang="en-US" altLang="zh-CN" dirty="0" smtClean="0"/>
              <a:t>          </a:t>
            </a:r>
            <a:r>
              <a:rPr lang="zh-CN" altLang="en-US" dirty="0" smtClean="0"/>
              <a:t>会增大测试难度和工作量；</a:t>
            </a:r>
            <a:r>
              <a:rPr lang="en-US" altLang="zh-CN" dirty="0" smtClean="0"/>
              <a:t> </a:t>
            </a:r>
          </a:p>
          <a:p>
            <a:endParaRPr lang="en-US" altLang="zh-CN" dirty="0" smtClean="0"/>
          </a:p>
          <a:p>
            <a:r>
              <a:rPr lang="zh-CN" altLang="en-US" dirty="0" smtClean="0"/>
              <a:t>分支开发大部分希望的使用场景是，功能间无优先级顺序，可以随时确定发布哪个版本，但实际无法做到，且控制难度较大</a:t>
            </a:r>
            <a:endParaRPr lang="en-US" altLang="zh-CN" dirty="0" smtClean="0"/>
          </a:p>
          <a:p>
            <a:r>
              <a:rPr lang="zh-CN" altLang="en-US" dirty="0" smtClean="0"/>
              <a:t>有完善的自动化回归，会好一些</a:t>
            </a:r>
            <a:endParaRPr lang="en-US" altLang="zh-CN" dirty="0" smtClean="0"/>
          </a:p>
          <a:p>
            <a:r>
              <a:rPr lang="zh-CN" altLang="en-US" dirty="0" smtClean="0"/>
              <a:t>目前的业务测试，多数情况是针对版本的增量测试，增量包括：新增功能本身即测试工程师评估的修改可能影响的功能点的回归测试，分支开发也会增大测试的难度和范围</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2</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3</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于是分布式版本控制系统（ </a:t>
            </a:r>
            <a:r>
              <a:rPr lang="en-US" altLang="zh-CN" sz="1200" b="0" i="0" kern="1200" dirty="0" smtClean="0">
                <a:solidFill>
                  <a:schemeClr val="tx1"/>
                </a:solidFill>
                <a:effectLst/>
                <a:latin typeface="+mn-lt"/>
                <a:ea typeface="+mn-ea"/>
                <a:cs typeface="+mn-cs"/>
              </a:rPr>
              <a:t>Distributed Version Control System</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DVCS </a:t>
            </a:r>
            <a:r>
              <a:rPr lang="zh-CN" altLang="en-US" sz="1200" b="0" i="0" kern="1200" dirty="0" smtClean="0">
                <a:solidFill>
                  <a:schemeClr val="tx1"/>
                </a:solidFill>
                <a:effectLst/>
                <a:latin typeface="+mn-lt"/>
                <a:ea typeface="+mn-ea"/>
                <a:cs typeface="+mn-cs"/>
              </a:rPr>
              <a:t>）面世了。在这类系统中，像 </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Mercurial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Bazaar </a:t>
            </a:r>
            <a:r>
              <a:rPr lang="zh-CN" altLang="en-US" sz="1200" b="0" i="0" kern="1200" dirty="0" smtClean="0">
                <a:solidFill>
                  <a:schemeClr val="tx1"/>
                </a:solidFill>
                <a:effectLst/>
                <a:latin typeface="+mn-lt"/>
                <a:ea typeface="+mn-ea"/>
                <a:cs typeface="+mn-cs"/>
              </a:rPr>
              <a:t>以及 </a:t>
            </a:r>
            <a:r>
              <a:rPr lang="en-US" altLang="zh-CN" sz="1200" b="0" i="0" kern="1200" dirty="0" err="1" smtClean="0">
                <a:solidFill>
                  <a:schemeClr val="tx1"/>
                </a:solidFill>
                <a:effectLst/>
                <a:latin typeface="+mn-lt"/>
                <a:ea typeface="+mn-ea"/>
                <a:cs typeface="+mn-cs"/>
              </a:rPr>
              <a:t>Darcs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a:t>
            </a:r>
            <a:r>
              <a:rPr lang="zh-CN" altLang="en-US" sz="1200" b="1" i="0" kern="1200" dirty="0" smtClean="0">
                <a:solidFill>
                  <a:schemeClr val="tx1"/>
                </a:solidFill>
                <a:effectLst/>
                <a:latin typeface="+mn-lt"/>
                <a:ea typeface="+mn-ea"/>
                <a:cs typeface="+mn-cs"/>
              </a:rPr>
              <a:t>客户端并不只提取最新版本的文件快照，而是把代码仓库完整地镜像下来</a:t>
            </a:r>
            <a:r>
              <a:rPr lang="zh-CN" altLang="en-US" sz="1200" b="0" i="0" kern="1200" dirty="0" smtClean="0">
                <a:solidFill>
                  <a:schemeClr val="tx1"/>
                </a:solidFill>
                <a:effectLst/>
                <a:latin typeface="+mn-lt"/>
                <a:ea typeface="+mn-ea"/>
                <a:cs typeface="+mn-cs"/>
              </a:rPr>
              <a:t>。这么一来，任何一处协同工作用的服务器发生故障，事后都可以用任何一个镜像出来的本地仓库恢复。</a:t>
            </a:r>
            <a:r>
              <a:rPr lang="zh-CN" altLang="en-US" sz="1200" b="1" i="0" kern="1200" dirty="0" smtClean="0">
                <a:solidFill>
                  <a:schemeClr val="tx1"/>
                </a:solidFill>
                <a:effectLst/>
                <a:latin typeface="+mn-lt"/>
                <a:ea typeface="+mn-ea"/>
                <a:cs typeface="+mn-cs"/>
              </a:rPr>
              <a:t>因为每一次的提取操作，实际上都是一次对代码仓库的完整备份</a:t>
            </a:r>
            <a:endParaRPr lang="zh-CN" altLang="en-US" b="1"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4</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svn</a:t>
            </a:r>
            <a:r>
              <a:rPr lang="zh-CN" altLang="en-US" dirty="0" smtClean="0">
                <a:solidFill>
                  <a:schemeClr val="tx1"/>
                </a:solidFill>
                <a:latin typeface="+mn-lt"/>
                <a:ea typeface="+mn-ea"/>
              </a:rPr>
              <a:t>如果打一个分支的话其实就是</a:t>
            </a:r>
            <a:r>
              <a:rPr lang="en-US" altLang="zh-CN" dirty="0" smtClean="0">
                <a:solidFill>
                  <a:schemeClr val="tx1"/>
                </a:solidFill>
                <a:latin typeface="+mn-lt"/>
                <a:ea typeface="+mn-ea"/>
              </a:rPr>
              <a:t>Copy</a:t>
            </a:r>
            <a:r>
              <a:rPr lang="zh-CN" altLang="en-US" dirty="0" smtClean="0">
                <a:solidFill>
                  <a:schemeClr val="tx1"/>
                </a:solidFill>
                <a:latin typeface="+mn-lt"/>
                <a:ea typeface="+mn-ea"/>
              </a:rPr>
              <a:t>了一个目录下的所有文件作为副本并且将其保存在另外一个目录中。这种做法尤其在大型项目中是非常痛苦的，因为大型项目中可能包含了若干个文件，如果</a:t>
            </a:r>
            <a:r>
              <a:rPr lang="en-US" altLang="zh-CN" dirty="0" smtClean="0">
                <a:solidFill>
                  <a:schemeClr val="tx1"/>
                </a:solidFill>
                <a:latin typeface="+mn-lt"/>
                <a:ea typeface="+mn-ea"/>
              </a:rPr>
              <a:t>branch</a:t>
            </a:r>
            <a:r>
              <a:rPr lang="zh-CN" altLang="en-US" dirty="0" smtClean="0">
                <a:solidFill>
                  <a:schemeClr val="tx1"/>
                </a:solidFill>
                <a:latin typeface="+mn-lt"/>
                <a:ea typeface="+mn-ea"/>
              </a:rPr>
              <a:t>到一个比较大的项目上，那么做分支的速度会非常的慢</a:t>
            </a:r>
            <a:endParaRPr lang="en-US" altLang="zh-CN" dirty="0" smtClean="0">
              <a:solidFill>
                <a:schemeClr val="tx1"/>
              </a:solidFill>
              <a:latin typeface="+mn-lt"/>
              <a:ea typeface="+mn-ea"/>
            </a:endParaRPr>
          </a:p>
          <a:p>
            <a:endParaRPr lang="en-US" altLang="zh-CN" dirty="0" smtClean="0">
              <a:solidFill>
                <a:schemeClr val="tx1"/>
              </a:solidFill>
              <a:latin typeface="+mn-lt"/>
              <a:ea typeface="+mn-ea"/>
            </a:endParaRPr>
          </a:p>
          <a:p>
            <a:r>
              <a:rPr lang="zh-CN" altLang="en-US" dirty="0" smtClean="0">
                <a:solidFill>
                  <a:schemeClr val="tx1"/>
                </a:solidFill>
              </a:rPr>
              <a:t>在</a:t>
            </a:r>
            <a:r>
              <a:rPr lang="en-US" altLang="zh-CN" dirty="0" err="1" smtClean="0">
                <a:solidFill>
                  <a:schemeClr val="tx1"/>
                </a:solidFill>
              </a:rPr>
              <a:t>Git</a:t>
            </a:r>
            <a:r>
              <a:rPr lang="zh-CN" altLang="en-US" dirty="0" smtClean="0">
                <a:solidFill>
                  <a:schemeClr val="tx1"/>
                </a:solidFill>
              </a:rPr>
              <a:t>中创建一个分支是非常容易的事情，只需要非常少的操作就能完成。</a:t>
            </a:r>
            <a:r>
              <a:rPr lang="en-US" altLang="zh-CN" dirty="0" err="1" smtClean="0">
                <a:solidFill>
                  <a:schemeClr val="tx1"/>
                </a:solidFill>
              </a:rPr>
              <a:t>Git</a:t>
            </a:r>
            <a:r>
              <a:rPr lang="zh-CN" altLang="en-US" dirty="0" smtClean="0">
                <a:solidFill>
                  <a:schemeClr val="tx1"/>
                </a:solidFill>
              </a:rPr>
              <a:t>中的分支真正做到了轻量化，而且我们可以很轻松的在不同的分支上做切换。</a:t>
            </a:r>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5</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Master</a:t>
            </a:r>
            <a:r>
              <a:rPr lang="zh-CN" altLang="en-US" dirty="0" smtClean="0"/>
              <a:t>和</a:t>
            </a:r>
            <a:r>
              <a:rPr lang="en-US" altLang="zh-CN" dirty="0" smtClean="0"/>
              <a:t>develop</a:t>
            </a:r>
            <a:r>
              <a:rPr lang="zh-CN" altLang="en-US" dirty="0" smtClean="0"/>
              <a:t>是主分支</a:t>
            </a:r>
          </a:p>
          <a:p>
            <a:r>
              <a:rPr lang="zh-CN" altLang="en-US" dirty="0" smtClean="0"/>
              <a:t>其余是辅助分支</a:t>
            </a:r>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6</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7</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Develop</a:t>
            </a:r>
            <a:r>
              <a:rPr lang="zh-CN" altLang="en-US" dirty="0" smtClean="0"/>
              <a:t>分支上不允许进行功能的开发</a:t>
            </a:r>
            <a:endParaRPr lang="en-US" altLang="zh-CN" dirty="0" smtClean="0"/>
          </a:p>
          <a:p>
            <a:r>
              <a:rPr lang="zh-CN" altLang="en-US" dirty="0" smtClean="0"/>
              <a:t>所以开发完成的</a:t>
            </a:r>
            <a:r>
              <a:rPr lang="en-US" altLang="zh-CN" dirty="0" smtClean="0"/>
              <a:t>feature</a:t>
            </a:r>
            <a:r>
              <a:rPr lang="zh-CN" altLang="en-US" dirty="0" smtClean="0"/>
              <a:t>在提交到</a:t>
            </a:r>
            <a:r>
              <a:rPr lang="en-US" altLang="zh-CN" dirty="0" smtClean="0"/>
              <a:t>develop</a:t>
            </a:r>
            <a:r>
              <a:rPr lang="zh-CN" altLang="en-US" dirty="0" smtClean="0"/>
              <a:t>分支之前是自测通过的。如果涉及大规模改动，则需要重新在</a:t>
            </a:r>
            <a:r>
              <a:rPr lang="en-US" altLang="zh-CN" dirty="0" smtClean="0"/>
              <a:t>develop</a:t>
            </a:r>
            <a:r>
              <a:rPr lang="zh-CN" altLang="en-US" dirty="0" smtClean="0"/>
              <a:t>上打一个</a:t>
            </a:r>
            <a:r>
              <a:rPr lang="en-US" altLang="zh-CN" dirty="0" smtClean="0"/>
              <a:t>feature</a:t>
            </a:r>
            <a:r>
              <a:rPr lang="zh-CN" altLang="en-US" dirty="0" smtClean="0"/>
              <a:t>分支进行开发。</a:t>
            </a:r>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8</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E52814-9B70-4D72-BB01-53ED1141F870}" type="slidenum">
              <a:rPr lang="zh-CN" altLang="en-US" smtClean="0"/>
              <a:pPr/>
              <a:t>9</a:t>
            </a:fld>
            <a:endParaRPr lang="zh-CN" altLang="en-US"/>
          </a:p>
        </p:txBody>
      </p:sp>
    </p:spTree>
    <p:extLst>
      <p:ext uri="{BB962C8B-B14F-4D97-AF65-F5344CB8AC3E}">
        <p14:creationId xmlns:p14="http://schemas.microsoft.com/office/powerpoint/2010/main" val="238945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52551"/>
            <a:ext cx="7772400" cy="2171700"/>
          </a:xfrm>
        </p:spPr>
        <p:txBody>
          <a:bodyPr anchor="b" anchorCtr="0">
            <a:normAutofit/>
          </a:bodyPr>
          <a:lstStyle>
            <a:lvl1pPr algn="ctr">
              <a:lnSpc>
                <a:spcPct val="100000"/>
              </a:lnSpc>
              <a:defRPr sz="4000" b="1">
                <a:solidFill>
                  <a:schemeClr val="tx2">
                    <a:lumMod val="75000"/>
                  </a:schemeClr>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685800" y="3546475"/>
            <a:ext cx="7772400" cy="1295400"/>
          </a:xfrm>
        </p:spPr>
        <p:txBody>
          <a:bodyPr>
            <a:normAutofit/>
          </a:bodyPr>
          <a:lstStyle>
            <a:lvl1pPr marL="0" indent="0" algn="ctr">
              <a:buNone/>
              <a:defRPr sz="20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863600"/>
            <a:ext cx="8229600" cy="5156200"/>
          </a:xfrm>
        </p:spPr>
        <p:txBody>
          <a:bodyPr>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343400"/>
            <a:ext cx="7772400" cy="1362075"/>
          </a:xfrm>
        </p:spPr>
        <p:txBody>
          <a:bodyPr anchor="t">
            <a:normAutofit/>
          </a:bodyPr>
          <a:lstStyle>
            <a:lvl1pPr algn="l">
              <a:defRPr sz="3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894013"/>
            <a:ext cx="7772400" cy="1500187"/>
          </a:xfrm>
        </p:spPr>
        <p:txBody>
          <a:bodyPr anchor="b">
            <a:normAutofit/>
          </a:bodyPr>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980CC60-8DA6-493B-9CA2-84BA6F810F55}" type="datetimeFigureOut">
              <a:rPr lang="zh-CN" altLang="en-US" smtClean="0"/>
              <a:pPr/>
              <a:t>2015/2/27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857250"/>
            <a:ext cx="4038600" cy="5162549"/>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857250"/>
            <a:ext cx="4038600" cy="5162549"/>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74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6512" y="-27384"/>
            <a:ext cx="9180512" cy="688538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187554"/>
            <a:ext cx="8229600" cy="659217"/>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870857"/>
            <a:ext cx="8229600" cy="537754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E11AB-9AAB-40C8-95FE-484A9F54608B}" type="datetimeFigureOut">
              <a:rPr lang="zh-CN" altLang="en-US" smtClean="0"/>
              <a:pPr/>
              <a:t>2015/2/27</a:t>
            </a:fld>
            <a:endParaRPr lang="zh-CN" altLang="en-US"/>
          </a:p>
        </p:txBody>
      </p:sp>
      <p:sp>
        <p:nvSpPr>
          <p:cNvPr id="10"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t>adSage Corporate, Confidential</a:t>
            </a:r>
            <a:endParaRPr lang="zh-CN" altLang="en-US" dirty="0"/>
          </a:p>
        </p:txBody>
      </p:sp>
      <p:sp>
        <p:nvSpPr>
          <p:cNvPr id="11"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FA136-DCD2-4CD3-96D2-73A0B478C0D6}" type="slidenum">
              <a:rPr lang="zh-CN" altLang="en-US" smtClean="0"/>
              <a:pPr/>
              <a:t>‹#›</a:t>
            </a:fld>
            <a:endParaRPr lang="zh-CN" altLang="en-US"/>
          </a:p>
        </p:txBody>
      </p:sp>
      <p:pic>
        <p:nvPicPr>
          <p:cNvPr id="1027" name="Picture 3"/>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012160" y="5722111"/>
            <a:ext cx="20288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Lst>
  <p:timing>
    <p:tnLst>
      <p:par>
        <p:cTn id="1" dur="indefinite" restart="never" nodeType="tmRoot"/>
      </p:par>
    </p:tnLst>
  </p:timing>
  <p:txStyles>
    <p:titleStyle>
      <a:lvl1pPr algn="l" defTabSz="914400" rtl="0" eaLnBrk="1" latinLnBrk="0" hangingPunct="1">
        <a:spcBef>
          <a:spcPct val="0"/>
        </a:spcBef>
        <a:buNone/>
        <a:defRPr sz="3000" kern="1200">
          <a:solidFill>
            <a:schemeClr val="accent1">
              <a:lumMod val="7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微软雅黑" pitchFamily="34" charset="-122"/>
        <a:buChar char="−"/>
        <a:defRPr sz="2400" kern="1200">
          <a:solidFill>
            <a:schemeClr val="accent1">
              <a:lumMod val="7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微软雅黑" pitchFamily="34" charset="-122"/>
        <a:buChar char="−"/>
        <a:defRPr sz="2000" kern="1200">
          <a:solidFill>
            <a:schemeClr val="accent1">
              <a:lumMod val="7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微软雅黑" pitchFamily="34" charset="-122"/>
        <a:buChar char="−"/>
        <a:defRPr sz="1800" kern="1200">
          <a:solidFill>
            <a:schemeClr val="accent1">
              <a:lumMod val="7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微软雅黑" pitchFamily="34" charset="-122"/>
        <a:buChar char="−"/>
        <a:defRPr sz="1600" kern="1200">
          <a:solidFill>
            <a:schemeClr val="accent1">
              <a:lumMod val="7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微软雅黑" pitchFamily="34" charset="-122"/>
        <a:buChar char="−"/>
        <a:defRPr sz="1600" kern="1200">
          <a:solidFill>
            <a:schemeClr val="accent1">
              <a:lumMod val="7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12" y="-27384"/>
            <a:ext cx="9180512" cy="68853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71625" y="3643313"/>
            <a:ext cx="5857875" cy="369887"/>
          </a:xfrm>
          <a:prstGeom prst="rect">
            <a:avLst/>
          </a:prstGeom>
          <a:noFill/>
        </p:spPr>
        <p:txBody>
          <a:bodyPr>
            <a:spAutoFit/>
          </a:bodyPr>
          <a:lstStyle/>
          <a:p>
            <a:pPr algn="ctr" fontAlgn="auto">
              <a:spcBef>
                <a:spcPts val="0"/>
              </a:spcBef>
              <a:spcAft>
                <a:spcPts val="0"/>
              </a:spcAft>
              <a:defRPr/>
            </a:pPr>
            <a:r>
              <a:rPr lang="zh-CN" altLang="en-US" b="1" dirty="0">
                <a:solidFill>
                  <a:srgbClr val="0070C0"/>
                </a:solidFill>
                <a:latin typeface="微软雅黑" pitchFamily="34" charset="-122"/>
                <a:ea typeface="微软雅黑" pitchFamily="34" charset="-122"/>
              </a:rPr>
              <a:t>创       新       力    </a:t>
            </a:r>
            <a:r>
              <a:rPr lang="en-US" altLang="zh-CN" b="1" dirty="0">
                <a:solidFill>
                  <a:srgbClr val="0070C0"/>
                </a:solidFill>
                <a:latin typeface="+mn-lt"/>
                <a:ea typeface="+mn-ea"/>
              </a:rPr>
              <a:t>• </a:t>
            </a:r>
            <a:r>
              <a:rPr lang="zh-CN" altLang="en-US" b="1" dirty="0">
                <a:solidFill>
                  <a:srgbClr val="0070C0"/>
                </a:solidFill>
                <a:latin typeface="微软雅黑" pitchFamily="34" charset="-122"/>
                <a:ea typeface="微软雅黑" pitchFamily="34" charset="-122"/>
              </a:rPr>
              <a:t>   执      行      力</a:t>
            </a:r>
          </a:p>
        </p:txBody>
      </p:sp>
      <p:pic>
        <p:nvPicPr>
          <p:cNvPr id="14" name="图片 13" descr="004副本.png"/>
          <p:cNvPicPr>
            <a:picLocks noChangeAspect="1"/>
          </p:cNvPicPr>
          <p:nvPr/>
        </p:nvPicPr>
        <p:blipFill>
          <a:blip r:embed="rId4" cstate="print"/>
          <a:srcRect/>
          <a:stretch>
            <a:fillRect/>
          </a:stretch>
        </p:blipFill>
        <p:spPr bwMode="auto">
          <a:xfrm>
            <a:off x="3289300" y="2428875"/>
            <a:ext cx="2422525" cy="1119188"/>
          </a:xfrm>
          <a:prstGeom prst="rect">
            <a:avLst/>
          </a:prstGeom>
          <a:noFill/>
          <a:ln w="9525">
            <a:noFill/>
            <a:miter lim="800000"/>
            <a:headEnd/>
            <a:tailEnd/>
          </a:ln>
        </p:spPr>
      </p:pic>
    </p:spTree>
    <p:extLst>
      <p:ext uri="{BB962C8B-B14F-4D97-AF65-F5344CB8AC3E}">
        <p14:creationId xmlns:p14="http://schemas.microsoft.com/office/powerpoint/2010/main" val="1843201169"/>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spcBef>
          <a:spcPct val="0"/>
        </a:spcBef>
        <a:buNone/>
        <a:defRPr sz="3000" kern="1200">
          <a:solidFill>
            <a:schemeClr val="accent1">
              <a:lumMod val="7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微软雅黑" pitchFamily="34" charset="-122"/>
        <a:buChar char="−"/>
        <a:defRPr sz="2400" kern="1200">
          <a:solidFill>
            <a:schemeClr val="accent1">
              <a:lumMod val="7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微软雅黑" pitchFamily="34" charset="-122"/>
        <a:buChar char="−"/>
        <a:defRPr sz="2000" kern="1200">
          <a:solidFill>
            <a:schemeClr val="accent1">
              <a:lumMod val="7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微软雅黑" pitchFamily="34" charset="-122"/>
        <a:buChar char="−"/>
        <a:defRPr sz="1800" kern="1200">
          <a:solidFill>
            <a:schemeClr val="accent1">
              <a:lumMod val="7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微软雅黑" pitchFamily="34" charset="-122"/>
        <a:buChar char="−"/>
        <a:defRPr sz="1600" kern="1200">
          <a:solidFill>
            <a:schemeClr val="accent1">
              <a:lumMod val="7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微软雅黑" pitchFamily="34" charset="-122"/>
        <a:buChar char="−"/>
        <a:defRPr sz="1600" kern="1200">
          <a:solidFill>
            <a:schemeClr val="accent1">
              <a:lumMod val="7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vie.com/posts/a-successful-git-branching-mode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it.oschina.net/prog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189737"/>
            <a:ext cx="8134672" cy="2095247"/>
          </a:xfrm>
        </p:spPr>
        <p:txBody>
          <a:bodyPr>
            <a:normAutofit fontScale="90000"/>
          </a:bodyPr>
          <a:lstStyle/>
          <a:p>
            <a:r>
              <a:rPr lang="en-US" altLang="zh-CN" sz="1800" b="0" dirty="0" smtClean="0"/>
              <a:t/>
            </a:r>
            <a:br>
              <a:rPr lang="en-US" altLang="zh-CN" sz="1800" b="0" dirty="0" smtClean="0"/>
            </a:br>
            <a:r>
              <a:rPr lang="en-US" altLang="zh-CN" sz="1800" b="0" dirty="0"/>
              <a:t/>
            </a:r>
            <a:br>
              <a:rPr lang="en-US" altLang="zh-CN" sz="1800" b="0" dirty="0"/>
            </a:br>
            <a:r>
              <a:rPr lang="en-US" altLang="zh-CN" sz="1800" b="0" dirty="0" smtClean="0"/>
              <a:t/>
            </a:r>
            <a:br>
              <a:rPr lang="en-US" altLang="zh-CN" sz="1800" b="0" dirty="0" smtClean="0"/>
            </a:br>
            <a:r>
              <a:rPr lang="en-US" altLang="zh-CN" sz="1800" b="0" dirty="0" smtClean="0"/>
              <a:t/>
            </a:r>
            <a:br>
              <a:rPr lang="en-US" altLang="zh-CN" sz="1800" b="0" dirty="0" smtClean="0"/>
            </a:br>
            <a:r>
              <a:rPr lang="en-US" altLang="zh-CN" sz="1800" b="0" dirty="0" smtClean="0"/>
              <a:t/>
            </a:r>
            <a:br>
              <a:rPr lang="en-US" altLang="zh-CN" sz="1800" b="0" dirty="0" smtClean="0"/>
            </a:br>
            <a:r>
              <a:rPr lang="en-US" altLang="zh-CN" sz="5300" b="0" dirty="0" err="1" smtClean="0"/>
              <a:t>Git</a:t>
            </a:r>
            <a:r>
              <a:rPr lang="zh-CN" altLang="en-US" sz="5300" b="0" dirty="0" smtClean="0"/>
              <a:t>版本控制</a:t>
            </a:r>
            <a:endParaRPr lang="zh-CN" altLang="en-US" sz="5300" b="0" dirty="0"/>
          </a:p>
        </p:txBody>
      </p:sp>
      <p:sp>
        <p:nvSpPr>
          <p:cNvPr id="3" name="副标题 2"/>
          <p:cNvSpPr>
            <a:spLocks noGrp="1"/>
          </p:cNvSpPr>
          <p:nvPr>
            <p:ph type="subTitle" idx="1"/>
          </p:nvPr>
        </p:nvSpPr>
        <p:spPr>
          <a:xfrm>
            <a:off x="3491880" y="4797152"/>
            <a:ext cx="4896544" cy="1080120"/>
          </a:xfrm>
        </p:spPr>
        <p:txBody>
          <a:bodyPr>
            <a:noAutofit/>
          </a:bodyPr>
          <a:lstStyle/>
          <a:p>
            <a:pPr algn="l"/>
            <a:r>
              <a:rPr lang="en-US" altLang="zh-CN" sz="1600" dirty="0">
                <a:solidFill>
                  <a:schemeClr val="tx1"/>
                </a:solidFill>
              </a:rPr>
              <a:t> </a:t>
            </a:r>
            <a:r>
              <a:rPr lang="en-US" altLang="zh-CN" sz="1600" dirty="0" smtClean="0">
                <a:solidFill>
                  <a:schemeClr val="tx1"/>
                </a:solidFill>
              </a:rPr>
              <a:t>                                           </a:t>
            </a:r>
            <a:r>
              <a:rPr lang="en-US" altLang="zh-CN" dirty="0" smtClean="0">
                <a:solidFill>
                  <a:schemeClr val="tx1"/>
                </a:solidFill>
              </a:rPr>
              <a:t>@</a:t>
            </a:r>
            <a:r>
              <a:rPr lang="en-US" altLang="zh-CN" dirty="0" err="1" smtClean="0">
                <a:solidFill>
                  <a:schemeClr val="tx1"/>
                </a:solidFill>
              </a:rPr>
              <a:t>lixin</a:t>
            </a:r>
            <a:r>
              <a:rPr lang="en-US" altLang="zh-CN" dirty="0" smtClean="0">
                <a:solidFill>
                  <a:schemeClr val="tx1"/>
                </a:solidFill>
              </a:rPr>
              <a:t>    2015.02</a:t>
            </a:r>
          </a:p>
          <a:p>
            <a:pPr algn="l"/>
            <a:r>
              <a:rPr lang="en-US" altLang="zh-CN" sz="1600" dirty="0">
                <a:solidFill>
                  <a:schemeClr val="tx1"/>
                </a:solidFill>
              </a:rPr>
              <a:t> </a:t>
            </a:r>
            <a:r>
              <a:rPr lang="en-US" altLang="zh-CN" sz="1600" dirty="0" smtClean="0">
                <a:solidFill>
                  <a:schemeClr val="tx1"/>
                </a:solidFill>
              </a:rPr>
              <a:t>                                                      </a:t>
            </a:r>
            <a:endParaRPr lang="zh-CN" altLang="en-US" sz="1600" dirty="0">
              <a:solidFill>
                <a:schemeClr val="tx1"/>
              </a:solidFill>
            </a:endParaRPr>
          </a:p>
        </p:txBody>
      </p:sp>
    </p:spTree>
    <p:extLst>
      <p:ext uri="{BB962C8B-B14F-4D97-AF65-F5344CB8AC3E}">
        <p14:creationId xmlns:p14="http://schemas.microsoft.com/office/powerpoint/2010/main" val="2057867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Hotfix</a:t>
            </a:r>
            <a:r>
              <a:rPr lang="zh-CN" altLang="en-US" dirty="0" smtClean="0"/>
              <a:t>分支</a:t>
            </a:r>
            <a:endParaRPr lang="zh-CN" altLang="en-US" dirty="0"/>
          </a:p>
        </p:txBody>
      </p:sp>
      <p:sp>
        <p:nvSpPr>
          <p:cNvPr id="2" name="内容占位符 1"/>
          <p:cNvSpPr>
            <a:spLocks noGrp="1"/>
          </p:cNvSpPr>
          <p:nvPr>
            <p:ph idx="1"/>
          </p:nvPr>
        </p:nvSpPr>
        <p:spPr/>
        <p:txBody>
          <a:bodyPr>
            <a:normAutofit/>
          </a:bodyPr>
          <a:lstStyle/>
          <a:p>
            <a:pPr marL="0" indent="0">
              <a:buNone/>
            </a:pPr>
            <a:r>
              <a:rPr lang="en-US" altLang="zh-CN" dirty="0" smtClean="0"/>
              <a:t>      Hotfix</a:t>
            </a:r>
            <a:r>
              <a:rPr lang="zh-CN" altLang="en-US" dirty="0"/>
              <a:t>分支用于解决线上的</a:t>
            </a:r>
            <a:r>
              <a:rPr lang="en-US" altLang="zh-CN" dirty="0"/>
              <a:t>BUG</a:t>
            </a:r>
            <a:r>
              <a:rPr lang="zh-CN" altLang="en-US" dirty="0"/>
              <a:t>。假如我们</a:t>
            </a:r>
            <a:r>
              <a:rPr lang="zh-CN" altLang="en-US" dirty="0" smtClean="0"/>
              <a:t>已经上线</a:t>
            </a:r>
            <a:r>
              <a:rPr lang="zh-CN" altLang="en-US" dirty="0"/>
              <a:t>的一个版本出现了</a:t>
            </a:r>
            <a:r>
              <a:rPr lang="en-US" altLang="zh-CN" dirty="0"/>
              <a:t>BUG</a:t>
            </a:r>
            <a:r>
              <a:rPr lang="zh-CN" altLang="en-US" dirty="0"/>
              <a:t>要修复。那么我们会</a:t>
            </a:r>
            <a:r>
              <a:rPr lang="zh-CN" altLang="en-US" dirty="0" smtClean="0"/>
              <a:t>选择在</a:t>
            </a:r>
            <a:r>
              <a:rPr lang="en-US" altLang="zh-CN" dirty="0"/>
              <a:t>Master</a:t>
            </a:r>
            <a:r>
              <a:rPr lang="zh-CN" altLang="en-US" dirty="0"/>
              <a:t>上打出一个</a:t>
            </a:r>
            <a:r>
              <a:rPr lang="en-US" altLang="zh-CN" dirty="0"/>
              <a:t>Hotfix</a:t>
            </a:r>
            <a:r>
              <a:rPr lang="zh-CN" altLang="en-US" dirty="0"/>
              <a:t>分支用于修改</a:t>
            </a:r>
            <a:r>
              <a:rPr lang="en-US" altLang="zh-CN" dirty="0"/>
              <a:t>BUG</a:t>
            </a:r>
            <a:r>
              <a:rPr lang="zh-CN" altLang="en-US" dirty="0" smtClean="0"/>
              <a:t>。</a:t>
            </a:r>
            <a:endParaRPr lang="en-US" altLang="zh-CN" dirty="0" smtClean="0"/>
          </a:p>
          <a:p>
            <a:pPr marL="0" indent="0">
              <a:buNone/>
            </a:pPr>
            <a:endParaRPr lang="en-US" altLang="zh-CN" dirty="0"/>
          </a:p>
          <a:p>
            <a:pPr marL="0" indent="0">
              <a:buNone/>
            </a:pPr>
            <a:r>
              <a:rPr lang="en-US" altLang="zh-CN" dirty="0"/>
              <a:t>       Hotfix</a:t>
            </a:r>
            <a:r>
              <a:rPr lang="zh-CN" altLang="en-US" dirty="0"/>
              <a:t>分支的起点是</a:t>
            </a:r>
            <a:r>
              <a:rPr lang="en-US" altLang="zh-CN" dirty="0"/>
              <a:t>Master</a:t>
            </a:r>
            <a:r>
              <a:rPr lang="zh-CN" altLang="en-US" dirty="0"/>
              <a:t>。也就是说我们</a:t>
            </a:r>
            <a:r>
              <a:rPr lang="zh-CN" altLang="en-US" dirty="0" smtClean="0"/>
              <a:t>总是能够</a:t>
            </a:r>
            <a:r>
              <a:rPr lang="zh-CN" altLang="en-US" dirty="0"/>
              <a:t>从已上线的版本上来修改</a:t>
            </a:r>
            <a:r>
              <a:rPr lang="en-US" altLang="zh-CN" dirty="0"/>
              <a:t>BUG</a:t>
            </a:r>
            <a:r>
              <a:rPr lang="zh-CN" altLang="en-US" dirty="0"/>
              <a:t>。</a:t>
            </a:r>
            <a:r>
              <a:rPr lang="en-US" altLang="zh-CN" dirty="0"/>
              <a:t>Hotfix</a:t>
            </a:r>
            <a:r>
              <a:rPr lang="zh-CN" altLang="en-US" dirty="0"/>
              <a:t>分支也是测试需要接入的环节。当开发人员在</a:t>
            </a:r>
            <a:r>
              <a:rPr lang="en-US" altLang="zh-CN" dirty="0"/>
              <a:t>Hotfix</a:t>
            </a:r>
            <a:r>
              <a:rPr lang="zh-CN" altLang="en-US" dirty="0"/>
              <a:t>分支上完成了代码开发后，测试人员需要测试。一旦测试通过并且代码进行上线，我们就可以通过工具将本次的</a:t>
            </a:r>
            <a:r>
              <a:rPr lang="en-US" altLang="zh-CN" dirty="0"/>
              <a:t>Hotfix</a:t>
            </a:r>
            <a:r>
              <a:rPr lang="zh-CN" altLang="en-US" dirty="0"/>
              <a:t>自动</a:t>
            </a:r>
            <a:r>
              <a:rPr lang="en-US" altLang="zh-CN" dirty="0"/>
              <a:t>Merge</a:t>
            </a:r>
            <a:r>
              <a:rPr lang="zh-CN" altLang="en-US" dirty="0"/>
              <a:t>到</a:t>
            </a:r>
            <a:r>
              <a:rPr lang="en-US" altLang="zh-CN" dirty="0"/>
              <a:t>Master</a:t>
            </a:r>
            <a:r>
              <a:rPr lang="zh-CN" altLang="en-US" dirty="0"/>
              <a:t>和</a:t>
            </a:r>
            <a:r>
              <a:rPr lang="en-US" altLang="zh-CN" dirty="0"/>
              <a:t>Develop</a:t>
            </a:r>
            <a:r>
              <a:rPr lang="zh-CN" altLang="en-US" dirty="0"/>
              <a:t>这</a:t>
            </a:r>
            <a:r>
              <a:rPr lang="en-US" altLang="zh-CN" dirty="0"/>
              <a:t>2</a:t>
            </a:r>
            <a:r>
              <a:rPr lang="zh-CN" altLang="en-US" dirty="0"/>
              <a:t>条线上</a:t>
            </a:r>
            <a:r>
              <a:rPr lang="zh-CN" altLang="en-US" dirty="0" smtClean="0"/>
              <a:t>。</a:t>
            </a:r>
            <a:endParaRPr lang="en-US" altLang="zh-CN" dirty="0"/>
          </a:p>
          <a:p>
            <a:pPr marL="0" indent="0">
              <a:buNone/>
            </a:pPr>
            <a:endParaRPr lang="en-US" altLang="zh-CN" dirty="0" smtClean="0"/>
          </a:p>
          <a:p>
            <a:pPr marL="0" indent="0">
              <a:buNone/>
            </a:pPr>
            <a:r>
              <a:rPr lang="zh-CN" altLang="en-US" dirty="0" smtClean="0"/>
              <a:t>关于</a:t>
            </a:r>
            <a:r>
              <a:rPr lang="en-US" altLang="zh-CN" dirty="0" err="1" smtClean="0"/>
              <a:t>Git</a:t>
            </a:r>
            <a:r>
              <a:rPr lang="en-US" altLang="zh-CN" dirty="0" smtClean="0"/>
              <a:t> Flow</a:t>
            </a:r>
            <a:r>
              <a:rPr lang="zh-CN" altLang="en-US" dirty="0" smtClean="0"/>
              <a:t>的详细介绍：</a:t>
            </a:r>
            <a:endParaRPr lang="en-US" altLang="zh-CN" dirty="0" smtClean="0"/>
          </a:p>
          <a:p>
            <a:pPr marL="0" indent="0">
              <a:buNone/>
            </a:pPr>
            <a:r>
              <a:rPr lang="en-US" altLang="zh-CN" dirty="0">
                <a:hlinkClick r:id="rId3"/>
              </a:rPr>
              <a:t>http://nvie.com/posts/a-successful-git-branching-model</a:t>
            </a:r>
            <a:r>
              <a:rPr lang="en-US" altLang="zh-CN" dirty="0" smtClean="0">
                <a:hlinkClick r:id="rId3"/>
              </a:rPr>
              <a:t>/</a:t>
            </a:r>
            <a:r>
              <a:rPr lang="en-US" altLang="zh-CN" dirty="0" smtClean="0"/>
              <a:t> </a:t>
            </a:r>
            <a:endParaRPr lang="en-US" altLang="zh-CN" dirty="0"/>
          </a:p>
          <a:p>
            <a:pPr marL="0" indent="0">
              <a:buNone/>
            </a:pPr>
            <a:endParaRPr lang="en-US" altLang="zh-CN" dirty="0" smtClean="0"/>
          </a:p>
        </p:txBody>
      </p:sp>
    </p:spTree>
    <p:extLst>
      <p:ext uri="{BB962C8B-B14F-4D97-AF65-F5344CB8AC3E}">
        <p14:creationId xmlns:p14="http://schemas.microsoft.com/office/powerpoint/2010/main" val="129201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err="1" smtClean="0"/>
              <a:t>Git</a:t>
            </a:r>
            <a:r>
              <a:rPr lang="zh-CN" altLang="en-US" dirty="0" smtClean="0"/>
              <a:t>的支持</a:t>
            </a:r>
            <a:endParaRPr lang="zh-CN" altLang="en-US" dirty="0"/>
          </a:p>
        </p:txBody>
      </p:sp>
      <p:sp>
        <p:nvSpPr>
          <p:cNvPr id="2" name="内容占位符 1"/>
          <p:cNvSpPr>
            <a:spLocks noGrp="1"/>
          </p:cNvSpPr>
          <p:nvPr>
            <p:ph idx="1"/>
          </p:nvPr>
        </p:nvSpPr>
        <p:spPr/>
        <p:txBody>
          <a:bodyPr>
            <a:normAutofit/>
          </a:bodyPr>
          <a:lstStyle/>
          <a:p>
            <a:pPr marL="0" indent="0">
              <a:buNone/>
            </a:pPr>
            <a:r>
              <a:rPr lang="zh-CN" altLang="en-US" dirty="0" smtClean="0"/>
              <a:t>强大的工具支持</a:t>
            </a:r>
            <a:r>
              <a:rPr lang="en-US" altLang="zh-CN" dirty="0" smtClean="0"/>
              <a:t>——</a:t>
            </a:r>
            <a:r>
              <a:rPr lang="zh-CN" altLang="en-US" dirty="0" smtClean="0"/>
              <a:t>源代码管理客户端</a:t>
            </a:r>
            <a:endParaRPr lang="en-US" altLang="zh-CN" dirty="0" smtClean="0"/>
          </a:p>
          <a:p>
            <a:pPr marL="0" indent="0">
              <a:buNone/>
            </a:pPr>
            <a:r>
              <a:rPr lang="en-US" altLang="zh-CN" dirty="0"/>
              <a:t> </a:t>
            </a:r>
            <a:r>
              <a:rPr lang="en-US" altLang="zh-CN" dirty="0" smtClean="0"/>
              <a:t>   </a:t>
            </a:r>
          </a:p>
          <a:p>
            <a:pPr marL="0" indent="0">
              <a:buNone/>
            </a:pPr>
            <a:endParaRPr lang="en-US" altLang="zh-CN" dirty="0" smtClean="0"/>
          </a:p>
        </p:txBody>
      </p:sp>
      <p:pic>
        <p:nvPicPr>
          <p:cNvPr id="4" name="Picture 4" descr="http://sourcetreeapp.com/images/sourcetree-hero-mac-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88840"/>
            <a:ext cx="7038547" cy="3548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ource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97" y="1381543"/>
            <a:ext cx="23812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666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err="1" smtClean="0"/>
              <a:t>Git</a:t>
            </a:r>
            <a:r>
              <a:rPr lang="zh-CN" altLang="en-US" dirty="0" smtClean="0"/>
              <a:t>的支持</a:t>
            </a:r>
            <a:endParaRPr lang="zh-CN" altLang="en-US" dirty="0"/>
          </a:p>
        </p:txBody>
      </p:sp>
      <p:sp>
        <p:nvSpPr>
          <p:cNvPr id="2" name="内容占位符 1"/>
          <p:cNvSpPr>
            <a:spLocks noGrp="1"/>
          </p:cNvSpPr>
          <p:nvPr>
            <p:ph idx="1"/>
          </p:nvPr>
        </p:nvSpPr>
        <p:spPr/>
        <p:txBody>
          <a:bodyPr>
            <a:normAutofit/>
          </a:bodyPr>
          <a:lstStyle/>
          <a:p>
            <a:pPr marL="0" indent="0">
              <a:buNone/>
            </a:pPr>
            <a:r>
              <a:rPr lang="zh-CN" altLang="en-US" dirty="0"/>
              <a:t>强大的工具支持 </a:t>
            </a:r>
            <a:r>
              <a:rPr lang="en-US" altLang="zh-CN" dirty="0"/>
              <a:t>– </a:t>
            </a:r>
            <a:r>
              <a:rPr lang="zh-CN" altLang="en-US" dirty="0"/>
              <a:t>强大的</a:t>
            </a:r>
            <a:r>
              <a:rPr lang="en-US" altLang="zh-CN" dirty="0"/>
              <a:t>VS </a:t>
            </a:r>
            <a:r>
              <a:rPr lang="en-US" altLang="zh-CN" dirty="0" err="1"/>
              <a:t>Git</a:t>
            </a:r>
            <a:r>
              <a:rPr lang="zh-CN" altLang="en-US" dirty="0"/>
              <a:t>插件</a:t>
            </a:r>
            <a:endParaRPr lang="en-US" altLang="zh-CN" dirty="0"/>
          </a:p>
          <a:p>
            <a:pPr marL="0" indent="0">
              <a:buNone/>
            </a:pPr>
            <a:r>
              <a:rPr lang="en-US" altLang="zh-CN" sz="2000" dirty="0" smtClean="0">
                <a:solidFill>
                  <a:schemeClr val="tx1"/>
                </a:solidFill>
              </a:rPr>
              <a:t>       </a:t>
            </a:r>
            <a:r>
              <a:rPr lang="en-US" altLang="zh-CN" dirty="0" smtClean="0"/>
              <a:t>VS</a:t>
            </a:r>
            <a:r>
              <a:rPr lang="zh-CN" altLang="en-US" dirty="0"/>
              <a:t>作为在</a:t>
            </a:r>
            <a:r>
              <a:rPr lang="en-US" altLang="zh-CN" dirty="0"/>
              <a:t>WINDOWS</a:t>
            </a:r>
            <a:r>
              <a:rPr lang="zh-CN" altLang="en-US" dirty="0"/>
              <a:t>平台最伟大的开发工具。从</a:t>
            </a:r>
            <a:r>
              <a:rPr lang="en-US" altLang="zh-CN" dirty="0"/>
              <a:t>VS2013</a:t>
            </a:r>
            <a:r>
              <a:rPr lang="zh-CN" altLang="en-US" dirty="0"/>
              <a:t>版本开始就对</a:t>
            </a:r>
            <a:r>
              <a:rPr lang="en-US" altLang="zh-CN" dirty="0"/>
              <a:t>GIT</a:t>
            </a:r>
            <a:r>
              <a:rPr lang="zh-CN" altLang="en-US" dirty="0"/>
              <a:t>提供了内部支持。</a:t>
            </a:r>
            <a:r>
              <a:rPr lang="en-US" altLang="zh-CN" dirty="0"/>
              <a:t>VS2013</a:t>
            </a:r>
            <a:r>
              <a:rPr lang="zh-CN" altLang="en-US" dirty="0"/>
              <a:t>拥有自己的内部插件用于支持</a:t>
            </a:r>
            <a:r>
              <a:rPr lang="en-US" altLang="zh-CN" dirty="0" err="1"/>
              <a:t>Git</a:t>
            </a:r>
            <a:r>
              <a:rPr lang="zh-CN" altLang="en-US" dirty="0"/>
              <a:t>的开发。</a:t>
            </a:r>
            <a:endParaRPr lang="en-US" altLang="zh-CN" dirty="0"/>
          </a:p>
          <a:p>
            <a:pPr marL="0" indent="0">
              <a:buNone/>
            </a:pPr>
            <a:r>
              <a:rPr lang="en-US" altLang="zh-CN" dirty="0"/>
              <a:t>       </a:t>
            </a:r>
            <a:r>
              <a:rPr lang="zh-CN" altLang="en-US" dirty="0"/>
              <a:t>而作为日常开发最方便的工具来讲，我推荐使用</a:t>
            </a:r>
            <a:r>
              <a:rPr lang="en-US" altLang="zh-CN" sz="2000" i="1" dirty="0" err="1">
                <a:solidFill>
                  <a:srgbClr val="00B0F0"/>
                </a:solidFill>
              </a:rPr>
              <a:t>Git</a:t>
            </a:r>
            <a:r>
              <a:rPr lang="en-US" altLang="zh-CN" sz="2000" i="1" dirty="0">
                <a:solidFill>
                  <a:srgbClr val="00B0F0"/>
                </a:solidFill>
              </a:rPr>
              <a:t> Source Control Provider</a:t>
            </a:r>
            <a:r>
              <a:rPr lang="zh-CN" altLang="en-US" dirty="0"/>
              <a:t>插件配合</a:t>
            </a:r>
            <a:r>
              <a:rPr lang="en-US" altLang="zh-CN" sz="2000" i="1" dirty="0" err="1">
                <a:solidFill>
                  <a:srgbClr val="00B0F0"/>
                </a:solidFill>
              </a:rPr>
              <a:t>Git</a:t>
            </a:r>
            <a:r>
              <a:rPr lang="en-US" altLang="zh-CN" sz="2000" i="1" dirty="0">
                <a:solidFill>
                  <a:srgbClr val="00B0F0"/>
                </a:solidFill>
              </a:rPr>
              <a:t> Extensions</a:t>
            </a:r>
            <a:r>
              <a:rPr lang="zh-CN" altLang="en-US" dirty="0"/>
              <a:t>来使用。</a:t>
            </a:r>
            <a:endParaRPr lang="en-US" altLang="zh-CN" dirty="0"/>
          </a:p>
        </p:txBody>
      </p:sp>
      <p:pic>
        <p:nvPicPr>
          <p:cNvPr id="4" name="图片 3"/>
          <p:cNvPicPr>
            <a:picLocks noChangeAspect="1"/>
          </p:cNvPicPr>
          <p:nvPr/>
        </p:nvPicPr>
        <p:blipFill>
          <a:blip r:embed="rId3"/>
          <a:stretch>
            <a:fillRect/>
          </a:stretch>
        </p:blipFill>
        <p:spPr>
          <a:xfrm>
            <a:off x="279333" y="3287464"/>
            <a:ext cx="5544616" cy="3525912"/>
          </a:xfrm>
          <a:prstGeom prst="rect">
            <a:avLst/>
          </a:prstGeom>
        </p:spPr>
      </p:pic>
    </p:spTree>
    <p:extLst>
      <p:ext uri="{BB962C8B-B14F-4D97-AF65-F5344CB8AC3E}">
        <p14:creationId xmlns:p14="http://schemas.microsoft.com/office/powerpoint/2010/main" val="1531584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err="1" smtClean="0"/>
              <a:t>Git</a:t>
            </a:r>
            <a:r>
              <a:rPr lang="zh-CN" altLang="en-US" dirty="0" smtClean="0"/>
              <a:t>的支持</a:t>
            </a:r>
            <a:endParaRPr lang="zh-CN" altLang="en-US" dirty="0"/>
          </a:p>
        </p:txBody>
      </p:sp>
      <p:sp>
        <p:nvSpPr>
          <p:cNvPr id="2" name="内容占位符 1"/>
          <p:cNvSpPr>
            <a:spLocks noGrp="1"/>
          </p:cNvSpPr>
          <p:nvPr>
            <p:ph idx="1"/>
          </p:nvPr>
        </p:nvSpPr>
        <p:spPr/>
        <p:txBody>
          <a:bodyPr>
            <a:normAutofit/>
          </a:bodyPr>
          <a:lstStyle/>
          <a:p>
            <a:pPr marL="0" indent="0">
              <a:buNone/>
            </a:pPr>
            <a:r>
              <a:rPr lang="zh-CN" altLang="en-US" dirty="0"/>
              <a:t>强大的社区</a:t>
            </a:r>
            <a:r>
              <a:rPr lang="en-US" altLang="zh-CN" dirty="0"/>
              <a:t>&amp;</a:t>
            </a:r>
            <a:r>
              <a:rPr lang="zh-CN" altLang="en-US" dirty="0"/>
              <a:t>组织</a:t>
            </a:r>
            <a:r>
              <a:rPr lang="zh-CN" altLang="en-US" dirty="0" smtClean="0"/>
              <a:t>支持</a:t>
            </a:r>
            <a:endParaRPr lang="en-US" altLang="zh-CN" dirty="0" smtClean="0"/>
          </a:p>
          <a:p>
            <a:pPr marL="0" indent="0">
              <a:buNone/>
            </a:pPr>
            <a:endParaRPr lang="en-US" altLang="zh-CN" dirty="0"/>
          </a:p>
        </p:txBody>
      </p:sp>
      <p:pic>
        <p:nvPicPr>
          <p:cNvPr id="7" name="Picture 6" descr="http://upload.news.cecb2b.com/2013/0608/13706618476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552" y="2669933"/>
            <a:ext cx="2323157" cy="192822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10"/>
          <p:cNvSpPr txBox="1"/>
          <p:nvPr/>
        </p:nvSpPr>
        <p:spPr>
          <a:xfrm>
            <a:off x="566071" y="3249321"/>
            <a:ext cx="2421753" cy="769441"/>
          </a:xfrm>
          <a:prstGeom prst="rect">
            <a:avLst/>
          </a:prstGeom>
          <a:noFill/>
        </p:spPr>
        <p:txBody>
          <a:bodyPr wrap="none" rtlCol="0">
            <a:spAutoFit/>
          </a:bodyPr>
          <a:lstStyle/>
          <a:p>
            <a:r>
              <a:rPr lang="en-US" sz="4400" i="1" dirty="0" smtClean="0"/>
              <a:t>C</a:t>
            </a:r>
            <a:r>
              <a:rPr lang="en-US" altLang="zh-CN" sz="4400" i="1" dirty="0" smtClean="0"/>
              <a:t>odePlex</a:t>
            </a:r>
            <a:endParaRPr lang="en-US" sz="4400" i="1" dirty="0"/>
          </a:p>
        </p:txBody>
      </p:sp>
      <p:sp>
        <p:nvSpPr>
          <p:cNvPr id="9" name="文本框 12"/>
          <p:cNvSpPr txBox="1"/>
          <p:nvPr/>
        </p:nvSpPr>
        <p:spPr>
          <a:xfrm>
            <a:off x="6300192" y="2020727"/>
            <a:ext cx="1769331" cy="769441"/>
          </a:xfrm>
          <a:prstGeom prst="rect">
            <a:avLst/>
          </a:prstGeom>
          <a:noFill/>
        </p:spPr>
        <p:txBody>
          <a:bodyPr wrap="none" rtlCol="0">
            <a:spAutoFit/>
          </a:bodyPr>
          <a:lstStyle/>
          <a:p>
            <a:r>
              <a:rPr lang="en-US" sz="4400" i="1" dirty="0" err="1" smtClean="0"/>
              <a:t>GitLab</a:t>
            </a:r>
            <a:endParaRPr lang="en-US" sz="4400" i="1" dirty="0"/>
          </a:p>
        </p:txBody>
      </p:sp>
      <p:sp>
        <p:nvSpPr>
          <p:cNvPr id="10" name="文本框 13"/>
          <p:cNvSpPr txBox="1"/>
          <p:nvPr/>
        </p:nvSpPr>
        <p:spPr>
          <a:xfrm>
            <a:off x="6300192" y="3249325"/>
            <a:ext cx="2008883" cy="769441"/>
          </a:xfrm>
          <a:prstGeom prst="rect">
            <a:avLst/>
          </a:prstGeom>
          <a:noFill/>
        </p:spPr>
        <p:txBody>
          <a:bodyPr wrap="none" rtlCol="0">
            <a:spAutoFit/>
          </a:bodyPr>
          <a:lstStyle/>
          <a:p>
            <a:r>
              <a:rPr lang="en-US" sz="4400" i="1" dirty="0" err="1" smtClean="0"/>
              <a:t>GitCafe</a:t>
            </a:r>
            <a:endParaRPr lang="en-US" sz="4400" i="1" dirty="0"/>
          </a:p>
        </p:txBody>
      </p:sp>
      <p:sp>
        <p:nvSpPr>
          <p:cNvPr id="11" name="文本框 14"/>
          <p:cNvSpPr txBox="1"/>
          <p:nvPr/>
        </p:nvSpPr>
        <p:spPr>
          <a:xfrm>
            <a:off x="6300192" y="4477923"/>
            <a:ext cx="1015021" cy="769441"/>
          </a:xfrm>
          <a:prstGeom prst="rect">
            <a:avLst/>
          </a:prstGeom>
          <a:noFill/>
        </p:spPr>
        <p:txBody>
          <a:bodyPr wrap="none" rtlCol="0">
            <a:spAutoFit/>
          </a:bodyPr>
          <a:lstStyle/>
          <a:p>
            <a:r>
              <a:rPr lang="en-US" sz="4400" i="1" dirty="0" smtClean="0"/>
              <a:t>……</a:t>
            </a:r>
            <a:endParaRPr lang="en-US" sz="4400" i="1" dirty="0"/>
          </a:p>
        </p:txBody>
      </p:sp>
      <p:pic>
        <p:nvPicPr>
          <p:cNvPr id="12" name="Picture 2" descr="http://www.foolegg.com/wp-content/uploads/2013/07/Git-Logo-500x20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5448" y="5984512"/>
            <a:ext cx="1631175" cy="67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431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Tracker</a:t>
            </a:r>
            <a:r>
              <a:rPr lang="zh-CN" altLang="en-US" dirty="0" smtClean="0"/>
              <a:t>版本控制</a:t>
            </a:r>
            <a:endParaRPr lang="zh-CN" altLang="en-US" dirty="0"/>
          </a:p>
        </p:txBody>
      </p:sp>
      <p:sp>
        <p:nvSpPr>
          <p:cNvPr id="2" name="内容占位符 1"/>
          <p:cNvSpPr>
            <a:spLocks noGrp="1"/>
          </p:cNvSpPr>
          <p:nvPr>
            <p:ph idx="1"/>
          </p:nvPr>
        </p:nvSpPr>
        <p:spPr/>
        <p:txBody>
          <a:bodyPr>
            <a:normAutofit/>
          </a:bodyPr>
          <a:lstStyle/>
          <a:p>
            <a:pPr>
              <a:buFont typeface="Wingdings" panose="05000000000000000000" pitchFamily="2" charset="2"/>
              <a:buChar char="l"/>
            </a:pPr>
            <a:r>
              <a:rPr lang="zh-CN" altLang="en-US" dirty="0" smtClean="0"/>
              <a:t>版本控制目录架构</a:t>
            </a:r>
            <a:endParaRPr lang="en-US" altLang="zh-CN" dirty="0" smtClean="0"/>
          </a:p>
          <a:p>
            <a:pPr marL="0" indent="0">
              <a:buNone/>
            </a:pPr>
            <a:r>
              <a:rPr lang="en-US" altLang="zh-CN" dirty="0"/>
              <a:t> </a:t>
            </a:r>
            <a:r>
              <a:rPr lang="en-US" altLang="zh-CN" dirty="0" smtClean="0"/>
              <a:t>    </a:t>
            </a:r>
            <a:r>
              <a:rPr lang="zh-CN" altLang="en-US" dirty="0" smtClean="0"/>
              <a:t>产品</a:t>
            </a:r>
            <a:r>
              <a:rPr lang="en-US" altLang="zh-CN" dirty="0" smtClean="0"/>
              <a:t>/</a:t>
            </a:r>
            <a:r>
              <a:rPr lang="zh-CN" altLang="en-US" dirty="0" smtClean="0"/>
              <a:t>协议版本</a:t>
            </a:r>
            <a:r>
              <a:rPr lang="en-US" altLang="zh-CN" dirty="0" smtClean="0"/>
              <a:t>/</a:t>
            </a:r>
            <a:r>
              <a:rPr lang="zh-CN" altLang="en-US" dirty="0" smtClean="0"/>
              <a:t>语言</a:t>
            </a:r>
            <a:endParaRPr lang="en-US" altLang="zh-CN" dirty="0" smtClean="0"/>
          </a:p>
          <a:p>
            <a:pPr marL="0" indent="0">
              <a:buNone/>
            </a:pPr>
            <a:r>
              <a:rPr lang="en-US" altLang="zh-CN" dirty="0" smtClean="0"/>
              <a:t>     </a:t>
            </a:r>
            <a:r>
              <a:rPr lang="zh-CN" altLang="en-US" dirty="0" smtClean="0"/>
              <a:t>例如：</a:t>
            </a: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408067"/>
            <a:ext cx="6336704" cy="348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599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版本号</a:t>
            </a:r>
            <a:r>
              <a:rPr lang="zh-CN" altLang="en-US" dirty="0" smtClean="0"/>
              <a:t>规则</a:t>
            </a:r>
            <a:r>
              <a:rPr lang="zh-CN" altLang="en-US" dirty="0"/>
              <a:t>定义</a:t>
            </a:r>
            <a:endParaRPr lang="zh-CN" altLang="en-US" dirty="0"/>
          </a:p>
        </p:txBody>
      </p:sp>
      <p:sp>
        <p:nvSpPr>
          <p:cNvPr id="2" name="内容占位符 1"/>
          <p:cNvSpPr>
            <a:spLocks noGrp="1"/>
          </p:cNvSpPr>
          <p:nvPr>
            <p:ph idx="1"/>
          </p:nvPr>
        </p:nvSpPr>
        <p:spPr/>
        <p:txBody>
          <a:bodyPr>
            <a:normAutofit/>
          </a:bodyPr>
          <a:lstStyle/>
          <a:p>
            <a:pPr marL="0" indent="0">
              <a:buNone/>
            </a:pPr>
            <a:r>
              <a:rPr lang="zh-CN" altLang="en-US" dirty="0"/>
              <a:t>版本号的组成：</a:t>
            </a:r>
            <a:r>
              <a:rPr lang="zh-CN" altLang="en-US" dirty="0" smtClean="0"/>
              <a:t>由四段</a:t>
            </a:r>
            <a:r>
              <a:rPr lang="zh-CN" altLang="en-US" dirty="0"/>
              <a:t>组成  </a:t>
            </a:r>
            <a:r>
              <a:rPr lang="en-US" altLang="zh-CN" dirty="0" err="1" smtClean="0"/>
              <a:t>xx.xx.xx.xx</a:t>
            </a:r>
            <a:endParaRPr lang="en-US" altLang="zh-CN" dirty="0" smtClean="0"/>
          </a:p>
          <a:p>
            <a:pPr lvl="1"/>
            <a:r>
              <a:rPr lang="zh-CN" altLang="en-US" sz="1500" dirty="0"/>
              <a:t>第一段：代表大版本号</a:t>
            </a:r>
            <a:r>
              <a:rPr lang="zh-CN" altLang="en-US" sz="1500" dirty="0" smtClean="0"/>
              <a:t>，与协议版本号保持一致。如果是</a:t>
            </a:r>
            <a:r>
              <a:rPr lang="en-US" altLang="zh-CN" sz="1500" dirty="0" smtClean="0"/>
              <a:t>2.0</a:t>
            </a:r>
            <a:r>
              <a:rPr lang="zh-CN" altLang="en-US" sz="1500" dirty="0" smtClean="0"/>
              <a:t>协议版本下的，则版本号应为</a:t>
            </a:r>
            <a:r>
              <a:rPr lang="en-US" altLang="zh-CN" sz="1500" dirty="0" smtClean="0"/>
              <a:t>2.x.x.x</a:t>
            </a:r>
          </a:p>
          <a:p>
            <a:pPr marL="457200" lvl="1" indent="0">
              <a:buNone/>
            </a:pPr>
            <a:endParaRPr lang="en-US" altLang="zh-CN" sz="1500" dirty="0" smtClean="0"/>
          </a:p>
          <a:p>
            <a:pPr lvl="1"/>
            <a:r>
              <a:rPr lang="zh-CN" altLang="en-US" sz="1500" dirty="0"/>
              <a:t>第二段：代表小版本号</a:t>
            </a:r>
            <a:r>
              <a:rPr lang="zh-CN" altLang="en-US" sz="1500" dirty="0"/>
              <a:t>，</a:t>
            </a:r>
            <a:r>
              <a:rPr lang="zh-CN" altLang="zh-CN" sz="1500" dirty="0"/>
              <a:t>发布</a:t>
            </a:r>
            <a:r>
              <a:rPr lang="zh-CN" altLang="zh-CN" sz="1500" dirty="0"/>
              <a:t>新功能的版本号，</a:t>
            </a:r>
            <a:r>
              <a:rPr lang="zh-CN" altLang="en-US" sz="1500" dirty="0"/>
              <a:t>当</a:t>
            </a:r>
            <a:r>
              <a:rPr lang="zh-CN" altLang="zh-CN" sz="1500" dirty="0"/>
              <a:t>发布新功能</a:t>
            </a:r>
            <a:r>
              <a:rPr lang="zh-CN" altLang="en-US" sz="1500" dirty="0"/>
              <a:t>时</a:t>
            </a:r>
            <a:r>
              <a:rPr lang="zh-CN" altLang="zh-CN" sz="1500" dirty="0"/>
              <a:t>，该位</a:t>
            </a:r>
            <a:r>
              <a:rPr lang="en-US" altLang="zh-CN" sz="1500" dirty="0"/>
              <a:t>+1</a:t>
            </a:r>
            <a:r>
              <a:rPr lang="zh-CN" altLang="zh-CN" sz="1500" dirty="0"/>
              <a:t>，</a:t>
            </a:r>
            <a:r>
              <a:rPr lang="zh-CN" altLang="en-US" sz="1500" dirty="0"/>
              <a:t>第三位归</a:t>
            </a:r>
            <a:r>
              <a:rPr lang="en-US" altLang="zh-CN" sz="1500" dirty="0"/>
              <a:t>0</a:t>
            </a:r>
            <a:r>
              <a:rPr lang="zh-CN" altLang="en-US" sz="1500" dirty="0"/>
              <a:t>。如当前版本</a:t>
            </a:r>
            <a:r>
              <a:rPr lang="zh-CN" altLang="en-US" sz="1500" dirty="0"/>
              <a:t>为</a:t>
            </a:r>
            <a:r>
              <a:rPr lang="en-US" altLang="zh-CN" sz="1500" dirty="0"/>
              <a:t>2.1.0.x</a:t>
            </a:r>
            <a:r>
              <a:rPr lang="zh-CN" altLang="en-US" sz="1500" dirty="0"/>
              <a:t>，</a:t>
            </a:r>
            <a:r>
              <a:rPr lang="zh-CN" altLang="en-US" sz="1500" dirty="0"/>
              <a:t>由于新功能发布，下个版本号</a:t>
            </a:r>
            <a:r>
              <a:rPr lang="zh-CN" altLang="en-US" sz="1500" dirty="0" smtClean="0"/>
              <a:t>为</a:t>
            </a:r>
            <a:r>
              <a:rPr lang="en-US" altLang="zh-CN" sz="1500" dirty="0" smtClean="0"/>
              <a:t>2.2.0.x</a:t>
            </a:r>
          </a:p>
          <a:p>
            <a:pPr marL="457200" lvl="1" indent="0">
              <a:buNone/>
            </a:pPr>
            <a:endParaRPr lang="en-US" altLang="zh-CN" sz="1500" dirty="0" smtClean="0"/>
          </a:p>
          <a:p>
            <a:pPr lvl="1"/>
            <a:r>
              <a:rPr lang="zh-CN" altLang="en-US" sz="1500" dirty="0"/>
              <a:t>第三段：代表小功能发布及</a:t>
            </a:r>
            <a:r>
              <a:rPr lang="en-US" altLang="zh-CN" sz="1500" dirty="0"/>
              <a:t>bug</a:t>
            </a:r>
            <a:r>
              <a:rPr lang="zh-CN" altLang="en-US" sz="1500" dirty="0"/>
              <a:t>的</a:t>
            </a:r>
            <a:r>
              <a:rPr lang="en-US" altLang="zh-CN" sz="1500" dirty="0"/>
              <a:t>hotfix</a:t>
            </a:r>
            <a:r>
              <a:rPr lang="zh-CN" altLang="en-US" sz="1500" dirty="0"/>
              <a:t>，上线时该位</a:t>
            </a:r>
            <a:r>
              <a:rPr lang="en-US" altLang="zh-CN" sz="1500" dirty="0"/>
              <a:t>+1</a:t>
            </a:r>
            <a:r>
              <a:rPr lang="zh-CN" altLang="en-US" sz="1500" dirty="0" smtClean="0"/>
              <a:t>。如当前版本为</a:t>
            </a:r>
            <a:r>
              <a:rPr lang="en-US" altLang="zh-CN" sz="1500" dirty="0" smtClean="0"/>
              <a:t>2.1.0.x</a:t>
            </a:r>
            <a:r>
              <a:rPr lang="zh-CN" altLang="en-US" sz="1500" dirty="0" smtClean="0"/>
              <a:t>，进行</a:t>
            </a:r>
            <a:r>
              <a:rPr lang="en-US" altLang="zh-CN" sz="1500" dirty="0" smtClean="0"/>
              <a:t>bug</a:t>
            </a:r>
            <a:r>
              <a:rPr lang="zh-CN" altLang="en-US" sz="1500" dirty="0" smtClean="0"/>
              <a:t>的</a:t>
            </a:r>
            <a:r>
              <a:rPr lang="en-US" altLang="zh-CN" sz="1500" dirty="0" smtClean="0"/>
              <a:t>hotfix</a:t>
            </a:r>
            <a:r>
              <a:rPr lang="zh-CN" altLang="en-US" sz="1500" dirty="0" smtClean="0"/>
              <a:t>上线时，版本号变更为</a:t>
            </a:r>
            <a:r>
              <a:rPr lang="en-US" altLang="zh-CN" sz="1500" dirty="0" smtClean="0"/>
              <a:t>2.1.1.x</a:t>
            </a:r>
          </a:p>
          <a:p>
            <a:pPr marL="457200" lvl="1" indent="0">
              <a:buNone/>
            </a:pPr>
            <a:endParaRPr lang="en-US" altLang="zh-CN" sz="1500" dirty="0" smtClean="0"/>
          </a:p>
          <a:p>
            <a:pPr lvl="1"/>
            <a:r>
              <a:rPr lang="zh-CN" altLang="en-US" sz="1500" dirty="0" smtClean="0"/>
              <a:t>第四段：</a:t>
            </a:r>
            <a:r>
              <a:rPr lang="en-US" altLang="zh-CN" sz="1500" dirty="0" smtClean="0"/>
              <a:t>TFS</a:t>
            </a:r>
            <a:r>
              <a:rPr lang="zh-CN" altLang="en-US" sz="1500" dirty="0" smtClean="0"/>
              <a:t>或</a:t>
            </a:r>
            <a:r>
              <a:rPr lang="en-US" altLang="zh-CN" sz="1500" dirty="0" err="1" smtClean="0"/>
              <a:t>Git</a:t>
            </a:r>
            <a:r>
              <a:rPr lang="zh-CN" altLang="en-US" sz="1500" dirty="0" smtClean="0"/>
              <a:t>版本号（内部使用），记录此次发布的版本工具内版本号</a:t>
            </a:r>
            <a:endParaRPr lang="en-US" altLang="zh-CN" dirty="0"/>
          </a:p>
        </p:txBody>
      </p:sp>
    </p:spTree>
    <p:extLst>
      <p:ext uri="{BB962C8B-B14F-4D97-AF65-F5344CB8AC3E}">
        <p14:creationId xmlns:p14="http://schemas.microsoft.com/office/powerpoint/2010/main" val="667890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dirty="0"/>
          </a:p>
        </p:txBody>
      </p:sp>
      <p:sp>
        <p:nvSpPr>
          <p:cNvPr id="2" name="内容占位符 1"/>
          <p:cNvSpPr>
            <a:spLocks noGrp="1"/>
          </p:cNvSpPr>
          <p:nvPr>
            <p:ph idx="1"/>
          </p:nvPr>
        </p:nvSpPr>
        <p:spPr/>
        <p:txBody>
          <a:bodyPr>
            <a:normAutofit/>
          </a:bodyPr>
          <a:lstStyle/>
          <a:p>
            <a:pPr marL="0" indent="0" algn="ctr">
              <a:buNone/>
            </a:pPr>
            <a:endParaRPr lang="en-US" altLang="zh-CN" sz="6000" dirty="0" smtClean="0"/>
          </a:p>
          <a:p>
            <a:pPr marL="0" indent="0" algn="ctr">
              <a:buNone/>
            </a:pPr>
            <a:r>
              <a:rPr lang="en-US" altLang="zh-CN" sz="6000" dirty="0" smtClean="0"/>
              <a:t>DEMO</a:t>
            </a:r>
            <a:endParaRPr lang="en-US" altLang="zh-CN" sz="6000" dirty="0" smtClean="0"/>
          </a:p>
        </p:txBody>
      </p:sp>
    </p:spTree>
    <p:extLst>
      <p:ext uri="{BB962C8B-B14F-4D97-AF65-F5344CB8AC3E}">
        <p14:creationId xmlns:p14="http://schemas.microsoft.com/office/powerpoint/2010/main" val="667890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dirty="0"/>
          </a:p>
        </p:txBody>
      </p:sp>
      <p:sp>
        <p:nvSpPr>
          <p:cNvPr id="2" name="内容占位符 1"/>
          <p:cNvSpPr>
            <a:spLocks noGrp="1"/>
          </p:cNvSpPr>
          <p:nvPr>
            <p:ph idx="1"/>
          </p:nvPr>
        </p:nvSpPr>
        <p:spPr/>
        <p:txBody>
          <a:bodyPr>
            <a:normAutofit/>
          </a:bodyPr>
          <a:lstStyle/>
          <a:p>
            <a:pPr marL="0" indent="0" algn="ctr">
              <a:buNone/>
            </a:pPr>
            <a:endParaRPr lang="en-US" altLang="zh-CN" sz="6000" dirty="0" smtClean="0"/>
          </a:p>
          <a:p>
            <a:pPr marL="0" indent="0" algn="ctr">
              <a:buNone/>
            </a:pPr>
            <a:r>
              <a:rPr lang="en-US" altLang="zh-CN" sz="6000" dirty="0" smtClean="0"/>
              <a:t>Q&amp;A</a:t>
            </a:r>
          </a:p>
          <a:p>
            <a:pPr marL="0" indent="0" algn="ctr">
              <a:buNone/>
            </a:pPr>
            <a:endParaRPr lang="en-US" altLang="zh-CN" sz="6000" dirty="0" smtClean="0"/>
          </a:p>
        </p:txBody>
      </p:sp>
    </p:spTree>
    <p:extLst>
      <p:ext uri="{BB962C8B-B14F-4D97-AF65-F5344CB8AC3E}">
        <p14:creationId xmlns:p14="http://schemas.microsoft.com/office/powerpoint/2010/main" val="3016963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Thanks !</a:t>
            </a:r>
            <a:endParaRPr lang="zh-CN" altLang="en-US" dirty="0"/>
          </a:p>
        </p:txBody>
      </p:sp>
      <p:sp>
        <p:nvSpPr>
          <p:cNvPr id="9" name="副标题 8"/>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2792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传统的版本控制</a:t>
            </a:r>
            <a:endParaRPr lang="zh-CN" altLang="en-US" dirty="0"/>
          </a:p>
        </p:txBody>
      </p:sp>
      <p:sp>
        <p:nvSpPr>
          <p:cNvPr id="2" name="内容占位符 1"/>
          <p:cNvSpPr>
            <a:spLocks noGrp="1"/>
          </p:cNvSpPr>
          <p:nvPr>
            <p:ph idx="1"/>
          </p:nvPr>
        </p:nvSpPr>
        <p:spPr/>
        <p:txBody>
          <a:bodyPr>
            <a:normAutofit/>
          </a:bodyPr>
          <a:lstStyle/>
          <a:p>
            <a:pPr>
              <a:buFont typeface="Wingdings" panose="05000000000000000000" pitchFamily="2" charset="2"/>
              <a:buChar char="l"/>
            </a:pPr>
            <a:r>
              <a:rPr lang="zh-CN" altLang="en-US" sz="1900" dirty="0"/>
              <a:t>版本分类</a:t>
            </a:r>
            <a:r>
              <a:rPr lang="zh-CN" altLang="en-US" sz="1900" dirty="0" smtClean="0"/>
              <a:t>：主干（</a:t>
            </a:r>
            <a:r>
              <a:rPr lang="en-US" altLang="zh-CN" sz="1900" dirty="0" smtClean="0"/>
              <a:t>trunk</a:t>
            </a:r>
            <a:r>
              <a:rPr lang="zh-CN" altLang="en-US" sz="1900" dirty="0" smtClean="0"/>
              <a:t>）、分支（</a:t>
            </a:r>
            <a:r>
              <a:rPr lang="en-US" altLang="zh-CN" sz="1900" dirty="0" smtClean="0"/>
              <a:t>branches</a:t>
            </a:r>
            <a:r>
              <a:rPr lang="zh-CN" altLang="en-US" sz="1900" dirty="0" smtClean="0"/>
              <a:t>）、发布（</a:t>
            </a:r>
            <a:r>
              <a:rPr lang="en-US" altLang="zh-CN" sz="1900" dirty="0" smtClean="0"/>
              <a:t>tag or release</a:t>
            </a:r>
            <a:r>
              <a:rPr lang="zh-CN" altLang="en-US" sz="1900" dirty="0" smtClean="0"/>
              <a:t>）</a:t>
            </a:r>
            <a:endParaRPr lang="en-US" altLang="zh-CN" sz="1900" dirty="0" smtClean="0"/>
          </a:p>
          <a:p>
            <a:pPr marL="0" indent="0">
              <a:buNone/>
            </a:pPr>
            <a:endParaRPr lang="en-US" altLang="zh-CN" sz="1900" dirty="0" smtClean="0"/>
          </a:p>
          <a:p>
            <a:pPr>
              <a:buFont typeface="Wingdings" panose="05000000000000000000" pitchFamily="2" charset="2"/>
              <a:buChar char="l"/>
            </a:pPr>
            <a:r>
              <a:rPr lang="zh-CN" altLang="en-US" sz="1900" dirty="0" smtClean="0"/>
              <a:t>版本管理工具：</a:t>
            </a:r>
            <a:r>
              <a:rPr lang="en-US" altLang="zh-CN" sz="1900" dirty="0" smtClean="0"/>
              <a:t>TFS</a:t>
            </a:r>
            <a:r>
              <a:rPr lang="zh-CN" altLang="en-US" sz="1900" dirty="0" smtClean="0"/>
              <a:t>、</a:t>
            </a:r>
            <a:r>
              <a:rPr lang="en-US" altLang="zh-CN" sz="1900" dirty="0" smtClean="0"/>
              <a:t>SVN</a:t>
            </a:r>
            <a:r>
              <a:rPr lang="zh-CN" altLang="en-US" sz="1900" dirty="0" smtClean="0"/>
              <a:t>、</a:t>
            </a:r>
            <a:r>
              <a:rPr lang="en-US" altLang="zh-CN" sz="1900" dirty="0" smtClean="0"/>
              <a:t>CVS</a:t>
            </a:r>
            <a:r>
              <a:rPr lang="zh-CN" altLang="en-US" sz="1900" dirty="0" smtClean="0"/>
              <a:t>等</a:t>
            </a:r>
            <a:endParaRPr lang="en-US" altLang="zh-CN" sz="1900" dirty="0" smtClean="0"/>
          </a:p>
          <a:p>
            <a:pPr marL="0" indent="0">
              <a:buNone/>
            </a:pPr>
            <a:endParaRPr lang="en-US" altLang="zh-CN" sz="1700" dirty="0"/>
          </a:p>
          <a:p>
            <a:pPr>
              <a:buFont typeface="Wingdings" panose="05000000000000000000" pitchFamily="2" charset="2"/>
              <a:buChar char="l"/>
            </a:pPr>
            <a:r>
              <a:rPr lang="zh-CN" altLang="en-US" sz="1900" dirty="0"/>
              <a:t>版本控制方式</a:t>
            </a:r>
            <a:endParaRPr lang="en-US" altLang="zh-CN" sz="1900" dirty="0"/>
          </a:p>
          <a:p>
            <a:pPr lvl="1">
              <a:buFont typeface="Wingdings" panose="05000000000000000000" pitchFamily="2" charset="2"/>
              <a:buChar char="Ø"/>
            </a:pPr>
            <a:r>
              <a:rPr lang="zh-CN" altLang="en-US" dirty="0" smtClean="0"/>
              <a:t>主干开发：以</a:t>
            </a:r>
            <a:r>
              <a:rPr lang="en-US" altLang="zh-CN" dirty="0" smtClean="0"/>
              <a:t>trunk</a:t>
            </a:r>
            <a:r>
              <a:rPr lang="zh-CN" altLang="en-US" dirty="0" smtClean="0"/>
              <a:t>作为主版本进行开发</a:t>
            </a:r>
            <a:r>
              <a:rPr lang="en-US" altLang="zh-CN" dirty="0" smtClean="0"/>
              <a:t>——</a:t>
            </a:r>
            <a:r>
              <a:rPr lang="zh-CN" altLang="en-US" dirty="0" smtClean="0"/>
              <a:t>过去推行</a:t>
            </a:r>
            <a:endParaRPr lang="en-US" altLang="zh-CN" dirty="0" smtClean="0"/>
          </a:p>
          <a:p>
            <a:pPr lvl="1">
              <a:buFont typeface="Wingdings" panose="05000000000000000000" pitchFamily="2" charset="2"/>
              <a:buChar char="Ø"/>
            </a:pPr>
            <a:r>
              <a:rPr lang="zh-CN" altLang="en-US" dirty="0" smtClean="0"/>
              <a:t>分支开发：以</a:t>
            </a:r>
            <a:r>
              <a:rPr lang="en-US" altLang="zh-CN" dirty="0" smtClean="0"/>
              <a:t>branch</a:t>
            </a:r>
            <a:r>
              <a:rPr lang="zh-CN" altLang="en-US" dirty="0" smtClean="0"/>
              <a:t>作为开发基础</a:t>
            </a:r>
            <a:endParaRPr lang="en-US" altLang="zh-CN" dirty="0" smtClean="0"/>
          </a:p>
          <a:p>
            <a:pPr marL="0" indent="0">
              <a:buNone/>
            </a:pPr>
            <a:endParaRPr lang="en-US" altLang="zh-CN" sz="2000" dirty="0"/>
          </a:p>
          <a:p>
            <a:pPr>
              <a:buFont typeface="Wingdings" panose="05000000000000000000" pitchFamily="2" charset="2"/>
              <a:buChar char="l"/>
            </a:pPr>
            <a:endParaRPr lang="en-US" altLang="zh-CN" sz="2000" dirty="0" smtClean="0"/>
          </a:p>
          <a:p>
            <a:pPr marL="0" indent="0">
              <a:buNone/>
            </a:pPr>
            <a:endParaRPr lang="en-US" altLang="zh-CN" sz="2000" dirty="0" smtClean="0"/>
          </a:p>
        </p:txBody>
      </p:sp>
    </p:spTree>
    <p:extLst>
      <p:ext uri="{BB962C8B-B14F-4D97-AF65-F5344CB8AC3E}">
        <p14:creationId xmlns:p14="http://schemas.microsoft.com/office/powerpoint/2010/main" val="3475905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问题来了</a:t>
            </a:r>
            <a:endParaRPr lang="zh-CN" altLang="en-US" dirty="0"/>
          </a:p>
        </p:txBody>
      </p:sp>
      <p:sp>
        <p:nvSpPr>
          <p:cNvPr id="2" name="内容占位符 1"/>
          <p:cNvSpPr>
            <a:spLocks noGrp="1"/>
          </p:cNvSpPr>
          <p:nvPr>
            <p:ph idx="1"/>
          </p:nvPr>
        </p:nvSpPr>
        <p:spPr/>
        <p:txBody>
          <a:bodyPr>
            <a:normAutofit/>
          </a:bodyPr>
          <a:lstStyle/>
          <a:p>
            <a:pPr marL="342900" lvl="2" indent="-342900">
              <a:buFont typeface="Wingdings" panose="05000000000000000000" pitchFamily="2" charset="2"/>
              <a:buChar char="l"/>
            </a:pPr>
            <a:r>
              <a:rPr lang="zh-CN" altLang="en-US" sz="1900" dirty="0"/>
              <a:t>有没有办法能够不让版本控制阻碍我们的开发节奏</a:t>
            </a:r>
            <a:r>
              <a:rPr lang="zh-CN" altLang="en-US" sz="1900" dirty="0" smtClean="0"/>
              <a:t>？？</a:t>
            </a:r>
            <a:endParaRPr lang="en-US" altLang="zh-CN" sz="1900" dirty="0" smtClean="0"/>
          </a:p>
          <a:p>
            <a:pPr>
              <a:buFont typeface="Wingdings" panose="05000000000000000000" pitchFamily="2" charset="2"/>
              <a:buChar char="l"/>
            </a:pPr>
            <a:r>
              <a:rPr lang="zh-CN" altLang="en-US" sz="1900" dirty="0" smtClean="0"/>
              <a:t>有没有即能灵活控制，又易于代码管理的办法？？</a:t>
            </a:r>
            <a:endParaRPr lang="en-US" altLang="zh-CN" sz="1900" dirty="0" smtClean="0"/>
          </a:p>
          <a:p>
            <a:pPr>
              <a:buFont typeface="Wingdings" panose="05000000000000000000" pitchFamily="2" charset="2"/>
              <a:buChar char="l"/>
            </a:pPr>
            <a:r>
              <a:rPr lang="zh-CN" altLang="en-US" sz="1900" dirty="0" smtClean="0"/>
              <a:t>能否使</a:t>
            </a:r>
            <a:r>
              <a:rPr lang="en-US" altLang="zh-CN" sz="1900" dirty="0" smtClean="0"/>
              <a:t>merge</a:t>
            </a:r>
            <a:r>
              <a:rPr lang="zh-CN" altLang="en-US" sz="1900" dirty="0" smtClean="0"/>
              <a:t>代码的工作变的更简单？？</a:t>
            </a:r>
            <a:endParaRPr lang="en-US" altLang="zh-CN" sz="1900" dirty="0" smtClean="0"/>
          </a:p>
          <a:p>
            <a:pPr>
              <a:buFont typeface="Wingdings" panose="05000000000000000000" pitchFamily="2" charset="2"/>
              <a:buChar char="l"/>
            </a:pPr>
            <a:r>
              <a:rPr lang="zh-CN" altLang="en-US" sz="1900" dirty="0" smtClean="0"/>
              <a:t>能否对跨平台版本管理有良好的支持？？</a:t>
            </a:r>
            <a:endParaRPr lang="en-US" altLang="zh-CN" sz="1900" dirty="0" smtClean="0"/>
          </a:p>
          <a:p>
            <a:pPr>
              <a:buFont typeface="Wingdings" panose="05000000000000000000" pitchFamily="2" charset="2"/>
              <a:buChar char="l"/>
            </a:pPr>
            <a:r>
              <a:rPr lang="zh-CN" altLang="en-US" sz="1900" dirty="0"/>
              <a:t>能否使开发工作脱离网络</a:t>
            </a:r>
            <a:r>
              <a:rPr lang="zh-CN" altLang="en-US" sz="1900" dirty="0" smtClean="0"/>
              <a:t>？？</a:t>
            </a:r>
            <a:endParaRPr lang="en-US" altLang="zh-CN" sz="1900" dirty="0" smtClean="0"/>
          </a:p>
          <a:p>
            <a:pPr marL="0" indent="0">
              <a:buNone/>
            </a:pPr>
            <a:r>
              <a:rPr lang="en-US" altLang="zh-CN" sz="1900" dirty="0"/>
              <a:t> </a:t>
            </a:r>
            <a:r>
              <a:rPr lang="en-US" altLang="zh-CN" sz="1900" dirty="0" smtClean="0"/>
              <a:t>    ……</a:t>
            </a:r>
          </a:p>
          <a:p>
            <a:pPr marL="0" lvl="2" indent="0" algn="ctr">
              <a:buNone/>
            </a:pPr>
            <a:r>
              <a:rPr lang="en-US" altLang="zh-CN" sz="6000" b="1" dirty="0" err="1" smtClean="0"/>
              <a:t>Git</a:t>
            </a:r>
            <a:endParaRPr lang="en-US" altLang="zh-CN" sz="6000" b="1" dirty="0" smtClean="0"/>
          </a:p>
          <a:p>
            <a:pPr marL="342900" lvl="2" indent="-342900">
              <a:buFont typeface="Wingdings" panose="05000000000000000000" pitchFamily="2" charset="2"/>
              <a:buChar char="l"/>
            </a:pPr>
            <a:endParaRPr lang="en-US" altLang="zh-CN" sz="1900" dirty="0" smtClean="0"/>
          </a:p>
          <a:p>
            <a:pPr marL="0" lvl="2" indent="0">
              <a:buNone/>
            </a:pPr>
            <a:endParaRPr lang="en-US" altLang="zh-CN" sz="1900" dirty="0"/>
          </a:p>
          <a:p>
            <a:pPr marL="342900" lvl="2" indent="-342900">
              <a:buFont typeface="Wingdings" panose="05000000000000000000" pitchFamily="2" charset="2"/>
              <a:buChar char="l"/>
            </a:pPr>
            <a:endParaRPr lang="en-US" altLang="zh-CN" sz="1900" dirty="0"/>
          </a:p>
          <a:p>
            <a:pPr marL="0" indent="0">
              <a:buNone/>
            </a:pPr>
            <a:endParaRPr lang="en-US" altLang="zh-CN" sz="2000" dirty="0"/>
          </a:p>
          <a:p>
            <a:pPr>
              <a:buFont typeface="Wingdings" panose="05000000000000000000" pitchFamily="2" charset="2"/>
              <a:buChar char="l"/>
            </a:pPr>
            <a:endParaRPr lang="en-US" altLang="zh-CN" sz="2000" dirty="0" smtClean="0"/>
          </a:p>
          <a:p>
            <a:pPr marL="0" indent="0">
              <a:buNone/>
            </a:pPr>
            <a:endParaRPr lang="en-US" altLang="zh-CN" sz="2000" dirty="0" smtClean="0"/>
          </a:p>
        </p:txBody>
      </p:sp>
    </p:spTree>
    <p:extLst>
      <p:ext uri="{BB962C8B-B14F-4D97-AF65-F5344CB8AC3E}">
        <p14:creationId xmlns:p14="http://schemas.microsoft.com/office/powerpoint/2010/main" val="2403125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什么是</a:t>
            </a:r>
            <a:r>
              <a:rPr lang="en-US" altLang="zh-CN" dirty="0" err="1" smtClean="0"/>
              <a:t>Git</a:t>
            </a:r>
            <a:r>
              <a:rPr lang="zh-CN" altLang="en-US" dirty="0" smtClean="0"/>
              <a:t>？</a:t>
            </a:r>
            <a:endParaRPr lang="zh-CN" altLang="en-US" dirty="0"/>
          </a:p>
        </p:txBody>
      </p:sp>
      <p:sp>
        <p:nvSpPr>
          <p:cNvPr id="2" name="内容占位符 1"/>
          <p:cNvSpPr>
            <a:spLocks noGrp="1"/>
          </p:cNvSpPr>
          <p:nvPr>
            <p:ph idx="1"/>
          </p:nvPr>
        </p:nvSpPr>
        <p:spPr/>
        <p:txBody>
          <a:bodyPr>
            <a:normAutofit/>
          </a:bodyPr>
          <a:lstStyle/>
          <a:p>
            <a:pPr marL="0" indent="0">
              <a:buNone/>
            </a:pPr>
            <a:r>
              <a:rPr lang="en-US" altLang="zh-CN" dirty="0">
                <a:solidFill>
                  <a:schemeClr val="tx1"/>
                </a:solidFill>
              </a:rPr>
              <a:t> </a:t>
            </a:r>
            <a:r>
              <a:rPr lang="en-US" altLang="zh-CN" dirty="0" smtClean="0">
                <a:solidFill>
                  <a:schemeClr val="tx1"/>
                </a:solidFill>
              </a:rPr>
              <a:t>     </a:t>
            </a:r>
            <a:r>
              <a:rPr lang="en-US" altLang="zh-CN" dirty="0" err="1" smtClean="0"/>
              <a:t>Git</a:t>
            </a:r>
            <a:r>
              <a:rPr lang="zh-CN" altLang="en-US" dirty="0"/>
              <a:t>是一个开源的分布式版本控制系统，用于有效、高速的处理从很小到非常大的项目管理。</a:t>
            </a:r>
            <a:endParaRPr lang="en-US" altLang="zh-CN" dirty="0"/>
          </a:p>
          <a:p>
            <a:pPr marL="0" indent="0">
              <a:buNone/>
            </a:pPr>
            <a:r>
              <a:rPr lang="zh-CN" altLang="en-US" dirty="0"/>
              <a:t>      它基于仓储</a:t>
            </a:r>
            <a:r>
              <a:rPr lang="en-US" altLang="zh-CN" dirty="0"/>
              <a:t>(Repository</a:t>
            </a:r>
            <a:r>
              <a:rPr lang="en-US" altLang="zh-CN" dirty="0" smtClean="0"/>
              <a:t>)</a:t>
            </a:r>
            <a:r>
              <a:rPr lang="zh-CN" altLang="en-US" dirty="0" smtClean="0"/>
              <a:t>，采用</a:t>
            </a:r>
            <a:r>
              <a:rPr lang="zh-CN" altLang="en-US" dirty="0"/>
              <a:t>了分布式版本库的方式，分支更快、更容易。它很好地支持离线工作，本地提交可以稍后提交到服务器上。</a:t>
            </a:r>
            <a:r>
              <a:rPr lang="en-US" altLang="zh-CN" dirty="0" err="1"/>
              <a:t>Git</a:t>
            </a:r>
            <a:r>
              <a:rPr lang="zh-CN" altLang="en-US" dirty="0"/>
              <a:t>使协作开发变得轻松自然，而且这显著的减少了开发人员的沟通成本</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sz="2000" dirty="0"/>
          </a:p>
          <a:p>
            <a:pPr>
              <a:buFont typeface="Wingdings" panose="05000000000000000000" pitchFamily="2" charset="2"/>
              <a:buChar char="l"/>
            </a:pPr>
            <a:endParaRPr lang="en-US" altLang="zh-CN" sz="2000" dirty="0" smtClean="0"/>
          </a:p>
          <a:p>
            <a:pPr marL="0" indent="0">
              <a:buNone/>
            </a:pPr>
            <a:endParaRPr lang="en-US" altLang="zh-CN"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140968"/>
            <a:ext cx="2369196" cy="2647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945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err="1" smtClean="0"/>
              <a:t>Git</a:t>
            </a:r>
            <a:r>
              <a:rPr lang="zh-CN" altLang="en-US" dirty="0" smtClean="0"/>
              <a:t>有哪些优点？</a:t>
            </a:r>
            <a:endParaRPr lang="zh-CN" altLang="en-US" dirty="0"/>
          </a:p>
        </p:txBody>
      </p:sp>
      <p:sp>
        <p:nvSpPr>
          <p:cNvPr id="2" name="内容占位符 1"/>
          <p:cNvSpPr>
            <a:spLocks noGrp="1"/>
          </p:cNvSpPr>
          <p:nvPr>
            <p:ph idx="1"/>
          </p:nvPr>
        </p:nvSpPr>
        <p:spPr/>
        <p:txBody>
          <a:bodyPr>
            <a:normAutofit/>
          </a:bodyPr>
          <a:lstStyle/>
          <a:p>
            <a:pPr>
              <a:buFont typeface="Wingdings" panose="05000000000000000000" pitchFamily="2" charset="2"/>
              <a:buChar char="l"/>
            </a:pPr>
            <a:r>
              <a:rPr lang="zh-CN" altLang="en-US" dirty="0" smtClean="0"/>
              <a:t>分布式的控制方式，使得每次获取都是代码仓库的完整镜像，易于故障恢复</a:t>
            </a:r>
            <a:endParaRPr lang="en-US" altLang="zh-CN" dirty="0" smtClean="0"/>
          </a:p>
          <a:p>
            <a:pPr>
              <a:buFont typeface="Wingdings" panose="05000000000000000000" pitchFamily="2" charset="2"/>
              <a:buChar char="l"/>
            </a:pPr>
            <a:r>
              <a:rPr lang="zh-CN" altLang="en-US" dirty="0" smtClean="0"/>
              <a:t>支持在本地查看完整的历史提交信息记录</a:t>
            </a:r>
            <a:endParaRPr lang="en-US" altLang="zh-CN" dirty="0" smtClean="0"/>
          </a:p>
          <a:p>
            <a:pPr>
              <a:buFont typeface="Wingdings" panose="05000000000000000000" pitchFamily="2" charset="2"/>
              <a:buChar char="l"/>
            </a:pPr>
            <a:r>
              <a:rPr lang="zh-CN" altLang="en-US" dirty="0" smtClean="0"/>
              <a:t>两步提交代码，</a:t>
            </a:r>
            <a:r>
              <a:rPr lang="en-US" altLang="zh-CN" dirty="0" smtClean="0"/>
              <a:t>commit</a:t>
            </a:r>
            <a:r>
              <a:rPr lang="zh-CN" altLang="en-US" dirty="0" smtClean="0"/>
              <a:t>和</a:t>
            </a:r>
            <a:r>
              <a:rPr lang="en-US" altLang="zh-CN" dirty="0" smtClean="0"/>
              <a:t>push</a:t>
            </a:r>
            <a:r>
              <a:rPr lang="zh-CN" altLang="en-US" dirty="0" smtClean="0"/>
              <a:t>，可以支持离线开发</a:t>
            </a:r>
            <a:endParaRPr lang="en-US" altLang="zh-CN" dirty="0" smtClean="0"/>
          </a:p>
          <a:p>
            <a:pPr>
              <a:buFont typeface="Wingdings" panose="05000000000000000000" pitchFamily="2" charset="2"/>
              <a:buChar char="l"/>
            </a:pPr>
            <a:r>
              <a:rPr lang="zh-CN" altLang="en-US" dirty="0" smtClean="0"/>
              <a:t>分支管理的轻量级，打分支的速度更快</a:t>
            </a:r>
            <a:endParaRPr lang="en-US" altLang="zh-CN" dirty="0" smtClean="0"/>
          </a:p>
          <a:p>
            <a:pPr>
              <a:buFont typeface="Wingdings" panose="05000000000000000000" pitchFamily="2" charset="2"/>
              <a:buChar char="l"/>
            </a:pPr>
            <a:r>
              <a:rPr lang="zh-CN" altLang="en-US" dirty="0" smtClean="0"/>
              <a:t>分支之间的切换更容易</a:t>
            </a:r>
            <a:endParaRPr lang="en-US" altLang="zh-CN" dirty="0" smtClean="0"/>
          </a:p>
          <a:p>
            <a:pPr marL="0" indent="0">
              <a:buNone/>
            </a:pPr>
            <a:endParaRPr lang="en-US" altLang="zh-CN" dirty="0"/>
          </a:p>
          <a:p>
            <a:pPr marL="0" indent="0">
              <a:buNone/>
            </a:pPr>
            <a:r>
              <a:rPr lang="en-US" altLang="zh-CN" dirty="0" err="1" smtClean="0"/>
              <a:t>Git</a:t>
            </a:r>
            <a:r>
              <a:rPr lang="zh-CN" altLang="en-US" dirty="0" smtClean="0"/>
              <a:t>作为一种全新理念的版本管理工具，具有很多优点，想深入了解</a:t>
            </a:r>
            <a:r>
              <a:rPr lang="en-US" altLang="zh-CN" dirty="0" err="1" smtClean="0"/>
              <a:t>Git</a:t>
            </a:r>
            <a:r>
              <a:rPr lang="zh-CN" altLang="en-US" dirty="0" smtClean="0"/>
              <a:t>原理，推荐</a:t>
            </a:r>
            <a:r>
              <a:rPr lang="en-US" altLang="zh-CN" dirty="0" smtClean="0"/>
              <a:t>《Pro </a:t>
            </a:r>
            <a:r>
              <a:rPr lang="en-US" altLang="zh-CN" dirty="0" err="1" smtClean="0"/>
              <a:t>Git</a:t>
            </a:r>
            <a:r>
              <a:rPr lang="en-US" altLang="zh-CN" dirty="0" smtClean="0"/>
              <a:t>》</a:t>
            </a:r>
            <a:r>
              <a:rPr lang="zh-CN" altLang="en-US" dirty="0" smtClean="0"/>
              <a:t>一书给大家：</a:t>
            </a:r>
            <a:r>
              <a:rPr lang="en-US" altLang="zh-CN" dirty="0"/>
              <a:t> </a:t>
            </a:r>
            <a:r>
              <a:rPr lang="en-US" altLang="zh-CN" dirty="0">
                <a:hlinkClick r:id="rId3"/>
              </a:rPr>
              <a:t>http://git.oschina.net/progit</a:t>
            </a:r>
            <a:r>
              <a:rPr lang="en-US" altLang="zh-CN" dirty="0" smtClean="0">
                <a:hlinkClick r:id="rId3"/>
              </a:rPr>
              <a:t>/</a:t>
            </a:r>
            <a:r>
              <a:rPr lang="en-US" altLang="zh-CN" dirty="0" smtClean="0"/>
              <a:t> </a:t>
            </a:r>
            <a:endParaRPr lang="en-US" altLang="zh-CN" dirty="0"/>
          </a:p>
          <a:p>
            <a:pPr marL="0" indent="0">
              <a:buNone/>
            </a:pPr>
            <a:endParaRPr lang="en-US" altLang="zh-CN" sz="2000" dirty="0"/>
          </a:p>
          <a:p>
            <a:pPr>
              <a:buFont typeface="Wingdings" panose="05000000000000000000" pitchFamily="2" charset="2"/>
              <a:buChar char="l"/>
            </a:pPr>
            <a:endParaRPr lang="en-US" altLang="zh-CN" sz="2000" dirty="0" smtClean="0"/>
          </a:p>
          <a:p>
            <a:pPr marL="0" indent="0">
              <a:buNone/>
            </a:pPr>
            <a:endParaRPr lang="en-US" altLang="zh-CN" sz="2000" dirty="0" smtClean="0"/>
          </a:p>
        </p:txBody>
      </p:sp>
    </p:spTree>
    <p:extLst>
      <p:ext uri="{BB962C8B-B14F-4D97-AF65-F5344CB8AC3E}">
        <p14:creationId xmlns:p14="http://schemas.microsoft.com/office/powerpoint/2010/main" val="1044083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err="1"/>
              <a:t>Git</a:t>
            </a:r>
            <a:r>
              <a:rPr lang="en-US" altLang="zh-CN" dirty="0"/>
              <a:t> </a:t>
            </a:r>
            <a:r>
              <a:rPr lang="en-US" altLang="zh-CN" dirty="0" smtClean="0"/>
              <a:t>Workflows——</a:t>
            </a:r>
            <a:r>
              <a:rPr lang="zh-CN" altLang="en-US" dirty="0" smtClean="0"/>
              <a:t>规范化的开发管理流程</a:t>
            </a:r>
            <a:endParaRPr lang="zh-CN" altLang="en-US" dirty="0"/>
          </a:p>
        </p:txBody>
      </p:sp>
      <p:sp>
        <p:nvSpPr>
          <p:cNvPr id="2" name="内容占位符 1"/>
          <p:cNvSpPr>
            <a:spLocks noGrp="1"/>
          </p:cNvSpPr>
          <p:nvPr>
            <p:ph idx="1"/>
          </p:nvPr>
        </p:nvSpPr>
        <p:spPr/>
        <p:txBody>
          <a:bodyPr>
            <a:normAutofit/>
          </a:bodyPr>
          <a:lstStyle/>
          <a:p>
            <a:pPr marL="0" indent="0">
              <a:buNone/>
            </a:pPr>
            <a:r>
              <a:rPr lang="en-US" altLang="zh-CN" sz="2000" dirty="0" smtClean="0"/>
              <a:t>      </a:t>
            </a:r>
            <a:r>
              <a:rPr lang="en-US" altLang="zh-CN" sz="2000" dirty="0" err="1" smtClean="0"/>
              <a:t>Git</a:t>
            </a:r>
            <a:r>
              <a:rPr lang="en-US" altLang="zh-CN" sz="2000" dirty="0" smtClean="0"/>
              <a:t> </a:t>
            </a:r>
            <a:r>
              <a:rPr lang="en-US" altLang="zh-CN" sz="2000" dirty="0"/>
              <a:t>Flow</a:t>
            </a:r>
            <a:r>
              <a:rPr lang="zh-CN" altLang="en-US" sz="2000" dirty="0"/>
              <a:t>重点解决的是由于源代码在开发过程中的各种冲突导致开发活动混乱的</a:t>
            </a:r>
            <a:r>
              <a:rPr lang="zh-CN" altLang="en-US" sz="2000" dirty="0" smtClean="0"/>
              <a:t>问题。</a:t>
            </a:r>
            <a:endParaRPr lang="en-US" altLang="zh-CN" sz="2000" dirty="0" smtClean="0"/>
          </a:p>
          <a:p>
            <a:pPr marL="0" indent="0">
              <a:buNone/>
            </a:pPr>
            <a:r>
              <a:rPr lang="en-US" altLang="zh-CN" sz="2000" dirty="0" smtClean="0"/>
              <a:t>      </a:t>
            </a:r>
            <a:r>
              <a:rPr lang="en-US" altLang="zh-CN" sz="2000" dirty="0" err="1" smtClean="0"/>
              <a:t>Git</a:t>
            </a:r>
            <a:r>
              <a:rPr lang="en-US" altLang="zh-CN" sz="2000" dirty="0" smtClean="0"/>
              <a:t> Flow</a:t>
            </a:r>
            <a:r>
              <a:rPr lang="zh-CN" altLang="en-US" sz="2000" dirty="0" smtClean="0"/>
              <a:t>一共使用</a:t>
            </a:r>
            <a:r>
              <a:rPr lang="en-US" altLang="zh-CN" sz="2000" dirty="0" smtClean="0"/>
              <a:t>5</a:t>
            </a:r>
            <a:r>
              <a:rPr lang="zh-CN" altLang="en-US" sz="2000" dirty="0" smtClean="0"/>
              <a:t>条分支来定义整体的工作流，分别是：</a:t>
            </a:r>
            <a:endParaRPr lang="en-US" altLang="zh-CN" sz="2000" dirty="0" smtClean="0"/>
          </a:p>
          <a:p>
            <a:pPr lvl="2">
              <a:buFont typeface="Wingdings" panose="05000000000000000000" pitchFamily="2" charset="2"/>
              <a:buChar char="l"/>
            </a:pPr>
            <a:r>
              <a:rPr lang="en-US" altLang="zh-CN" sz="2000" dirty="0" smtClean="0"/>
              <a:t>Master</a:t>
            </a:r>
          </a:p>
          <a:p>
            <a:pPr lvl="2">
              <a:buFont typeface="Wingdings" panose="05000000000000000000" pitchFamily="2" charset="2"/>
              <a:buChar char="l"/>
            </a:pPr>
            <a:r>
              <a:rPr lang="en-US" altLang="zh-CN" sz="2000" dirty="0" smtClean="0"/>
              <a:t>Develop</a:t>
            </a:r>
          </a:p>
          <a:p>
            <a:pPr lvl="2">
              <a:buFont typeface="Wingdings" panose="05000000000000000000" pitchFamily="2" charset="2"/>
              <a:buChar char="l"/>
            </a:pPr>
            <a:r>
              <a:rPr lang="en-US" altLang="zh-CN" sz="2000" dirty="0" smtClean="0"/>
              <a:t>Feature</a:t>
            </a:r>
          </a:p>
          <a:p>
            <a:pPr lvl="2">
              <a:buFont typeface="Wingdings" panose="05000000000000000000" pitchFamily="2" charset="2"/>
              <a:buChar char="l"/>
            </a:pPr>
            <a:r>
              <a:rPr lang="en-US" altLang="zh-CN" sz="2000" dirty="0" smtClean="0"/>
              <a:t>Release</a:t>
            </a:r>
          </a:p>
          <a:p>
            <a:pPr lvl="2">
              <a:buFont typeface="Wingdings" panose="05000000000000000000" pitchFamily="2" charset="2"/>
              <a:buChar char="l"/>
            </a:pPr>
            <a:r>
              <a:rPr lang="en-US" altLang="zh-CN" sz="2000" dirty="0" smtClean="0"/>
              <a:t>Hotfix  </a:t>
            </a:r>
          </a:p>
          <a:p>
            <a:pPr marL="0" indent="0">
              <a:buNone/>
            </a:pPr>
            <a:r>
              <a:rPr lang="en-US" altLang="zh-CN" sz="2000" dirty="0" smtClean="0"/>
              <a:t>	</a:t>
            </a:r>
          </a:p>
          <a:p>
            <a:pPr marL="0" indent="0">
              <a:buNone/>
            </a:pPr>
            <a:endParaRPr lang="en-US" altLang="zh-CN" sz="2000" dirty="0" smtClean="0"/>
          </a:p>
        </p:txBody>
      </p:sp>
    </p:spTree>
    <p:extLst>
      <p:ext uri="{BB962C8B-B14F-4D97-AF65-F5344CB8AC3E}">
        <p14:creationId xmlns:p14="http://schemas.microsoft.com/office/powerpoint/2010/main" val="3232131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Master</a:t>
            </a:r>
            <a:r>
              <a:rPr lang="zh-CN" altLang="en-US" dirty="0" smtClean="0"/>
              <a:t>分支和</a:t>
            </a:r>
            <a:r>
              <a:rPr lang="en-US" altLang="zh-CN" dirty="0" smtClean="0"/>
              <a:t>Develop</a:t>
            </a:r>
            <a:r>
              <a:rPr lang="zh-CN" altLang="en-US" dirty="0" smtClean="0"/>
              <a:t>分支</a:t>
            </a:r>
            <a:endParaRPr lang="zh-CN" altLang="en-US" dirty="0"/>
          </a:p>
        </p:txBody>
      </p:sp>
      <p:sp>
        <p:nvSpPr>
          <p:cNvPr id="2" name="内容占位符 1"/>
          <p:cNvSpPr>
            <a:spLocks noGrp="1"/>
          </p:cNvSpPr>
          <p:nvPr>
            <p:ph idx="1"/>
          </p:nvPr>
        </p:nvSpPr>
        <p:spPr/>
        <p:txBody>
          <a:bodyPr>
            <a:normAutofit/>
          </a:bodyPr>
          <a:lstStyle/>
          <a:p>
            <a:pPr marL="0" indent="0">
              <a:buNone/>
            </a:pPr>
            <a:r>
              <a:rPr lang="en-US" altLang="zh-CN" sz="2400" dirty="0">
                <a:solidFill>
                  <a:schemeClr val="tx1"/>
                </a:solidFill>
              </a:rPr>
              <a:t> </a:t>
            </a:r>
            <a:r>
              <a:rPr lang="en-US" altLang="zh-CN" sz="2400" dirty="0" smtClean="0">
                <a:solidFill>
                  <a:schemeClr val="tx1"/>
                </a:solidFill>
              </a:rPr>
              <a:t>     </a:t>
            </a:r>
            <a:r>
              <a:rPr lang="en-US" altLang="zh-CN" sz="2000" dirty="0" smtClean="0"/>
              <a:t>Master</a:t>
            </a:r>
            <a:r>
              <a:rPr lang="zh-CN" altLang="en-US" sz="2000" dirty="0"/>
              <a:t>分支是最重要的分支。它主要代表和保存了整体项目的历史发布版本</a:t>
            </a:r>
            <a:r>
              <a:rPr lang="zh-CN" altLang="en-US" sz="2000" dirty="0" smtClean="0"/>
              <a:t>。只有</a:t>
            </a:r>
            <a:r>
              <a:rPr lang="zh-CN" altLang="en-US" sz="2000" dirty="0"/>
              <a:t>成功上线的版本才能被合并到</a:t>
            </a:r>
            <a:r>
              <a:rPr lang="en-US" altLang="zh-CN" sz="2000" dirty="0"/>
              <a:t>Master</a:t>
            </a:r>
            <a:r>
              <a:rPr lang="zh-CN" altLang="en-US" sz="2000" dirty="0"/>
              <a:t>分支上</a:t>
            </a:r>
            <a:r>
              <a:rPr lang="zh-CN" altLang="en-US" sz="2000" dirty="0" smtClean="0"/>
              <a:t>。简单说，</a:t>
            </a:r>
            <a:r>
              <a:rPr lang="en-US" altLang="zh-CN" sz="2000" dirty="0" smtClean="0"/>
              <a:t>Master</a:t>
            </a:r>
            <a:r>
              <a:rPr lang="zh-CN" altLang="en-US" sz="2000" dirty="0" smtClean="0"/>
              <a:t>分支上的代码应该时刻保持与线上一致。</a:t>
            </a:r>
            <a:endParaRPr lang="en-US" altLang="zh-CN" sz="2000" dirty="0"/>
          </a:p>
          <a:p>
            <a:pPr marL="0" indent="0">
              <a:buNone/>
            </a:pPr>
            <a:r>
              <a:rPr lang="en-US" altLang="zh-CN" sz="2000" dirty="0"/>
              <a:t> </a:t>
            </a:r>
            <a:r>
              <a:rPr lang="en-US" altLang="zh-CN" sz="2000" dirty="0" smtClean="0"/>
              <a:t>    </a:t>
            </a:r>
          </a:p>
          <a:p>
            <a:pPr marL="0" indent="0">
              <a:buNone/>
            </a:pPr>
            <a:r>
              <a:rPr lang="en-US" altLang="zh-CN" sz="2000" dirty="0"/>
              <a:t> </a:t>
            </a:r>
            <a:r>
              <a:rPr lang="en-US" altLang="zh-CN" sz="2000" dirty="0" smtClean="0"/>
              <a:t>     Develop</a:t>
            </a:r>
            <a:r>
              <a:rPr lang="zh-CN" altLang="en-US" sz="2000" dirty="0"/>
              <a:t>分支的主要作用是用来整合不同的</a:t>
            </a:r>
            <a:r>
              <a:rPr lang="en-US" altLang="zh-CN" sz="2000" dirty="0"/>
              <a:t>Feature</a:t>
            </a:r>
            <a:r>
              <a:rPr lang="zh-CN" altLang="en-US" sz="2000" dirty="0"/>
              <a:t>。可以简单的理解为</a:t>
            </a:r>
            <a:r>
              <a:rPr lang="en-US" altLang="zh-CN" sz="2000" dirty="0"/>
              <a:t>Develop</a:t>
            </a:r>
            <a:r>
              <a:rPr lang="zh-CN" altLang="en-US" sz="2000" dirty="0"/>
              <a:t>分支每次</a:t>
            </a:r>
            <a:r>
              <a:rPr lang="zh-CN" altLang="en-US" sz="2000" dirty="0" smtClean="0"/>
              <a:t>都会整合</a:t>
            </a:r>
            <a:r>
              <a:rPr lang="zh-CN" altLang="en-US" sz="2000" dirty="0"/>
              <a:t>不同的</a:t>
            </a:r>
            <a:r>
              <a:rPr lang="en-US" altLang="zh-CN" sz="2000" dirty="0"/>
              <a:t>Feature</a:t>
            </a:r>
            <a:r>
              <a:rPr lang="zh-CN" altLang="en-US" sz="2000" dirty="0"/>
              <a:t>用于打包本次的上线版本。</a:t>
            </a:r>
            <a:endParaRPr lang="en-US" altLang="zh-CN" sz="2000" dirty="0"/>
          </a:p>
          <a:p>
            <a:pPr marL="0" indent="0">
              <a:buNone/>
            </a:pPr>
            <a:endParaRPr lang="en-US" altLang="zh-CN" sz="2000" dirty="0" smtClean="0"/>
          </a:p>
        </p:txBody>
      </p:sp>
    </p:spTree>
    <p:extLst>
      <p:ext uri="{BB962C8B-B14F-4D97-AF65-F5344CB8AC3E}">
        <p14:creationId xmlns:p14="http://schemas.microsoft.com/office/powerpoint/2010/main" val="3281014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Feature</a:t>
            </a:r>
            <a:r>
              <a:rPr lang="zh-CN" altLang="en-US" dirty="0" smtClean="0"/>
              <a:t>分支</a:t>
            </a:r>
            <a:endParaRPr lang="zh-CN" altLang="en-US" dirty="0"/>
          </a:p>
        </p:txBody>
      </p:sp>
      <p:sp>
        <p:nvSpPr>
          <p:cNvPr id="2" name="内容占位符 1"/>
          <p:cNvSpPr>
            <a:spLocks noGrp="1"/>
          </p:cNvSpPr>
          <p:nvPr>
            <p:ph idx="1"/>
          </p:nvPr>
        </p:nvSpPr>
        <p:spPr/>
        <p:txBody>
          <a:bodyPr>
            <a:normAutofit/>
          </a:bodyPr>
          <a:lstStyle/>
          <a:p>
            <a:pPr marL="0" indent="0">
              <a:buNone/>
            </a:pPr>
            <a:r>
              <a:rPr lang="en-US" altLang="zh-CN" sz="2000" dirty="0" smtClean="0"/>
              <a:t>      </a:t>
            </a:r>
            <a:r>
              <a:rPr lang="zh-CN" altLang="en-US" dirty="0" smtClean="0"/>
              <a:t>在</a:t>
            </a:r>
            <a:r>
              <a:rPr lang="en-US" altLang="zh-CN" dirty="0" err="1" smtClean="0"/>
              <a:t>Git</a:t>
            </a:r>
            <a:r>
              <a:rPr lang="en-US" altLang="zh-CN" dirty="0" smtClean="0"/>
              <a:t> Flow</a:t>
            </a:r>
            <a:r>
              <a:rPr lang="zh-CN" altLang="en-US" dirty="0" smtClean="0"/>
              <a:t>中一个功能就被命名为一个</a:t>
            </a:r>
            <a:r>
              <a:rPr lang="en-US" altLang="zh-CN" dirty="0" smtClean="0"/>
              <a:t>feature</a:t>
            </a:r>
            <a:r>
              <a:rPr lang="zh-CN" altLang="en-US" dirty="0" smtClean="0"/>
              <a:t>。我们将不同的功能划分到不同的</a:t>
            </a:r>
            <a:r>
              <a:rPr lang="en-US" altLang="zh-CN" dirty="0" smtClean="0"/>
              <a:t>feature</a:t>
            </a:r>
            <a:r>
              <a:rPr lang="zh-CN" altLang="en-US" dirty="0" smtClean="0"/>
              <a:t>中去完成。</a:t>
            </a:r>
            <a:endParaRPr lang="en-US" altLang="zh-CN" dirty="0" smtClean="0"/>
          </a:p>
          <a:p>
            <a:pPr marL="0" indent="0">
              <a:buNone/>
            </a:pPr>
            <a:endParaRPr lang="en-US" altLang="zh-CN" dirty="0" smtClean="0"/>
          </a:p>
          <a:p>
            <a:pPr marL="0" indent="0">
              <a:buNone/>
            </a:pPr>
            <a:r>
              <a:rPr lang="en-US" altLang="zh-CN" dirty="0" smtClean="0"/>
              <a:t>      Feature</a:t>
            </a:r>
            <a:r>
              <a:rPr lang="zh-CN" altLang="en-US" dirty="0"/>
              <a:t>分支也被称作为功能分支。这个分支的起点总是从</a:t>
            </a:r>
            <a:r>
              <a:rPr lang="en-US" altLang="zh-CN" dirty="0"/>
              <a:t>Develop</a:t>
            </a:r>
            <a:r>
              <a:rPr lang="zh-CN" altLang="en-US" dirty="0"/>
              <a:t>分支上打出的。说白了就是</a:t>
            </a:r>
            <a:r>
              <a:rPr lang="en-US" altLang="zh-CN" dirty="0"/>
              <a:t>Feature</a:t>
            </a:r>
            <a:r>
              <a:rPr lang="zh-CN" altLang="en-US" dirty="0"/>
              <a:t>的起点永远是</a:t>
            </a:r>
            <a:r>
              <a:rPr lang="en-US" altLang="zh-CN" dirty="0"/>
              <a:t>Develop</a:t>
            </a:r>
            <a:r>
              <a:rPr lang="zh-CN" altLang="en-US" dirty="0"/>
              <a:t>分支的镜像</a:t>
            </a:r>
            <a:r>
              <a:rPr lang="zh-CN" altLang="en-US" dirty="0" smtClean="0"/>
              <a:t>。</a:t>
            </a:r>
            <a:endParaRPr lang="en-US" altLang="zh-CN" dirty="0"/>
          </a:p>
          <a:p>
            <a:pPr marL="0" indent="0">
              <a:buNone/>
            </a:pPr>
            <a:r>
              <a:rPr lang="en-US" altLang="zh-CN" dirty="0"/>
              <a:t> </a:t>
            </a:r>
            <a:r>
              <a:rPr lang="en-US" altLang="zh-CN" dirty="0" smtClean="0"/>
              <a:t>     </a:t>
            </a:r>
            <a:r>
              <a:rPr lang="zh-CN" altLang="en-US" dirty="0" smtClean="0"/>
              <a:t>我们</a:t>
            </a:r>
            <a:r>
              <a:rPr lang="zh-CN" altLang="en-US" dirty="0"/>
              <a:t>建议在开发每次版本的时候，将每一</a:t>
            </a:r>
            <a:r>
              <a:rPr lang="zh-CN" altLang="en-US" dirty="0" smtClean="0"/>
              <a:t>个独立的</a:t>
            </a:r>
            <a:r>
              <a:rPr lang="zh-CN" altLang="en-US" dirty="0"/>
              <a:t>功能放在单独的</a:t>
            </a:r>
            <a:r>
              <a:rPr lang="en-US" altLang="zh-CN" dirty="0"/>
              <a:t>Feature</a:t>
            </a:r>
            <a:r>
              <a:rPr lang="zh-CN" altLang="en-US" dirty="0"/>
              <a:t>当中。这样做的</a:t>
            </a:r>
            <a:r>
              <a:rPr lang="zh-CN" altLang="en-US" dirty="0" smtClean="0"/>
              <a:t>好处</a:t>
            </a:r>
            <a:r>
              <a:rPr lang="zh-CN" altLang="en-US" dirty="0"/>
              <a:t>也是显而易见的，因为我们可以在日后很</a:t>
            </a:r>
            <a:r>
              <a:rPr lang="zh-CN" altLang="en-US" dirty="0" smtClean="0"/>
              <a:t>灵活的</a:t>
            </a:r>
            <a:r>
              <a:rPr lang="zh-CN" altLang="en-US" dirty="0"/>
              <a:t>决定是否本次开发的功能参与这次版本的</a:t>
            </a:r>
            <a:r>
              <a:rPr lang="zh-CN" altLang="en-US" dirty="0" smtClean="0"/>
              <a:t>上线</a:t>
            </a:r>
            <a:r>
              <a:rPr lang="zh-CN" altLang="en-US" dirty="0"/>
              <a:t>。这是一种非常灵活的做法</a:t>
            </a:r>
            <a:r>
              <a:rPr lang="zh-CN" altLang="en-US" dirty="0" smtClean="0"/>
              <a:t>。</a:t>
            </a:r>
            <a:endParaRPr lang="en-US" altLang="zh-CN" dirty="0" smtClean="0"/>
          </a:p>
          <a:p>
            <a:pPr marL="0" indent="0">
              <a:buNone/>
            </a:pPr>
            <a:endParaRPr lang="en-US" altLang="zh-CN" dirty="0"/>
          </a:p>
          <a:p>
            <a:pPr marL="0" indent="0">
              <a:buNone/>
            </a:pPr>
            <a:r>
              <a:rPr lang="en-US" altLang="zh-CN" dirty="0"/>
              <a:t> </a:t>
            </a:r>
            <a:r>
              <a:rPr lang="en-US" altLang="zh-CN" dirty="0" smtClean="0"/>
              <a:t>     </a:t>
            </a:r>
            <a:r>
              <a:rPr lang="zh-CN" altLang="en-US" dirty="0" smtClean="0"/>
              <a:t>当</a:t>
            </a:r>
            <a:r>
              <a:rPr lang="zh-CN" altLang="en-US" dirty="0"/>
              <a:t>一个</a:t>
            </a:r>
            <a:r>
              <a:rPr lang="en-US" altLang="zh-CN" dirty="0"/>
              <a:t>Feature</a:t>
            </a:r>
            <a:r>
              <a:rPr lang="zh-CN" altLang="en-US" dirty="0"/>
              <a:t>完成开发后，我们会将这个</a:t>
            </a:r>
            <a:r>
              <a:rPr lang="en-US" altLang="zh-CN" dirty="0"/>
              <a:t>Feature</a:t>
            </a:r>
            <a:r>
              <a:rPr lang="zh-CN" altLang="en-US" dirty="0"/>
              <a:t>合并到</a:t>
            </a:r>
            <a:r>
              <a:rPr lang="en-US" altLang="zh-CN" dirty="0"/>
              <a:t>Develop</a:t>
            </a:r>
            <a:r>
              <a:rPr lang="zh-CN" altLang="en-US" dirty="0"/>
              <a:t>分支上。</a:t>
            </a:r>
            <a:endParaRPr lang="en-US" altLang="zh-CN" dirty="0"/>
          </a:p>
          <a:p>
            <a:pPr marL="0" indent="0">
              <a:buNone/>
            </a:pPr>
            <a:endParaRPr lang="en-US" altLang="zh-CN" sz="2000" dirty="0"/>
          </a:p>
          <a:p>
            <a:pPr marL="0" indent="0">
              <a:buNone/>
            </a:pPr>
            <a:endParaRPr lang="en-US" altLang="zh-CN" sz="2000" dirty="0" smtClean="0"/>
          </a:p>
        </p:txBody>
      </p:sp>
    </p:spTree>
    <p:extLst>
      <p:ext uri="{BB962C8B-B14F-4D97-AF65-F5344CB8AC3E}">
        <p14:creationId xmlns:p14="http://schemas.microsoft.com/office/powerpoint/2010/main" val="398367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Release</a:t>
            </a:r>
            <a:r>
              <a:rPr lang="zh-CN" altLang="en-US" dirty="0" smtClean="0"/>
              <a:t>分支</a:t>
            </a:r>
            <a:endParaRPr lang="zh-CN" altLang="en-US" dirty="0"/>
          </a:p>
        </p:txBody>
      </p:sp>
      <p:sp>
        <p:nvSpPr>
          <p:cNvPr id="2" name="内容占位符 1"/>
          <p:cNvSpPr>
            <a:spLocks noGrp="1"/>
          </p:cNvSpPr>
          <p:nvPr>
            <p:ph idx="1"/>
          </p:nvPr>
        </p:nvSpPr>
        <p:spPr/>
        <p:txBody>
          <a:bodyPr>
            <a:normAutofit/>
          </a:bodyPr>
          <a:lstStyle/>
          <a:p>
            <a:pPr marL="0" indent="0">
              <a:buNone/>
            </a:pPr>
            <a:r>
              <a:rPr lang="en-US" altLang="zh-CN" dirty="0"/>
              <a:t>      Release</a:t>
            </a:r>
            <a:r>
              <a:rPr lang="zh-CN" altLang="en-US" dirty="0"/>
              <a:t>分支保存每次已开发完成的版本。</a:t>
            </a:r>
            <a:r>
              <a:rPr lang="en-US" altLang="zh-CN" dirty="0"/>
              <a:t>Release</a:t>
            </a:r>
            <a:r>
              <a:rPr lang="zh-CN" altLang="en-US" dirty="0"/>
              <a:t>的分支起点是</a:t>
            </a:r>
            <a:r>
              <a:rPr lang="en-US" altLang="zh-CN" dirty="0"/>
              <a:t>Develop</a:t>
            </a:r>
            <a:r>
              <a:rPr lang="zh-CN" altLang="en-US" dirty="0"/>
              <a:t>分支。测试人员</a:t>
            </a:r>
            <a:r>
              <a:rPr lang="zh-CN" altLang="en-US" dirty="0" smtClean="0"/>
              <a:t>参与测试</a:t>
            </a:r>
            <a:r>
              <a:rPr lang="zh-CN" altLang="en-US" dirty="0"/>
              <a:t>的分支就是</a:t>
            </a:r>
            <a:r>
              <a:rPr lang="en-US" altLang="zh-CN" dirty="0"/>
              <a:t>Release</a:t>
            </a:r>
            <a:r>
              <a:rPr lang="zh-CN" altLang="en-US" dirty="0" smtClean="0"/>
              <a:t>。</a:t>
            </a:r>
            <a:endParaRPr lang="en-US" altLang="zh-CN" dirty="0" smtClean="0"/>
          </a:p>
          <a:p>
            <a:pPr marL="0" indent="0">
              <a:buNone/>
            </a:pPr>
            <a:r>
              <a:rPr lang="en-US" altLang="zh-CN" dirty="0" smtClean="0"/>
              <a:t>      </a:t>
            </a:r>
            <a:r>
              <a:rPr lang="zh-CN" altLang="en-US" dirty="0" smtClean="0"/>
              <a:t>测试完成上线后，必须将</a:t>
            </a:r>
            <a:r>
              <a:rPr lang="en-US" altLang="zh-CN" dirty="0" smtClean="0"/>
              <a:t>release</a:t>
            </a:r>
            <a:r>
              <a:rPr lang="zh-CN" altLang="en-US" dirty="0" smtClean="0"/>
              <a:t>分支的内容合并回</a:t>
            </a:r>
            <a:r>
              <a:rPr lang="en-US" altLang="zh-CN" dirty="0" smtClean="0"/>
              <a:t>develop</a:t>
            </a:r>
            <a:r>
              <a:rPr lang="zh-CN" altLang="en-US" dirty="0" smtClean="0"/>
              <a:t>分支和</a:t>
            </a:r>
            <a:r>
              <a:rPr lang="en-US" altLang="zh-CN" dirty="0" smtClean="0"/>
              <a:t>master</a:t>
            </a:r>
            <a:r>
              <a:rPr lang="zh-CN" altLang="en-US" dirty="0" smtClean="0"/>
              <a:t>分支。</a:t>
            </a:r>
            <a:endParaRPr lang="en-US" altLang="zh-CN" dirty="0"/>
          </a:p>
          <a:p>
            <a:pPr marL="0" indent="0">
              <a:buNone/>
            </a:pPr>
            <a:r>
              <a:rPr lang="en-US" altLang="zh-CN" dirty="0"/>
              <a:t>      </a:t>
            </a:r>
            <a:endParaRPr lang="en-US" altLang="zh-CN" dirty="0" smtClean="0"/>
          </a:p>
          <a:p>
            <a:pPr marL="0" indent="0">
              <a:buNone/>
            </a:pPr>
            <a:r>
              <a:rPr lang="en-US" altLang="zh-CN" dirty="0"/>
              <a:t> </a:t>
            </a:r>
            <a:r>
              <a:rPr lang="en-US" altLang="zh-CN" dirty="0" smtClean="0"/>
              <a:t>     </a:t>
            </a:r>
            <a:r>
              <a:rPr lang="zh-CN" altLang="en-US" dirty="0" smtClean="0"/>
              <a:t>比如说</a:t>
            </a:r>
            <a:r>
              <a:rPr lang="zh-CN" altLang="en-US" dirty="0"/>
              <a:t>我们本次</a:t>
            </a:r>
            <a:r>
              <a:rPr lang="en-US" altLang="zh-CN" dirty="0"/>
              <a:t>X</a:t>
            </a:r>
            <a:r>
              <a:rPr lang="zh-CN" altLang="en-US" dirty="0"/>
              <a:t>项目的版本要有</a:t>
            </a:r>
            <a:r>
              <a:rPr lang="en-US" altLang="zh-CN" dirty="0"/>
              <a:t>2</a:t>
            </a:r>
            <a:r>
              <a:rPr lang="zh-CN" altLang="en-US" dirty="0"/>
              <a:t>个新功能</a:t>
            </a:r>
            <a:r>
              <a:rPr lang="zh-CN" altLang="en-US" dirty="0" smtClean="0"/>
              <a:t>，我们会从</a:t>
            </a:r>
            <a:r>
              <a:rPr lang="en-US" altLang="zh-CN" dirty="0" smtClean="0"/>
              <a:t>develop</a:t>
            </a:r>
            <a:r>
              <a:rPr lang="zh-CN" altLang="en-US" dirty="0" smtClean="0"/>
              <a:t>分支上分别</a:t>
            </a:r>
            <a:r>
              <a:rPr lang="zh-CN" altLang="en-US" dirty="0"/>
              <a:t>创建</a:t>
            </a:r>
            <a:r>
              <a:rPr lang="en-US" altLang="zh-CN" dirty="0"/>
              <a:t>2</a:t>
            </a:r>
            <a:r>
              <a:rPr lang="zh-CN" altLang="en-US" dirty="0"/>
              <a:t>个</a:t>
            </a:r>
            <a:r>
              <a:rPr lang="en-US" altLang="zh-CN" dirty="0"/>
              <a:t>Feature</a:t>
            </a:r>
            <a:r>
              <a:rPr lang="zh-CN" altLang="en-US" dirty="0"/>
              <a:t>分支用于开发不同</a:t>
            </a:r>
            <a:r>
              <a:rPr lang="zh-CN" altLang="en-US" dirty="0" smtClean="0"/>
              <a:t>的功能</a:t>
            </a:r>
            <a:r>
              <a:rPr lang="zh-CN" altLang="en-US" dirty="0"/>
              <a:t>。开发完成后我们会将这</a:t>
            </a:r>
            <a:r>
              <a:rPr lang="en-US" altLang="zh-CN" dirty="0"/>
              <a:t>2</a:t>
            </a:r>
            <a:r>
              <a:rPr lang="zh-CN" altLang="en-US" dirty="0"/>
              <a:t>个分支合并到</a:t>
            </a:r>
            <a:r>
              <a:rPr lang="en-US" altLang="zh-CN" dirty="0"/>
              <a:t>Develop</a:t>
            </a:r>
            <a:r>
              <a:rPr lang="zh-CN" altLang="en-US" dirty="0"/>
              <a:t>分支上，于是</a:t>
            </a:r>
            <a:r>
              <a:rPr lang="en-US" altLang="zh-CN" dirty="0"/>
              <a:t>Develop</a:t>
            </a:r>
            <a:r>
              <a:rPr lang="zh-CN" altLang="en-US" dirty="0"/>
              <a:t>就收集了</a:t>
            </a:r>
            <a:r>
              <a:rPr lang="en-US" altLang="zh-CN" dirty="0"/>
              <a:t>2</a:t>
            </a:r>
            <a:r>
              <a:rPr lang="zh-CN" altLang="en-US" dirty="0" smtClean="0"/>
              <a:t>个即将</a:t>
            </a:r>
            <a:r>
              <a:rPr lang="zh-CN" altLang="en-US" dirty="0"/>
              <a:t>打包为一个版本的功能。这时候我们选择在</a:t>
            </a:r>
            <a:r>
              <a:rPr lang="en-US" altLang="zh-CN" dirty="0"/>
              <a:t>Develop</a:t>
            </a:r>
            <a:r>
              <a:rPr lang="zh-CN" altLang="en-US" dirty="0"/>
              <a:t>分支上打一个</a:t>
            </a:r>
            <a:r>
              <a:rPr lang="en-US" altLang="zh-CN" dirty="0"/>
              <a:t>Release</a:t>
            </a:r>
            <a:r>
              <a:rPr lang="zh-CN" altLang="en-US" dirty="0"/>
              <a:t>节点，这个节点位于</a:t>
            </a:r>
            <a:r>
              <a:rPr lang="en-US" altLang="zh-CN" dirty="0"/>
              <a:t>Release</a:t>
            </a:r>
            <a:r>
              <a:rPr lang="zh-CN" altLang="en-US" dirty="0"/>
              <a:t>分支上，也就代表了本次要测试上线的</a:t>
            </a:r>
            <a:r>
              <a:rPr lang="en-US" altLang="zh-CN" dirty="0"/>
              <a:t>2</a:t>
            </a:r>
            <a:r>
              <a:rPr lang="zh-CN" altLang="en-US" dirty="0"/>
              <a:t>个新功能</a:t>
            </a:r>
            <a:r>
              <a:rPr lang="zh-CN" altLang="en-US" dirty="0" smtClean="0"/>
              <a:t>。测试完成上线后，将</a:t>
            </a:r>
            <a:r>
              <a:rPr lang="en-US" altLang="zh-CN" dirty="0" smtClean="0"/>
              <a:t>release</a:t>
            </a:r>
            <a:r>
              <a:rPr lang="zh-CN" altLang="en-US" dirty="0" smtClean="0"/>
              <a:t>分支的内容合并回</a:t>
            </a:r>
            <a:r>
              <a:rPr lang="en-US" altLang="zh-CN" dirty="0" smtClean="0"/>
              <a:t>develop</a:t>
            </a:r>
            <a:r>
              <a:rPr lang="zh-CN" altLang="en-US" dirty="0" smtClean="0"/>
              <a:t>分支和</a:t>
            </a:r>
            <a:r>
              <a:rPr lang="en-US" altLang="zh-CN" dirty="0" smtClean="0"/>
              <a:t>master</a:t>
            </a:r>
            <a:r>
              <a:rPr lang="zh-CN" altLang="en-US" dirty="0" smtClean="0"/>
              <a:t>分支。</a:t>
            </a:r>
            <a:endParaRPr lang="en-US" altLang="zh-CN" dirty="0"/>
          </a:p>
          <a:p>
            <a:pPr marL="0" indent="0">
              <a:buNone/>
            </a:pPr>
            <a:endParaRPr lang="en-US" altLang="zh-CN" dirty="0"/>
          </a:p>
          <a:p>
            <a:pPr marL="0" indent="0">
              <a:buNone/>
            </a:pPr>
            <a:endParaRPr lang="en-US" altLang="zh-CN" dirty="0" smtClean="0"/>
          </a:p>
        </p:txBody>
      </p:sp>
    </p:spTree>
    <p:extLst>
      <p:ext uri="{BB962C8B-B14F-4D97-AF65-F5344CB8AC3E}">
        <p14:creationId xmlns:p14="http://schemas.microsoft.com/office/powerpoint/2010/main" val="1739371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AX.PPT模板.Late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13424</TotalTime>
  <Words>1566</Words>
  <Application>Microsoft Office PowerPoint</Application>
  <PresentationFormat>全屏显示(4:3)</PresentationFormat>
  <Paragraphs>151</Paragraphs>
  <Slides>18</Slides>
  <Notes>17</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CAX.PPT模板.Latest</vt:lpstr>
      <vt:lpstr>1_Office 主题</vt:lpstr>
      <vt:lpstr>     Git版本控制</vt:lpstr>
      <vt:lpstr>传统的版本控制</vt:lpstr>
      <vt:lpstr>问题来了</vt:lpstr>
      <vt:lpstr>什么是Git？</vt:lpstr>
      <vt:lpstr>Git有哪些优点？</vt:lpstr>
      <vt:lpstr>Git Workflows——规范化的开发管理流程</vt:lpstr>
      <vt:lpstr>Master分支和Develop分支</vt:lpstr>
      <vt:lpstr>Feature分支</vt:lpstr>
      <vt:lpstr>Release分支</vt:lpstr>
      <vt:lpstr>Hotfix分支</vt:lpstr>
      <vt:lpstr>Git的支持</vt:lpstr>
      <vt:lpstr>Git的支持</vt:lpstr>
      <vt:lpstr>Git的支持</vt:lpstr>
      <vt:lpstr>Tracker版本控制</vt:lpstr>
      <vt:lpstr>版本号规则定义</vt:lpstr>
      <vt:lpstr>PowerPoint 演示文稿</vt:lpstr>
      <vt:lpstr>PowerPoint 演示文稿</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&amp; BI Roadmap</dc:title>
  <dc:creator>Frank</dc:creator>
  <cp:lastModifiedBy>T430i</cp:lastModifiedBy>
  <cp:revision>431</cp:revision>
  <dcterms:created xsi:type="dcterms:W3CDTF">2011-11-15T16:25:16Z</dcterms:created>
  <dcterms:modified xsi:type="dcterms:W3CDTF">2015-02-27T10:42:16Z</dcterms:modified>
</cp:coreProperties>
</file>