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701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9144000" cy="5143500"/>
  <p:notesSz cx="6858000" cy="9144000"/>
  <p:embeddedFontLst>
    <p:embeddedFont>
      <p:font typeface="Vidaloka" panose="02000504000000020004"/>
      <p:regular r:id="rId29"/>
    </p:embeddedFont>
    <p:embeddedFont>
      <p:font typeface="Montserrat"/>
      <p:regular r:id="rId30"/>
    </p:embeddedFont>
  </p:embeddedFontLst>
  <p:custDataLst>
    <p:tags r:id="rId31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3B83A3-59FC-410E-A61C-8287574F107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  <a:tblStyle styleId="{FF1A80AE-55BF-4A02-A204-9F0F31E3DA3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1" Type="http://schemas.openxmlformats.org/officeDocument/2006/relationships/tags" Target="tags/tag1.xml"/><Relationship Id="rId30" Type="http://schemas.openxmlformats.org/officeDocument/2006/relationships/font" Target="fonts/font2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1.fntdata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29f043128ac_1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29f043128ac_1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9f12919b38_1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9f12919b38_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9f043128ac_2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9f043128ac_2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6248f706c3_11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6" name="Google Shape;696;g26248f706c3_11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6248f706c3_4_88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0" name="Google Shape;720;g26248f706c3_4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g26248f706c3_0_7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1" name="Google Shape;751;g26248f706c3_0_7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26248f706c3_0_9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26248f706c3_0_9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26248f706c3_1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26248f706c3_1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g26248f706c3_0_1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" name="Google Shape;786;g26248f706c3_0_1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6248f706c3_0_13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6248f706c3_0_13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cf7a3c503a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cf7a3c503a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g26248f706c3_0_1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" name="Google Shape;799;g26248f706c3_0_1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6248f706c3_1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6248f706c3_1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cf7a3c503a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cf7a3c503a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6248f706c3_1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6248f706c3_1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6248f706c3_1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6248f706c3_1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9effdcf8f5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9effdcf8f5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26248f706c3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26248f706c3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9f043128ac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9f043128ac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g105aad17dc0_0_8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5" name="Google Shape;645;g105aad17dc0_0_8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4" Type="http://schemas.openxmlformats.org/officeDocument/2006/relationships/hyperlink" Target="https://www.freepik.com/" TargetMode="External"/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039975" y="13245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1040000" y="33771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cxnSp>
        <p:nvCxnSpPr>
          <p:cNvPr id="11" name="Google Shape;11;p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-257975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3;p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4;p2"/>
          <p:cNvCxnSpPr/>
          <p:nvPr/>
        </p:nvCxnSpPr>
        <p:spPr>
          <a:xfrm flipH="1">
            <a:off x="6467450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 hasCustomPrompt="1"/>
          </p:nvPr>
        </p:nvSpPr>
        <p:spPr>
          <a:xfrm>
            <a:off x="713225" y="1345363"/>
            <a:ext cx="77175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7" name="Google Shape;67;p11"/>
          <p:cNvSpPr txBox="1"/>
          <p:nvPr>
            <p:ph type="subTitle" idx="1"/>
          </p:nvPr>
        </p:nvSpPr>
        <p:spPr>
          <a:xfrm>
            <a:off x="15143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68" name="Google Shape;68;p1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" name="Google Shape;69;p1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" name="Google Shape;70;p1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" name="Google Shape;71;p1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6" name="Google Shape;76;p13"/>
          <p:cNvSpPr txBox="1"/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78" name="Google Shape;78;p13"/>
          <p:cNvSpPr txBox="1"/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0" name="Google Shape;80;p13"/>
          <p:cNvSpPr txBox="1"/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3"/>
          <p:cNvSpPr txBox="1"/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82" name="Google Shape;82;p13"/>
          <p:cNvSpPr txBox="1"/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3"/>
          <p:cNvSpPr txBox="1"/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/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/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4"/>
          <p:cNvSpPr txBox="1"/>
          <p:nvPr>
            <p:ph type="title" idx="2" hasCustomPrompt="1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/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4"/>
          <p:cNvSpPr txBox="1"/>
          <p:nvPr>
            <p:ph type="title" idx="4" hasCustomPrompt="1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/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4"/>
          <p:cNvSpPr txBox="1"/>
          <p:nvPr>
            <p:ph type="title" idx="7" hasCustomPrompt="1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/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4"/>
          <p:cNvSpPr txBox="1"/>
          <p:nvPr>
            <p:ph type="title" idx="13" hasCustomPrompt="1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/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4"/>
          <p:cNvSpPr txBox="1"/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14"/>
          <p:cNvSpPr txBox="1"/>
          <p:nvPr>
            <p:ph type="title" idx="16" hasCustomPrompt="1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4" name="Google Shape;104;p14"/>
          <p:cNvSpPr txBox="1"/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6" name="Google Shape;106;p14"/>
          <p:cNvSpPr txBox="1"/>
          <p:nvPr>
            <p:ph type="title" idx="19" hasCustomPrompt="1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/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09" name="Google Shape;109;p1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/>
          <p:nvPr>
            <p:ph type="title"/>
          </p:nvPr>
        </p:nvSpPr>
        <p:spPr>
          <a:xfrm>
            <a:off x="699900" y="282126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120" name="Google Shape;120;p16"/>
          <p:cNvSpPr txBox="1"/>
          <p:nvPr>
            <p:ph type="subTitle" idx="1"/>
          </p:nvPr>
        </p:nvSpPr>
        <p:spPr>
          <a:xfrm>
            <a:off x="699900" y="1675902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21" name="Google Shape;121;p1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>
            <p:ph type="subTitle" idx="1"/>
          </p:nvPr>
        </p:nvSpPr>
        <p:spPr>
          <a:xfrm>
            <a:off x="264840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17"/>
          <p:cNvSpPr txBox="1"/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28" name="Google Shape;128;p1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" name="Google Shape;129;p1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130;p1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131;p1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4" name="Google Shape;134;p18"/>
          <p:cNvSpPr txBox="1"/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4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 txBox="1"/>
          <p:nvPr>
            <p:ph type="title"/>
          </p:nvPr>
        </p:nvSpPr>
        <p:spPr>
          <a:xfrm>
            <a:off x="3742850" y="1549875"/>
            <a:ext cx="45450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39" name="Google Shape;139;p19"/>
          <p:cNvSpPr txBox="1"/>
          <p:nvPr>
            <p:ph type="subTitle" idx="1"/>
          </p:nvPr>
        </p:nvSpPr>
        <p:spPr>
          <a:xfrm>
            <a:off x="3742850" y="3039213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cxnSp>
        <p:nvCxnSpPr>
          <p:cNvPr id="140" name="Google Shape;140;p1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Google Shape;141;p1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Google Shape;142;p1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5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1677925" y="2511803"/>
            <a:ext cx="3714900" cy="80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8" name="Google Shape;148;p20"/>
          <p:cNvSpPr txBox="1"/>
          <p:nvPr>
            <p:ph type="title" idx="2" hasCustomPrompt="1"/>
          </p:nvPr>
        </p:nvSpPr>
        <p:spPr>
          <a:xfrm>
            <a:off x="3741925" y="14846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49" name="Google Shape;149;p20"/>
          <p:cNvSpPr txBox="1"/>
          <p:nvPr>
            <p:ph type="subTitle" idx="1"/>
          </p:nvPr>
        </p:nvSpPr>
        <p:spPr>
          <a:xfrm>
            <a:off x="831625" y="3244000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50" name="Google Shape;150;p20"/>
          <p:cNvCxnSpPr/>
          <p:nvPr/>
        </p:nvCxnSpPr>
        <p:spPr>
          <a:xfrm rot="10800000">
            <a:off x="-30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0"/>
          <p:cNvCxnSpPr/>
          <p:nvPr/>
        </p:nvCxnSpPr>
        <p:spPr>
          <a:xfrm rot="10800000">
            <a:off x="-30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0"/>
          <p:cNvCxnSpPr/>
          <p:nvPr/>
        </p:nvCxnSpPr>
        <p:spPr>
          <a:xfrm>
            <a:off x="-11287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0"/>
          <p:cNvCxnSpPr/>
          <p:nvPr/>
        </p:nvCxnSpPr>
        <p:spPr>
          <a:xfrm>
            <a:off x="790872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14550" y="2366272"/>
            <a:ext cx="3714900" cy="818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type="title" idx="2" hasCustomPrompt="1"/>
          </p:nvPr>
        </p:nvSpPr>
        <p:spPr>
          <a:xfrm>
            <a:off x="3746550" y="133916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type="subTitle" idx="1"/>
          </p:nvPr>
        </p:nvSpPr>
        <p:spPr>
          <a:xfrm>
            <a:off x="2291400" y="3076675"/>
            <a:ext cx="4561200" cy="39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" name="Google Shape;19;p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Google Shape;20;p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" name="Google Shape;21;p3"/>
          <p:cNvCxnSpPr/>
          <p:nvPr/>
        </p:nvCxnSpPr>
        <p:spPr>
          <a:xfrm flipH="1">
            <a:off x="7948925" y="3979775"/>
            <a:ext cx="1378500" cy="1236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2;p3"/>
          <p:cNvCxnSpPr/>
          <p:nvPr/>
        </p:nvCxnSpPr>
        <p:spPr>
          <a:xfrm flipH="1">
            <a:off x="-112875" y="-88700"/>
            <a:ext cx="1418700" cy="1064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6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0" name="Google Shape;160;p2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1" name="Google Shape;161;p2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2" name="Google Shape;162;p2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4" name="Google Shape;164;p2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5" name="Google Shape;165;p22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166;p2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7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1877475" y="445025"/>
            <a:ext cx="538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9" name="Google Shape;169;p23"/>
          <p:cNvSpPr txBox="1"/>
          <p:nvPr>
            <p:ph type="subTitle" idx="1"/>
          </p:nvPr>
        </p:nvSpPr>
        <p:spPr>
          <a:xfrm>
            <a:off x="32267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70" name="Google Shape;170;p23"/>
          <p:cNvSpPr txBox="1"/>
          <p:nvPr>
            <p:ph type="subTitle" idx="2"/>
          </p:nvPr>
        </p:nvSpPr>
        <p:spPr>
          <a:xfrm>
            <a:off x="32267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type="subTitle" idx="3"/>
          </p:nvPr>
        </p:nvSpPr>
        <p:spPr>
          <a:xfrm>
            <a:off x="719108" y="14053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72" name="Google Shape;172;p23"/>
          <p:cNvSpPr txBox="1"/>
          <p:nvPr>
            <p:ph type="subTitle" idx="4"/>
          </p:nvPr>
        </p:nvSpPr>
        <p:spPr>
          <a:xfrm>
            <a:off x="719108" y="18064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3"/>
          <p:cNvSpPr txBox="1"/>
          <p:nvPr>
            <p:ph type="subTitle" idx="5"/>
          </p:nvPr>
        </p:nvSpPr>
        <p:spPr>
          <a:xfrm>
            <a:off x="32267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74" name="Google Shape;174;p23"/>
          <p:cNvSpPr txBox="1"/>
          <p:nvPr>
            <p:ph type="subTitle" idx="6"/>
          </p:nvPr>
        </p:nvSpPr>
        <p:spPr>
          <a:xfrm>
            <a:off x="322670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type="subTitle" idx="7"/>
          </p:nvPr>
        </p:nvSpPr>
        <p:spPr>
          <a:xfrm>
            <a:off x="719108" y="3171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176" name="Google Shape;176;p23"/>
          <p:cNvSpPr txBox="1"/>
          <p:nvPr>
            <p:ph type="subTitle" idx="8"/>
          </p:nvPr>
        </p:nvSpPr>
        <p:spPr>
          <a:xfrm>
            <a:off x="719158" y="3565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77" name="Google Shape;177;p2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2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2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1" name="Google Shape;181;p2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2" name="Google Shape;182;p2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3" name="Google Shape;183;p2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24"/>
          <p:cNvSpPr txBox="1"/>
          <p:nvPr>
            <p:ph type="body" idx="1"/>
          </p:nvPr>
        </p:nvSpPr>
        <p:spPr>
          <a:xfrm>
            <a:off x="5547900" y="3007750"/>
            <a:ext cx="2883000" cy="15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19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"/>
          <p:cNvSpPr txBox="1"/>
          <p:nvPr>
            <p:ph type="title" hasCustomPrompt="1"/>
          </p:nvPr>
        </p:nvSpPr>
        <p:spPr>
          <a:xfrm>
            <a:off x="713225" y="1345375"/>
            <a:ext cx="6120300" cy="16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7" name="Google Shape;187;p25"/>
          <p:cNvSpPr txBox="1"/>
          <p:nvPr>
            <p:ph type="subTitle" idx="1"/>
          </p:nvPr>
        </p:nvSpPr>
        <p:spPr>
          <a:xfrm>
            <a:off x="713225" y="3188648"/>
            <a:ext cx="61203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cxnSp>
        <p:nvCxnSpPr>
          <p:cNvPr id="188" name="Google Shape;188;p2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9" name="Google Shape;189;p2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0" name="Google Shape;190;p25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" name="Google Shape;191;p25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4956100" y="2467375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4" name="Google Shape;194;p26"/>
          <p:cNvSpPr txBox="1"/>
          <p:nvPr>
            <p:ph type="title" idx="2" hasCustomPrompt="1"/>
          </p:nvPr>
        </p:nvSpPr>
        <p:spPr>
          <a:xfrm>
            <a:off x="4956100" y="14023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195" name="Google Shape;195;p26"/>
          <p:cNvSpPr txBox="1"/>
          <p:nvPr>
            <p:ph type="subTitle" idx="1"/>
          </p:nvPr>
        </p:nvSpPr>
        <p:spPr>
          <a:xfrm>
            <a:off x="4956100" y="3116275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96" name="Google Shape;196;p2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7" name="Google Shape;197;p2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8" name="Google Shape;198;p26"/>
          <p:cNvCxnSpPr/>
          <p:nvPr/>
        </p:nvCxnSpPr>
        <p:spPr>
          <a:xfrm>
            <a:off x="-209600" y="2402450"/>
            <a:ext cx="3144300" cy="27897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20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4373850" y="944250"/>
            <a:ext cx="2475300" cy="64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1" name="Google Shape;201;p27"/>
          <p:cNvSpPr txBox="1"/>
          <p:nvPr>
            <p:ph type="title" idx="2" hasCustomPrompt="1"/>
          </p:nvPr>
        </p:nvSpPr>
        <p:spPr>
          <a:xfrm>
            <a:off x="2294850" y="1096650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1"/>
            </a:lvl9pPr>
          </a:lstStyle>
          <a:p>
            <a:r>
              <a:t>xx%</a:t>
            </a:r>
          </a:p>
        </p:txBody>
      </p:sp>
      <p:sp>
        <p:nvSpPr>
          <p:cNvPr id="202" name="Google Shape;202;p27"/>
          <p:cNvSpPr txBox="1"/>
          <p:nvPr>
            <p:ph type="subTitle" idx="1"/>
          </p:nvPr>
        </p:nvSpPr>
        <p:spPr>
          <a:xfrm>
            <a:off x="4373850" y="1593150"/>
            <a:ext cx="2475300" cy="62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" name="Google Shape;204;p2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2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2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2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2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_1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1043725" y="922567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type="subTitle" idx="1"/>
          </p:nvPr>
        </p:nvSpPr>
        <p:spPr>
          <a:xfrm>
            <a:off x="1043725" y="3360938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2" name="Google Shape;212;p2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Google Shape;213;p2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Google Shape;214;p28"/>
          <p:cNvCxnSpPr/>
          <p:nvPr/>
        </p:nvCxnSpPr>
        <p:spPr>
          <a:xfrm>
            <a:off x="5322650" y="-80625"/>
            <a:ext cx="4005000" cy="20073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/>
          <p:nvPr>
            <p:ph type="title"/>
          </p:nvPr>
        </p:nvSpPr>
        <p:spPr>
          <a:xfrm>
            <a:off x="5310925" y="962565"/>
            <a:ext cx="3123000" cy="22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" name="Google Shape;217;p29"/>
          <p:cNvSpPr txBox="1"/>
          <p:nvPr>
            <p:ph type="subTitle" idx="1"/>
          </p:nvPr>
        </p:nvSpPr>
        <p:spPr>
          <a:xfrm>
            <a:off x="5310925" y="3400935"/>
            <a:ext cx="3013500" cy="7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8" name="Google Shape;218;p2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9" name="Google Shape;219;p2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0" name="Google Shape;220;p29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29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2" name="Google Shape;222;p29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3" name="Google Shape;223;p29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 txBox="1"/>
          <p:nvPr>
            <p:ph type="subTitle" idx="1"/>
          </p:nvPr>
        </p:nvSpPr>
        <p:spPr>
          <a:xfrm>
            <a:off x="3509000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26" name="Google Shape;226;p30"/>
          <p:cNvSpPr txBox="1"/>
          <p:nvPr>
            <p:ph type="subTitle" idx="2"/>
          </p:nvPr>
        </p:nvSpPr>
        <p:spPr>
          <a:xfrm>
            <a:off x="35090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type="subTitle" idx="3"/>
          </p:nvPr>
        </p:nvSpPr>
        <p:spPr>
          <a:xfrm>
            <a:off x="95302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type="subTitle" idx="4"/>
          </p:nvPr>
        </p:nvSpPr>
        <p:spPr>
          <a:xfrm>
            <a:off x="95312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30"/>
          <p:cNvSpPr txBox="1"/>
          <p:nvPr>
            <p:ph type="subTitle" idx="5"/>
          </p:nvPr>
        </p:nvSpPr>
        <p:spPr>
          <a:xfrm>
            <a:off x="6064875" y="25320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type="subTitle" idx="6"/>
          </p:nvPr>
        </p:nvSpPr>
        <p:spPr>
          <a:xfrm>
            <a:off x="6064875" y="2948247"/>
            <a:ext cx="2126100" cy="8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30"/>
          <p:cNvSpPr txBox="1"/>
          <p:nvPr>
            <p:ph type="title"/>
          </p:nvPr>
        </p:nvSpPr>
        <p:spPr>
          <a:xfrm>
            <a:off x="713225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232" name="Google Shape;232;p3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3" name="Google Shape;233;p3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26" name="Google Shape;26;p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" name="Google Shape;28;p4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22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36" name="Google Shape;236;p31"/>
          <p:cNvSpPr txBox="1"/>
          <p:nvPr>
            <p:ph type="subTitle" idx="2"/>
          </p:nvPr>
        </p:nvSpPr>
        <p:spPr>
          <a:xfrm>
            <a:off x="35090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1"/>
          <p:cNvSpPr txBox="1"/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38" name="Google Shape;238;p31"/>
          <p:cNvSpPr txBox="1"/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31"/>
          <p:cNvSpPr txBox="1"/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40" name="Google Shape;240;p31"/>
          <p:cNvSpPr txBox="1"/>
          <p:nvPr>
            <p:ph type="subTitle" idx="6"/>
          </p:nvPr>
        </p:nvSpPr>
        <p:spPr>
          <a:xfrm>
            <a:off x="606487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242" name="Google Shape;242;p31"/>
          <p:cNvSpPr txBox="1"/>
          <p:nvPr>
            <p:ph type="subTitle" idx="7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43" name="Google Shape;243;p31"/>
          <p:cNvSpPr txBox="1"/>
          <p:nvPr>
            <p:ph type="subTitle" idx="8"/>
          </p:nvPr>
        </p:nvSpPr>
        <p:spPr>
          <a:xfrm>
            <a:off x="35090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31"/>
          <p:cNvSpPr txBox="1"/>
          <p:nvPr>
            <p:ph type="subTitle" idx="9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45" name="Google Shape;245;p31"/>
          <p:cNvSpPr txBox="1"/>
          <p:nvPr>
            <p:ph type="subTitle" idx="13"/>
          </p:nvPr>
        </p:nvSpPr>
        <p:spPr>
          <a:xfrm>
            <a:off x="9531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31"/>
          <p:cNvSpPr txBox="1"/>
          <p:nvPr>
            <p:ph type="subTitle" idx="14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47" name="Google Shape;247;p31"/>
          <p:cNvSpPr txBox="1"/>
          <p:nvPr>
            <p:ph type="subTitle" idx="15"/>
          </p:nvPr>
        </p:nvSpPr>
        <p:spPr>
          <a:xfrm>
            <a:off x="606487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48" name="Google Shape;248;p3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3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31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1" name="Google Shape;251;p31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 1 -">
  <p:cSld name="CUSTOM_32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54" name="Google Shape;254;p32"/>
          <p:cNvSpPr txBox="1"/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2"/>
          <p:cNvSpPr txBox="1"/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56" name="Google Shape;256;p32"/>
          <p:cNvSpPr txBox="1"/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2"/>
          <p:cNvSpPr txBox="1"/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58" name="Google Shape;258;p32"/>
          <p:cNvSpPr txBox="1"/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32"/>
          <p:cNvSpPr txBox="1"/>
          <p:nvPr>
            <p:ph type="subTitle" idx="7"/>
          </p:nvPr>
        </p:nvSpPr>
        <p:spPr>
          <a:xfrm>
            <a:off x="3414050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60" name="Google Shape;260;p32"/>
          <p:cNvSpPr txBox="1"/>
          <p:nvPr>
            <p:ph type="subTitle" idx="8"/>
          </p:nvPr>
        </p:nvSpPr>
        <p:spPr>
          <a:xfrm>
            <a:off x="3564200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32"/>
          <p:cNvSpPr txBox="1"/>
          <p:nvPr>
            <p:ph type="subTitle" idx="9"/>
          </p:nvPr>
        </p:nvSpPr>
        <p:spPr>
          <a:xfrm>
            <a:off x="7057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62" name="Google Shape;262;p32"/>
          <p:cNvSpPr txBox="1"/>
          <p:nvPr>
            <p:ph type="subTitle" idx="13"/>
          </p:nvPr>
        </p:nvSpPr>
        <p:spPr>
          <a:xfrm>
            <a:off x="8558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32"/>
          <p:cNvSpPr txBox="1"/>
          <p:nvPr>
            <p:ph type="subTitle" idx="14"/>
          </p:nvPr>
        </p:nvSpPr>
        <p:spPr>
          <a:xfrm>
            <a:off x="6122325" y="34533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64" name="Google Shape;264;p32"/>
          <p:cNvSpPr txBox="1"/>
          <p:nvPr>
            <p:ph type="subTitle" idx="15"/>
          </p:nvPr>
        </p:nvSpPr>
        <p:spPr>
          <a:xfrm>
            <a:off x="6272475" y="38695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type="title"/>
          </p:nvPr>
        </p:nvSpPr>
        <p:spPr>
          <a:xfrm>
            <a:off x="713225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266" name="Google Shape;266;p3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7" name="Google Shape;267;p3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CUSTOM_33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subTitle" idx="1"/>
          </p:nvPr>
        </p:nvSpPr>
        <p:spPr>
          <a:xfrm>
            <a:off x="3414050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0" name="Google Shape;270;p33"/>
          <p:cNvSpPr txBox="1"/>
          <p:nvPr>
            <p:ph type="subTitle" idx="2"/>
          </p:nvPr>
        </p:nvSpPr>
        <p:spPr>
          <a:xfrm>
            <a:off x="3564200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33"/>
          <p:cNvSpPr txBox="1"/>
          <p:nvPr>
            <p:ph type="subTitle" idx="3"/>
          </p:nvPr>
        </p:nvSpPr>
        <p:spPr>
          <a:xfrm>
            <a:off x="7057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2" name="Google Shape;272;p33"/>
          <p:cNvSpPr txBox="1"/>
          <p:nvPr>
            <p:ph type="subTitle" idx="4"/>
          </p:nvPr>
        </p:nvSpPr>
        <p:spPr>
          <a:xfrm>
            <a:off x="8558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type="subTitle" idx="5"/>
          </p:nvPr>
        </p:nvSpPr>
        <p:spPr>
          <a:xfrm>
            <a:off x="6122325" y="1714429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4" name="Google Shape;274;p33"/>
          <p:cNvSpPr txBox="1"/>
          <p:nvPr>
            <p:ph type="subTitle" idx="6"/>
          </p:nvPr>
        </p:nvSpPr>
        <p:spPr>
          <a:xfrm>
            <a:off x="6272475" y="2124122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5" name="Google Shape;275;p33"/>
          <p:cNvSpPr txBox="1"/>
          <p:nvPr>
            <p:ph type="subTitle" idx="7"/>
          </p:nvPr>
        </p:nvSpPr>
        <p:spPr>
          <a:xfrm>
            <a:off x="2059863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6" name="Google Shape;276;p33"/>
          <p:cNvSpPr txBox="1"/>
          <p:nvPr>
            <p:ph type="subTitle" idx="8"/>
          </p:nvPr>
        </p:nvSpPr>
        <p:spPr>
          <a:xfrm>
            <a:off x="2210013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33"/>
          <p:cNvSpPr txBox="1"/>
          <p:nvPr>
            <p:ph type="subTitle" idx="9"/>
          </p:nvPr>
        </p:nvSpPr>
        <p:spPr>
          <a:xfrm>
            <a:off x="4768138" y="3148526"/>
            <a:ext cx="23160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78" name="Google Shape;278;p33"/>
          <p:cNvSpPr txBox="1"/>
          <p:nvPr>
            <p:ph type="subTitle" idx="13"/>
          </p:nvPr>
        </p:nvSpPr>
        <p:spPr>
          <a:xfrm>
            <a:off x="4918288" y="3564736"/>
            <a:ext cx="2015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33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280" name="Google Shape;280;p3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1" name="Google Shape;281;p3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2" name="Google Shape;282;p3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3" name="Google Shape;283;p3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34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4"/>
          <p:cNvSpPr txBox="1"/>
          <p:nvPr>
            <p:ph type="title"/>
          </p:nvPr>
        </p:nvSpPr>
        <p:spPr>
          <a:xfrm>
            <a:off x="716225" y="1073000"/>
            <a:ext cx="56406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286" name="Google Shape;286;p3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7" name="Google Shape;287;p3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4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4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0" name="Google Shape;290;p34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34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35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5"/>
          <p:cNvSpPr txBox="1"/>
          <p:nvPr>
            <p:ph type="subTitle" idx="1"/>
          </p:nvPr>
        </p:nvSpPr>
        <p:spPr>
          <a:xfrm>
            <a:off x="49168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4" name="Google Shape;294;p35"/>
          <p:cNvSpPr txBox="1"/>
          <p:nvPr>
            <p:ph type="subTitle" idx="2"/>
          </p:nvPr>
        </p:nvSpPr>
        <p:spPr>
          <a:xfrm>
            <a:off x="50589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5" name="Google Shape;295;p35"/>
          <p:cNvSpPr txBox="1"/>
          <p:nvPr>
            <p:ph type="subTitle" idx="3"/>
          </p:nvPr>
        </p:nvSpPr>
        <p:spPr>
          <a:xfrm>
            <a:off x="1911150" y="1894200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6" name="Google Shape;296;p35"/>
          <p:cNvSpPr txBox="1"/>
          <p:nvPr>
            <p:ph type="subTitle" idx="4"/>
          </p:nvPr>
        </p:nvSpPr>
        <p:spPr>
          <a:xfrm>
            <a:off x="2053300" y="229647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35"/>
          <p:cNvSpPr txBox="1"/>
          <p:nvPr>
            <p:ph type="subTitle" idx="5"/>
          </p:nvPr>
        </p:nvSpPr>
        <p:spPr>
          <a:xfrm>
            <a:off x="49168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298" name="Google Shape;298;p35"/>
          <p:cNvSpPr txBox="1"/>
          <p:nvPr>
            <p:ph type="subTitle" idx="6"/>
          </p:nvPr>
        </p:nvSpPr>
        <p:spPr>
          <a:xfrm>
            <a:off x="50589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9" name="Google Shape;299;p35"/>
          <p:cNvSpPr txBox="1"/>
          <p:nvPr>
            <p:ph type="subTitle" idx="7"/>
          </p:nvPr>
        </p:nvSpPr>
        <p:spPr>
          <a:xfrm>
            <a:off x="1911150" y="3528902"/>
            <a:ext cx="2316000" cy="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0" name="Google Shape;300;p35"/>
          <p:cNvSpPr txBox="1"/>
          <p:nvPr>
            <p:ph type="subTitle" idx="8"/>
          </p:nvPr>
        </p:nvSpPr>
        <p:spPr>
          <a:xfrm>
            <a:off x="2053200" y="3923733"/>
            <a:ext cx="2031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5"/>
          <p:cNvSpPr txBox="1"/>
          <p:nvPr>
            <p:ph type="title"/>
          </p:nvPr>
        </p:nvSpPr>
        <p:spPr>
          <a:xfrm>
            <a:off x="713225" y="445025"/>
            <a:ext cx="64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02" name="Google Shape;302;p3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36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subTitle" idx="1"/>
          </p:nvPr>
        </p:nvSpPr>
        <p:spPr>
          <a:xfrm>
            <a:off x="3571925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6" name="Google Shape;306;p36"/>
          <p:cNvSpPr txBox="1"/>
          <p:nvPr>
            <p:ph type="subTitle" idx="2"/>
          </p:nvPr>
        </p:nvSpPr>
        <p:spPr>
          <a:xfrm>
            <a:off x="3571925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7" name="Google Shape;307;p36"/>
          <p:cNvSpPr txBox="1"/>
          <p:nvPr>
            <p:ph type="subTitle" idx="3"/>
          </p:nvPr>
        </p:nvSpPr>
        <p:spPr>
          <a:xfrm>
            <a:off x="108840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08" name="Google Shape;308;p36"/>
          <p:cNvSpPr txBox="1"/>
          <p:nvPr>
            <p:ph type="subTitle" idx="4"/>
          </p:nvPr>
        </p:nvSpPr>
        <p:spPr>
          <a:xfrm>
            <a:off x="108840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36"/>
          <p:cNvSpPr txBox="1"/>
          <p:nvPr>
            <p:ph type="subTitle" idx="5"/>
          </p:nvPr>
        </p:nvSpPr>
        <p:spPr>
          <a:xfrm>
            <a:off x="6055450" y="2904446"/>
            <a:ext cx="20154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10" name="Google Shape;310;p36"/>
          <p:cNvSpPr txBox="1"/>
          <p:nvPr>
            <p:ph type="subTitle" idx="6"/>
          </p:nvPr>
        </p:nvSpPr>
        <p:spPr>
          <a:xfrm>
            <a:off x="6055450" y="3306722"/>
            <a:ext cx="20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1" name="Google Shape;311;p36"/>
          <p:cNvSpPr txBox="1"/>
          <p:nvPr>
            <p:ph type="title"/>
          </p:nvPr>
        </p:nvSpPr>
        <p:spPr>
          <a:xfrm>
            <a:off x="713225" y="445025"/>
            <a:ext cx="5517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12" name="Google Shape;312;p3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6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">
  <p:cSld name="CUSTOM_23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3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7" name="Google Shape;317;p3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8" name="Google Shape;318;p37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9" name="Google Shape;319;p37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0" name="Google Shape;320;p37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1" name="Google Shape;321;p37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2" name="Google Shape;322;p37"/>
          <p:cNvSpPr txBox="1"/>
          <p:nvPr>
            <p:ph type="title"/>
          </p:nvPr>
        </p:nvSpPr>
        <p:spPr>
          <a:xfrm>
            <a:off x="2780100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3" name="Google Shape;323;p37"/>
          <p:cNvSpPr txBox="1"/>
          <p:nvPr>
            <p:ph type="subTitle" idx="1"/>
          </p:nvPr>
        </p:nvSpPr>
        <p:spPr>
          <a:xfrm>
            <a:off x="53066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24" name="Google Shape;324;p37"/>
          <p:cNvSpPr txBox="1"/>
          <p:nvPr>
            <p:ph type="subTitle" idx="2"/>
          </p:nvPr>
        </p:nvSpPr>
        <p:spPr>
          <a:xfrm>
            <a:off x="53066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5" name="Google Shape;325;p37"/>
          <p:cNvSpPr txBox="1"/>
          <p:nvPr>
            <p:ph type="subTitle" idx="3"/>
          </p:nvPr>
        </p:nvSpPr>
        <p:spPr>
          <a:xfrm>
            <a:off x="1351250" y="1710190"/>
            <a:ext cx="2486100" cy="40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26" name="Google Shape;326;p37"/>
          <p:cNvSpPr txBox="1"/>
          <p:nvPr>
            <p:ph type="subTitle" idx="4"/>
          </p:nvPr>
        </p:nvSpPr>
        <p:spPr>
          <a:xfrm>
            <a:off x="1351250" y="211121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7" name="Google Shape;327;p37"/>
          <p:cNvSpPr txBox="1"/>
          <p:nvPr>
            <p:ph type="subTitle" idx="5"/>
          </p:nvPr>
        </p:nvSpPr>
        <p:spPr>
          <a:xfrm>
            <a:off x="53066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28" name="Google Shape;328;p37"/>
          <p:cNvSpPr txBox="1"/>
          <p:nvPr>
            <p:ph type="subTitle" idx="6"/>
          </p:nvPr>
        </p:nvSpPr>
        <p:spPr>
          <a:xfrm>
            <a:off x="530665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37"/>
          <p:cNvSpPr txBox="1"/>
          <p:nvPr>
            <p:ph type="subTitle" idx="7"/>
          </p:nvPr>
        </p:nvSpPr>
        <p:spPr>
          <a:xfrm>
            <a:off x="1351250" y="3552118"/>
            <a:ext cx="2486100" cy="4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/>
        </p:txBody>
      </p:sp>
      <p:sp>
        <p:nvSpPr>
          <p:cNvPr id="330" name="Google Shape;330;p37"/>
          <p:cNvSpPr txBox="1"/>
          <p:nvPr>
            <p:ph type="subTitle" idx="8"/>
          </p:nvPr>
        </p:nvSpPr>
        <p:spPr>
          <a:xfrm>
            <a:off x="1351300" y="3946487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37"/>
          <p:cNvSpPr txBox="1"/>
          <p:nvPr>
            <p:ph type="title" idx="9" hasCustomPrompt="1"/>
          </p:nvPr>
        </p:nvSpPr>
        <p:spPr>
          <a:xfrm>
            <a:off x="13512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2" name="Google Shape;332;p37"/>
          <p:cNvSpPr txBox="1"/>
          <p:nvPr>
            <p:ph type="title" idx="13" hasCustomPrompt="1"/>
          </p:nvPr>
        </p:nvSpPr>
        <p:spPr>
          <a:xfrm>
            <a:off x="5306650" y="1131425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3" name="Google Shape;333;p37"/>
          <p:cNvSpPr txBox="1"/>
          <p:nvPr>
            <p:ph type="title" idx="14" hasCustomPrompt="1"/>
          </p:nvPr>
        </p:nvSpPr>
        <p:spPr>
          <a:xfrm>
            <a:off x="135130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34" name="Google Shape;334;p37"/>
          <p:cNvSpPr txBox="1"/>
          <p:nvPr>
            <p:ph type="title" idx="15" hasCustomPrompt="1"/>
          </p:nvPr>
        </p:nvSpPr>
        <p:spPr>
          <a:xfrm>
            <a:off x="5306650" y="2964563"/>
            <a:ext cx="2486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4_2_1"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8"/>
          <p:cNvSpPr txBox="1"/>
          <p:nvPr>
            <p:ph type="subTitle" idx="1"/>
          </p:nvPr>
        </p:nvSpPr>
        <p:spPr>
          <a:xfrm>
            <a:off x="37183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37" name="Google Shape;337;p38"/>
          <p:cNvSpPr txBox="1"/>
          <p:nvPr>
            <p:ph type="subTitle" idx="2"/>
          </p:nvPr>
        </p:nvSpPr>
        <p:spPr>
          <a:xfrm>
            <a:off x="3617675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38" name="Google Shape;338;p38"/>
          <p:cNvSpPr txBox="1"/>
          <p:nvPr>
            <p:ph type="subTitle" idx="3"/>
          </p:nvPr>
        </p:nvSpPr>
        <p:spPr>
          <a:xfrm>
            <a:off x="1328025" y="3294199"/>
            <a:ext cx="16428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39" name="Google Shape;339;p38"/>
          <p:cNvSpPr txBox="1"/>
          <p:nvPr>
            <p:ph type="subTitle" idx="4"/>
          </p:nvPr>
        </p:nvSpPr>
        <p:spPr>
          <a:xfrm>
            <a:off x="1227426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0" name="Google Shape;340;p38"/>
          <p:cNvSpPr txBox="1"/>
          <p:nvPr>
            <p:ph type="subTitle" idx="5"/>
          </p:nvPr>
        </p:nvSpPr>
        <p:spPr>
          <a:xfrm>
            <a:off x="6108550" y="3294199"/>
            <a:ext cx="1643100" cy="43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1" name="Google Shape;341;p38"/>
          <p:cNvSpPr txBox="1"/>
          <p:nvPr>
            <p:ph type="subTitle" idx="6"/>
          </p:nvPr>
        </p:nvSpPr>
        <p:spPr>
          <a:xfrm>
            <a:off x="6008050" y="3703897"/>
            <a:ext cx="184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4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342" name="Google Shape;342;p38"/>
          <p:cNvSpPr txBox="1"/>
          <p:nvPr>
            <p:ph type="title"/>
          </p:nvPr>
        </p:nvSpPr>
        <p:spPr>
          <a:xfrm>
            <a:off x="713225" y="445025"/>
            <a:ext cx="3188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43" name="Google Shape;343;p3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4" name="Google Shape;344;p3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3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9"/>
          <p:cNvSpPr txBox="1"/>
          <p:nvPr>
            <p:ph type="subTitle" idx="1"/>
          </p:nvPr>
        </p:nvSpPr>
        <p:spPr>
          <a:xfrm>
            <a:off x="4750175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7" name="Google Shape;347;p39"/>
          <p:cNvSpPr txBox="1"/>
          <p:nvPr>
            <p:ph type="subTitle" idx="2"/>
          </p:nvPr>
        </p:nvSpPr>
        <p:spPr>
          <a:xfrm>
            <a:off x="4750184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39"/>
          <p:cNvSpPr txBox="1"/>
          <p:nvPr>
            <p:ph type="subTitle" idx="3"/>
          </p:nvPr>
        </p:nvSpPr>
        <p:spPr>
          <a:xfrm>
            <a:off x="2306450" y="163274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9" name="Google Shape;349;p39"/>
          <p:cNvSpPr txBox="1"/>
          <p:nvPr>
            <p:ph type="subTitle" idx="4"/>
          </p:nvPr>
        </p:nvSpPr>
        <p:spPr>
          <a:xfrm>
            <a:off x="2306462" y="2035022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9"/>
          <p:cNvSpPr txBox="1"/>
          <p:nvPr>
            <p:ph type="subTitle" idx="5"/>
          </p:nvPr>
        </p:nvSpPr>
        <p:spPr>
          <a:xfrm>
            <a:off x="4750175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51" name="Google Shape;351;p39"/>
          <p:cNvSpPr txBox="1"/>
          <p:nvPr>
            <p:ph type="subTitle" idx="6"/>
          </p:nvPr>
        </p:nvSpPr>
        <p:spPr>
          <a:xfrm>
            <a:off x="4750184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9"/>
          <p:cNvSpPr txBox="1"/>
          <p:nvPr>
            <p:ph type="subTitle" idx="7"/>
          </p:nvPr>
        </p:nvSpPr>
        <p:spPr>
          <a:xfrm>
            <a:off x="2306450" y="3062273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53" name="Google Shape;353;p39"/>
          <p:cNvSpPr txBox="1"/>
          <p:nvPr>
            <p:ph type="subTitle" idx="8"/>
          </p:nvPr>
        </p:nvSpPr>
        <p:spPr>
          <a:xfrm>
            <a:off x="2306462" y="3471047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9"/>
          <p:cNvSpPr txBox="1"/>
          <p:nvPr>
            <p:ph type="title"/>
          </p:nvPr>
        </p:nvSpPr>
        <p:spPr>
          <a:xfrm>
            <a:off x="713225" y="445025"/>
            <a:ext cx="278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355" name="Google Shape;355;p3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3">
  <p:cSld name="CUSTOM_26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8" name="Google Shape;358;p4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9" name="Google Shape;359;p4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0" name="Google Shape;360;p40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361;p40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362;p40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40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4" name="Google Shape;364;p40"/>
          <p:cNvSpPr txBox="1"/>
          <p:nvPr>
            <p:ph type="subTitle" idx="1"/>
          </p:nvPr>
        </p:nvSpPr>
        <p:spPr>
          <a:xfrm>
            <a:off x="728750" y="1112872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65" name="Google Shape;365;p40"/>
          <p:cNvSpPr txBox="1"/>
          <p:nvPr>
            <p:ph type="subTitle" idx="2"/>
          </p:nvPr>
        </p:nvSpPr>
        <p:spPr>
          <a:xfrm>
            <a:off x="728762" y="151514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6" name="Google Shape;366;p40"/>
          <p:cNvSpPr txBox="1"/>
          <p:nvPr>
            <p:ph type="subTitle" idx="3"/>
          </p:nvPr>
        </p:nvSpPr>
        <p:spPr>
          <a:xfrm>
            <a:off x="728750" y="2036386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67" name="Google Shape;367;p40"/>
          <p:cNvSpPr txBox="1"/>
          <p:nvPr>
            <p:ph type="subTitle" idx="4"/>
          </p:nvPr>
        </p:nvSpPr>
        <p:spPr>
          <a:xfrm>
            <a:off x="728762" y="2445160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8" name="Google Shape;368;p40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369" name="Google Shape;369;p40"/>
          <p:cNvSpPr txBox="1"/>
          <p:nvPr>
            <p:ph type="subTitle" idx="5"/>
          </p:nvPr>
        </p:nvSpPr>
        <p:spPr>
          <a:xfrm>
            <a:off x="728750" y="2997225"/>
            <a:ext cx="20148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70" name="Google Shape;370;p40"/>
          <p:cNvSpPr txBox="1"/>
          <p:nvPr>
            <p:ph type="subTitle" idx="6"/>
          </p:nvPr>
        </p:nvSpPr>
        <p:spPr>
          <a:xfrm>
            <a:off x="728762" y="3405999"/>
            <a:ext cx="201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713225" y="445025"/>
            <a:ext cx="568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subTitle" idx="1"/>
          </p:nvPr>
        </p:nvSpPr>
        <p:spPr>
          <a:xfrm>
            <a:off x="50389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type="subTitle" idx="2"/>
          </p:nvPr>
        </p:nvSpPr>
        <p:spPr>
          <a:xfrm>
            <a:off x="50389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type="subTitle" idx="3"/>
          </p:nvPr>
        </p:nvSpPr>
        <p:spPr>
          <a:xfrm>
            <a:off x="1693175" y="2551449"/>
            <a:ext cx="2486100" cy="50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Vidaloka" panose="02000504000000020004"/>
              <a:buNone/>
              <a:defRPr sz="2400" b="1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type="subTitle" idx="4"/>
          </p:nvPr>
        </p:nvSpPr>
        <p:spPr>
          <a:xfrm>
            <a:off x="1693175" y="2961200"/>
            <a:ext cx="2486100" cy="9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5" name="Google Shape;35;p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" name="Google Shape;36;p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7;p5"/>
          <p:cNvCxnSpPr/>
          <p:nvPr/>
        </p:nvCxnSpPr>
        <p:spPr>
          <a:xfrm flipH="1">
            <a:off x="6935750" y="3931325"/>
            <a:ext cx="2549400" cy="13545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6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1"/>
          <p:cNvSpPr txBox="1"/>
          <p:nvPr>
            <p:ph type="title" hasCustomPrompt="1"/>
          </p:nvPr>
        </p:nvSpPr>
        <p:spPr>
          <a:xfrm>
            <a:off x="2592925" y="71460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373" name="Google Shape;373;p41"/>
          <p:cNvSpPr txBox="1"/>
          <p:nvPr>
            <p:ph type="subTitle" idx="1"/>
          </p:nvPr>
        </p:nvSpPr>
        <p:spPr>
          <a:xfrm>
            <a:off x="2364984" y="134640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41"/>
          <p:cNvSpPr txBox="1"/>
          <p:nvPr>
            <p:ph type="title" idx="2" hasCustomPrompt="1"/>
          </p:nvPr>
        </p:nvSpPr>
        <p:spPr>
          <a:xfrm>
            <a:off x="2592925" y="2063025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375" name="Google Shape;375;p41"/>
          <p:cNvSpPr txBox="1"/>
          <p:nvPr>
            <p:ph type="subTitle" idx="3"/>
          </p:nvPr>
        </p:nvSpPr>
        <p:spPr>
          <a:xfrm>
            <a:off x="2364984" y="2694825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41"/>
          <p:cNvSpPr txBox="1"/>
          <p:nvPr>
            <p:ph type="title" idx="4" hasCustomPrompt="1"/>
          </p:nvPr>
        </p:nvSpPr>
        <p:spPr>
          <a:xfrm>
            <a:off x="2592925" y="3411450"/>
            <a:ext cx="39582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3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41"/>
          <p:cNvSpPr txBox="1"/>
          <p:nvPr>
            <p:ph type="subTitle" idx="5"/>
          </p:nvPr>
        </p:nvSpPr>
        <p:spPr>
          <a:xfrm>
            <a:off x="2364950" y="4043250"/>
            <a:ext cx="4414200" cy="3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78" name="Google Shape;378;p4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4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CUSTOM_28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subTitle" idx="1"/>
          </p:nvPr>
        </p:nvSpPr>
        <p:spPr>
          <a:xfrm>
            <a:off x="5700609" y="2084269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2" name="Google Shape;382;p42"/>
          <p:cNvSpPr txBox="1"/>
          <p:nvPr>
            <p:ph type="subTitle" idx="2"/>
          </p:nvPr>
        </p:nvSpPr>
        <p:spPr>
          <a:xfrm>
            <a:off x="5700621" y="2486544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3" name="Google Shape;383;p42"/>
          <p:cNvSpPr txBox="1"/>
          <p:nvPr>
            <p:ph type="subTitle" idx="3"/>
          </p:nvPr>
        </p:nvSpPr>
        <p:spPr>
          <a:xfrm>
            <a:off x="1973988" y="902134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4" name="Google Shape;384;p42"/>
          <p:cNvSpPr txBox="1"/>
          <p:nvPr>
            <p:ph type="subTitle" idx="4"/>
          </p:nvPr>
        </p:nvSpPr>
        <p:spPr>
          <a:xfrm>
            <a:off x="1973988" y="1304410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Mako"/>
                <a:ea typeface="Mako"/>
                <a:cs typeface="Mako"/>
                <a:sym typeface="Mak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42"/>
          <p:cNvSpPr txBox="1"/>
          <p:nvPr>
            <p:ph type="subTitle" idx="5"/>
          </p:nvPr>
        </p:nvSpPr>
        <p:spPr>
          <a:xfrm>
            <a:off x="1973988" y="3290875"/>
            <a:ext cx="2764500" cy="4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386" name="Google Shape;386;p42"/>
          <p:cNvSpPr txBox="1"/>
          <p:nvPr>
            <p:ph type="subTitle" idx="6"/>
          </p:nvPr>
        </p:nvSpPr>
        <p:spPr>
          <a:xfrm>
            <a:off x="1973988" y="3699649"/>
            <a:ext cx="2764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87" name="Google Shape;387;p4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8" name="Google Shape;388;p4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9" name="Google Shape;389;p42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42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42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2" name="Google Shape;392;p42"/>
          <p:cNvSpPr txBox="1"/>
          <p:nvPr>
            <p:ph type="title" hasCustomPrompt="1"/>
          </p:nvPr>
        </p:nvSpPr>
        <p:spPr>
          <a:xfrm>
            <a:off x="733000" y="1114450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393" name="Google Shape;393;p42"/>
          <p:cNvSpPr txBox="1"/>
          <p:nvPr>
            <p:ph type="title" idx="7" hasCustomPrompt="1"/>
          </p:nvPr>
        </p:nvSpPr>
        <p:spPr>
          <a:xfrm>
            <a:off x="733000" y="3503175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  <p:sp>
        <p:nvSpPr>
          <p:cNvPr id="394" name="Google Shape;394;p42"/>
          <p:cNvSpPr txBox="1"/>
          <p:nvPr>
            <p:ph type="title" idx="8" hasCustomPrompt="1"/>
          </p:nvPr>
        </p:nvSpPr>
        <p:spPr>
          <a:xfrm>
            <a:off x="4441002" y="2276488"/>
            <a:ext cx="1118100" cy="61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0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Russo One" panose="02000503050000020004"/>
              <a:buNone/>
              <a:defRPr sz="12000">
                <a:solidFill>
                  <a:schemeClr val="accent1"/>
                </a:solidFill>
                <a:latin typeface="Russo One" panose="02000503050000020004"/>
                <a:ea typeface="Russo One" panose="02000503050000020004"/>
                <a:cs typeface="Russo One" panose="02000503050000020004"/>
                <a:sym typeface="Russo One" panose="02000503050000020004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7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type="title"/>
          </p:nvPr>
        </p:nvSpPr>
        <p:spPr>
          <a:xfrm>
            <a:off x="803750" y="2040496"/>
            <a:ext cx="4087500" cy="6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7" name="Google Shape;397;p43"/>
          <p:cNvSpPr txBox="1"/>
          <p:nvPr>
            <p:ph type="subTitle" idx="1"/>
          </p:nvPr>
        </p:nvSpPr>
        <p:spPr>
          <a:xfrm>
            <a:off x="803750" y="2693525"/>
            <a:ext cx="31593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ans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398" name="Google Shape;398;p4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399;p4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7_2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4"/>
          <p:cNvSpPr txBox="1"/>
          <p:nvPr>
            <p:ph type="title"/>
          </p:nvPr>
        </p:nvSpPr>
        <p:spPr>
          <a:xfrm>
            <a:off x="4490150" y="2047725"/>
            <a:ext cx="3364200" cy="6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 SemiBold"/>
                <a:ea typeface="Open Sans SemiBold"/>
                <a:cs typeface="Open Sans SemiBold"/>
                <a:sym typeface="Open Sans SemiBold"/>
              </a:defRPr>
            </a:lvl9pPr>
          </a:lstStyle>
          <a:p/>
        </p:txBody>
      </p:sp>
      <p:sp>
        <p:nvSpPr>
          <p:cNvPr id="402" name="Google Shape;402;p44"/>
          <p:cNvSpPr txBox="1"/>
          <p:nvPr>
            <p:ph type="subTitle" idx="1"/>
          </p:nvPr>
        </p:nvSpPr>
        <p:spPr>
          <a:xfrm>
            <a:off x="4855550" y="2694825"/>
            <a:ext cx="2998800" cy="5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Josefin Sans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cxnSp>
        <p:nvCxnSpPr>
          <p:cNvPr id="403" name="Google Shape;403;p44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44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8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>
            <p:ph type="subTitle" idx="1"/>
          </p:nvPr>
        </p:nvSpPr>
        <p:spPr>
          <a:xfrm>
            <a:off x="4166800" y="1453525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7" name="Google Shape;407;p45"/>
          <p:cNvSpPr txBox="1"/>
          <p:nvPr>
            <p:ph type="title"/>
          </p:nvPr>
        </p:nvSpPr>
        <p:spPr>
          <a:xfrm>
            <a:off x="713225" y="445025"/>
            <a:ext cx="4502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408" name="Google Shape;408;p4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5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29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12" name="Google Shape;412;p4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3" name="Google Shape;413;p4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4" name="Google Shape;414;p46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5" name="Google Shape;415;p46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46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46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46"/>
          <p:cNvSpPr txBox="1"/>
          <p:nvPr>
            <p:ph type="title"/>
          </p:nvPr>
        </p:nvSpPr>
        <p:spPr>
          <a:xfrm>
            <a:off x="1531650" y="445025"/>
            <a:ext cx="6080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419" name="Google Shape;419;p46"/>
          <p:cNvSpPr txBox="1"/>
          <p:nvPr>
            <p:ph type="subTitle" idx="1"/>
          </p:nvPr>
        </p:nvSpPr>
        <p:spPr>
          <a:xfrm>
            <a:off x="4525188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20" name="Google Shape;420;p46"/>
          <p:cNvSpPr txBox="1"/>
          <p:nvPr>
            <p:ph type="subTitle" idx="2"/>
          </p:nvPr>
        </p:nvSpPr>
        <p:spPr>
          <a:xfrm>
            <a:off x="661213" y="1537663"/>
            <a:ext cx="3957600" cy="288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R="3810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9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"/>
          <p:cNvSpPr txBox="1"/>
          <p:nvPr>
            <p:ph type="subTitle" idx="1"/>
          </p:nvPr>
        </p:nvSpPr>
        <p:spPr>
          <a:xfrm>
            <a:off x="4816075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23" name="Google Shape;423;p47"/>
          <p:cNvSpPr txBox="1"/>
          <p:nvPr>
            <p:ph type="subTitle" idx="2"/>
          </p:nvPr>
        </p:nvSpPr>
        <p:spPr>
          <a:xfrm>
            <a:off x="4816200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47"/>
          <p:cNvSpPr txBox="1"/>
          <p:nvPr>
            <p:ph type="subTitle" idx="3"/>
          </p:nvPr>
        </p:nvSpPr>
        <p:spPr>
          <a:xfrm>
            <a:off x="1385829" y="3616375"/>
            <a:ext cx="2942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25" name="Google Shape;425;p47"/>
          <p:cNvSpPr txBox="1"/>
          <p:nvPr>
            <p:ph type="subTitle" idx="4"/>
          </p:nvPr>
        </p:nvSpPr>
        <p:spPr>
          <a:xfrm>
            <a:off x="1386025" y="3956375"/>
            <a:ext cx="2941800" cy="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47"/>
          <p:cNvSpPr txBox="1"/>
          <p:nvPr>
            <p:ph type="title"/>
          </p:nvPr>
        </p:nvSpPr>
        <p:spPr>
          <a:xfrm>
            <a:off x="713225" y="445025"/>
            <a:ext cx="2729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cxnSp>
        <p:nvCxnSpPr>
          <p:cNvPr id="427" name="Google Shape;427;p4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4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4">
  <p:cSld name="CUSTOM_3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8"/>
          <p:cNvSpPr txBox="1"/>
          <p:nvPr>
            <p:ph type="title"/>
          </p:nvPr>
        </p:nvSpPr>
        <p:spPr>
          <a:xfrm>
            <a:off x="1244250" y="445025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Merriweather Light" panose="00000400000000000000"/>
                <a:ea typeface="Merriweather Light" panose="00000400000000000000"/>
                <a:cs typeface="Merriweather Light" panose="00000400000000000000"/>
                <a:sym typeface="Merriweather Light" panose="00000400000000000000"/>
              </a:defRPr>
            </a:lvl9pPr>
          </a:lstStyle>
          <a:p/>
        </p:txBody>
      </p:sp>
      <p:sp>
        <p:nvSpPr>
          <p:cNvPr id="431" name="Google Shape;431;p48"/>
          <p:cNvSpPr txBox="1"/>
          <p:nvPr>
            <p:ph type="subTitle" idx="1"/>
          </p:nvPr>
        </p:nvSpPr>
        <p:spPr>
          <a:xfrm>
            <a:off x="35090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32" name="Google Shape;432;p48"/>
          <p:cNvSpPr txBox="1"/>
          <p:nvPr>
            <p:ph type="subTitle" idx="2"/>
          </p:nvPr>
        </p:nvSpPr>
        <p:spPr>
          <a:xfrm>
            <a:off x="350902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48"/>
          <p:cNvSpPr txBox="1"/>
          <p:nvPr>
            <p:ph type="subTitle" idx="3"/>
          </p:nvPr>
        </p:nvSpPr>
        <p:spPr>
          <a:xfrm>
            <a:off x="9530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34" name="Google Shape;434;p48"/>
          <p:cNvSpPr txBox="1"/>
          <p:nvPr>
            <p:ph type="subTitle" idx="4"/>
          </p:nvPr>
        </p:nvSpPr>
        <p:spPr>
          <a:xfrm>
            <a:off x="953125" y="3814951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5" name="Google Shape;435;p48"/>
          <p:cNvSpPr txBox="1"/>
          <p:nvPr>
            <p:ph type="subTitle" idx="5"/>
          </p:nvPr>
        </p:nvSpPr>
        <p:spPr>
          <a:xfrm>
            <a:off x="606487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idaloka" panose="02000504000000020004"/>
              <a:buNone/>
              <a:defRPr sz="24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36" name="Google Shape;436;p48"/>
          <p:cNvSpPr txBox="1"/>
          <p:nvPr>
            <p:ph type="subTitle" idx="6"/>
          </p:nvPr>
        </p:nvSpPr>
        <p:spPr>
          <a:xfrm>
            <a:off x="6064875" y="3814950"/>
            <a:ext cx="2126100" cy="8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7" name="Google Shape;437;p4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4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4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0" name="Google Shape;440;p4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1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9"/>
          <p:cNvSpPr txBox="1"/>
          <p:nvPr>
            <p:ph type="title"/>
          </p:nvPr>
        </p:nvSpPr>
        <p:spPr>
          <a:xfrm>
            <a:off x="2832900" y="791200"/>
            <a:ext cx="3478200" cy="9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3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443" name="Google Shape;443;p49"/>
          <p:cNvSpPr txBox="1"/>
          <p:nvPr>
            <p:ph type="subTitle" idx="1"/>
          </p:nvPr>
        </p:nvSpPr>
        <p:spPr>
          <a:xfrm>
            <a:off x="2983350" y="1749425"/>
            <a:ext cx="3177300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49"/>
          <p:cNvSpPr txBox="1"/>
          <p:nvPr/>
        </p:nvSpPr>
        <p:spPr>
          <a:xfrm>
            <a:off x="2900450" y="3438275"/>
            <a:ext cx="3343200" cy="7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CREDITS</a:t>
            </a:r>
            <a:r>
              <a:rPr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: This presentation template was created by </a:t>
            </a:r>
            <a:r>
              <a:rPr lang="en-GB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/>
              </a:rPr>
              <a:t>Slidesgo</a:t>
            </a:r>
            <a:r>
              <a:rPr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-GB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/>
              </a:rPr>
              <a:t>Flaticon</a:t>
            </a:r>
            <a:r>
              <a:rPr lang="en-GB" sz="11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-GB" sz="1100" b="1">
                <a:solidFill>
                  <a:schemeClr val="dk2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Freepik</a:t>
            </a:r>
            <a:endParaRPr sz="1100" b="1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6" name="Google Shape;446;p49"/>
          <p:cNvCxnSpPr/>
          <p:nvPr/>
        </p:nvCxnSpPr>
        <p:spPr>
          <a:xfrm>
            <a:off x="-257975" y="3935375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7" name="Google Shape;447;p4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8" name="Google Shape;448;p49"/>
          <p:cNvCxnSpPr/>
          <p:nvPr/>
        </p:nvCxnSpPr>
        <p:spPr>
          <a:xfrm>
            <a:off x="6467450" y="-72550"/>
            <a:ext cx="3047400" cy="13464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/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3" name="Google Shape;473;p55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74" name="Google Shape;474;p5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5" name="Google Shape;475;p5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76" name="Google Shape;476;p55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type="title"/>
          </p:nvPr>
        </p:nvSpPr>
        <p:spPr>
          <a:xfrm>
            <a:off x="713225" y="445025"/>
            <a:ext cx="471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9" name="Google Shape;479;p56"/>
          <p:cNvSpPr txBox="1"/>
          <p:nvPr>
            <p:ph type="body" idx="1"/>
          </p:nvPr>
        </p:nvSpPr>
        <p:spPr>
          <a:xfrm>
            <a:off x="713250" y="1272925"/>
            <a:ext cx="7717500" cy="32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1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/>
            </a:lvl9pPr>
          </a:lstStyle>
          <a:p/>
        </p:txBody>
      </p:sp>
      <p:cxnSp>
        <p:nvCxnSpPr>
          <p:cNvPr id="480" name="Google Shape;480;p5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1" name="Google Shape;481;p5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82" name="Google Shape;482;p56"/>
          <p:cNvCxnSpPr/>
          <p:nvPr/>
        </p:nvCxnSpPr>
        <p:spPr>
          <a:xfrm>
            <a:off x="6884900" y="-113600"/>
            <a:ext cx="2565600" cy="1306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type="title"/>
          </p:nvPr>
        </p:nvSpPr>
        <p:spPr>
          <a:xfrm>
            <a:off x="7200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6" name="Google Shape;486;p58"/>
          <p:cNvSpPr txBox="1"/>
          <p:nvPr>
            <p:ph type="title" idx="2"/>
          </p:nvPr>
        </p:nvSpPr>
        <p:spPr>
          <a:xfrm>
            <a:off x="14826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87" name="Google Shape;487;p58"/>
          <p:cNvSpPr txBox="1"/>
          <p:nvPr>
            <p:ph type="subTitle" idx="1"/>
          </p:nvPr>
        </p:nvSpPr>
        <p:spPr>
          <a:xfrm>
            <a:off x="720000" y="2081199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8" name="Google Shape;488;p58"/>
          <p:cNvSpPr txBox="1"/>
          <p:nvPr>
            <p:ph type="title" idx="3"/>
          </p:nvPr>
        </p:nvSpPr>
        <p:spPr>
          <a:xfrm>
            <a:off x="34038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9" name="Google Shape;489;p58"/>
          <p:cNvSpPr txBox="1"/>
          <p:nvPr>
            <p:ph type="title" idx="4"/>
          </p:nvPr>
        </p:nvSpPr>
        <p:spPr>
          <a:xfrm>
            <a:off x="41664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90" name="Google Shape;490;p58"/>
          <p:cNvSpPr txBox="1"/>
          <p:nvPr>
            <p:ph type="subTitle" idx="5"/>
          </p:nvPr>
        </p:nvSpPr>
        <p:spPr>
          <a:xfrm>
            <a:off x="34038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58"/>
          <p:cNvSpPr txBox="1"/>
          <p:nvPr>
            <p:ph type="title" idx="6"/>
          </p:nvPr>
        </p:nvSpPr>
        <p:spPr>
          <a:xfrm>
            <a:off x="6087600" y="1677218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2" name="Google Shape;492;p58"/>
          <p:cNvSpPr txBox="1"/>
          <p:nvPr>
            <p:ph type="title" idx="7"/>
          </p:nvPr>
        </p:nvSpPr>
        <p:spPr>
          <a:xfrm>
            <a:off x="6850200" y="1095325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93" name="Google Shape;493;p58"/>
          <p:cNvSpPr txBox="1"/>
          <p:nvPr>
            <p:ph type="subTitle" idx="8"/>
          </p:nvPr>
        </p:nvSpPr>
        <p:spPr>
          <a:xfrm>
            <a:off x="6087600" y="2081208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4" name="Google Shape;494;p58"/>
          <p:cNvSpPr txBox="1"/>
          <p:nvPr>
            <p:ph type="title" idx="9"/>
          </p:nvPr>
        </p:nvSpPr>
        <p:spPr>
          <a:xfrm>
            <a:off x="7200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5" name="Google Shape;495;p58"/>
          <p:cNvSpPr txBox="1"/>
          <p:nvPr>
            <p:ph type="title" idx="13"/>
          </p:nvPr>
        </p:nvSpPr>
        <p:spPr>
          <a:xfrm>
            <a:off x="14826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96" name="Google Shape;496;p58"/>
          <p:cNvSpPr txBox="1"/>
          <p:nvPr>
            <p:ph type="subTitle" idx="14"/>
          </p:nvPr>
        </p:nvSpPr>
        <p:spPr>
          <a:xfrm>
            <a:off x="7200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58"/>
          <p:cNvSpPr txBox="1"/>
          <p:nvPr>
            <p:ph type="title" idx="15"/>
          </p:nvPr>
        </p:nvSpPr>
        <p:spPr>
          <a:xfrm>
            <a:off x="34038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98" name="Google Shape;498;p58"/>
          <p:cNvSpPr txBox="1"/>
          <p:nvPr>
            <p:ph type="title" idx="16"/>
          </p:nvPr>
        </p:nvSpPr>
        <p:spPr>
          <a:xfrm>
            <a:off x="41664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499" name="Google Shape;499;p58"/>
          <p:cNvSpPr txBox="1"/>
          <p:nvPr>
            <p:ph type="subTitle" idx="17"/>
          </p:nvPr>
        </p:nvSpPr>
        <p:spPr>
          <a:xfrm>
            <a:off x="34038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58"/>
          <p:cNvSpPr txBox="1"/>
          <p:nvPr>
            <p:ph type="title" idx="18"/>
          </p:nvPr>
        </p:nvSpPr>
        <p:spPr>
          <a:xfrm>
            <a:off x="6087600" y="3313579"/>
            <a:ext cx="23364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1" name="Google Shape;501;p58"/>
          <p:cNvSpPr txBox="1"/>
          <p:nvPr>
            <p:ph type="title" idx="19"/>
          </p:nvPr>
        </p:nvSpPr>
        <p:spPr>
          <a:xfrm>
            <a:off x="6850200" y="2714087"/>
            <a:ext cx="811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900"/>
              <a:buNone/>
              <a:defRPr sz="3900"/>
            </a:lvl9pPr>
          </a:lstStyle>
          <a:p/>
        </p:txBody>
      </p:sp>
      <p:sp>
        <p:nvSpPr>
          <p:cNvPr id="502" name="Google Shape;502;p58"/>
          <p:cNvSpPr txBox="1"/>
          <p:nvPr>
            <p:ph type="subTitle" idx="20"/>
          </p:nvPr>
        </p:nvSpPr>
        <p:spPr>
          <a:xfrm>
            <a:off x="6087600" y="3705863"/>
            <a:ext cx="2336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3" name="Google Shape;503;p58"/>
          <p:cNvSpPr txBox="1"/>
          <p:nvPr>
            <p:ph type="title" idx="21"/>
          </p:nvPr>
        </p:nvSpPr>
        <p:spPr>
          <a:xfrm>
            <a:off x="2332400" y="445025"/>
            <a:ext cx="4479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04" name="Google Shape;504;p5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5" name="Google Shape;505;p5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6" name="Google Shape;506;p58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07" name="Google Shape;507;p58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9"/>
          <p:cNvSpPr txBox="1"/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/>
        </p:txBody>
      </p:sp>
      <p:sp>
        <p:nvSpPr>
          <p:cNvPr id="510" name="Google Shape;510;p59"/>
          <p:cNvSpPr txBox="1"/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11" name="Google Shape;511;p5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2" name="Google Shape;512;p5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4" name="Google Shape;514;p6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5" name="Google Shape;515;p6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7" name="Google Shape;517;p6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8" name="Google Shape;518;p6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19" name="Google Shape;519;p6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0" name="Google Shape;520;p6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/>
          <p:nvPr>
            <p:ph type="subTitle" idx="1"/>
          </p:nvPr>
        </p:nvSpPr>
        <p:spPr>
          <a:xfrm>
            <a:off x="2247500" y="1433050"/>
            <a:ext cx="1838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idaloka" panose="02000504000000020004"/>
              <a:buNone/>
              <a:defRPr sz="2400" b="1">
                <a:solidFill>
                  <a:schemeClr val="accent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subTitle" idx="2"/>
          </p:nvPr>
        </p:nvSpPr>
        <p:spPr>
          <a:xfrm>
            <a:off x="2247500" y="1790050"/>
            <a:ext cx="5160300" cy="27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50800" lvl="0" rtl="0">
              <a:lnSpc>
                <a:spcPct val="166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>
                <a:solidFill>
                  <a:srgbClr val="374957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445025"/>
            <a:ext cx="4297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46" name="Google Shape;46;p7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" name="Google Shape;47;p7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2" name="Google Shape;522;p6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3" name="Google Shape;523;p6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4" name="Google Shape;524;p6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6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7" name="Google Shape;527;p6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8" name="Google Shape;528;p6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29" name="Google Shape;529;p6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0" name="Google Shape;530;p6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31" name="Google Shape;531;p6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1122500" y="1073000"/>
            <a:ext cx="6899100" cy="28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cxnSp>
        <p:nvCxnSpPr>
          <p:cNvPr id="50" name="Google Shape;50;p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8"/>
          <p:cNvCxnSpPr/>
          <p:nvPr/>
        </p:nvCxnSpPr>
        <p:spPr>
          <a:xfrm flipH="1">
            <a:off x="7093250" y="3935075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8"/>
          <p:cNvCxnSpPr/>
          <p:nvPr/>
        </p:nvCxnSpPr>
        <p:spPr>
          <a:xfrm flipH="1">
            <a:off x="-420450" y="-121600"/>
            <a:ext cx="2332800" cy="1347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subTitle" idx="1"/>
          </p:nvPr>
        </p:nvSpPr>
        <p:spPr>
          <a:xfrm>
            <a:off x="895950" y="1682000"/>
            <a:ext cx="3847200" cy="237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title"/>
          </p:nvPr>
        </p:nvSpPr>
        <p:spPr>
          <a:xfrm>
            <a:off x="713225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57" name="Google Shape;57;p9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" name="Google Shape;58;p9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" name="Google Shape;59;p9"/>
          <p:cNvCxnSpPr/>
          <p:nvPr/>
        </p:nvCxnSpPr>
        <p:spPr>
          <a:xfrm flipH="1">
            <a:off x="5925450" y="2797500"/>
            <a:ext cx="3378000" cy="24669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0"/>
          <p:cNvSpPr txBox="1"/>
          <p:nvPr>
            <p:ph type="body" idx="1"/>
          </p:nvPr>
        </p:nvSpPr>
        <p:spPr>
          <a:xfrm>
            <a:off x="713225" y="441927"/>
            <a:ext cx="3557100" cy="9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000"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</a:lstStyle>
          <a:p/>
        </p:txBody>
      </p:sp>
      <p:cxnSp>
        <p:nvCxnSpPr>
          <p:cNvPr id="62" name="Google Shape;62;p1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1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0"/>
          <p:cNvCxnSpPr/>
          <p:nvPr/>
        </p:nvCxnSpPr>
        <p:spPr>
          <a:xfrm rot="10800000" flipH="1">
            <a:off x="6144975" y="3103725"/>
            <a:ext cx="3118200" cy="22011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3" Type="http://schemas.openxmlformats.org/officeDocument/2006/relationships/theme" Target="../theme/theme1.xml"/><Relationship Id="rId52" Type="http://schemas.openxmlformats.org/officeDocument/2006/relationships/slideLayout" Target="../slideLayouts/slideLayout52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.xml"/><Relationship Id="rId49" Type="http://schemas.openxmlformats.org/officeDocument/2006/relationships/slideLayout" Target="../slideLayouts/slideLayout4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0" Type="http://schemas.openxmlformats.org/officeDocument/2006/relationships/slideLayout" Target="../slideLayouts/slideLayout40.xml"/><Relationship Id="rId4" Type="http://schemas.openxmlformats.org/officeDocument/2006/relationships/slideLayout" Target="../slideLayouts/slideLayout4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0.xml"/><Relationship Id="rId7" Type="http://schemas.openxmlformats.org/officeDocument/2006/relationships/slideLayout" Target="../slideLayouts/slideLayout59.xml"/><Relationship Id="rId6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4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  <p:sldLayoutId id="2147483695" r:id="rId47"/>
    <p:sldLayoutId id="2147483696" r:id="rId48"/>
    <p:sldLayoutId id="2147483697" r:id="rId49"/>
    <p:sldLayoutId id="2147483698" r:id="rId50"/>
    <p:sldLayoutId id="2147483699" r:id="rId51"/>
    <p:sldLayoutId id="2147483700" r:id="rId5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4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 panose="02000504000000020004"/>
              <a:buNone/>
              <a:defRPr sz="3000" b="0" i="0" u="none" strike="noStrike" cap="none">
                <a:solidFill>
                  <a:schemeClr val="dk1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None/>
              <a:defRPr sz="3000" b="0" i="1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70" name="Google Shape;470;p54"/>
          <p:cNvSpPr txBox="1"/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3.xml"/><Relationship Id="rId7" Type="http://schemas.openxmlformats.org/officeDocument/2006/relationships/slideLayout" Target="../slideLayouts/slideLayout5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8.png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2" Type="http://schemas.openxmlformats.org/officeDocument/2006/relationships/notesSlide" Target="../notesSlides/notesSlide14.xml"/><Relationship Id="rId11" Type="http://schemas.openxmlformats.org/officeDocument/2006/relationships/slideLayout" Target="../slideLayouts/slideLayout53.xml"/><Relationship Id="rId10" Type="http://schemas.openxmlformats.org/officeDocument/2006/relationships/image" Target="../media/image29.png"/><Relationship Id="rId1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5.xml"/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5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5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type="ctrTitle"/>
          </p:nvPr>
        </p:nvSpPr>
        <p:spPr>
          <a:xfrm>
            <a:off x="1039975" y="1400700"/>
            <a:ext cx="70641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Report Replication </a:t>
            </a:r>
            <a:r>
              <a:rPr lang="en-GB" sz="3300"/>
              <a:t>-</a:t>
            </a:r>
            <a:r>
              <a:rPr lang="en-GB" sz="2800"/>
              <a:t>Empirical Asset Pricing via Machine Learning</a:t>
            </a:r>
            <a:endParaRPr sz="2800"/>
          </a:p>
        </p:txBody>
      </p:sp>
      <p:sp>
        <p:nvSpPr>
          <p:cNvPr id="537" name="Google Shape;537;p64"/>
          <p:cNvSpPr txBox="1"/>
          <p:nvPr>
            <p:ph type="subTitle" idx="1"/>
          </p:nvPr>
        </p:nvSpPr>
        <p:spPr>
          <a:xfrm>
            <a:off x="2640200" y="3986700"/>
            <a:ext cx="7064100" cy="44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YANG Tianhao	JIANG Xiaoyue</a:t>
            </a:r>
            <a:endParaRPr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</a:rPr>
              <a:t> </a:t>
            </a:r>
            <a:r>
              <a:rPr lang="en-GB">
                <a:solidFill>
                  <a:schemeClr val="dk1"/>
                </a:solidFill>
              </a:rPr>
              <a:t>JIA Yaoyao</a:t>
            </a:r>
            <a:r>
              <a:rPr lang="en-GB">
                <a:solidFill>
                  <a:schemeClr val="dk1"/>
                </a:solidFill>
              </a:rPr>
              <a:t>	HUANG Yuxuan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73"/>
          <p:cNvSpPr txBox="1"/>
          <p:nvPr>
            <p:ph type="title"/>
          </p:nvPr>
        </p:nvSpPr>
        <p:spPr>
          <a:xfrm>
            <a:off x="591725" y="534650"/>
            <a:ext cx="5205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Generalized Linear </a:t>
            </a:r>
            <a:endParaRPr lang="en-GB"/>
          </a:p>
        </p:txBody>
      </p:sp>
      <p:pic>
        <p:nvPicPr>
          <p:cNvPr id="667" name="Google Shape;667;p7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079850" y="573025"/>
            <a:ext cx="2208220" cy="708600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73"/>
          <p:cNvSpPr txBox="1"/>
          <p:nvPr>
            <p:ph type="subTitle" idx="1"/>
          </p:nvPr>
        </p:nvSpPr>
        <p:spPr>
          <a:xfrm>
            <a:off x="594625" y="1129125"/>
            <a:ext cx="82410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Generalized Linear model applies </a:t>
            </a: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nonlinear transformations</a:t>
            </a: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the original predictors as </a:t>
            </a:r>
            <a:r>
              <a:rPr lang="en-GB" sz="18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new additive terms</a:t>
            </a: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based on the linear model. 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Adapt 3-term spline series (order 2) expansion of the predictors 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69" name="Google Shape;669;p7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871750" y="2375500"/>
            <a:ext cx="1330642" cy="374550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73"/>
          <p:cNvSpPr/>
          <p:nvPr/>
        </p:nvSpPr>
        <p:spPr>
          <a:xfrm rot="5400000">
            <a:off x="1186977" y="2178849"/>
            <a:ext cx="297600" cy="690300"/>
          </a:xfrm>
          <a:prstGeom prst="bentUpArrow">
            <a:avLst>
              <a:gd name="adj1" fmla="val 25000"/>
              <a:gd name="adj2" fmla="val 25000"/>
              <a:gd name="adj3" fmla="val 33775"/>
            </a:avLst>
          </a:prstGeom>
          <a:noFill/>
          <a:ln w="38100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71" name="Google Shape;671;p7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3732500" y="2299300"/>
            <a:ext cx="4089591" cy="497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2" name="Google Shape;672;p73"/>
          <p:cNvCxnSpPr/>
          <p:nvPr/>
        </p:nvCxnSpPr>
        <p:spPr>
          <a:xfrm>
            <a:off x="695650" y="2864725"/>
            <a:ext cx="7538100" cy="6000"/>
          </a:xfrm>
          <a:prstGeom prst="straightConnector1">
            <a:avLst/>
          </a:prstGeom>
          <a:noFill/>
          <a:ln w="9525" cap="flat" cmpd="sng">
            <a:solidFill>
              <a:srgbClr val="9E9E9E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673" name="Google Shape;673;p73"/>
          <p:cNvSpPr txBox="1"/>
          <p:nvPr>
            <p:ph type="subTitle" idx="1"/>
          </p:nvPr>
        </p:nvSpPr>
        <p:spPr>
          <a:xfrm>
            <a:off x="676950" y="2909200"/>
            <a:ext cx="4567800" cy="37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Huber robust objective function was adopted.</a:t>
            </a:r>
            <a:endParaRPr sz="18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4" name="Google Shape;674;p73"/>
          <p:cNvSpPr/>
          <p:nvPr/>
        </p:nvSpPr>
        <p:spPr>
          <a:xfrm>
            <a:off x="591725" y="3550675"/>
            <a:ext cx="4172100" cy="7086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5" name="Google Shape;675;p73"/>
          <p:cNvSpPr txBox="1"/>
          <p:nvPr>
            <p:ph type="subTitle" idx="1"/>
          </p:nvPr>
        </p:nvSpPr>
        <p:spPr>
          <a:xfrm>
            <a:off x="734658" y="3550675"/>
            <a:ext cx="39948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epsilon =</a:t>
            </a:r>
            <a:r>
              <a:rPr lang="en-GB" sz="1700" b="1">
                <a:solidFill>
                  <a:srgbClr val="E066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1.35</a:t>
            </a: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alphas = [0.0005,</a:t>
            </a:r>
            <a:r>
              <a:rPr lang="en-GB" sz="1700" b="1">
                <a:solidFill>
                  <a:srgbClr val="E066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0.001</a:t>
            </a:r>
            <a:r>
              <a:rPr 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,0.005,0.01,0.05]</a:t>
            </a: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6" name="Google Shape;676;p73"/>
          <p:cNvSpPr/>
          <p:nvPr/>
        </p:nvSpPr>
        <p:spPr>
          <a:xfrm rot="-5400000">
            <a:off x="5047368" y="3645850"/>
            <a:ext cx="112500" cy="494700"/>
          </a:xfrm>
          <a:prstGeom prst="downArrow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rgbClr val="E0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77" name="Google Shape;677;p73"/>
          <p:cNvGraphicFramePr/>
          <p:nvPr/>
        </p:nvGraphicFramePr>
        <p:xfrm>
          <a:off x="5550375" y="3373975"/>
          <a:ext cx="3046900" cy="3000000"/>
        </p:xfrm>
        <a:graphic>
          <a:graphicData uri="http://schemas.openxmlformats.org/drawingml/2006/table">
            <a:tbl>
              <a:tblPr>
                <a:noFill/>
                <a:tableStyleId>{053B83A3-59FC-410E-A61C-8287574F107D}</a:tableStyleId>
              </a:tblPr>
              <a:tblGrid>
                <a:gridCol w="1978175"/>
                <a:gridCol w="1068725"/>
              </a:tblGrid>
              <a:tr h="165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Average R_square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0.07905</a:t>
                      </a:r>
                      <a:endParaRPr sz="15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165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Top 1000_Roos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0.17840</a:t>
                      </a:r>
                      <a:endParaRPr sz="15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1659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Bottom 1000_Roos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5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0.02534</a:t>
                      </a:r>
                      <a:endParaRPr sz="15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678" name="Google Shape;678;p73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961223" y="3207400"/>
            <a:ext cx="3433100" cy="159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73"/>
          <p:cNvPicPr preferRelativeResize="0"/>
          <p:nvPr/>
        </p:nvPicPr>
        <p:blipFill rotWithShape="1">
          <a:blip r:embed="rId5"/>
          <a:srcRect l="56851" t="2402" b="19073"/>
          <a:stretch>
            <a:fillRect/>
          </a:stretch>
        </p:blipFill>
        <p:spPr>
          <a:xfrm>
            <a:off x="5443425" y="2992350"/>
            <a:ext cx="2378674" cy="1833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0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74"/>
          <p:cNvSpPr txBox="1"/>
          <p:nvPr>
            <p:ph type="subTitle" idx="1"/>
          </p:nvPr>
        </p:nvSpPr>
        <p:spPr>
          <a:xfrm>
            <a:off x="3512150" y="368825"/>
            <a:ext cx="5278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050">
                <a:solidFill>
                  <a:srgbClr val="31333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XGBoost is an efficient implementation of the Gradient Boosting method, which improves and enhances the GBDT algorithm. </a:t>
            </a:r>
            <a:endParaRPr sz="1050">
              <a:solidFill>
                <a:srgbClr val="31333F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</a:p>
        </p:txBody>
      </p:sp>
      <p:sp>
        <p:nvSpPr>
          <p:cNvPr id="685" name="Google Shape;685;p74"/>
          <p:cNvSpPr txBox="1"/>
          <p:nvPr>
            <p:ph type="title"/>
          </p:nvPr>
        </p:nvSpPr>
        <p:spPr>
          <a:xfrm>
            <a:off x="476850" y="292625"/>
            <a:ext cx="2880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XGBoost Model</a:t>
            </a:r>
            <a:endParaRPr lang="en-GB"/>
          </a:p>
        </p:txBody>
      </p:sp>
      <p:pic>
        <p:nvPicPr>
          <p:cNvPr id="686" name="Google Shape;686;p7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553050" y="865325"/>
            <a:ext cx="6841701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7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505600" y="606425"/>
            <a:ext cx="889150" cy="759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75"/>
          <p:cNvSpPr txBox="1"/>
          <p:nvPr>
            <p:ph type="title"/>
          </p:nvPr>
        </p:nvSpPr>
        <p:spPr>
          <a:xfrm>
            <a:off x="754125" y="229125"/>
            <a:ext cx="34722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NN2 &amp; NN3 Model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693" name="Google Shape;693;p7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0850" y="710513"/>
            <a:ext cx="6583286" cy="402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76"/>
          <p:cNvSpPr txBox="1"/>
          <p:nvPr>
            <p:ph type="title"/>
          </p:nvPr>
        </p:nvSpPr>
        <p:spPr>
          <a:xfrm>
            <a:off x="66175" y="292625"/>
            <a:ext cx="2880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Random Forest</a:t>
            </a:r>
            <a:endParaRPr lang="en-GB"/>
          </a:p>
        </p:txBody>
      </p:sp>
      <p:sp>
        <p:nvSpPr>
          <p:cNvPr id="699" name="Google Shape;699;p76"/>
          <p:cNvSpPr txBox="1"/>
          <p:nvPr/>
        </p:nvSpPr>
        <p:spPr>
          <a:xfrm>
            <a:off x="1120399" y="854917"/>
            <a:ext cx="3003537" cy="696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Estimators=300 (according to supplement)</a:t>
            </a:r>
            <a:endParaRPr sz="11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min_data_in_leaves=[5,10,15,20]</a:t>
            </a:r>
            <a:endParaRPr sz="11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max_depths=[1,2,3,4,5] (according to supplement)</a:t>
            </a:r>
            <a:endParaRPr sz="11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00" name="Google Shape;700;p76"/>
          <p:cNvPicPr preferRelativeResize="0"/>
          <p:nvPr/>
        </p:nvPicPr>
        <p:blipFill rotWithShape="1">
          <a:blip r:embed="rId1"/>
          <a:srcRect t="7487"/>
          <a:stretch>
            <a:fillRect/>
          </a:stretch>
        </p:blipFill>
        <p:spPr>
          <a:xfrm>
            <a:off x="6681094" y="554869"/>
            <a:ext cx="1511292" cy="1208087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76"/>
          <p:cNvSpPr txBox="1"/>
          <p:nvPr/>
        </p:nvSpPr>
        <p:spPr>
          <a:xfrm>
            <a:off x="6616954" y="1789212"/>
            <a:ext cx="1798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Validation Roos of Different </a:t>
            </a:r>
            <a:endParaRPr lang="en-GB" sz="1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Parameters of Random Forest</a:t>
            </a:r>
            <a:endParaRPr sz="1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02" name="Google Shape;702;p7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42393" y="1933708"/>
            <a:ext cx="1737507" cy="12537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3" name="Google Shape;703;p7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228886" y="1935822"/>
            <a:ext cx="1798757" cy="12537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04" name="Google Shape;704;p76"/>
          <p:cNvGraphicFramePr/>
          <p:nvPr/>
        </p:nvGraphicFramePr>
        <p:xfrm>
          <a:off x="4707314" y="813852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{FF1A80AE-55BF-4A02-A204-9F0F31E3DA39}</a:tableStyleId>
              </a:tblPr>
              <a:tblGrid>
                <a:gridCol w="1064600"/>
                <a:gridCol w="555875"/>
              </a:tblGrid>
              <a:tr h="19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Roos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Value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19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Total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0.038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19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/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Top1000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0.130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197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Bottom1000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0.031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705" name="Google Shape;705;p7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219141" y="3539350"/>
            <a:ext cx="1587366" cy="12534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06" name="Google Shape;706;p7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3469379" y="3539032"/>
            <a:ext cx="1660560" cy="12537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7" name="Google Shape;707;p76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5719618" y="3542343"/>
            <a:ext cx="1735066" cy="1250479"/>
          </a:xfrm>
          <a:prstGeom prst="rect">
            <a:avLst/>
          </a:prstGeom>
          <a:noFill/>
          <a:ln>
            <a:noFill/>
          </a:ln>
        </p:spPr>
      </p:pic>
      <p:sp>
        <p:nvSpPr>
          <p:cNvPr id="708" name="Google Shape;708;p76"/>
          <p:cNvSpPr txBox="1"/>
          <p:nvPr/>
        </p:nvSpPr>
        <p:spPr>
          <a:xfrm>
            <a:off x="66181" y="989314"/>
            <a:ext cx="821337" cy="4276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Parameters</a:t>
            </a:r>
            <a:endParaRPr sz="1100" b="0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09" name="Google Shape;709;p76"/>
          <p:cNvSpPr txBox="1"/>
          <p:nvPr/>
        </p:nvSpPr>
        <p:spPr>
          <a:xfrm>
            <a:off x="4540899" y="593307"/>
            <a:ext cx="19549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Best Model Roos Performance</a:t>
            </a:r>
            <a:endParaRPr lang="en-GB" sz="11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0" name="Google Shape;710;p76"/>
          <p:cNvSpPr txBox="1"/>
          <p:nvPr/>
        </p:nvSpPr>
        <p:spPr>
          <a:xfrm>
            <a:off x="66180" y="1933708"/>
            <a:ext cx="821337" cy="127727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Importance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1" name="Google Shape;711;p76"/>
          <p:cNvSpPr txBox="1"/>
          <p:nvPr/>
        </p:nvSpPr>
        <p:spPr>
          <a:xfrm>
            <a:off x="66180" y="3515549"/>
            <a:ext cx="821337" cy="127727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Interaction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2" name="Google Shape;712;p76"/>
          <p:cNvSpPr/>
          <p:nvPr/>
        </p:nvSpPr>
        <p:spPr>
          <a:xfrm rot="-1145662">
            <a:off x="2603708" y="1892393"/>
            <a:ext cx="656974" cy="195979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Micro</a:t>
            </a:r>
            <a:endParaRPr sz="11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3" name="Google Shape;713;p76"/>
          <p:cNvSpPr/>
          <p:nvPr/>
        </p:nvSpPr>
        <p:spPr>
          <a:xfrm rot="-1145662">
            <a:off x="4846592" y="1911767"/>
            <a:ext cx="656974" cy="195979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Macro</a:t>
            </a:r>
            <a:endParaRPr sz="11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4" name="Google Shape;714;p76" descr="Timeline background shape"/>
          <p:cNvSpPr/>
          <p:nvPr/>
        </p:nvSpPr>
        <p:spPr>
          <a:xfrm>
            <a:off x="1242393" y="3231838"/>
            <a:ext cx="1587366" cy="263172"/>
          </a:xfrm>
          <a:prstGeom prst="homePlate">
            <a:avLst>
              <a:gd name="adj" fmla="val 50000"/>
            </a:avLst>
          </a:pr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RF Marginal correlation between return &amp; feature</a:t>
            </a:r>
            <a:endParaRPr sz="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5" name="Google Shape;715;p76" descr="Timeline background shape"/>
          <p:cNvSpPr/>
          <p:nvPr/>
        </p:nvSpPr>
        <p:spPr>
          <a:xfrm>
            <a:off x="3469379" y="3234670"/>
            <a:ext cx="1660560" cy="263172"/>
          </a:xfrm>
          <a:prstGeom prst="homePlate">
            <a:avLst>
              <a:gd name="adj" fmla="val 50000"/>
            </a:avLst>
          </a:pr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RF Marginal correlation between different features (fix indmom)</a:t>
            </a:r>
            <a:endParaRPr sz="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6" name="Google Shape;716;p76" descr="Timeline background shape"/>
          <p:cNvSpPr/>
          <p:nvPr/>
        </p:nvSpPr>
        <p:spPr>
          <a:xfrm>
            <a:off x="5719626" y="3252375"/>
            <a:ext cx="1882500" cy="263100"/>
          </a:xfrm>
          <a:prstGeom prst="homePlate">
            <a:avLst>
              <a:gd name="adj" fmla="val 50000"/>
            </a:avLst>
          </a:pr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RF Marginal correlation between different features (fix CRSP_SPvxx)</a:t>
            </a:r>
            <a:endParaRPr sz="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17" name="Google Shape;717;p76"/>
          <p:cNvSpPr/>
          <p:nvPr/>
        </p:nvSpPr>
        <p:spPr>
          <a:xfrm>
            <a:off x="7773386" y="463063"/>
            <a:ext cx="1208499" cy="231823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r>
              <a:rPr lang="en-GB" sz="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Parameter Selection</a:t>
            </a:r>
            <a:endParaRPr sz="9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77"/>
          <p:cNvSpPr txBox="1"/>
          <p:nvPr>
            <p:ph type="title"/>
          </p:nvPr>
        </p:nvSpPr>
        <p:spPr>
          <a:xfrm>
            <a:off x="27650" y="313600"/>
            <a:ext cx="3472200" cy="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NN1 &amp; NN4 </a:t>
            </a:r>
            <a:endParaRPr lang="en-GB"/>
          </a:p>
        </p:txBody>
      </p:sp>
      <p:sp>
        <p:nvSpPr>
          <p:cNvPr id="723" name="Google Shape;723;p77"/>
          <p:cNvSpPr txBox="1"/>
          <p:nvPr/>
        </p:nvSpPr>
        <p:spPr>
          <a:xfrm>
            <a:off x="894274" y="1028325"/>
            <a:ext cx="2486400" cy="4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L1 lambda=[0.00001,0.0001,0.001]</a:t>
            </a:r>
            <a:endParaRPr lang="en-GB" sz="11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learning_rate=[0.005,0.01,0.02]</a:t>
            </a:r>
            <a:endParaRPr sz="11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24" name="Google Shape;724;p7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10290" y="1019706"/>
            <a:ext cx="1017831" cy="976969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77"/>
          <p:cNvSpPr txBox="1"/>
          <p:nvPr/>
        </p:nvSpPr>
        <p:spPr>
          <a:xfrm>
            <a:off x="3462897" y="802791"/>
            <a:ext cx="1954945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chemeClr val="dk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Best Model Roos Performance</a:t>
            </a:r>
            <a:endParaRPr lang="en-GB" sz="1100" b="0" i="0" u="none" strike="noStrike" cap="none">
              <a:solidFill>
                <a:schemeClr val="dk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726" name="Google Shape;726;p77"/>
          <p:cNvGraphicFramePr/>
          <p:nvPr/>
        </p:nvGraphicFramePr>
        <p:xfrm>
          <a:off x="3128499" y="101970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{FF1A80AE-55BF-4A02-A204-9F0F31E3DA39}</a:tableStyleId>
              </a:tblPr>
              <a:tblGrid>
                <a:gridCol w="855800"/>
                <a:gridCol w="790675"/>
                <a:gridCol w="839975"/>
              </a:tblGrid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Roos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NN1_value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NN4_value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Total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0.076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0.064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 panose="020B0604020202020204"/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Top1000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0.185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0.146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  <a:tr h="208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Bottom1000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0.026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0.019</a:t>
                      </a:r>
                      <a:endParaRPr sz="10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pic>
        <p:nvPicPr>
          <p:cNvPr id="727" name="Google Shape;727;p7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7521132" y="1019807"/>
            <a:ext cx="1017831" cy="975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8" name="Google Shape;728;p77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2217" y="2116862"/>
            <a:ext cx="1495424" cy="10239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9" name="Google Shape;729;p77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2881423" y="2118899"/>
            <a:ext cx="1462625" cy="10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0" name="Google Shape;730;p77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4976938" y="2117238"/>
            <a:ext cx="1495424" cy="102318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1" name="Google Shape;731;p77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7105252" y="2118523"/>
            <a:ext cx="1433711" cy="102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2" name="Google Shape;732;p77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902217" y="3504012"/>
            <a:ext cx="1495424" cy="120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3" name="Google Shape;733;p77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881423" y="3504012"/>
            <a:ext cx="1495424" cy="1214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77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4976938" y="3509772"/>
            <a:ext cx="1578935" cy="1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5" name="Google Shape;735;p77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7075719" y="3504012"/>
            <a:ext cx="1495424" cy="1214369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77"/>
          <p:cNvSpPr txBox="1"/>
          <p:nvPr/>
        </p:nvSpPr>
        <p:spPr>
          <a:xfrm>
            <a:off x="0" y="1079691"/>
            <a:ext cx="821337" cy="4276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Select 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Parameters</a:t>
            </a:r>
            <a:endParaRPr sz="1100" b="0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7" name="Google Shape;737;p77"/>
          <p:cNvSpPr txBox="1"/>
          <p:nvPr/>
        </p:nvSpPr>
        <p:spPr>
          <a:xfrm>
            <a:off x="-6695" y="2116862"/>
            <a:ext cx="821337" cy="11079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Importance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8" name="Google Shape;738;p77"/>
          <p:cNvSpPr txBox="1"/>
          <p:nvPr/>
        </p:nvSpPr>
        <p:spPr>
          <a:xfrm>
            <a:off x="27651" y="3504012"/>
            <a:ext cx="821337" cy="127727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Interaction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of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0" i="0" u="none" strike="noStrike" cap="none">
                <a:solidFill>
                  <a:srgbClr val="00206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</a:t>
            </a:r>
            <a:endParaRPr lang="en-GB"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rgbClr val="00206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9" name="Google Shape;739;p77"/>
          <p:cNvSpPr/>
          <p:nvPr/>
        </p:nvSpPr>
        <p:spPr>
          <a:xfrm rot="-1145662">
            <a:off x="6680848" y="877729"/>
            <a:ext cx="1054180" cy="232073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NN1 Selection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0" name="Google Shape;740;p77"/>
          <p:cNvSpPr/>
          <p:nvPr/>
        </p:nvSpPr>
        <p:spPr>
          <a:xfrm rot="-1145662">
            <a:off x="6208259" y="2088163"/>
            <a:ext cx="846375" cy="204561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NN4Micro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1" name="Google Shape;741;p77"/>
          <p:cNvSpPr/>
          <p:nvPr/>
        </p:nvSpPr>
        <p:spPr>
          <a:xfrm rot="-1145662">
            <a:off x="4015427" y="2101068"/>
            <a:ext cx="846375" cy="204561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NN1Macro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2" name="Google Shape;742;p77"/>
          <p:cNvSpPr/>
          <p:nvPr/>
        </p:nvSpPr>
        <p:spPr>
          <a:xfrm rot="-1145662">
            <a:off x="8115775" y="2101068"/>
            <a:ext cx="846375" cy="204561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NN4Macro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3" name="Google Shape;743;p77" descr="Timeline background shape"/>
          <p:cNvSpPr/>
          <p:nvPr/>
        </p:nvSpPr>
        <p:spPr>
          <a:xfrm>
            <a:off x="956846" y="3224858"/>
            <a:ext cx="1440795" cy="263172"/>
          </a:xfrm>
          <a:prstGeom prst="homePlate">
            <a:avLst>
              <a:gd name="adj" fmla="val 50000"/>
            </a:avLst>
          </a:pr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NN1 Marginal correlation between return &amp; feature</a:t>
            </a:r>
            <a:endParaRPr sz="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4" name="Google Shape;744;p77" descr="Timeline background shape"/>
          <p:cNvSpPr/>
          <p:nvPr/>
        </p:nvSpPr>
        <p:spPr>
          <a:xfrm>
            <a:off x="2907105" y="3224858"/>
            <a:ext cx="1440795" cy="263172"/>
          </a:xfrm>
          <a:prstGeom prst="homePlate">
            <a:avLst>
              <a:gd name="adj" fmla="val 50000"/>
            </a:avLst>
          </a:pr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NN1 Marginal correlation between different features</a:t>
            </a:r>
            <a:endParaRPr sz="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5" name="Google Shape;745;p77" descr="Timeline background shape"/>
          <p:cNvSpPr/>
          <p:nvPr/>
        </p:nvSpPr>
        <p:spPr>
          <a:xfrm>
            <a:off x="4974853" y="3226161"/>
            <a:ext cx="1495424" cy="263172"/>
          </a:xfrm>
          <a:prstGeom prst="homePlate">
            <a:avLst>
              <a:gd name="adj" fmla="val 50000"/>
            </a:avLst>
          </a:pr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NN4 Marginal correlation between return &amp; feature</a:t>
            </a:r>
            <a:endParaRPr sz="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6" name="Google Shape;746;p77" descr="Timeline background shape"/>
          <p:cNvSpPr/>
          <p:nvPr/>
        </p:nvSpPr>
        <p:spPr>
          <a:xfrm>
            <a:off x="7097230" y="3229135"/>
            <a:ext cx="1440795" cy="263172"/>
          </a:xfrm>
          <a:prstGeom prst="homePlate">
            <a:avLst>
              <a:gd name="adj" fmla="val 50000"/>
            </a:avLst>
          </a:pr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 panose="020B0604020202020204"/>
              <a:buNone/>
            </a:pPr>
            <a:r>
              <a:rPr lang="en-GB" sz="8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NN4 Marginal correlation between different features</a:t>
            </a:r>
            <a:endParaRPr sz="8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7" name="Google Shape;747;p77"/>
          <p:cNvSpPr/>
          <p:nvPr/>
        </p:nvSpPr>
        <p:spPr>
          <a:xfrm rot="-1145662">
            <a:off x="2214428" y="2207839"/>
            <a:ext cx="846375" cy="204561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NN1Micro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48" name="Google Shape;748;p77"/>
          <p:cNvSpPr/>
          <p:nvPr/>
        </p:nvSpPr>
        <p:spPr>
          <a:xfrm rot="-1145662">
            <a:off x="8069476" y="780314"/>
            <a:ext cx="1054180" cy="232073"/>
          </a:xfrm>
          <a:custGeom>
            <a:avLst/>
            <a:gdLst/>
            <a:ahLst/>
            <a:cxnLst/>
            <a:rect l="l" t="t" r="r" b="b"/>
            <a:pathLst>
              <a:path w="17936" h="4270" extrusionOk="0">
                <a:moveTo>
                  <a:pt x="2303" y="1110"/>
                </a:moveTo>
                <a:cubicBezTo>
                  <a:pt x="2883" y="1110"/>
                  <a:pt x="3355" y="1569"/>
                  <a:pt x="3355" y="2135"/>
                </a:cubicBezTo>
                <a:cubicBezTo>
                  <a:pt x="3353" y="2716"/>
                  <a:pt x="2883" y="3187"/>
                  <a:pt x="2303" y="3187"/>
                </a:cubicBezTo>
                <a:cubicBezTo>
                  <a:pt x="1722" y="3187"/>
                  <a:pt x="1251" y="2716"/>
                  <a:pt x="1251" y="2135"/>
                </a:cubicBezTo>
                <a:cubicBezTo>
                  <a:pt x="1251" y="1569"/>
                  <a:pt x="1722" y="1110"/>
                  <a:pt x="2303" y="1110"/>
                </a:cubicBezTo>
                <a:close/>
                <a:moveTo>
                  <a:pt x="2304" y="0"/>
                </a:moveTo>
                <a:cubicBezTo>
                  <a:pt x="1748" y="0"/>
                  <a:pt x="1201" y="218"/>
                  <a:pt x="793" y="626"/>
                </a:cubicBezTo>
                <a:cubicBezTo>
                  <a:pt x="183" y="1236"/>
                  <a:pt x="0" y="2154"/>
                  <a:pt x="330" y="2951"/>
                </a:cubicBezTo>
                <a:cubicBezTo>
                  <a:pt x="662" y="3749"/>
                  <a:pt x="1438" y="4269"/>
                  <a:pt x="2303" y="4269"/>
                </a:cubicBezTo>
                <a:cubicBezTo>
                  <a:pt x="3481" y="4269"/>
                  <a:pt x="4436" y="3313"/>
                  <a:pt x="4436" y="2135"/>
                </a:cubicBezTo>
                <a:lnTo>
                  <a:pt x="4436" y="3254"/>
                </a:lnTo>
                <a:cubicBezTo>
                  <a:pt x="4436" y="3814"/>
                  <a:pt x="4891" y="4269"/>
                  <a:pt x="5451" y="4269"/>
                </a:cubicBezTo>
                <a:lnTo>
                  <a:pt x="17600" y="4269"/>
                </a:lnTo>
                <a:cubicBezTo>
                  <a:pt x="17785" y="4269"/>
                  <a:pt x="17935" y="4119"/>
                  <a:pt x="17935" y="3936"/>
                </a:cubicBezTo>
                <a:lnTo>
                  <a:pt x="17935" y="333"/>
                </a:lnTo>
                <a:cubicBezTo>
                  <a:pt x="17934" y="149"/>
                  <a:pt x="17785" y="0"/>
                  <a:pt x="17602" y="0"/>
                </a:cubicBezTo>
                <a:lnTo>
                  <a:pt x="5451" y="0"/>
                </a:lnTo>
                <a:cubicBezTo>
                  <a:pt x="4891" y="0"/>
                  <a:pt x="4437" y="453"/>
                  <a:pt x="4437" y="1014"/>
                </a:cubicBezTo>
                <a:lnTo>
                  <a:pt x="4437" y="2133"/>
                </a:lnTo>
                <a:cubicBezTo>
                  <a:pt x="4436" y="1270"/>
                  <a:pt x="3915" y="492"/>
                  <a:pt x="3118" y="162"/>
                </a:cubicBezTo>
                <a:cubicBezTo>
                  <a:pt x="2855" y="53"/>
                  <a:pt x="2578" y="0"/>
                  <a:pt x="2304" y="0"/>
                </a:cubicBezTo>
                <a:close/>
              </a:path>
            </a:pathLst>
          </a:custGeom>
          <a:solidFill>
            <a:srgbClr val="E3DA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None/>
            </a:pPr>
            <a:r>
              <a:rPr lang="en-GB" sz="11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</a:t>
            </a:r>
            <a:r>
              <a:rPr lang="en-GB" sz="1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NN4 Selection</a:t>
            </a:r>
            <a:endParaRPr sz="1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78"/>
          <p:cNvSpPr/>
          <p:nvPr/>
        </p:nvSpPr>
        <p:spPr>
          <a:xfrm>
            <a:off x="4440300" y="2354400"/>
            <a:ext cx="3803700" cy="2365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4" name="Google Shape;754;p78"/>
          <p:cNvSpPr/>
          <p:nvPr/>
        </p:nvSpPr>
        <p:spPr>
          <a:xfrm>
            <a:off x="583325" y="2354400"/>
            <a:ext cx="3218400" cy="2365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5" name="Google Shape;755;p78"/>
          <p:cNvSpPr txBox="1"/>
          <p:nvPr>
            <p:ph type="title"/>
          </p:nvPr>
        </p:nvSpPr>
        <p:spPr>
          <a:xfrm>
            <a:off x="667925" y="534650"/>
            <a:ext cx="5205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PCR</a:t>
            </a:r>
            <a:endParaRPr sz="2900"/>
          </a:p>
        </p:txBody>
      </p:sp>
      <p:sp>
        <p:nvSpPr>
          <p:cNvPr id="756" name="Google Shape;756;p78"/>
          <p:cNvSpPr txBox="1"/>
          <p:nvPr>
            <p:ph type="subTitle" idx="1"/>
          </p:nvPr>
        </p:nvSpPr>
        <p:spPr>
          <a:xfrm>
            <a:off x="555425" y="1187100"/>
            <a:ext cx="55956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Forming linear combinations of predictors helps reduce noise, which can better isolate the signal in predictors and help decorrelate highly dependent predictors.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PCA.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57" name="Google Shape;757;p78"/>
          <p:cNvSpPr txBox="1"/>
          <p:nvPr/>
        </p:nvSpPr>
        <p:spPr>
          <a:xfrm>
            <a:off x="555425" y="2379600"/>
            <a:ext cx="32742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N_components = [5, 10, 15, 20, 25, 30, </a:t>
            </a:r>
            <a:r>
              <a:rPr lang="en-GB" sz="1300" b="1">
                <a:solidFill>
                  <a:srgbClr val="CC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35</a:t>
            </a: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40, 45, 50, 55, 60, 65, 70, 75, 80, 85, 90, 95]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6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58" name="Google Shape;758;p78"/>
          <p:cNvGraphicFramePr/>
          <p:nvPr/>
        </p:nvGraphicFramePr>
        <p:xfrm>
          <a:off x="6233925" y="11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{053B83A3-59FC-410E-A61C-8287574F107D}</a:tableStyleId>
              </a:tblPr>
              <a:tblGrid>
                <a:gridCol w="1520575"/>
                <a:gridCol w="821525"/>
              </a:tblGrid>
              <a:tr h="31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Average R_square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0.0773</a:t>
                      </a:r>
                      <a:endParaRPr sz="13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1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Top 1000_Roos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0.239</a:t>
                      </a:r>
                      <a:endParaRPr sz="13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56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Bottom 1000_Roos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0.0113</a:t>
                      </a:r>
                      <a:endParaRPr sz="13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59" name="Google Shape;759;p78"/>
          <p:cNvSpPr txBox="1"/>
          <p:nvPr/>
        </p:nvSpPr>
        <p:spPr>
          <a:xfrm>
            <a:off x="4705050" y="2354400"/>
            <a:ext cx="32742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Importance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Top 3: mom1m, zerotrade, chmom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60" name="Google Shape;760;p7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18225" y="2830925"/>
            <a:ext cx="2650200" cy="181945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</p:pic>
      <p:pic>
        <p:nvPicPr>
          <p:cNvPr id="761" name="Google Shape;761;p7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4907500" y="2900275"/>
            <a:ext cx="2869276" cy="176495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79"/>
          <p:cNvSpPr/>
          <p:nvPr/>
        </p:nvSpPr>
        <p:spPr>
          <a:xfrm>
            <a:off x="6152825" y="2354400"/>
            <a:ext cx="2813400" cy="2365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7" name="Google Shape;767;p79"/>
          <p:cNvSpPr/>
          <p:nvPr/>
        </p:nvSpPr>
        <p:spPr>
          <a:xfrm>
            <a:off x="3482300" y="2354500"/>
            <a:ext cx="2573100" cy="2365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8" name="Google Shape;768;p79"/>
          <p:cNvSpPr/>
          <p:nvPr/>
        </p:nvSpPr>
        <p:spPr>
          <a:xfrm>
            <a:off x="166475" y="2354500"/>
            <a:ext cx="3218400" cy="2365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9" name="Google Shape;769;p79"/>
          <p:cNvSpPr txBox="1"/>
          <p:nvPr>
            <p:ph type="title"/>
          </p:nvPr>
        </p:nvSpPr>
        <p:spPr>
          <a:xfrm>
            <a:off x="667925" y="534650"/>
            <a:ext cx="5205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PLS</a:t>
            </a:r>
            <a:endParaRPr sz="2900"/>
          </a:p>
        </p:txBody>
      </p:sp>
      <p:sp>
        <p:nvSpPr>
          <p:cNvPr id="770" name="Google Shape;770;p79"/>
          <p:cNvSpPr txBox="1"/>
          <p:nvPr>
            <p:ph type="subTitle" idx="1"/>
          </p:nvPr>
        </p:nvSpPr>
        <p:spPr>
          <a:xfrm>
            <a:off x="138575" y="1125025"/>
            <a:ext cx="61677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Considers the relationship between the predictor variables and the response variable simultaneously.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Times New Roman" panose="02020603050405020304"/>
              <a:buChar char="●"/>
            </a:pPr>
            <a:r>
              <a:rPr lang="en-GB" sz="1600">
                <a:solidFill>
                  <a:srgbClr val="31333F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Decomposing the covariance matrix between the response variable and the predictor variables.</a:t>
            </a:r>
            <a:endParaRPr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71" name="Google Shape;771;p79"/>
          <p:cNvSpPr txBox="1"/>
          <p:nvPr/>
        </p:nvSpPr>
        <p:spPr>
          <a:xfrm>
            <a:off x="138575" y="2426325"/>
            <a:ext cx="32742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N_components = [</a:t>
            </a:r>
            <a:r>
              <a:rPr lang="en-GB" sz="1300" b="1">
                <a:solidFill>
                  <a:srgbClr val="CC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10, 15, 20, 25, 30, 35, 40, 45, 50, 55, 60, 65, 70, 75, 80, 85, 90, 95]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6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772" name="Google Shape;772;p79"/>
          <p:cNvGraphicFramePr/>
          <p:nvPr/>
        </p:nvGraphicFramePr>
        <p:xfrm>
          <a:off x="6233925" y="11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{053B83A3-59FC-410E-A61C-8287574F107D}</a:tableStyleId>
              </a:tblPr>
              <a:tblGrid>
                <a:gridCol w="1520575"/>
                <a:gridCol w="821525"/>
              </a:tblGrid>
              <a:tr h="31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Average R_square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0.068</a:t>
                      </a:r>
                      <a:endParaRPr sz="11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1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Top 1000_Roos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0.102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56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Bottom 1000_Roos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-0.416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773" name="Google Shape;773;p79"/>
          <p:cNvSpPr txBox="1"/>
          <p:nvPr/>
        </p:nvSpPr>
        <p:spPr>
          <a:xfrm>
            <a:off x="3032075" y="2316475"/>
            <a:ext cx="32742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Importance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Top 3: zerotrade, mom6m, mom36m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774" name="Google Shape;774;p79"/>
          <p:cNvSpPr txBox="1"/>
          <p:nvPr/>
        </p:nvSpPr>
        <p:spPr>
          <a:xfrm>
            <a:off x="6383050" y="2366450"/>
            <a:ext cx="2342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Marginal Effect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775" name="Google Shape;775;p79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50575" y="2831013"/>
            <a:ext cx="2650201" cy="1868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7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3539212" y="2998703"/>
            <a:ext cx="2459276" cy="153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79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267550" y="2824431"/>
            <a:ext cx="2573100" cy="1691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0"/>
          <p:cNvSpPr txBox="1"/>
          <p:nvPr>
            <p:ph type="title" idx="2"/>
          </p:nvPr>
        </p:nvSpPr>
        <p:spPr>
          <a:xfrm>
            <a:off x="3741925" y="16370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783" name="Google Shape;783;p80"/>
          <p:cNvSpPr txBox="1"/>
          <p:nvPr>
            <p:ph type="title"/>
          </p:nvPr>
        </p:nvSpPr>
        <p:spPr>
          <a:xfrm>
            <a:off x="1505550" y="2774675"/>
            <a:ext cx="64383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Comparison</a:t>
            </a:r>
            <a:r>
              <a:rPr lang="en-GB" sz="3500"/>
              <a:t> &amp; Conclusion</a:t>
            </a:r>
            <a:endParaRPr sz="3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81"/>
          <p:cNvSpPr txBox="1"/>
          <p:nvPr>
            <p:ph type="title"/>
          </p:nvPr>
        </p:nvSpPr>
        <p:spPr>
          <a:xfrm>
            <a:off x="754125" y="229125"/>
            <a:ext cx="34722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Comparison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89" name="Google Shape;789;p81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6488" y="811426"/>
            <a:ext cx="7831026" cy="218387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81"/>
          <p:cNvSpPr txBox="1"/>
          <p:nvPr>
            <p:ph type="subTitle" idx="4294967295"/>
          </p:nvPr>
        </p:nvSpPr>
        <p:spPr>
          <a:xfrm>
            <a:off x="656500" y="3250400"/>
            <a:ext cx="8061600" cy="3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Compare model prediction performance based on the Diebold-Mariano test statistic.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●"/>
            </a:pPr>
            <a:r>
              <a:rPr lang="en-GB" sz="1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elastic network model has an unexpectedly good prediction level, and the random forest performs the worst. 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82"/>
          <p:cNvSpPr txBox="1"/>
          <p:nvPr>
            <p:ph type="title"/>
          </p:nvPr>
        </p:nvSpPr>
        <p:spPr>
          <a:xfrm>
            <a:off x="754125" y="229125"/>
            <a:ext cx="49134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Importance</a:t>
            </a: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96" name="Google Shape;796;p8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40088" y="811425"/>
            <a:ext cx="8463819" cy="39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Table of contents</a:t>
            </a:r>
            <a:endParaRPr lang="en-GB"/>
          </a:p>
        </p:txBody>
      </p:sp>
      <p:sp>
        <p:nvSpPr>
          <p:cNvPr id="543" name="Google Shape;543;p65"/>
          <p:cNvSpPr txBox="1"/>
          <p:nvPr>
            <p:ph type="subTitle" idx="3"/>
          </p:nvPr>
        </p:nvSpPr>
        <p:spPr>
          <a:xfrm>
            <a:off x="15028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 lang="en-GB"/>
          </a:p>
        </p:txBody>
      </p:sp>
      <p:sp>
        <p:nvSpPr>
          <p:cNvPr id="544" name="Google Shape;544;p65"/>
          <p:cNvSpPr txBox="1"/>
          <p:nvPr>
            <p:ph type="subTitle" idx="1"/>
          </p:nvPr>
        </p:nvSpPr>
        <p:spPr>
          <a:xfrm>
            <a:off x="5077200" y="20953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&amp; Processing</a:t>
            </a:r>
            <a:endParaRPr lang="en-GB"/>
          </a:p>
        </p:txBody>
      </p:sp>
      <p:sp>
        <p:nvSpPr>
          <p:cNvPr id="545" name="Google Shape;545;p65"/>
          <p:cNvSpPr txBox="1"/>
          <p:nvPr>
            <p:ph type="subTitle" idx="5"/>
          </p:nvPr>
        </p:nvSpPr>
        <p:spPr>
          <a:xfrm>
            <a:off x="4620000" y="3876350"/>
            <a:ext cx="34695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Comparison &amp; </a:t>
            </a:r>
            <a:r>
              <a:rPr lang="en-GB"/>
              <a:t>Conclusion</a:t>
            </a:r>
            <a:endParaRPr lang="en-GB"/>
          </a:p>
        </p:txBody>
      </p:sp>
      <p:sp>
        <p:nvSpPr>
          <p:cNvPr id="546" name="Google Shape;546;p65"/>
          <p:cNvSpPr txBox="1"/>
          <p:nvPr>
            <p:ph type="subTitle" idx="7"/>
          </p:nvPr>
        </p:nvSpPr>
        <p:spPr>
          <a:xfrm>
            <a:off x="15028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</a:t>
            </a:r>
            <a:r>
              <a:rPr lang="en-GB"/>
              <a:t>Training</a:t>
            </a:r>
            <a:endParaRPr lang="en-GB"/>
          </a:p>
        </p:txBody>
      </p:sp>
      <p:sp>
        <p:nvSpPr>
          <p:cNvPr id="547" name="Google Shape;547;p65"/>
          <p:cNvSpPr txBox="1"/>
          <p:nvPr>
            <p:ph type="title" idx="9"/>
          </p:nvPr>
        </p:nvSpPr>
        <p:spPr>
          <a:xfrm>
            <a:off x="22262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548" name="Google Shape;548;p65"/>
          <p:cNvSpPr txBox="1"/>
          <p:nvPr>
            <p:ph type="title" idx="13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549" name="Google Shape;549;p65"/>
          <p:cNvSpPr txBox="1"/>
          <p:nvPr>
            <p:ph type="title" idx="14"/>
          </p:nvPr>
        </p:nvSpPr>
        <p:spPr>
          <a:xfrm>
            <a:off x="22263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550" name="Google Shape;550;p65"/>
          <p:cNvSpPr txBox="1"/>
          <p:nvPr>
            <p:ph type="title" idx="15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83"/>
          <p:cNvSpPr txBox="1"/>
          <p:nvPr>
            <p:ph type="title"/>
          </p:nvPr>
        </p:nvSpPr>
        <p:spPr>
          <a:xfrm>
            <a:off x="754125" y="229125"/>
            <a:ext cx="49134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of Importance</a:t>
            </a:r>
            <a:endParaRPr lang="en-GB"/>
          </a:p>
        </p:txBody>
      </p:sp>
      <p:pic>
        <p:nvPicPr>
          <p:cNvPr id="802" name="Google Shape;802;p8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812375" y="755600"/>
            <a:ext cx="5519249" cy="401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84"/>
          <p:cNvSpPr txBox="1"/>
          <p:nvPr/>
        </p:nvSpPr>
        <p:spPr>
          <a:xfrm>
            <a:off x="2832900" y="2110350"/>
            <a:ext cx="3478200" cy="9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>
                <a:solidFill>
                  <a:srgbClr val="000000"/>
                </a:solidFill>
                <a:latin typeface="Vidaloka" panose="02000504000000020004"/>
                <a:ea typeface="Vidaloka" panose="02000504000000020004"/>
                <a:cs typeface="Vidaloka" panose="02000504000000020004"/>
                <a:sym typeface="Vidaloka" panose="02000504000000020004"/>
              </a:rPr>
              <a:t>Thanks</a:t>
            </a:r>
            <a:endParaRPr sz="7000">
              <a:solidFill>
                <a:srgbClr val="000000"/>
              </a:solidFill>
              <a:latin typeface="Vidaloka" panose="02000504000000020004"/>
              <a:ea typeface="Vidaloka" panose="02000504000000020004"/>
              <a:cs typeface="Vidaloka" panose="02000504000000020004"/>
              <a:sym typeface="Vidaloka" panose="020005040000000200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66"/>
          <p:cNvSpPr txBox="1"/>
          <p:nvPr>
            <p:ph type="title"/>
          </p:nvPr>
        </p:nvSpPr>
        <p:spPr>
          <a:xfrm>
            <a:off x="3182825" y="2747275"/>
            <a:ext cx="26826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Introduction</a:t>
            </a:r>
            <a:endParaRPr sz="3500"/>
          </a:p>
        </p:txBody>
      </p:sp>
      <p:sp>
        <p:nvSpPr>
          <p:cNvPr id="556" name="Google Shape;556;p66"/>
          <p:cNvSpPr txBox="1"/>
          <p:nvPr>
            <p:ph type="title" idx="2"/>
          </p:nvPr>
        </p:nvSpPr>
        <p:spPr>
          <a:xfrm>
            <a:off x="3887825" y="1676500"/>
            <a:ext cx="12726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7"/>
          <p:cNvSpPr txBox="1"/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Dimension reduction</a:t>
            </a:r>
            <a:endParaRPr sz="2000"/>
          </a:p>
        </p:txBody>
      </p:sp>
      <p:sp>
        <p:nvSpPr>
          <p:cNvPr id="562" name="Google Shape;562;p67"/>
          <p:cNvSpPr txBox="1"/>
          <p:nvPr>
            <p:ph type="subTitle" idx="2"/>
          </p:nvPr>
        </p:nvSpPr>
        <p:spPr>
          <a:xfrm>
            <a:off x="3509000" y="229449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PLS, PCR</a:t>
            </a:r>
            <a:endParaRPr lang="en-GB"/>
          </a:p>
        </p:txBody>
      </p:sp>
      <p:sp>
        <p:nvSpPr>
          <p:cNvPr id="563" name="Google Shape;563;p67"/>
          <p:cNvSpPr txBox="1"/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Linear models</a:t>
            </a:r>
            <a:endParaRPr sz="2000"/>
          </a:p>
        </p:txBody>
      </p:sp>
      <p:sp>
        <p:nvSpPr>
          <p:cNvPr id="564" name="Google Shape;564;p67"/>
          <p:cNvSpPr txBox="1"/>
          <p:nvPr>
            <p:ph type="subTitle" idx="4"/>
          </p:nvPr>
        </p:nvSpPr>
        <p:spPr>
          <a:xfrm>
            <a:off x="953125" y="21100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Simple: OLS, OLS-3, 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Penalized: </a:t>
            </a:r>
            <a:r>
              <a:rPr lang="en-GB"/>
              <a:t>Elastic Net</a:t>
            </a:r>
            <a:endParaRPr lang="en-GB"/>
          </a:p>
        </p:txBody>
      </p:sp>
      <p:sp>
        <p:nvSpPr>
          <p:cNvPr id="565" name="Google Shape;565;p67"/>
          <p:cNvSpPr txBox="1"/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Generalized linear </a:t>
            </a:r>
            <a:r>
              <a:rPr lang="en-GB"/>
              <a:t>model</a:t>
            </a:r>
            <a:endParaRPr lang="en-GB"/>
          </a:p>
        </p:txBody>
      </p:sp>
      <p:sp>
        <p:nvSpPr>
          <p:cNvPr id="566" name="Google Shape;566;p67"/>
          <p:cNvSpPr txBox="1"/>
          <p:nvPr>
            <p:ph type="title"/>
          </p:nvPr>
        </p:nvSpPr>
        <p:spPr>
          <a:xfrm>
            <a:off x="462950" y="405150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5 types of models paper employed: </a:t>
            </a:r>
            <a:endParaRPr lang="en-GB"/>
          </a:p>
        </p:txBody>
      </p:sp>
      <p:sp>
        <p:nvSpPr>
          <p:cNvPr id="567" name="Google Shape;567;p67"/>
          <p:cNvSpPr txBox="1"/>
          <p:nvPr>
            <p:ph type="subTitle" idx="7"/>
          </p:nvPr>
        </p:nvSpPr>
        <p:spPr>
          <a:xfrm>
            <a:off x="48806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Neural networks</a:t>
            </a:r>
            <a:endParaRPr sz="2000"/>
          </a:p>
        </p:txBody>
      </p:sp>
      <p:sp>
        <p:nvSpPr>
          <p:cNvPr id="568" name="Google Shape;568;p67"/>
          <p:cNvSpPr txBox="1"/>
          <p:nvPr>
            <p:ph type="subTitle" idx="9"/>
          </p:nvPr>
        </p:nvSpPr>
        <p:spPr>
          <a:xfrm>
            <a:off x="23246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Tree models</a:t>
            </a:r>
            <a:endParaRPr sz="2000"/>
          </a:p>
        </p:txBody>
      </p:sp>
      <p:sp>
        <p:nvSpPr>
          <p:cNvPr id="569" name="Google Shape;569;p67"/>
          <p:cNvSpPr txBox="1"/>
          <p:nvPr>
            <p:ph type="subTitle" idx="13"/>
          </p:nvPr>
        </p:nvSpPr>
        <p:spPr>
          <a:xfrm>
            <a:off x="23247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Boosted regression trees, random forests</a:t>
            </a:r>
            <a:endParaRPr lang="en-GB"/>
          </a:p>
        </p:txBody>
      </p:sp>
      <p:grpSp>
        <p:nvGrpSpPr>
          <p:cNvPr id="570" name="Google Shape;570;p67"/>
          <p:cNvGrpSpPr/>
          <p:nvPr/>
        </p:nvGrpSpPr>
        <p:grpSpPr>
          <a:xfrm>
            <a:off x="1832439" y="1299969"/>
            <a:ext cx="367261" cy="366364"/>
            <a:chOff x="-64410850" y="4094450"/>
            <a:chExt cx="317425" cy="316650"/>
          </a:xfrm>
        </p:grpSpPr>
        <p:sp>
          <p:nvSpPr>
            <p:cNvPr id="571" name="Google Shape;571;p67"/>
            <p:cNvSpPr/>
            <p:nvPr/>
          </p:nvSpPr>
          <p:spPr>
            <a:xfrm>
              <a:off x="-64410850" y="4348850"/>
              <a:ext cx="317425" cy="62250"/>
            </a:xfrm>
            <a:custGeom>
              <a:avLst/>
              <a:gdLst/>
              <a:ahLst/>
              <a:cxnLst/>
              <a:rect l="l" t="t" r="r" b="b"/>
              <a:pathLst>
                <a:path w="12697" h="2490" extrusionOk="0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2" name="Google Shape;572;p67"/>
            <p:cNvSpPr/>
            <p:nvPr/>
          </p:nvSpPr>
          <p:spPr>
            <a:xfrm>
              <a:off x="-64315550" y="4094450"/>
              <a:ext cx="122100" cy="192200"/>
            </a:xfrm>
            <a:custGeom>
              <a:avLst/>
              <a:gdLst/>
              <a:ahLst/>
              <a:cxnLst/>
              <a:rect l="l" t="t" r="r" b="b"/>
              <a:pathLst>
                <a:path w="4884" h="7688" extrusionOk="0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3" name="Google Shape;573;p67"/>
            <p:cNvSpPr/>
            <p:nvPr/>
          </p:nvSpPr>
          <p:spPr>
            <a:xfrm>
              <a:off x="-64335250" y="4307100"/>
              <a:ext cx="161500" cy="21300"/>
            </a:xfrm>
            <a:custGeom>
              <a:avLst/>
              <a:gdLst/>
              <a:ahLst/>
              <a:cxnLst/>
              <a:rect l="l" t="t" r="r" b="b"/>
              <a:pathLst>
                <a:path w="6460" h="852" extrusionOk="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74" name="Google Shape;574;p67"/>
          <p:cNvGrpSpPr/>
          <p:nvPr/>
        </p:nvGrpSpPr>
        <p:grpSpPr>
          <a:xfrm>
            <a:off x="5771845" y="3023839"/>
            <a:ext cx="343669" cy="348916"/>
            <a:chOff x="-59400775" y="4084200"/>
            <a:chExt cx="311125" cy="315875"/>
          </a:xfrm>
        </p:grpSpPr>
        <p:sp>
          <p:nvSpPr>
            <p:cNvPr id="575" name="Google Shape;575;p67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6" name="Google Shape;576;p67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67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8" name="Google Shape;578;p67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9" name="Google Shape;579;p67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0" name="Google Shape;580;p67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81" name="Google Shape;581;p67"/>
          <p:cNvGrpSpPr/>
          <p:nvPr/>
        </p:nvGrpSpPr>
        <p:grpSpPr>
          <a:xfrm>
            <a:off x="6944450" y="1300410"/>
            <a:ext cx="310770" cy="365467"/>
            <a:chOff x="-60232500" y="4101525"/>
            <a:chExt cx="268600" cy="315875"/>
          </a:xfrm>
        </p:grpSpPr>
        <p:sp>
          <p:nvSpPr>
            <p:cNvPr id="582" name="Google Shape;582;p67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3" name="Google Shape;583;p67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84" name="Google Shape;584;p67"/>
          <p:cNvSpPr/>
          <p:nvPr/>
        </p:nvSpPr>
        <p:spPr>
          <a:xfrm>
            <a:off x="4387978" y="1377518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85" name="Google Shape;585;p67"/>
          <p:cNvGrpSpPr/>
          <p:nvPr/>
        </p:nvGrpSpPr>
        <p:grpSpPr>
          <a:xfrm>
            <a:off x="3203118" y="3008827"/>
            <a:ext cx="369112" cy="364657"/>
            <a:chOff x="-59869425" y="4102225"/>
            <a:chExt cx="319025" cy="315175"/>
          </a:xfrm>
        </p:grpSpPr>
        <p:sp>
          <p:nvSpPr>
            <p:cNvPr id="586" name="Google Shape;586;p67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7" name="Google Shape;587;p67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8" name="Google Shape;588;p67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89" name="Google Shape;589;p67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90" name="Google Shape;590;p67"/>
          <p:cNvSpPr txBox="1"/>
          <p:nvPr>
            <p:ph type="subTitle" idx="13"/>
          </p:nvPr>
        </p:nvSpPr>
        <p:spPr>
          <a:xfrm>
            <a:off x="4788450" y="385859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NN1-NN5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68"/>
          <p:cNvSpPr txBox="1"/>
          <p:nvPr>
            <p:ph type="subTitle" idx="1"/>
          </p:nvPr>
        </p:nvSpPr>
        <p:spPr>
          <a:xfrm>
            <a:off x="3509000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Dimension reduction</a:t>
            </a:r>
            <a:endParaRPr sz="2000"/>
          </a:p>
        </p:txBody>
      </p:sp>
      <p:sp>
        <p:nvSpPr>
          <p:cNvPr id="596" name="Google Shape;596;p68"/>
          <p:cNvSpPr txBox="1"/>
          <p:nvPr>
            <p:ph type="subTitle" idx="2"/>
          </p:nvPr>
        </p:nvSpPr>
        <p:spPr>
          <a:xfrm>
            <a:off x="3509000" y="229449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E06666"/>
                </a:solidFill>
              </a:rPr>
              <a:t>PLS, PCR</a:t>
            </a:r>
            <a:endParaRPr lang="en-GB" b="1">
              <a:solidFill>
                <a:srgbClr val="E06666"/>
              </a:solidFill>
            </a:endParaRPr>
          </a:p>
        </p:txBody>
      </p:sp>
      <p:sp>
        <p:nvSpPr>
          <p:cNvPr id="597" name="Google Shape;597;p68"/>
          <p:cNvSpPr txBox="1"/>
          <p:nvPr>
            <p:ph type="subTitle" idx="3"/>
          </p:nvPr>
        </p:nvSpPr>
        <p:spPr>
          <a:xfrm>
            <a:off x="95302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/>
              <a:t>Linear models</a:t>
            </a:r>
            <a:endParaRPr sz="2000"/>
          </a:p>
        </p:txBody>
      </p:sp>
      <p:sp>
        <p:nvSpPr>
          <p:cNvPr id="598" name="Google Shape;598;p68"/>
          <p:cNvSpPr txBox="1"/>
          <p:nvPr>
            <p:ph type="subTitle" idx="4"/>
          </p:nvPr>
        </p:nvSpPr>
        <p:spPr>
          <a:xfrm>
            <a:off x="876925" y="2110050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Simple: OLS, OLS-3, </a:t>
            </a:r>
            <a:endParaRPr lang="en-GB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Penalized: </a:t>
            </a:r>
            <a:r>
              <a:rPr lang="en-GB" b="1">
                <a:solidFill>
                  <a:srgbClr val="E06666"/>
                </a:solidFill>
              </a:rPr>
              <a:t>Elastic Net</a:t>
            </a:r>
            <a:endParaRPr b="1">
              <a:solidFill>
                <a:srgbClr val="E06666"/>
              </a:solidFill>
            </a:endParaRPr>
          </a:p>
        </p:txBody>
      </p:sp>
      <p:sp>
        <p:nvSpPr>
          <p:cNvPr id="599" name="Google Shape;599;p68"/>
          <p:cNvSpPr txBox="1"/>
          <p:nvPr>
            <p:ph type="subTitle" idx="5"/>
          </p:nvPr>
        </p:nvSpPr>
        <p:spPr>
          <a:xfrm>
            <a:off x="6064875" y="16938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E06666"/>
                </a:solidFill>
              </a:rPr>
              <a:t>Generalized linear model</a:t>
            </a:r>
            <a:endParaRPr>
              <a:solidFill>
                <a:srgbClr val="E06666"/>
              </a:solidFill>
            </a:endParaRPr>
          </a:p>
        </p:txBody>
      </p:sp>
      <p:sp>
        <p:nvSpPr>
          <p:cNvPr id="600" name="Google Shape;600;p68"/>
          <p:cNvSpPr txBox="1"/>
          <p:nvPr>
            <p:ph type="title"/>
          </p:nvPr>
        </p:nvSpPr>
        <p:spPr>
          <a:xfrm>
            <a:off x="462950" y="405150"/>
            <a:ext cx="665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6 models we chose to replicate:</a:t>
            </a:r>
            <a:r>
              <a:rPr lang="en-GB"/>
              <a:t> </a:t>
            </a:r>
            <a:endParaRPr lang="en-GB"/>
          </a:p>
        </p:txBody>
      </p:sp>
      <p:sp>
        <p:nvSpPr>
          <p:cNvPr id="601" name="Google Shape;601;p68"/>
          <p:cNvSpPr txBox="1"/>
          <p:nvPr>
            <p:ph type="subTitle" idx="7"/>
          </p:nvPr>
        </p:nvSpPr>
        <p:spPr>
          <a:xfrm>
            <a:off x="4880600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06666"/>
                </a:solidFill>
              </a:rPr>
              <a:t>Neural networks</a:t>
            </a:r>
            <a:endParaRPr sz="2000">
              <a:solidFill>
                <a:srgbClr val="E06666"/>
              </a:solidFill>
            </a:endParaRPr>
          </a:p>
        </p:txBody>
      </p:sp>
      <p:sp>
        <p:nvSpPr>
          <p:cNvPr id="602" name="Google Shape;602;p68"/>
          <p:cNvSpPr txBox="1"/>
          <p:nvPr>
            <p:ph type="subTitle" idx="9"/>
          </p:nvPr>
        </p:nvSpPr>
        <p:spPr>
          <a:xfrm>
            <a:off x="2324625" y="3398751"/>
            <a:ext cx="2126100" cy="4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06666"/>
                </a:solidFill>
              </a:rPr>
              <a:t>Tree models</a:t>
            </a:r>
            <a:endParaRPr sz="2000">
              <a:solidFill>
                <a:srgbClr val="E06666"/>
              </a:solidFill>
            </a:endParaRPr>
          </a:p>
        </p:txBody>
      </p:sp>
      <p:sp>
        <p:nvSpPr>
          <p:cNvPr id="603" name="Google Shape;603;p68"/>
          <p:cNvSpPr txBox="1"/>
          <p:nvPr>
            <p:ph type="subTitle" idx="13"/>
          </p:nvPr>
        </p:nvSpPr>
        <p:spPr>
          <a:xfrm>
            <a:off x="2324625" y="381494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Boosted regression trees, random forests</a:t>
            </a:r>
            <a:endParaRPr lang="en-GB"/>
          </a:p>
        </p:txBody>
      </p:sp>
      <p:grpSp>
        <p:nvGrpSpPr>
          <p:cNvPr id="604" name="Google Shape;604;p68"/>
          <p:cNvGrpSpPr/>
          <p:nvPr/>
        </p:nvGrpSpPr>
        <p:grpSpPr>
          <a:xfrm>
            <a:off x="1832439" y="1299969"/>
            <a:ext cx="367261" cy="366364"/>
            <a:chOff x="-64410850" y="4094450"/>
            <a:chExt cx="317425" cy="316650"/>
          </a:xfrm>
        </p:grpSpPr>
        <p:sp>
          <p:nvSpPr>
            <p:cNvPr id="605" name="Google Shape;605;p68"/>
            <p:cNvSpPr/>
            <p:nvPr/>
          </p:nvSpPr>
          <p:spPr>
            <a:xfrm>
              <a:off x="-64410850" y="4348850"/>
              <a:ext cx="317425" cy="62250"/>
            </a:xfrm>
            <a:custGeom>
              <a:avLst/>
              <a:gdLst/>
              <a:ahLst/>
              <a:cxnLst/>
              <a:rect l="l" t="t" r="r" b="b"/>
              <a:pathLst>
                <a:path w="12697" h="2490" extrusionOk="0">
                  <a:moveTo>
                    <a:pt x="3403" y="0"/>
                  </a:moveTo>
                  <a:cubicBezTo>
                    <a:pt x="2741" y="0"/>
                    <a:pt x="2206" y="536"/>
                    <a:pt x="2206" y="1229"/>
                  </a:cubicBezTo>
                  <a:lnTo>
                    <a:pt x="2206" y="1639"/>
                  </a:lnTo>
                  <a:lnTo>
                    <a:pt x="410" y="1639"/>
                  </a:lnTo>
                  <a:cubicBezTo>
                    <a:pt x="189" y="1639"/>
                    <a:pt x="0" y="1859"/>
                    <a:pt x="0" y="2048"/>
                  </a:cubicBezTo>
                  <a:cubicBezTo>
                    <a:pt x="0" y="2269"/>
                    <a:pt x="189" y="2489"/>
                    <a:pt x="410" y="2489"/>
                  </a:cubicBezTo>
                  <a:lnTo>
                    <a:pt x="12287" y="2489"/>
                  </a:lnTo>
                  <a:cubicBezTo>
                    <a:pt x="12508" y="2489"/>
                    <a:pt x="12697" y="2269"/>
                    <a:pt x="12697" y="2048"/>
                  </a:cubicBezTo>
                  <a:cubicBezTo>
                    <a:pt x="12634" y="1859"/>
                    <a:pt x="12445" y="1639"/>
                    <a:pt x="12193" y="1639"/>
                  </a:cubicBezTo>
                  <a:lnTo>
                    <a:pt x="10429" y="1639"/>
                  </a:lnTo>
                  <a:lnTo>
                    <a:pt x="10429" y="1229"/>
                  </a:lnTo>
                  <a:cubicBezTo>
                    <a:pt x="10429" y="536"/>
                    <a:pt x="9861" y="0"/>
                    <a:pt x="92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6" name="Google Shape;606;p68"/>
            <p:cNvSpPr/>
            <p:nvPr/>
          </p:nvSpPr>
          <p:spPr>
            <a:xfrm>
              <a:off x="-64315550" y="4094450"/>
              <a:ext cx="122100" cy="192200"/>
            </a:xfrm>
            <a:custGeom>
              <a:avLst/>
              <a:gdLst/>
              <a:ahLst/>
              <a:cxnLst/>
              <a:rect l="l" t="t" r="r" b="b"/>
              <a:pathLst>
                <a:path w="4884" h="7688" extrusionOk="0">
                  <a:moveTo>
                    <a:pt x="2489" y="0"/>
                  </a:moveTo>
                  <a:cubicBezTo>
                    <a:pt x="2269" y="0"/>
                    <a:pt x="2080" y="189"/>
                    <a:pt x="2080" y="410"/>
                  </a:cubicBezTo>
                  <a:lnTo>
                    <a:pt x="2080" y="819"/>
                  </a:lnTo>
                  <a:lnTo>
                    <a:pt x="1639" y="819"/>
                  </a:lnTo>
                  <a:cubicBezTo>
                    <a:pt x="1418" y="819"/>
                    <a:pt x="1261" y="1040"/>
                    <a:pt x="1261" y="1229"/>
                  </a:cubicBezTo>
                  <a:cubicBezTo>
                    <a:pt x="1261" y="1450"/>
                    <a:pt x="1450" y="1670"/>
                    <a:pt x="1639" y="1670"/>
                  </a:cubicBezTo>
                  <a:lnTo>
                    <a:pt x="2080" y="1670"/>
                  </a:lnTo>
                  <a:lnTo>
                    <a:pt x="2080" y="2489"/>
                  </a:lnTo>
                  <a:lnTo>
                    <a:pt x="1481" y="2489"/>
                  </a:lnTo>
                  <a:cubicBezTo>
                    <a:pt x="820" y="2489"/>
                    <a:pt x="347" y="3151"/>
                    <a:pt x="599" y="3781"/>
                  </a:cubicBezTo>
                  <a:cubicBezTo>
                    <a:pt x="662" y="3970"/>
                    <a:pt x="694" y="4222"/>
                    <a:pt x="788" y="4411"/>
                  </a:cubicBezTo>
                  <a:lnTo>
                    <a:pt x="473" y="4411"/>
                  </a:lnTo>
                  <a:cubicBezTo>
                    <a:pt x="221" y="4411"/>
                    <a:pt x="63" y="4632"/>
                    <a:pt x="63" y="4821"/>
                  </a:cubicBezTo>
                  <a:cubicBezTo>
                    <a:pt x="0" y="5010"/>
                    <a:pt x="158" y="5199"/>
                    <a:pt x="379" y="5199"/>
                  </a:cubicBezTo>
                  <a:lnTo>
                    <a:pt x="820" y="5199"/>
                  </a:lnTo>
                  <a:cubicBezTo>
                    <a:pt x="851" y="6081"/>
                    <a:pt x="694" y="6900"/>
                    <a:pt x="316" y="7687"/>
                  </a:cubicBezTo>
                  <a:lnTo>
                    <a:pt x="4569" y="7687"/>
                  </a:lnTo>
                  <a:cubicBezTo>
                    <a:pt x="4159" y="6900"/>
                    <a:pt x="4002" y="6081"/>
                    <a:pt x="4065" y="5199"/>
                  </a:cubicBezTo>
                  <a:lnTo>
                    <a:pt x="4474" y="5199"/>
                  </a:lnTo>
                  <a:cubicBezTo>
                    <a:pt x="4726" y="5199"/>
                    <a:pt x="4884" y="5010"/>
                    <a:pt x="4884" y="4821"/>
                  </a:cubicBezTo>
                  <a:cubicBezTo>
                    <a:pt x="4884" y="4568"/>
                    <a:pt x="4695" y="4411"/>
                    <a:pt x="4474" y="4411"/>
                  </a:cubicBezTo>
                  <a:lnTo>
                    <a:pt x="4159" y="4411"/>
                  </a:lnTo>
                  <a:cubicBezTo>
                    <a:pt x="4222" y="4222"/>
                    <a:pt x="4285" y="3970"/>
                    <a:pt x="4380" y="3781"/>
                  </a:cubicBezTo>
                  <a:cubicBezTo>
                    <a:pt x="4600" y="3151"/>
                    <a:pt x="4128" y="2489"/>
                    <a:pt x="3466" y="2489"/>
                  </a:cubicBezTo>
                  <a:lnTo>
                    <a:pt x="2867" y="2489"/>
                  </a:lnTo>
                  <a:lnTo>
                    <a:pt x="2867" y="1670"/>
                  </a:lnTo>
                  <a:lnTo>
                    <a:pt x="3309" y="1670"/>
                  </a:lnTo>
                  <a:cubicBezTo>
                    <a:pt x="3561" y="1670"/>
                    <a:pt x="3687" y="1450"/>
                    <a:pt x="3687" y="1229"/>
                  </a:cubicBezTo>
                  <a:cubicBezTo>
                    <a:pt x="3687" y="977"/>
                    <a:pt x="3498" y="819"/>
                    <a:pt x="3309" y="819"/>
                  </a:cubicBezTo>
                  <a:lnTo>
                    <a:pt x="2867" y="819"/>
                  </a:lnTo>
                  <a:lnTo>
                    <a:pt x="2867" y="410"/>
                  </a:lnTo>
                  <a:cubicBezTo>
                    <a:pt x="2867" y="158"/>
                    <a:pt x="2678" y="0"/>
                    <a:pt x="24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7" name="Google Shape;607;p68"/>
            <p:cNvSpPr/>
            <p:nvPr/>
          </p:nvSpPr>
          <p:spPr>
            <a:xfrm>
              <a:off x="-64335250" y="4307100"/>
              <a:ext cx="161500" cy="21300"/>
            </a:xfrm>
            <a:custGeom>
              <a:avLst/>
              <a:gdLst/>
              <a:ahLst/>
              <a:cxnLst/>
              <a:rect l="l" t="t" r="r" b="b"/>
              <a:pathLst>
                <a:path w="6460" h="852" extrusionOk="0">
                  <a:moveTo>
                    <a:pt x="1167" y="1"/>
                  </a:moveTo>
                  <a:cubicBezTo>
                    <a:pt x="631" y="1"/>
                    <a:pt x="190" y="379"/>
                    <a:pt x="1" y="851"/>
                  </a:cubicBezTo>
                  <a:lnTo>
                    <a:pt x="6459" y="851"/>
                  </a:lnTo>
                  <a:cubicBezTo>
                    <a:pt x="6302" y="379"/>
                    <a:pt x="5861" y="1"/>
                    <a:pt x="53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08" name="Google Shape;608;p68"/>
          <p:cNvGrpSpPr/>
          <p:nvPr/>
        </p:nvGrpSpPr>
        <p:grpSpPr>
          <a:xfrm>
            <a:off x="5771845" y="3023839"/>
            <a:ext cx="343669" cy="348916"/>
            <a:chOff x="-59400775" y="4084200"/>
            <a:chExt cx="311125" cy="315875"/>
          </a:xfrm>
        </p:grpSpPr>
        <p:sp>
          <p:nvSpPr>
            <p:cNvPr id="609" name="Google Shape;609;p68"/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0" name="Google Shape;610;p68"/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1" name="Google Shape;611;p68"/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2" name="Google Shape;612;p68"/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3" name="Google Shape;613;p68"/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4" name="Google Shape;614;p68"/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15" name="Google Shape;615;p68"/>
          <p:cNvGrpSpPr/>
          <p:nvPr/>
        </p:nvGrpSpPr>
        <p:grpSpPr>
          <a:xfrm>
            <a:off x="6944450" y="1300410"/>
            <a:ext cx="310770" cy="365467"/>
            <a:chOff x="-60232500" y="4101525"/>
            <a:chExt cx="268600" cy="315875"/>
          </a:xfrm>
        </p:grpSpPr>
        <p:sp>
          <p:nvSpPr>
            <p:cNvPr id="616" name="Google Shape;616;p68"/>
            <p:cNvSpPr/>
            <p:nvPr/>
          </p:nvSpPr>
          <p:spPr>
            <a:xfrm>
              <a:off x="-60222275" y="4273225"/>
              <a:ext cx="63025" cy="144175"/>
            </a:xfrm>
            <a:custGeom>
              <a:avLst/>
              <a:gdLst/>
              <a:ahLst/>
              <a:cxnLst/>
              <a:rect l="l" t="t" r="r" b="b"/>
              <a:pathLst>
                <a:path w="2521" h="5767" extrusionOk="0">
                  <a:moveTo>
                    <a:pt x="1261" y="1"/>
                  </a:moveTo>
                  <a:cubicBezTo>
                    <a:pt x="1072" y="1"/>
                    <a:pt x="851" y="190"/>
                    <a:pt x="851" y="379"/>
                  </a:cubicBezTo>
                  <a:lnTo>
                    <a:pt x="851" y="662"/>
                  </a:lnTo>
                  <a:cubicBezTo>
                    <a:pt x="379" y="820"/>
                    <a:pt x="1" y="1293"/>
                    <a:pt x="1" y="1828"/>
                  </a:cubicBezTo>
                  <a:cubicBezTo>
                    <a:pt x="1" y="2521"/>
                    <a:pt x="568" y="2899"/>
                    <a:pt x="1009" y="3214"/>
                  </a:cubicBezTo>
                  <a:cubicBezTo>
                    <a:pt x="1324" y="3466"/>
                    <a:pt x="1671" y="3687"/>
                    <a:pt x="1671" y="3939"/>
                  </a:cubicBezTo>
                  <a:cubicBezTo>
                    <a:pt x="1671" y="4160"/>
                    <a:pt x="1482" y="4349"/>
                    <a:pt x="1261" y="4349"/>
                  </a:cubicBezTo>
                  <a:cubicBezTo>
                    <a:pt x="1072" y="4349"/>
                    <a:pt x="851" y="4160"/>
                    <a:pt x="851" y="3939"/>
                  </a:cubicBezTo>
                  <a:cubicBezTo>
                    <a:pt x="851" y="3687"/>
                    <a:pt x="631" y="3529"/>
                    <a:pt x="442" y="3529"/>
                  </a:cubicBezTo>
                  <a:cubicBezTo>
                    <a:pt x="253" y="3529"/>
                    <a:pt x="64" y="3718"/>
                    <a:pt x="64" y="3939"/>
                  </a:cubicBezTo>
                  <a:cubicBezTo>
                    <a:pt x="64" y="4475"/>
                    <a:pt x="410" y="4916"/>
                    <a:pt x="883" y="5105"/>
                  </a:cubicBezTo>
                  <a:lnTo>
                    <a:pt x="883" y="5388"/>
                  </a:lnTo>
                  <a:cubicBezTo>
                    <a:pt x="883" y="5609"/>
                    <a:pt x="1072" y="5766"/>
                    <a:pt x="1324" y="5766"/>
                  </a:cubicBezTo>
                  <a:cubicBezTo>
                    <a:pt x="1545" y="5766"/>
                    <a:pt x="1702" y="5577"/>
                    <a:pt x="1702" y="5388"/>
                  </a:cubicBezTo>
                  <a:lnTo>
                    <a:pt x="1702" y="5105"/>
                  </a:lnTo>
                  <a:cubicBezTo>
                    <a:pt x="2175" y="4947"/>
                    <a:pt x="2521" y="4475"/>
                    <a:pt x="2521" y="3939"/>
                  </a:cubicBezTo>
                  <a:cubicBezTo>
                    <a:pt x="2521" y="3246"/>
                    <a:pt x="1986" y="2868"/>
                    <a:pt x="1545" y="2553"/>
                  </a:cubicBezTo>
                  <a:cubicBezTo>
                    <a:pt x="1229" y="2301"/>
                    <a:pt x="883" y="2080"/>
                    <a:pt x="883" y="1828"/>
                  </a:cubicBezTo>
                  <a:cubicBezTo>
                    <a:pt x="883" y="1608"/>
                    <a:pt x="1072" y="1450"/>
                    <a:pt x="1261" y="1450"/>
                  </a:cubicBezTo>
                  <a:cubicBezTo>
                    <a:pt x="1513" y="1450"/>
                    <a:pt x="1671" y="1639"/>
                    <a:pt x="1671" y="1828"/>
                  </a:cubicBezTo>
                  <a:cubicBezTo>
                    <a:pt x="1671" y="2080"/>
                    <a:pt x="1860" y="2269"/>
                    <a:pt x="2112" y="2269"/>
                  </a:cubicBezTo>
                  <a:cubicBezTo>
                    <a:pt x="2332" y="2269"/>
                    <a:pt x="2490" y="2080"/>
                    <a:pt x="2490" y="1828"/>
                  </a:cubicBezTo>
                  <a:cubicBezTo>
                    <a:pt x="2490" y="1293"/>
                    <a:pt x="2143" y="852"/>
                    <a:pt x="1671" y="662"/>
                  </a:cubicBezTo>
                  <a:lnTo>
                    <a:pt x="1671" y="379"/>
                  </a:lnTo>
                  <a:cubicBezTo>
                    <a:pt x="1671" y="158"/>
                    <a:pt x="1482" y="1"/>
                    <a:pt x="12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7" name="Google Shape;617;p68"/>
            <p:cNvSpPr/>
            <p:nvPr/>
          </p:nvSpPr>
          <p:spPr>
            <a:xfrm>
              <a:off x="-60232500" y="4101525"/>
              <a:ext cx="268600" cy="315875"/>
            </a:xfrm>
            <a:custGeom>
              <a:avLst/>
              <a:gdLst/>
              <a:ahLst/>
              <a:cxnLst/>
              <a:rect l="l" t="t" r="r" b="b"/>
              <a:pathLst>
                <a:path w="10744" h="12635" extrusionOk="0">
                  <a:moveTo>
                    <a:pt x="5356" y="1"/>
                  </a:moveTo>
                  <a:cubicBezTo>
                    <a:pt x="5104" y="1"/>
                    <a:pt x="4946" y="190"/>
                    <a:pt x="4946" y="410"/>
                  </a:cubicBezTo>
                  <a:lnTo>
                    <a:pt x="4946" y="820"/>
                  </a:lnTo>
                  <a:cubicBezTo>
                    <a:pt x="2206" y="1041"/>
                    <a:pt x="0" y="3340"/>
                    <a:pt x="0" y="6176"/>
                  </a:cubicBezTo>
                  <a:lnTo>
                    <a:pt x="0" y="6585"/>
                  </a:lnTo>
                  <a:lnTo>
                    <a:pt x="32" y="6585"/>
                  </a:lnTo>
                  <a:cubicBezTo>
                    <a:pt x="32" y="6806"/>
                    <a:pt x="221" y="6963"/>
                    <a:pt x="473" y="6963"/>
                  </a:cubicBezTo>
                  <a:cubicBezTo>
                    <a:pt x="693" y="6963"/>
                    <a:pt x="851" y="6774"/>
                    <a:pt x="851" y="6585"/>
                  </a:cubicBezTo>
                  <a:cubicBezTo>
                    <a:pt x="851" y="6113"/>
                    <a:pt x="1197" y="5766"/>
                    <a:pt x="1701" y="5766"/>
                  </a:cubicBezTo>
                  <a:cubicBezTo>
                    <a:pt x="2174" y="5766"/>
                    <a:pt x="2521" y="6113"/>
                    <a:pt x="2521" y="6585"/>
                  </a:cubicBezTo>
                  <a:cubicBezTo>
                    <a:pt x="2521" y="6806"/>
                    <a:pt x="2710" y="6963"/>
                    <a:pt x="2899" y="6963"/>
                  </a:cubicBezTo>
                  <a:cubicBezTo>
                    <a:pt x="3119" y="6963"/>
                    <a:pt x="3308" y="6774"/>
                    <a:pt x="3308" y="6585"/>
                  </a:cubicBezTo>
                  <a:cubicBezTo>
                    <a:pt x="3308" y="6113"/>
                    <a:pt x="3655" y="5766"/>
                    <a:pt x="4127" y="5766"/>
                  </a:cubicBezTo>
                  <a:cubicBezTo>
                    <a:pt x="4600" y="5766"/>
                    <a:pt x="4946" y="6113"/>
                    <a:pt x="4946" y="6585"/>
                  </a:cubicBezTo>
                  <a:lnTo>
                    <a:pt x="4946" y="11437"/>
                  </a:lnTo>
                  <a:cubicBezTo>
                    <a:pt x="4946" y="12099"/>
                    <a:pt x="5514" y="12634"/>
                    <a:pt x="6175" y="12634"/>
                  </a:cubicBezTo>
                  <a:cubicBezTo>
                    <a:pt x="6837" y="12634"/>
                    <a:pt x="7404" y="12099"/>
                    <a:pt x="7404" y="11437"/>
                  </a:cubicBezTo>
                  <a:lnTo>
                    <a:pt x="7404" y="10586"/>
                  </a:lnTo>
                  <a:cubicBezTo>
                    <a:pt x="7404" y="10366"/>
                    <a:pt x="7215" y="10208"/>
                    <a:pt x="6994" y="10208"/>
                  </a:cubicBezTo>
                  <a:cubicBezTo>
                    <a:pt x="6805" y="10208"/>
                    <a:pt x="6616" y="10397"/>
                    <a:pt x="6616" y="10586"/>
                  </a:cubicBezTo>
                  <a:lnTo>
                    <a:pt x="6616" y="11437"/>
                  </a:lnTo>
                  <a:cubicBezTo>
                    <a:pt x="6616" y="11658"/>
                    <a:pt x="6427" y="11815"/>
                    <a:pt x="6175" y="11815"/>
                  </a:cubicBezTo>
                  <a:cubicBezTo>
                    <a:pt x="5955" y="11815"/>
                    <a:pt x="5797" y="11626"/>
                    <a:pt x="5797" y="11437"/>
                  </a:cubicBezTo>
                  <a:lnTo>
                    <a:pt x="5797" y="6585"/>
                  </a:lnTo>
                  <a:cubicBezTo>
                    <a:pt x="5797" y="6113"/>
                    <a:pt x="6144" y="5766"/>
                    <a:pt x="6616" y="5766"/>
                  </a:cubicBezTo>
                  <a:cubicBezTo>
                    <a:pt x="7089" y="5766"/>
                    <a:pt x="7435" y="6113"/>
                    <a:pt x="7435" y="6585"/>
                  </a:cubicBezTo>
                  <a:cubicBezTo>
                    <a:pt x="7435" y="6806"/>
                    <a:pt x="7624" y="6963"/>
                    <a:pt x="7876" y="6963"/>
                  </a:cubicBezTo>
                  <a:cubicBezTo>
                    <a:pt x="8097" y="6963"/>
                    <a:pt x="8255" y="6774"/>
                    <a:pt x="8255" y="6585"/>
                  </a:cubicBezTo>
                  <a:cubicBezTo>
                    <a:pt x="8255" y="6113"/>
                    <a:pt x="8633" y="5766"/>
                    <a:pt x="9105" y="5766"/>
                  </a:cubicBezTo>
                  <a:cubicBezTo>
                    <a:pt x="9578" y="5766"/>
                    <a:pt x="9924" y="6113"/>
                    <a:pt x="9924" y="6585"/>
                  </a:cubicBezTo>
                  <a:cubicBezTo>
                    <a:pt x="9924" y="6806"/>
                    <a:pt x="10113" y="6963"/>
                    <a:pt x="10302" y="6963"/>
                  </a:cubicBezTo>
                  <a:cubicBezTo>
                    <a:pt x="10523" y="6963"/>
                    <a:pt x="10743" y="6774"/>
                    <a:pt x="10743" y="6585"/>
                  </a:cubicBezTo>
                  <a:lnTo>
                    <a:pt x="10743" y="6176"/>
                  </a:lnTo>
                  <a:cubicBezTo>
                    <a:pt x="10743" y="3340"/>
                    <a:pt x="8538" y="1041"/>
                    <a:pt x="5797" y="820"/>
                  </a:cubicBezTo>
                  <a:lnTo>
                    <a:pt x="5797" y="410"/>
                  </a:lnTo>
                  <a:cubicBezTo>
                    <a:pt x="5797" y="158"/>
                    <a:pt x="5577" y="1"/>
                    <a:pt x="53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18" name="Google Shape;618;p68"/>
          <p:cNvSpPr/>
          <p:nvPr/>
        </p:nvSpPr>
        <p:spPr>
          <a:xfrm>
            <a:off x="4387978" y="1377518"/>
            <a:ext cx="368186" cy="287081"/>
          </a:xfrm>
          <a:custGeom>
            <a:avLst/>
            <a:gdLst/>
            <a:ahLst/>
            <a:cxnLst/>
            <a:rect l="l" t="t" r="r" b="b"/>
            <a:pathLst>
              <a:path w="12729" h="9925" extrusionOk="0">
                <a:moveTo>
                  <a:pt x="925" y="3644"/>
                </a:moveTo>
                <a:cubicBezTo>
                  <a:pt x="944" y="3644"/>
                  <a:pt x="963" y="3648"/>
                  <a:pt x="978" y="3655"/>
                </a:cubicBezTo>
                <a:lnTo>
                  <a:pt x="1608" y="3970"/>
                </a:lnTo>
                <a:lnTo>
                  <a:pt x="1608" y="5924"/>
                </a:lnTo>
                <a:lnTo>
                  <a:pt x="978" y="6239"/>
                </a:lnTo>
                <a:cubicBezTo>
                  <a:pt x="960" y="6256"/>
                  <a:pt x="937" y="6264"/>
                  <a:pt x="914" y="6264"/>
                </a:cubicBezTo>
                <a:cubicBezTo>
                  <a:pt x="854" y="6264"/>
                  <a:pt x="788" y="6212"/>
                  <a:pt x="788" y="6144"/>
                </a:cubicBezTo>
                <a:lnTo>
                  <a:pt x="788" y="3781"/>
                </a:lnTo>
                <a:cubicBezTo>
                  <a:pt x="788" y="3685"/>
                  <a:pt x="862" y="3644"/>
                  <a:pt x="925" y="3644"/>
                </a:cubicBezTo>
                <a:close/>
                <a:moveTo>
                  <a:pt x="4128" y="7184"/>
                </a:moveTo>
                <a:lnTo>
                  <a:pt x="6963" y="8035"/>
                </a:lnTo>
                <a:cubicBezTo>
                  <a:pt x="6648" y="8507"/>
                  <a:pt x="6176" y="8759"/>
                  <a:pt x="5640" y="8759"/>
                </a:cubicBezTo>
                <a:cubicBezTo>
                  <a:pt x="4821" y="8759"/>
                  <a:pt x="4097" y="8066"/>
                  <a:pt x="4128" y="7184"/>
                </a:cubicBezTo>
                <a:close/>
                <a:moveTo>
                  <a:pt x="11374" y="820"/>
                </a:moveTo>
                <a:cubicBezTo>
                  <a:pt x="11626" y="820"/>
                  <a:pt x="11815" y="1009"/>
                  <a:pt x="11815" y="1198"/>
                </a:cubicBezTo>
                <a:lnTo>
                  <a:pt x="11815" y="8665"/>
                </a:lnTo>
                <a:cubicBezTo>
                  <a:pt x="11815" y="8885"/>
                  <a:pt x="11626" y="9043"/>
                  <a:pt x="11374" y="9043"/>
                </a:cubicBezTo>
                <a:cubicBezTo>
                  <a:pt x="11154" y="9043"/>
                  <a:pt x="10996" y="8854"/>
                  <a:pt x="10996" y="8665"/>
                </a:cubicBezTo>
                <a:lnTo>
                  <a:pt x="10996" y="1198"/>
                </a:lnTo>
                <a:cubicBezTo>
                  <a:pt x="10996" y="977"/>
                  <a:pt x="11185" y="820"/>
                  <a:pt x="11374" y="820"/>
                </a:cubicBezTo>
                <a:close/>
                <a:moveTo>
                  <a:pt x="11437" y="1"/>
                </a:moveTo>
                <a:cubicBezTo>
                  <a:pt x="10870" y="1"/>
                  <a:pt x="10366" y="379"/>
                  <a:pt x="10240" y="883"/>
                </a:cubicBezTo>
                <a:lnTo>
                  <a:pt x="2080" y="3246"/>
                </a:lnTo>
                <a:lnTo>
                  <a:pt x="1387" y="2899"/>
                </a:lnTo>
                <a:cubicBezTo>
                  <a:pt x="1251" y="2831"/>
                  <a:pt x="1109" y="2800"/>
                  <a:pt x="970" y="2800"/>
                </a:cubicBezTo>
                <a:cubicBezTo>
                  <a:pt x="466" y="2800"/>
                  <a:pt x="1" y="3213"/>
                  <a:pt x="1" y="3781"/>
                </a:cubicBezTo>
                <a:lnTo>
                  <a:pt x="1" y="6144"/>
                </a:lnTo>
                <a:cubicBezTo>
                  <a:pt x="1" y="6687"/>
                  <a:pt x="465" y="7095"/>
                  <a:pt x="983" y="7095"/>
                </a:cubicBezTo>
                <a:cubicBezTo>
                  <a:pt x="1127" y="7095"/>
                  <a:pt x="1275" y="7063"/>
                  <a:pt x="1419" y="6995"/>
                </a:cubicBezTo>
                <a:lnTo>
                  <a:pt x="2143" y="6648"/>
                </a:lnTo>
                <a:lnTo>
                  <a:pt x="3340" y="6995"/>
                </a:lnTo>
                <a:cubicBezTo>
                  <a:pt x="3151" y="8444"/>
                  <a:pt x="4286" y="9641"/>
                  <a:pt x="5672" y="9641"/>
                </a:cubicBezTo>
                <a:cubicBezTo>
                  <a:pt x="6585" y="9641"/>
                  <a:pt x="7405" y="9074"/>
                  <a:pt x="7814" y="8287"/>
                </a:cubicBezTo>
                <a:lnTo>
                  <a:pt x="10271" y="9011"/>
                </a:lnTo>
                <a:cubicBezTo>
                  <a:pt x="10429" y="9515"/>
                  <a:pt x="10902" y="9925"/>
                  <a:pt x="11469" y="9925"/>
                </a:cubicBezTo>
                <a:cubicBezTo>
                  <a:pt x="12130" y="9925"/>
                  <a:pt x="12729" y="9358"/>
                  <a:pt x="12729" y="8696"/>
                </a:cubicBezTo>
                <a:lnTo>
                  <a:pt x="12729" y="1261"/>
                </a:lnTo>
                <a:cubicBezTo>
                  <a:pt x="12634" y="536"/>
                  <a:pt x="12099" y="1"/>
                  <a:pt x="1143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19" name="Google Shape;619;p68"/>
          <p:cNvGrpSpPr/>
          <p:nvPr/>
        </p:nvGrpSpPr>
        <p:grpSpPr>
          <a:xfrm>
            <a:off x="3203118" y="3008827"/>
            <a:ext cx="369112" cy="364657"/>
            <a:chOff x="-59869425" y="4102225"/>
            <a:chExt cx="319025" cy="315175"/>
          </a:xfrm>
        </p:grpSpPr>
        <p:sp>
          <p:nvSpPr>
            <p:cNvPr id="620" name="Google Shape;620;p68"/>
            <p:cNvSpPr/>
            <p:nvPr/>
          </p:nvSpPr>
          <p:spPr>
            <a:xfrm>
              <a:off x="-59869425" y="4102225"/>
              <a:ext cx="149675" cy="256825"/>
            </a:xfrm>
            <a:custGeom>
              <a:avLst/>
              <a:gdLst/>
              <a:ahLst/>
              <a:cxnLst/>
              <a:rect l="l" t="t" r="r" b="b"/>
              <a:pathLst>
                <a:path w="5987" h="10273" extrusionOk="0">
                  <a:moveTo>
                    <a:pt x="5532" y="1"/>
                  </a:moveTo>
                  <a:cubicBezTo>
                    <a:pt x="5515" y="1"/>
                    <a:pt x="5499" y="2"/>
                    <a:pt x="5483" y="4"/>
                  </a:cubicBezTo>
                  <a:cubicBezTo>
                    <a:pt x="2364" y="445"/>
                    <a:pt x="1" y="3123"/>
                    <a:pt x="1" y="6274"/>
                  </a:cubicBezTo>
                  <a:cubicBezTo>
                    <a:pt x="1" y="7692"/>
                    <a:pt x="442" y="8983"/>
                    <a:pt x="1293" y="10086"/>
                  </a:cubicBezTo>
                  <a:cubicBezTo>
                    <a:pt x="1381" y="10209"/>
                    <a:pt x="1507" y="10273"/>
                    <a:pt x="1635" y="10273"/>
                  </a:cubicBezTo>
                  <a:cubicBezTo>
                    <a:pt x="1737" y="10273"/>
                    <a:pt x="1839" y="10233"/>
                    <a:pt x="1923" y="10149"/>
                  </a:cubicBezTo>
                  <a:lnTo>
                    <a:pt x="3719" y="8353"/>
                  </a:lnTo>
                  <a:cubicBezTo>
                    <a:pt x="3813" y="8259"/>
                    <a:pt x="3845" y="8007"/>
                    <a:pt x="3782" y="7849"/>
                  </a:cubicBezTo>
                  <a:cubicBezTo>
                    <a:pt x="3498" y="7376"/>
                    <a:pt x="3341" y="6809"/>
                    <a:pt x="3341" y="6274"/>
                  </a:cubicBezTo>
                  <a:cubicBezTo>
                    <a:pt x="3341" y="4888"/>
                    <a:pt x="4286" y="3659"/>
                    <a:pt x="5672" y="3312"/>
                  </a:cubicBezTo>
                  <a:cubicBezTo>
                    <a:pt x="5861" y="3281"/>
                    <a:pt x="5987" y="3123"/>
                    <a:pt x="5987" y="2934"/>
                  </a:cubicBezTo>
                  <a:lnTo>
                    <a:pt x="5987" y="414"/>
                  </a:lnTo>
                  <a:cubicBezTo>
                    <a:pt x="5958" y="180"/>
                    <a:pt x="5739" y="1"/>
                    <a:pt x="55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1" name="Google Shape;621;p68"/>
            <p:cNvSpPr/>
            <p:nvPr/>
          </p:nvSpPr>
          <p:spPr>
            <a:xfrm>
              <a:off x="-59811125" y="4322075"/>
              <a:ext cx="201650" cy="95325"/>
            </a:xfrm>
            <a:custGeom>
              <a:avLst/>
              <a:gdLst/>
              <a:ahLst/>
              <a:cxnLst/>
              <a:rect l="l" t="t" r="r" b="b"/>
              <a:pathLst>
                <a:path w="8066" h="3813" extrusionOk="0">
                  <a:moveTo>
                    <a:pt x="5758" y="0"/>
                  </a:moveTo>
                  <a:cubicBezTo>
                    <a:pt x="5692" y="0"/>
                    <a:pt x="5629" y="11"/>
                    <a:pt x="5577" y="32"/>
                  </a:cubicBezTo>
                  <a:cubicBezTo>
                    <a:pt x="5091" y="339"/>
                    <a:pt x="4530" y="489"/>
                    <a:pt x="3972" y="489"/>
                  </a:cubicBezTo>
                  <a:cubicBezTo>
                    <a:pt x="3444" y="489"/>
                    <a:pt x="2917" y="355"/>
                    <a:pt x="2458" y="95"/>
                  </a:cubicBezTo>
                  <a:cubicBezTo>
                    <a:pt x="2389" y="53"/>
                    <a:pt x="2314" y="30"/>
                    <a:pt x="2239" y="30"/>
                  </a:cubicBezTo>
                  <a:cubicBezTo>
                    <a:pt x="2141" y="30"/>
                    <a:pt x="2042" y="69"/>
                    <a:pt x="1954" y="158"/>
                  </a:cubicBezTo>
                  <a:lnTo>
                    <a:pt x="189" y="1922"/>
                  </a:lnTo>
                  <a:cubicBezTo>
                    <a:pt x="0" y="2143"/>
                    <a:pt x="32" y="2395"/>
                    <a:pt x="221" y="2552"/>
                  </a:cubicBezTo>
                  <a:cubicBezTo>
                    <a:pt x="1324" y="3403"/>
                    <a:pt x="2615" y="3812"/>
                    <a:pt x="4001" y="3812"/>
                  </a:cubicBezTo>
                  <a:cubicBezTo>
                    <a:pt x="5388" y="3812"/>
                    <a:pt x="6711" y="3403"/>
                    <a:pt x="7814" y="2521"/>
                  </a:cubicBezTo>
                  <a:cubicBezTo>
                    <a:pt x="8034" y="2363"/>
                    <a:pt x="8066" y="2080"/>
                    <a:pt x="7877" y="1890"/>
                  </a:cubicBezTo>
                  <a:lnTo>
                    <a:pt x="6112" y="126"/>
                  </a:lnTo>
                  <a:cubicBezTo>
                    <a:pt x="6028" y="42"/>
                    <a:pt x="5888" y="0"/>
                    <a:pt x="575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2" name="Google Shape;622;p68"/>
            <p:cNvSpPr/>
            <p:nvPr/>
          </p:nvSpPr>
          <p:spPr>
            <a:xfrm>
              <a:off x="-59700075" y="4102225"/>
              <a:ext cx="149675" cy="256525"/>
            </a:xfrm>
            <a:custGeom>
              <a:avLst/>
              <a:gdLst/>
              <a:ahLst/>
              <a:cxnLst/>
              <a:rect l="l" t="t" r="r" b="b"/>
              <a:pathLst>
                <a:path w="5987" h="10261" extrusionOk="0">
                  <a:moveTo>
                    <a:pt x="418" y="1"/>
                  </a:moveTo>
                  <a:cubicBezTo>
                    <a:pt x="190" y="1"/>
                    <a:pt x="1" y="180"/>
                    <a:pt x="1" y="414"/>
                  </a:cubicBezTo>
                  <a:lnTo>
                    <a:pt x="1" y="2934"/>
                  </a:lnTo>
                  <a:cubicBezTo>
                    <a:pt x="1" y="3123"/>
                    <a:pt x="127" y="3281"/>
                    <a:pt x="316" y="3312"/>
                  </a:cubicBezTo>
                  <a:cubicBezTo>
                    <a:pt x="1639" y="3659"/>
                    <a:pt x="2647" y="4856"/>
                    <a:pt x="2647" y="6274"/>
                  </a:cubicBezTo>
                  <a:cubicBezTo>
                    <a:pt x="2647" y="6809"/>
                    <a:pt x="2489" y="7376"/>
                    <a:pt x="2206" y="7849"/>
                  </a:cubicBezTo>
                  <a:cubicBezTo>
                    <a:pt x="2080" y="8007"/>
                    <a:pt x="2111" y="8196"/>
                    <a:pt x="2269" y="8353"/>
                  </a:cubicBezTo>
                  <a:lnTo>
                    <a:pt x="4065" y="10149"/>
                  </a:lnTo>
                  <a:cubicBezTo>
                    <a:pt x="4137" y="10221"/>
                    <a:pt x="4242" y="10260"/>
                    <a:pt x="4350" y="10260"/>
                  </a:cubicBezTo>
                  <a:cubicBezTo>
                    <a:pt x="4478" y="10260"/>
                    <a:pt x="4609" y="10205"/>
                    <a:pt x="4695" y="10086"/>
                  </a:cubicBezTo>
                  <a:cubicBezTo>
                    <a:pt x="5514" y="8983"/>
                    <a:pt x="5987" y="7660"/>
                    <a:pt x="5987" y="6274"/>
                  </a:cubicBezTo>
                  <a:cubicBezTo>
                    <a:pt x="5892" y="3123"/>
                    <a:pt x="3592" y="445"/>
                    <a:pt x="473" y="4"/>
                  </a:cubicBezTo>
                  <a:cubicBezTo>
                    <a:pt x="455" y="2"/>
                    <a:pt x="436" y="1"/>
                    <a:pt x="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3" name="Google Shape;623;p68"/>
            <p:cNvSpPr/>
            <p:nvPr/>
          </p:nvSpPr>
          <p:spPr>
            <a:xfrm>
              <a:off x="-59742600" y="4187375"/>
              <a:ext cx="63025" cy="144950"/>
            </a:xfrm>
            <a:custGeom>
              <a:avLst/>
              <a:gdLst/>
              <a:ahLst/>
              <a:cxnLst/>
              <a:rect l="l" t="t" r="r" b="b"/>
              <a:pathLst>
                <a:path w="2521" h="5798" extrusionOk="0">
                  <a:moveTo>
                    <a:pt x="1260" y="1"/>
                  </a:moveTo>
                  <a:cubicBezTo>
                    <a:pt x="1040" y="1"/>
                    <a:pt x="819" y="190"/>
                    <a:pt x="819" y="379"/>
                  </a:cubicBezTo>
                  <a:lnTo>
                    <a:pt x="819" y="662"/>
                  </a:lnTo>
                  <a:cubicBezTo>
                    <a:pt x="347" y="820"/>
                    <a:pt x="0" y="1293"/>
                    <a:pt x="0" y="1860"/>
                  </a:cubicBezTo>
                  <a:cubicBezTo>
                    <a:pt x="0" y="2521"/>
                    <a:pt x="567" y="2899"/>
                    <a:pt x="977" y="3214"/>
                  </a:cubicBezTo>
                  <a:cubicBezTo>
                    <a:pt x="1292" y="3466"/>
                    <a:pt x="1670" y="3687"/>
                    <a:pt x="1670" y="3939"/>
                  </a:cubicBezTo>
                  <a:cubicBezTo>
                    <a:pt x="1670" y="4160"/>
                    <a:pt x="1450" y="4380"/>
                    <a:pt x="1260" y="4380"/>
                  </a:cubicBezTo>
                  <a:cubicBezTo>
                    <a:pt x="1071" y="4380"/>
                    <a:pt x="819" y="4160"/>
                    <a:pt x="819" y="3939"/>
                  </a:cubicBezTo>
                  <a:cubicBezTo>
                    <a:pt x="819" y="3687"/>
                    <a:pt x="630" y="3529"/>
                    <a:pt x="441" y="3529"/>
                  </a:cubicBezTo>
                  <a:cubicBezTo>
                    <a:pt x="252" y="3529"/>
                    <a:pt x="32" y="3750"/>
                    <a:pt x="32" y="3939"/>
                  </a:cubicBezTo>
                  <a:cubicBezTo>
                    <a:pt x="32" y="4475"/>
                    <a:pt x="410" y="4916"/>
                    <a:pt x="882" y="5105"/>
                  </a:cubicBezTo>
                  <a:lnTo>
                    <a:pt x="882" y="5388"/>
                  </a:lnTo>
                  <a:cubicBezTo>
                    <a:pt x="882" y="5640"/>
                    <a:pt x="1071" y="5798"/>
                    <a:pt x="1292" y="5798"/>
                  </a:cubicBezTo>
                  <a:cubicBezTo>
                    <a:pt x="1544" y="5798"/>
                    <a:pt x="1702" y="5577"/>
                    <a:pt x="1702" y="5388"/>
                  </a:cubicBezTo>
                  <a:lnTo>
                    <a:pt x="1702" y="5073"/>
                  </a:lnTo>
                  <a:cubicBezTo>
                    <a:pt x="2174" y="4916"/>
                    <a:pt x="2521" y="4443"/>
                    <a:pt x="2521" y="3907"/>
                  </a:cubicBezTo>
                  <a:cubicBezTo>
                    <a:pt x="2521" y="3214"/>
                    <a:pt x="1985" y="2836"/>
                    <a:pt x="1544" y="2521"/>
                  </a:cubicBezTo>
                  <a:cubicBezTo>
                    <a:pt x="1229" y="2269"/>
                    <a:pt x="882" y="2049"/>
                    <a:pt x="882" y="1797"/>
                  </a:cubicBezTo>
                  <a:cubicBezTo>
                    <a:pt x="882" y="1576"/>
                    <a:pt x="1071" y="1419"/>
                    <a:pt x="1292" y="1419"/>
                  </a:cubicBezTo>
                  <a:cubicBezTo>
                    <a:pt x="1544" y="1419"/>
                    <a:pt x="1702" y="1608"/>
                    <a:pt x="1702" y="1797"/>
                  </a:cubicBezTo>
                  <a:cubicBezTo>
                    <a:pt x="1702" y="2049"/>
                    <a:pt x="1891" y="2238"/>
                    <a:pt x="2143" y="2238"/>
                  </a:cubicBezTo>
                  <a:cubicBezTo>
                    <a:pt x="2363" y="2238"/>
                    <a:pt x="2521" y="2049"/>
                    <a:pt x="2521" y="1797"/>
                  </a:cubicBezTo>
                  <a:cubicBezTo>
                    <a:pt x="2521" y="1261"/>
                    <a:pt x="2174" y="820"/>
                    <a:pt x="1702" y="631"/>
                  </a:cubicBezTo>
                  <a:lnTo>
                    <a:pt x="1702" y="347"/>
                  </a:lnTo>
                  <a:cubicBezTo>
                    <a:pt x="1702" y="158"/>
                    <a:pt x="1513" y="1"/>
                    <a:pt x="12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24" name="Google Shape;624;p68"/>
          <p:cNvSpPr txBox="1"/>
          <p:nvPr>
            <p:ph type="subTitle" idx="13"/>
          </p:nvPr>
        </p:nvSpPr>
        <p:spPr>
          <a:xfrm>
            <a:off x="4788450" y="3858599"/>
            <a:ext cx="2126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NN1-NN5</a:t>
            </a:r>
            <a:endParaRPr lang="en-GB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69"/>
          <p:cNvSpPr txBox="1"/>
          <p:nvPr>
            <p:ph type="title"/>
          </p:nvPr>
        </p:nvSpPr>
        <p:spPr>
          <a:xfrm>
            <a:off x="5026750" y="2772175"/>
            <a:ext cx="3134100" cy="64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Analysis &amp; Processing</a:t>
            </a:r>
            <a:endParaRPr lang="en-GB"/>
          </a:p>
        </p:txBody>
      </p:sp>
      <p:sp>
        <p:nvSpPr>
          <p:cNvPr id="630" name="Google Shape;630;p69"/>
          <p:cNvSpPr txBox="1"/>
          <p:nvPr>
            <p:ph type="title" idx="2"/>
          </p:nvPr>
        </p:nvSpPr>
        <p:spPr>
          <a:xfrm>
            <a:off x="5032300" y="1707125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0"/>
          <p:cNvSpPr txBox="1"/>
          <p:nvPr>
            <p:ph type="title"/>
          </p:nvPr>
        </p:nvSpPr>
        <p:spPr>
          <a:xfrm>
            <a:off x="667925" y="534650"/>
            <a:ext cx="5205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Data Analysis and Processing</a:t>
            </a:r>
            <a:endParaRPr sz="2900"/>
          </a:p>
        </p:txBody>
      </p:sp>
      <p:sp>
        <p:nvSpPr>
          <p:cNvPr id="636" name="Google Shape;636;p70"/>
          <p:cNvSpPr txBox="1"/>
          <p:nvPr>
            <p:ph type="subTitle" idx="1"/>
          </p:nvPr>
        </p:nvSpPr>
        <p:spPr>
          <a:xfrm>
            <a:off x="555425" y="1171550"/>
            <a:ext cx="79953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en-GB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Download</a:t>
            </a:r>
            <a:endParaRPr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429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en-GB" sz="16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Processing</a:t>
            </a:r>
            <a:endParaRPr sz="16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Delete Some Data </a:t>
            </a: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'sic2' , 'RET' ; </a:t>
            </a:r>
            <a:r>
              <a:rPr lang="en-GB" sz="1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'</a:t>
            </a:r>
            <a:r>
              <a:rPr lang="en-GB" sz="1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permno',</a:t>
            </a:r>
            <a:r>
              <a:rPr lang="en-GB" sz="1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'SHROUT', 'mve0', and 'prc'</a:t>
            </a:r>
            <a:endParaRPr sz="1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Handling Extreme Value</a:t>
            </a: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3-MAD；On a monthly basis</a:t>
            </a:r>
            <a:endParaRPr sz="1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Handling Missing Value</a:t>
            </a: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Remove 'sic2' and 'RET'</a:t>
            </a:r>
            <a:r>
              <a:rPr lang="en-GB" sz="1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；Fill missing values using the mean of that feature; Fill missing beta and betasq using the average beta value of the industry in which the company is located; On a monthly basis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Data Normalization </a:t>
            </a: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One-hot Encoding</a:t>
            </a:r>
            <a:endParaRPr sz="1600" b="1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'sic2' </a:t>
            </a:r>
            <a:endParaRPr sz="1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5715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 panose="02020603050405020304"/>
              <a:buChar char="●"/>
            </a:pPr>
            <a:r>
              <a:rPr lang="en-GB" sz="1600" b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Industry &amp; Market Capitalization Neutralization</a:t>
            </a:r>
            <a:r>
              <a:rPr lang="en-GB" sz="1200" b="1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1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71"/>
          <p:cNvSpPr txBox="1"/>
          <p:nvPr>
            <p:ph type="title" idx="2"/>
          </p:nvPr>
        </p:nvSpPr>
        <p:spPr>
          <a:xfrm>
            <a:off x="3741925" y="1637093"/>
            <a:ext cx="1650900" cy="9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642" name="Google Shape;642;p71"/>
          <p:cNvSpPr txBox="1"/>
          <p:nvPr>
            <p:ph type="title"/>
          </p:nvPr>
        </p:nvSpPr>
        <p:spPr>
          <a:xfrm>
            <a:off x="695625" y="2622275"/>
            <a:ext cx="46089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/>
              <a:t>Model Training</a:t>
            </a:r>
            <a:endParaRPr sz="3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72"/>
          <p:cNvSpPr/>
          <p:nvPr/>
        </p:nvSpPr>
        <p:spPr>
          <a:xfrm>
            <a:off x="6152825" y="2354400"/>
            <a:ext cx="2813400" cy="2365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8" name="Google Shape;648;p72"/>
          <p:cNvSpPr/>
          <p:nvPr/>
        </p:nvSpPr>
        <p:spPr>
          <a:xfrm>
            <a:off x="3482300" y="2354500"/>
            <a:ext cx="2573100" cy="2365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49" name="Google Shape;649;p72"/>
          <p:cNvSpPr/>
          <p:nvPr/>
        </p:nvSpPr>
        <p:spPr>
          <a:xfrm>
            <a:off x="166475" y="2354500"/>
            <a:ext cx="3218400" cy="2365200"/>
          </a:xfrm>
          <a:prstGeom prst="rect">
            <a:avLst/>
          </a:prstGeom>
          <a:noFill/>
          <a:ln w="19050" cap="flat" cmpd="sng">
            <a:solidFill>
              <a:srgbClr val="E06666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0" name="Google Shape;650;p72"/>
          <p:cNvSpPr txBox="1"/>
          <p:nvPr>
            <p:ph type="title"/>
          </p:nvPr>
        </p:nvSpPr>
        <p:spPr>
          <a:xfrm>
            <a:off x="667925" y="534650"/>
            <a:ext cx="5205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00"/>
              <a:t>Penalized Linear-Elastic Net</a:t>
            </a:r>
            <a:endParaRPr sz="2900"/>
          </a:p>
        </p:txBody>
      </p:sp>
      <p:sp>
        <p:nvSpPr>
          <p:cNvPr id="651" name="Google Shape;651;p72"/>
          <p:cNvSpPr txBox="1"/>
          <p:nvPr>
            <p:ph type="subTitle" idx="1"/>
          </p:nvPr>
        </p:nvSpPr>
        <p:spPr>
          <a:xfrm>
            <a:off x="555425" y="1171550"/>
            <a:ext cx="60372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Avoiding overfit ⇒ Append a penalty to the objective function</a:t>
            </a:r>
            <a:endParaRPr sz="16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52" name="Google Shape;652;p7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119900" y="669650"/>
            <a:ext cx="2265350" cy="355868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2"/>
          <p:cNvSpPr txBox="1"/>
          <p:nvPr>
            <p:ph type="subTitle" idx="1"/>
          </p:nvPr>
        </p:nvSpPr>
        <p:spPr>
          <a:xfrm>
            <a:off x="555425" y="1669250"/>
            <a:ext cx="2342100" cy="3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5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Elastic Net Penalty: </a:t>
            </a:r>
            <a:endParaRPr sz="15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54" name="Google Shape;654;p7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2112075" y="1565750"/>
            <a:ext cx="3274201" cy="62047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72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07250" y="2919400"/>
            <a:ext cx="2265356" cy="178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72"/>
          <p:cNvSpPr txBox="1"/>
          <p:nvPr/>
        </p:nvSpPr>
        <p:spPr>
          <a:xfrm>
            <a:off x="138575" y="2370525"/>
            <a:ext cx="32742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L1_ratio (ρ) = </a:t>
            </a:r>
            <a:r>
              <a:rPr lang="en-GB" sz="1300" b="1">
                <a:solidFill>
                  <a:srgbClr val="E066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0.5</a:t>
            </a: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(from appendix)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6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Alpha (λ)  = [0.0005, 0.001,</a:t>
            </a:r>
            <a:r>
              <a:rPr lang="en-GB" sz="1300" b="1">
                <a:solidFill>
                  <a:srgbClr val="E06666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0.005</a:t>
            </a: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0.01, 0.05]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6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16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657" name="Google Shape;657;p72"/>
          <p:cNvGraphicFramePr/>
          <p:nvPr/>
        </p:nvGraphicFramePr>
        <p:xfrm>
          <a:off x="6233925" y="11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{053B83A3-59FC-410E-A61C-8287574F107D}</a:tableStyleId>
              </a:tblPr>
              <a:tblGrid>
                <a:gridCol w="1520575"/>
                <a:gridCol w="821525"/>
              </a:tblGrid>
              <a:tr h="31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Average R_square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0.07877</a:t>
                      </a:r>
                      <a:endParaRPr sz="11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11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Top 1000_Roos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0.21084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  <a:tr h="356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Bottom 1000_Roos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0.03258</a:t>
                      </a:r>
                      <a:endParaRPr sz="1200">
                        <a:solidFill>
                          <a:schemeClr val="dk1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pic>
        <p:nvPicPr>
          <p:cNvPr id="658" name="Google Shape;658;p72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3568125" y="2995600"/>
            <a:ext cx="2401426" cy="1603625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72"/>
          <p:cNvSpPr txBox="1"/>
          <p:nvPr/>
        </p:nvSpPr>
        <p:spPr>
          <a:xfrm>
            <a:off x="3032075" y="2316475"/>
            <a:ext cx="32742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Features Importance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lnSpc>
                <a:spcPct val="7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Top 3: baspread, nincr, roaq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60" name="Google Shape;660;p72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229000" y="2754825"/>
            <a:ext cx="2650201" cy="1845953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72"/>
          <p:cNvSpPr txBox="1"/>
          <p:nvPr/>
        </p:nvSpPr>
        <p:spPr>
          <a:xfrm>
            <a:off x="6383050" y="2366450"/>
            <a:ext cx="2342100" cy="3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7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Marginal effect</a:t>
            </a:r>
            <a:endParaRPr sz="13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UzNDUwNjQ3MGU1ZDVlZjIxMTFmMTlmMzQ0MDhjOGUifQ=="/>
</p:tagLst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4136</Words>
  <Application>WPS 演示</Application>
  <PresentationFormat/>
  <Paragraphs>338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41" baseType="lpstr">
      <vt:lpstr>Arial</vt:lpstr>
      <vt:lpstr>宋体</vt:lpstr>
      <vt:lpstr>Wingdings</vt:lpstr>
      <vt:lpstr>Arial</vt:lpstr>
      <vt:lpstr>Vidaloka</vt:lpstr>
      <vt:lpstr>Montserrat</vt:lpstr>
      <vt:lpstr>Lato</vt:lpstr>
      <vt:lpstr>Helsinki Metronome Std</vt:lpstr>
      <vt:lpstr>Crimson Text</vt:lpstr>
      <vt:lpstr>Merriweather Light</vt:lpstr>
      <vt:lpstr>Russo One</vt:lpstr>
      <vt:lpstr>Mako</vt:lpstr>
      <vt:lpstr>Josefin Sans</vt:lpstr>
      <vt:lpstr>Open Sans SemiBold</vt:lpstr>
      <vt:lpstr>Open Sans</vt:lpstr>
      <vt:lpstr>Times New Roman</vt:lpstr>
      <vt:lpstr>微软雅黑</vt:lpstr>
      <vt:lpstr>Arial Unicode MS</vt:lpstr>
      <vt:lpstr>Minimalist Business Slides XL by Slidesgo</vt:lpstr>
      <vt:lpstr>Minimalist Business Slides XL by Slidesgo</vt:lpstr>
      <vt:lpstr>Report Replication -Empirical Asset Pricing via Machine Learning</vt:lpstr>
      <vt:lpstr>04</vt:lpstr>
      <vt:lpstr>01</vt:lpstr>
      <vt:lpstr>5 types of models paper employed: </vt:lpstr>
      <vt:lpstr>6 models we chose to replicate: </vt:lpstr>
      <vt:lpstr>02</vt:lpstr>
      <vt:lpstr>Data Analysis and Processing</vt:lpstr>
      <vt:lpstr>Model Training</vt:lpstr>
      <vt:lpstr>Penalized Linear-Elastic Net</vt:lpstr>
      <vt:lpstr>Generalized Linear </vt:lpstr>
      <vt:lpstr>XGBoost Model</vt:lpstr>
      <vt:lpstr>NN2 &amp; NN3 Model</vt:lpstr>
      <vt:lpstr>Random Forest</vt:lpstr>
      <vt:lpstr>NN1 &amp; NN4 </vt:lpstr>
      <vt:lpstr>PCR</vt:lpstr>
      <vt:lpstr>PLS</vt:lpstr>
      <vt:lpstr>Comparison &amp; Conclusion</vt:lpstr>
      <vt:lpstr>Model Comparison</vt:lpstr>
      <vt:lpstr>Summary of Importance</vt:lpstr>
      <vt:lpstr>Summary of Importance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Replication -Empirical Asset Pricing via Machine Learning</dc:title>
  <dc:creator/>
  <cp:lastModifiedBy>風船</cp:lastModifiedBy>
  <cp:revision>1</cp:revision>
  <dcterms:created xsi:type="dcterms:W3CDTF">2023-11-27T12:59:16Z</dcterms:created>
  <dcterms:modified xsi:type="dcterms:W3CDTF">2023-11-27T12:59:16Z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6345AC9BE14243EC87F6E505A196BE1A_12</vt:lpwstr>
  </property>
  <property fmtid="{D5CDD505-2E9C-101B-9397-08002B2CF9AE}" pid="3" name="KSOProductBuildVer">
    <vt:lpwstr>2052-12.1.0.15712</vt:lpwstr>
  </property>
</Properties>
</file>