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9.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110.xml" ContentType="application/vnd.openxmlformats-officedocument.presentationml.tags+xml"/>
  <Override PartName="/ppt/tags/tag21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64" r:id="rId2"/>
    <p:sldId id="290" r:id="rId3"/>
    <p:sldId id="283" r:id="rId4"/>
    <p:sldId id="284" r:id="rId5"/>
    <p:sldId id="285" r:id="rId6"/>
    <p:sldId id="286" r:id="rId7"/>
    <p:sldId id="268" r:id="rId8"/>
    <p:sldId id="287" r:id="rId9"/>
    <p:sldId id="288" r:id="rId10"/>
    <p:sldId id="289" r:id="rId11"/>
    <p:sldId id="276" r:id="rId12"/>
    <p:sldId id="261" r:id="rId13"/>
    <p:sldId id="262" r:id="rId14"/>
    <p:sldId id="272" r:id="rId15"/>
    <p:sldId id="273" r:id="rId16"/>
    <p:sldId id="274" r:id="rId17"/>
    <p:sldId id="275" r:id="rId18"/>
    <p:sldId id="298" r:id="rId19"/>
    <p:sldId id="291" r:id="rId20"/>
    <p:sldId id="292" r:id="rId21"/>
    <p:sldId id="293" r:id="rId22"/>
    <p:sldId id="294" r:id="rId23"/>
    <p:sldId id="295" r:id="rId24"/>
    <p:sldId id="296" r:id="rId25"/>
    <p:sldId id="297" r:id="rId26"/>
    <p:sldId id="278" r:id="rId27"/>
    <p:sldId id="279" r:id="rId28"/>
    <p:sldId id="280" r:id="rId29"/>
    <p:sldId id="281" r:id="rId30"/>
    <p:sldId id="282" r:id="rId31"/>
    <p:sldId id="256" r:id="rId32"/>
    <p:sldId id="257" r:id="rId33"/>
    <p:sldId id="258" r:id="rId34"/>
    <p:sldId id="259" r:id="rId35"/>
    <p:sldId id="260" r:id="rId36"/>
    <p:sldId id="263" r:id="rId37"/>
    <p:sldId id="270" r:id="rId38"/>
    <p:sldId id="269" r:id="rId39"/>
    <p:sldId id="271"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3" d="100"/>
          <a:sy n="93" d="100"/>
        </p:scale>
        <p:origin x="77"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EB329-94FE-45F7-A931-2793C85F49A6}"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0790F-CDA5-4C38-9A44-617CA78872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 sample R-Square shows </a:t>
            </a:r>
            <a:r>
              <a:rPr lang="en-US" b="0" i="0" dirty="0">
                <a:solidFill>
                  <a:srgbClr val="111111"/>
                </a:solidFill>
                <a:effectLst/>
                <a:latin typeface="-apple-system"/>
              </a:rPr>
              <a:t>the OLS and PLS model fits the training data well. However, the out sample/ cross-validation score, as it was expected, does not performed. </a:t>
            </a:r>
          </a:p>
          <a:p>
            <a:r>
              <a:rPr lang="en-US" b="0" i="0" dirty="0">
                <a:solidFill>
                  <a:srgbClr val="111111"/>
                </a:solidFill>
                <a:effectLst/>
                <a:latin typeface="-apple-system"/>
              </a:rPr>
              <a:t>Higher R-squared and lower RMSE indicate better fit. </a:t>
            </a:r>
          </a:p>
          <a:p>
            <a:r>
              <a:rPr lang="en-US" b="0" i="0" dirty="0">
                <a:solidFill>
                  <a:srgbClr val="111111"/>
                </a:solidFill>
                <a:effectLst/>
                <a:latin typeface="-apple-system"/>
              </a:rPr>
              <a:t>OLS - 19 has the highest in-sample R-square 12% while enjoying 1%MSE. However, it is the worst in the out sample test. Indicating that OLS does not perform well in the prediction.</a:t>
            </a:r>
          </a:p>
          <a:p>
            <a:r>
              <a:rPr lang="en-US" dirty="0"/>
              <a:t>PLS – 46 has the best Out sample R-square of 5.2% and a MSE of 1.5.</a:t>
            </a:r>
          </a:p>
          <a:p>
            <a:r>
              <a:rPr lang="en-US" b="0" i="0" dirty="0">
                <a:solidFill>
                  <a:srgbClr val="111111"/>
                </a:solidFill>
                <a:effectLst/>
                <a:latin typeface="-apple-system"/>
              </a:rPr>
              <a:t>Over all, PLS with longer training data perform better, while the OLS is the worst.</a:t>
            </a:r>
          </a:p>
          <a:p>
            <a:endParaRPr lang="en-US" dirty="0"/>
          </a:p>
        </p:txBody>
      </p:sp>
      <p:sp>
        <p:nvSpPr>
          <p:cNvPr id="4" name="Slide Number Placeholder 3"/>
          <p:cNvSpPr>
            <a:spLocks noGrp="1"/>
          </p:cNvSpPr>
          <p:nvPr>
            <p:ph type="sldNum" sz="quarter" idx="5"/>
          </p:nvPr>
        </p:nvSpPr>
        <p:spPr/>
        <p:txBody>
          <a:bodyPr/>
          <a:lstStyle/>
          <a:p>
            <a:fld id="{12EB346F-70CB-4671-A389-F057E573C567}" type="slidenum">
              <a:rPr lang="en-US" smtClean="0"/>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OLS: sic2__12.0 mom12m</a:t>
            </a:r>
          </a:p>
          <a:p>
            <a:r>
              <a:rPr lang="en-US" dirty="0"/>
              <a:t>PLS: sic2__13 0sic2__12</a:t>
            </a:r>
          </a:p>
          <a:p>
            <a:r>
              <a:rPr lang="en-US" dirty="0"/>
              <a:t>OLS_3 mom1m BM</a:t>
            </a:r>
          </a:p>
        </p:txBody>
      </p:sp>
      <p:sp>
        <p:nvSpPr>
          <p:cNvPr id="4" name="Slide Number Placeholder 3"/>
          <p:cNvSpPr>
            <a:spLocks noGrp="1"/>
          </p:cNvSpPr>
          <p:nvPr>
            <p:ph type="sldNum" sz="quarter" idx="5"/>
          </p:nvPr>
        </p:nvSpPr>
        <p:spPr/>
        <p:txBody>
          <a:bodyPr/>
          <a:lstStyle/>
          <a:p>
            <a:fld id="{12EB346F-70CB-4671-A389-F057E573C567}" type="slidenum">
              <a:rPr lang="en-US" smtClean="0"/>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111111"/>
                </a:solidFill>
                <a:effectLst/>
                <a:latin typeface="-apple-system"/>
              </a:rPr>
              <a:t>The chart shows that the feature importance varies over time, depending on the data and the model. Some features become more or less important as the years change, while some remain stable or fluctuate slightly.</a:t>
            </a:r>
          </a:p>
          <a:p>
            <a:pPr algn="l">
              <a:buFont typeface="Arial" panose="020B0604020202020204" pitchFamily="34" charset="0"/>
              <a:buChar char="•"/>
            </a:pPr>
            <a:r>
              <a:rPr lang="en-US" b="0" i="0" dirty="0">
                <a:solidFill>
                  <a:srgbClr val="111111"/>
                </a:solidFill>
                <a:effectLst/>
                <a:latin typeface="-apple-system"/>
              </a:rPr>
              <a:t>The chart also shows that there is no single feature that dominates the prediction for all years. Instead, there is a combination of different features that have different levels of importance for each year.</a:t>
            </a:r>
          </a:p>
          <a:p>
            <a:pPr algn="l">
              <a:buFont typeface="Arial" panose="020B0604020202020204" pitchFamily="34" charset="0"/>
              <a:buChar char="•"/>
            </a:pPr>
            <a:r>
              <a:rPr lang="en-US" b="0" i="0" dirty="0">
                <a:solidFill>
                  <a:srgbClr val="111111"/>
                </a:solidFill>
                <a:effectLst/>
                <a:latin typeface="-apple-system"/>
              </a:rPr>
              <a:t>PLS -46 </a:t>
            </a:r>
            <a:r>
              <a:rPr lang="en-US" dirty="0"/>
              <a:t>sic2__13.0</a:t>
            </a:r>
            <a:r>
              <a:rPr lang="en-US" b="0" i="0" dirty="0">
                <a:solidFill>
                  <a:srgbClr val="111111"/>
                </a:solidFill>
                <a:effectLst/>
                <a:latin typeface="-apple-system"/>
              </a:rPr>
              <a:t> </a:t>
            </a:r>
            <a:r>
              <a:rPr lang="en-US" dirty="0"/>
              <a:t>ill</a:t>
            </a:r>
            <a:r>
              <a:rPr lang="en-US" b="0" i="0" dirty="0">
                <a:solidFill>
                  <a:srgbClr val="111111"/>
                </a:solidFill>
                <a:effectLst/>
                <a:latin typeface="-apple-system"/>
              </a:rPr>
              <a:t> </a:t>
            </a:r>
            <a:r>
              <a:rPr lang="en-US" dirty="0"/>
              <a:t>sic2__12.0</a:t>
            </a:r>
          </a:p>
          <a:p>
            <a:pPr algn="l">
              <a:buFont typeface="Arial" panose="020B0604020202020204" pitchFamily="34" charset="0"/>
              <a:buChar char="•"/>
            </a:pPr>
            <a:r>
              <a:rPr lang="en-US" b="0" i="0" dirty="0">
                <a:solidFill>
                  <a:srgbClr val="111111"/>
                </a:solidFill>
                <a:effectLst/>
                <a:latin typeface="-apple-system"/>
              </a:rPr>
              <a:t>OLS: </a:t>
            </a:r>
            <a:r>
              <a:rPr lang="en-US" dirty="0"/>
              <a:t>sic2__12.0 </a:t>
            </a:r>
            <a:r>
              <a:rPr lang="en-US" dirty="0" err="1"/>
              <a:t>baspread</a:t>
            </a:r>
            <a:endParaRPr lang="en-US" b="0" i="0" dirty="0">
              <a:solidFill>
                <a:srgbClr val="111111"/>
              </a:solidFill>
              <a:effectLst/>
              <a:latin typeface="-apple-system"/>
            </a:endParaRPr>
          </a:p>
          <a:p>
            <a:pPr algn="l">
              <a:buFont typeface="Arial" panose="020B0604020202020204" pitchFamily="34" charset="0"/>
              <a:buChar char="•"/>
            </a:pPr>
            <a:r>
              <a:rPr lang="en-US" b="0" i="0" dirty="0">
                <a:solidFill>
                  <a:srgbClr val="111111"/>
                </a:solidFill>
                <a:effectLst/>
                <a:latin typeface="-apple-system"/>
              </a:rPr>
              <a:t>OLS 3: BM is more importance</a:t>
            </a:r>
          </a:p>
          <a:p>
            <a:endParaRPr lang="en-US" dirty="0"/>
          </a:p>
        </p:txBody>
      </p:sp>
      <p:sp>
        <p:nvSpPr>
          <p:cNvPr id="4" name="Slide Number Placeholder 3"/>
          <p:cNvSpPr>
            <a:spLocks noGrp="1"/>
          </p:cNvSpPr>
          <p:nvPr>
            <p:ph type="sldNum" sz="quarter" idx="5"/>
          </p:nvPr>
        </p:nvSpPr>
        <p:spPr/>
        <p:txBody>
          <a:bodyPr/>
          <a:lstStyle/>
          <a:p>
            <a:fld id="{12EB346F-70CB-4671-A389-F057E573C567}" type="slidenum">
              <a:rPr lang="en-US" smtClean="0"/>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nchor="b" anchorCtr="0"/>
          <a:lstStyle/>
          <a:p>
            <a:fld id="{F4D57BDD-E64A-4D27-8978-82FFCA18A12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D57BDD-E64A-4D27-8978-82FFCA18A12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D57BDD-E64A-4D27-8978-82FFCA18A12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D57BDD-E64A-4D27-8978-82FFCA18A12C}"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1524000"/>
            <a:ext cx="9144000" cy="1263649"/>
          </a:xfrm>
          <a:prstGeom prst="rect">
            <a:avLst/>
          </a:prstGeom>
        </p:spPr>
        <p:txBody>
          <a:bodyPr lIns="109728" tIns="109728" rIns="109728" bIns="91440" anchor="t"/>
          <a:lstStyle/>
          <a:p>
            <a:r>
              <a:rPr lang="en-US"/>
              <a:t>Click to edit Master title style</a:t>
            </a:r>
            <a:endParaRPr lang="en-US" dirty="0"/>
          </a:p>
        </p:txBody>
      </p:sp>
      <p:sp>
        <p:nvSpPr>
          <p:cNvPr id="3" name="Text Placeholder 2"/>
          <p:cNvSpPr>
            <a:spLocks noGrp="1"/>
          </p:cNvSpPr>
          <p:nvPr>
            <p:ph type="body" idx="1"/>
          </p:nvPr>
        </p:nvSpPr>
        <p:spPr>
          <a:xfrm>
            <a:off x="762000" y="3047999"/>
            <a:ext cx="10668000" cy="304800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0" y="401594"/>
            <a:ext cx="3048000" cy="365125"/>
          </a:xfrm>
          <a:prstGeom prst="rect">
            <a:avLst/>
          </a:prstGeom>
        </p:spPr>
        <p:txBody>
          <a:bodyPr lIns="109728" tIns="109728" rIns="109728" bIns="91440" anchor="b"/>
          <a:lstStyle>
            <a:lvl1pPr algn="l">
              <a:defRPr sz="1000" spc="70">
                <a:solidFill>
                  <a:schemeClr val="tx1"/>
                </a:solidFill>
              </a:defRPr>
            </a:lvl1pPr>
          </a:lstStyle>
          <a:p>
            <a:fld id="{F4D57BDD-E64A-4D27-8978-82FFCA18A12C}" type="datetimeFigureOut">
              <a:rPr lang="en-US" smtClean="0"/>
              <a:t>11/20/2023</a:t>
            </a:fld>
            <a:endParaRPr lang="en-US" dirty="0"/>
          </a:p>
        </p:txBody>
      </p:sp>
      <p:sp>
        <p:nvSpPr>
          <p:cNvPr id="5" name="Footer Placeholder 4"/>
          <p:cNvSpPr>
            <a:spLocks noGrp="1"/>
          </p:cNvSpPr>
          <p:nvPr>
            <p:ph type="ftr" sz="quarter" idx="3"/>
          </p:nvPr>
        </p:nvSpPr>
        <p:spPr>
          <a:xfrm>
            <a:off x="6858000" y="6096000"/>
            <a:ext cx="4572000" cy="365125"/>
          </a:xfrm>
          <a:prstGeom prst="rect">
            <a:avLst/>
          </a:prstGeom>
        </p:spPr>
        <p:txBody>
          <a:bodyPr lIns="109728" tIns="109728" rIns="109728" bIns="91440" anchor="t"/>
          <a:lstStyle>
            <a:lvl1pPr algn="r">
              <a:defRPr sz="900" spc="70">
                <a:solidFill>
                  <a:schemeClr val="tx1"/>
                </a:solidFill>
              </a:defRPr>
            </a:lvl1pPr>
          </a:lstStyle>
          <a:p>
            <a:endParaRPr lang="en-US" dirty="0"/>
          </a:p>
        </p:txBody>
      </p:sp>
      <p:sp>
        <p:nvSpPr>
          <p:cNvPr id="6" name="Slide Number Placeholder 5"/>
          <p:cNvSpPr>
            <a:spLocks noGrp="1"/>
          </p:cNvSpPr>
          <p:nvPr>
            <p:ph type="sldNum" sz="quarter" idx="4"/>
          </p:nvPr>
        </p:nvSpPr>
        <p:spPr>
          <a:xfrm>
            <a:off x="9144000" y="401594"/>
            <a:ext cx="2286000" cy="762000"/>
          </a:xfrm>
          <a:prstGeom prst="rect">
            <a:avLst/>
          </a:prstGeom>
        </p:spPr>
        <p:txBody>
          <a:bodyPr lIns="109728" tIns="109728" rIns="109728" bIns="91440" anchor="t"/>
          <a:lstStyle>
            <a:lvl1pPr algn="r">
              <a:defRPr sz="4000">
                <a:solidFill>
                  <a:schemeClr val="tx1"/>
                </a:solidFill>
                <a:latin typeface="+mj-lt"/>
              </a:defRPr>
            </a:lvl1pPr>
          </a:lstStyle>
          <a:p>
            <a:fld id="{D643A852-0206-46AC-B0EB-645612933129}"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kern="1200" spc="12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spc="1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spc="1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spc="1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4.xml"/><Relationship Id="rId13" Type="http://schemas.openxmlformats.org/officeDocument/2006/relationships/image" Target="../media/image25.png"/><Relationship Id="rId3" Type="http://schemas.openxmlformats.org/officeDocument/2006/relationships/tags" Target="../tags/tag9.xml"/><Relationship Id="rId7" Type="http://schemas.openxmlformats.org/officeDocument/2006/relationships/slideLayout" Target="../slideLayouts/slideLayout2.xml"/><Relationship Id="rId12" Type="http://schemas.openxmlformats.org/officeDocument/2006/relationships/tags" Target="../tags/tag110.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24.png"/><Relationship Id="rId5" Type="http://schemas.openxmlformats.org/officeDocument/2006/relationships/tags" Target="../tags/tag11.xml"/><Relationship Id="rId10" Type="http://schemas.openxmlformats.org/officeDocument/2006/relationships/image" Target="../media/image23.png"/><Relationship Id="rId4" Type="http://schemas.openxmlformats.org/officeDocument/2006/relationships/tags" Target="../tags/tag10.xml"/><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27.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26.png"/><Relationship Id="rId2" Type="http://schemas.openxmlformats.org/officeDocument/2006/relationships/tags" Target="../tags/tag14.xml"/><Relationship Id="rId16" Type="http://schemas.openxmlformats.org/officeDocument/2006/relationships/image" Target="../media/image25.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notesSlide" Target="../notesSlides/notesSlide5.xml"/><Relationship Id="rId5" Type="http://schemas.openxmlformats.org/officeDocument/2006/relationships/tags" Target="../tags/tag17.xml"/><Relationship Id="rId15" Type="http://schemas.openxmlformats.org/officeDocument/2006/relationships/tags" Target="../tags/tag210.xml"/><Relationship Id="rId10"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9.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0.png"/><Relationship Id="rId4"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29.xml"/><Relationship Id="rId7" Type="http://schemas.openxmlformats.org/officeDocument/2006/relationships/image" Target="../media/image31.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0.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33.xml"/><Relationship Id="rId7" Type="http://schemas.openxmlformats.org/officeDocument/2006/relationships/notesSlide" Target="../notesSlides/notesSlide9.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slideLayout" Target="../slideLayouts/slideLayout2.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8.xml"/><Relationship Id="rId7"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eg"/></Relationships>
</file>

<file path=ppt/slides/_rels/slide3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96" y="957398"/>
            <a:ext cx="7656324" cy="2855956"/>
          </a:xfrm>
        </p:spPr>
        <p:txBody>
          <a:bodyPr>
            <a:normAutofit/>
          </a:bodyPr>
          <a:lstStyle/>
          <a:p>
            <a:pPr algn="l"/>
            <a:r>
              <a:rPr lang="en-US" sz="4800" dirty="0">
                <a:ea typeface="微软雅黑" panose="020B0503020204020204" charset="-122"/>
              </a:rPr>
              <a:t>Paper Replication I: Empirical Asset Pricing via Machine Learning</a:t>
            </a:r>
            <a:endParaRPr lang="en-US" sz="5400" dirty="0"/>
          </a:p>
        </p:txBody>
      </p:sp>
      <p:sp>
        <p:nvSpPr>
          <p:cNvPr id="3" name="Subtitle 2"/>
          <p:cNvSpPr>
            <a:spLocks noGrp="1"/>
          </p:cNvSpPr>
          <p:nvPr>
            <p:ph type="subTitle" idx="1"/>
          </p:nvPr>
        </p:nvSpPr>
        <p:spPr>
          <a:xfrm>
            <a:off x="425161" y="4856467"/>
            <a:ext cx="7046394" cy="453586"/>
          </a:xfrm>
        </p:spPr>
        <p:txBody>
          <a:bodyPr lIns="109728" tIns="109728" rIns="109728" bIns="91440" anchor="t">
            <a:normAutofit/>
          </a:bodyPr>
          <a:lstStyle/>
          <a:p>
            <a:pPr algn="l"/>
            <a:r>
              <a:rPr lang="en-US" altLang="zh-CN" sz="1200" dirty="0">
                <a:ea typeface="微软雅黑" panose="020B0503020204020204" charset="-122"/>
              </a:rPr>
              <a:t>HUANG, </a:t>
            </a:r>
            <a:r>
              <a:rPr lang="en-US" altLang="zh-CN" sz="1200" dirty="0" err="1">
                <a:ea typeface="微软雅黑" panose="020B0503020204020204" charset="-122"/>
              </a:rPr>
              <a:t>Yuxin</a:t>
            </a:r>
            <a:r>
              <a:rPr lang="en-US" altLang="zh-CN" sz="1200" dirty="0">
                <a:ea typeface="微软雅黑" panose="020B0503020204020204" charset="-122"/>
              </a:rPr>
              <a:t>; LEI, </a:t>
            </a:r>
            <a:r>
              <a:rPr lang="en-US" altLang="zh-CN" sz="1200" dirty="0" err="1">
                <a:ea typeface="微软雅黑" panose="020B0503020204020204" charset="-122"/>
              </a:rPr>
              <a:t>Yunxin</a:t>
            </a:r>
            <a:r>
              <a:rPr lang="en-US" altLang="zh-CN" sz="1200" dirty="0">
                <a:ea typeface="微软雅黑" panose="020B0503020204020204" charset="-122"/>
              </a:rPr>
              <a:t>; AN, </a:t>
            </a:r>
            <a:r>
              <a:rPr lang="en-US" altLang="zh-CN" sz="1200" dirty="0" err="1">
                <a:ea typeface="微软雅黑" panose="020B0503020204020204" charset="-122"/>
              </a:rPr>
              <a:t>Tianyuan</a:t>
            </a:r>
            <a:r>
              <a:rPr lang="en-US" altLang="zh-CN" sz="1200" dirty="0">
                <a:ea typeface="微软雅黑" panose="020B0503020204020204" charset="-122"/>
              </a:rPr>
              <a:t>; LIN, </a:t>
            </a:r>
            <a:r>
              <a:rPr lang="en-US" altLang="zh-CN" sz="1200" dirty="0" err="1">
                <a:ea typeface="微软雅黑" panose="020B0503020204020204" charset="-122"/>
              </a:rPr>
              <a:t>Fengshan</a:t>
            </a:r>
            <a:r>
              <a:rPr lang="en-US" altLang="zh-CN" sz="1200" dirty="0">
                <a:ea typeface="微软雅黑" panose="020B0503020204020204" charset="-122"/>
              </a:rPr>
              <a:t>; LIU, </a:t>
            </a:r>
            <a:r>
              <a:rPr lang="en-US" altLang="zh-CN" sz="1200" dirty="0" err="1">
                <a:ea typeface="微软雅黑" panose="020B0503020204020204" charset="-122"/>
              </a:rPr>
              <a:t>Zongxuan</a:t>
            </a:r>
            <a:endParaRPr lang="en-US" sz="1200" dirty="0"/>
          </a:p>
        </p:txBody>
      </p:sp>
      <p:pic>
        <p:nvPicPr>
          <p:cNvPr id="4" name="Picture 3" descr="网络技术背景"/>
          <p:cNvPicPr>
            <a:picLocks noChangeAspect="1"/>
          </p:cNvPicPr>
          <p:nvPr/>
        </p:nvPicPr>
        <p:blipFill rotWithShape="1">
          <a:blip r:embed="rId2"/>
          <a:srcRect l="49207" r="12227" b="-6"/>
          <a:stretch>
            <a:fillRect/>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400" dirty="0">
                <a:cs typeface="Calibri" panose="020F0502020204030204"/>
              </a:rPr>
              <a:t>Summary and Implications</a:t>
            </a:r>
            <a:endParaRPr lang="en-US" dirty="0"/>
          </a:p>
        </p:txBody>
      </p:sp>
      <p:sp>
        <p:nvSpPr>
          <p:cNvPr id="6" name="Content Placeholder 5"/>
          <p:cNvSpPr>
            <a:spLocks noGrp="1"/>
          </p:cNvSpPr>
          <p:nvPr>
            <p:ph idx="1"/>
          </p:nvPr>
        </p:nvSpPr>
        <p:spPr/>
        <p:txBody>
          <a:bodyPr>
            <a:normAutofit fontScale="47500" lnSpcReduction="20000"/>
          </a:bodyPr>
          <a:lstStyle/>
          <a:p>
            <a:r>
              <a:rPr lang="en-US" dirty="0"/>
              <a:t>- Both OLS and PLS models have good in-sample R-Square values, indicating a good fit to the training data.</a:t>
            </a:r>
          </a:p>
          <a:p>
            <a:r>
              <a:rPr lang="en-US" dirty="0"/>
              <a:t>- However, the out-sample/cross-validation scores are much lower, suggesting poor predictive performance.</a:t>
            </a:r>
          </a:p>
          <a:p>
            <a:r>
              <a:rPr lang="en-US" dirty="0"/>
              <a:t>- OLS - 19 has the highest in-sample R-Square of 12% and low MSE of 1%. It has the lowest out-sample R-Square of -0.2%.</a:t>
            </a:r>
          </a:p>
          <a:p>
            <a:r>
              <a:rPr lang="en-US" dirty="0"/>
              <a:t>- PLS - 46 has the best out-sample R-Square of 5.2%, and a reasonable MSE of 1.5%. It also has a high in-sample R-Square of 11.8%.</a:t>
            </a:r>
          </a:p>
          <a:p>
            <a:r>
              <a:rPr lang="en-US" dirty="0"/>
              <a:t>- In general, PLS models with longer training data perform better than OLS models in terms of prediction.</a:t>
            </a:r>
          </a:p>
          <a:p>
            <a:r>
              <a:rPr lang="en-US" dirty="0"/>
              <a:t>- The feature importance is not constant over time, but varies according to the data and the model used.</a:t>
            </a:r>
          </a:p>
          <a:p>
            <a:r>
              <a:rPr lang="en-US" dirty="0"/>
              <a:t>- Different features have different importance for each year, and there is no single feature that can explain the prediction for all years.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09" y="191279"/>
            <a:ext cx="8847515" cy="2855956"/>
          </a:xfrm>
        </p:spPr>
        <p:txBody>
          <a:bodyPr>
            <a:normAutofit/>
          </a:bodyPr>
          <a:lstStyle/>
          <a:p>
            <a:pPr algn="l"/>
            <a:r>
              <a:rPr lang="en-US" dirty="0">
                <a:ea typeface="微软雅黑" panose="020B0503020204020204" charset="-122"/>
              </a:rPr>
              <a:t>PLS, PCR, </a:t>
            </a:r>
            <a:br>
              <a:rPr lang="en-US" dirty="0">
                <a:ea typeface="微软雅黑" panose="020B0503020204020204" charset="-122"/>
              </a:rPr>
            </a:br>
            <a:r>
              <a:rPr lang="en-US" dirty="0">
                <a:ea typeface="微软雅黑" panose="020B0503020204020204" charset="-122"/>
              </a:rPr>
              <a:t>Elastic-Net</a:t>
            </a:r>
            <a:endParaRPr lang="en-US" sz="6600" dirty="0"/>
          </a:p>
        </p:txBody>
      </p:sp>
      <p:sp>
        <p:nvSpPr>
          <p:cNvPr id="3" name="Subtitle 2"/>
          <p:cNvSpPr>
            <a:spLocks noGrp="1"/>
          </p:cNvSpPr>
          <p:nvPr>
            <p:ph type="subTitle" idx="1"/>
          </p:nvPr>
        </p:nvSpPr>
        <p:spPr>
          <a:xfrm>
            <a:off x="3407293" y="3810766"/>
            <a:ext cx="6029324" cy="1595437"/>
          </a:xfrm>
        </p:spPr>
        <p:txBody>
          <a:bodyPr lIns="109728" tIns="109728" rIns="109728" bIns="91440" anchor="t">
            <a:normAutofit/>
          </a:bodyPr>
          <a:lstStyle/>
          <a:p>
            <a:pPr algn="l"/>
            <a:r>
              <a:rPr lang="en-US" dirty="0">
                <a:ea typeface="微软雅黑" panose="020B0503020204020204" charset="-122"/>
              </a:rPr>
              <a:t>Presented: Liu </a:t>
            </a:r>
            <a:r>
              <a:rPr lang="en-US" dirty="0" err="1">
                <a:ea typeface="微软雅黑" panose="020B0503020204020204" charset="-122"/>
              </a:rPr>
              <a:t>Zongxuan</a:t>
            </a:r>
            <a:endParaRPr lang="en-US" dirty="0"/>
          </a:p>
        </p:txBody>
      </p:sp>
      <p:pic>
        <p:nvPicPr>
          <p:cNvPr id="4" name="Picture 3" descr="网络技术背景"/>
          <p:cNvPicPr>
            <a:picLocks noChangeAspect="1"/>
          </p:cNvPicPr>
          <p:nvPr/>
        </p:nvPicPr>
        <p:blipFill rotWithShape="1">
          <a:blip r:embed="rId2"/>
          <a:srcRect l="49207" r="12227" b="-6"/>
          <a:stretch>
            <a:fillRect/>
          </a:stretch>
        </p:blipFill>
        <p:spPr>
          <a:xfrm>
            <a:off x="7648047" y="0"/>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1864" y="1484314"/>
            <a:ext cx="7172325" cy="695325"/>
          </a:xfrm>
        </p:spPr>
      </p:pic>
      <p:sp>
        <p:nvSpPr>
          <p:cNvPr id="2050" name="标题 3073"/>
          <p:cNvSpPr>
            <a:spLocks noGrp="1" noChangeArrowheads="1"/>
          </p:cNvSpPr>
          <p:nvPr>
            <p:custDataLst>
              <p:tags r:id="rId1"/>
            </p:custDataLst>
          </p:nvPr>
        </p:nvSpPr>
        <p:spPr bwMode="auto">
          <a:xfrm>
            <a:off x="2201864" y="260351"/>
            <a:ext cx="37433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4400" dirty="0">
                <a:solidFill>
                  <a:schemeClr val="tx2"/>
                </a:solidFill>
              </a:rPr>
              <a:t>Elastic-Net</a:t>
            </a:r>
          </a:p>
        </p:txBody>
      </p:sp>
      <p:pic>
        <p:nvPicPr>
          <p:cNvPr id="5"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4" y="2492376"/>
            <a:ext cx="553402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10"/>
          <p:cNvSpPr txBox="1">
            <a:spLocks noChangeArrowheads="1"/>
          </p:cNvSpPr>
          <p:nvPr/>
        </p:nvSpPr>
        <p:spPr bwMode="auto">
          <a:xfrm>
            <a:off x="2201864" y="4797426"/>
            <a:ext cx="74136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  </a:t>
            </a:r>
            <a:r>
              <a:rPr lang="zh-CN" altLang="en-US"/>
              <a:t>The ElasticNet model is a linear regression model that uses both L1 and L2 regularization to prevent overfitting. The alpha hyperparameter controls the strength of the regularization, with larger values of alpha leading to stronger regularization.</a:t>
            </a:r>
            <a:r>
              <a:rPr lang="en-US" altLang="zh-CN"/>
              <a:t> </a:t>
            </a:r>
            <a:r>
              <a:rPr lang="zh-CN" altLang="en-US"/>
              <a:t>As the result suggests, </a:t>
            </a:r>
            <a:r>
              <a:rPr lang="en-US" altLang="zh-CN"/>
              <a:t>we</a:t>
            </a:r>
            <a:r>
              <a:rPr lang="zh-CN" altLang="en-US"/>
              <a:t> </a:t>
            </a:r>
            <a:r>
              <a:rPr lang="en-US" altLang="zh-CN"/>
              <a:t>choose α=0.1</a:t>
            </a:r>
            <a:r>
              <a:rPr lang="zh-CN" altLang="en-US"/>
              <a:t> in </a:t>
            </a:r>
            <a:r>
              <a:rPr lang="en-US" altLang="zh-CN"/>
              <a:t>Elastic-Net</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1863" y="1341439"/>
            <a:ext cx="4533900" cy="409575"/>
          </a:xfrm>
        </p:spPr>
      </p:pic>
      <p:sp>
        <p:nvSpPr>
          <p:cNvPr id="3074" name="标题 3073"/>
          <p:cNvSpPr>
            <a:spLocks noGrp="1" noChangeArrowheads="1"/>
          </p:cNvSpPr>
          <p:nvPr>
            <p:custDataLst>
              <p:tags r:id="rId1"/>
            </p:custDataLst>
          </p:nvPr>
        </p:nvSpPr>
        <p:spPr bwMode="auto">
          <a:xfrm>
            <a:off x="2201864" y="260351"/>
            <a:ext cx="37433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4400">
                <a:solidFill>
                  <a:schemeClr val="tx2"/>
                </a:solidFill>
              </a:rPr>
              <a:t>Elastic-Net</a:t>
            </a:r>
          </a:p>
        </p:txBody>
      </p:sp>
      <p:pic>
        <p:nvPicPr>
          <p:cNvPr id="5"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4" y="1917700"/>
            <a:ext cx="5114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2201863" y="2997201"/>
            <a:ext cx="769461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p>
          <a:p>
            <a:r>
              <a:rPr lang="en-US" altLang="zh-CN"/>
              <a:t>  </a:t>
            </a:r>
            <a:r>
              <a:rPr lang="zh-CN" altLang="en-US"/>
              <a:t>After training the model, </a:t>
            </a:r>
            <a:r>
              <a:rPr lang="en-US" altLang="zh-CN"/>
              <a:t>we</a:t>
            </a:r>
            <a:r>
              <a:rPr lang="zh-CN" altLang="en-US"/>
              <a:t> use it to make predictions on the training and testing data and evaluates the performance of the model using the evaluate function. The evaluate function calculates the mean squared error and R-squared score between the predicted and actual values of the target variable.</a:t>
            </a:r>
          </a:p>
          <a:p>
            <a:endParaRPr lang="zh-CN" altLang="en-US"/>
          </a:p>
          <a:p>
            <a:r>
              <a:rPr lang="en-US" altLang="zh-CN"/>
              <a:t>  </a:t>
            </a:r>
            <a:r>
              <a:rPr lang="zh-CN" altLang="en-US"/>
              <a:t>Overall, this code is performing cross-validation to select the best hyperparameters for an Elastic</a:t>
            </a:r>
            <a:r>
              <a:rPr lang="en-US" altLang="zh-CN"/>
              <a:t>-</a:t>
            </a:r>
            <a:r>
              <a:rPr lang="zh-CN" altLang="en-US"/>
              <a:t>Net regression model and then evaluating the performance of the model on the training and testing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3073"/>
          <p:cNvSpPr>
            <a:spLocks noGrp="1" noChangeArrowheads="1"/>
          </p:cNvSpPr>
          <p:nvPr>
            <p:ph type="ctrTitle"/>
          </p:nvPr>
        </p:nvSpPr>
        <p:spPr>
          <a:xfrm>
            <a:off x="2201863" y="260351"/>
            <a:ext cx="1325562" cy="779463"/>
          </a:xfrm>
        </p:spPr>
        <p:txBody>
          <a:bodyPr anchor="ctr"/>
          <a:lstStyle/>
          <a:p>
            <a:pPr algn="l"/>
            <a:r>
              <a:rPr lang="en-US" altLang="zh-CN" sz="4400"/>
              <a:t>PLS</a:t>
            </a:r>
          </a:p>
        </p:txBody>
      </p:sp>
      <p:sp>
        <p:nvSpPr>
          <p:cNvPr id="2050" name="副标题 3074"/>
          <p:cNvSpPr>
            <a:spLocks noGrp="1" noChangeArrowheads="1"/>
          </p:cNvSpPr>
          <p:nvPr>
            <p:ph type="subTitle" idx="1"/>
          </p:nvPr>
        </p:nvSpPr>
        <p:spPr>
          <a:xfrm>
            <a:off x="2208214" y="5157788"/>
            <a:ext cx="7951787" cy="811212"/>
          </a:xfrm>
        </p:spPr>
        <p:txBody>
          <a:bodyPr/>
          <a:lstStyle/>
          <a:p>
            <a:pPr algn="l"/>
            <a:r>
              <a:rPr lang="zh-CN" altLang="en-US"/>
              <a:t>  As the result suggests, we use only 1 component in PLS.</a:t>
            </a:r>
          </a:p>
        </p:txBody>
      </p:sp>
      <p:pic>
        <p:nvPicPr>
          <p:cNvPr id="205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864" y="1123950"/>
            <a:ext cx="66770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1971676"/>
            <a:ext cx="50101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1"/>
          <p:cNvSpPr>
            <a:spLocks noGrp="1" noChangeArrowheads="1"/>
          </p:cNvSpPr>
          <p:nvPr>
            <p:ph type="title"/>
          </p:nvPr>
        </p:nvSpPr>
        <p:spPr>
          <a:xfrm>
            <a:off x="2208213" y="3573463"/>
            <a:ext cx="8229600" cy="2322512"/>
          </a:xfrm>
        </p:spPr>
        <p:txBody>
          <a:bodyPr/>
          <a:lstStyle/>
          <a:p>
            <a:pPr algn="l">
              <a:spcBef>
                <a:spcPct val="20000"/>
              </a:spcBef>
            </a:pPr>
            <a:r>
              <a:rPr lang="en-US" altLang="zh-CN" sz="1800"/>
              <a:t>  </a:t>
            </a:r>
            <a:r>
              <a:rPr lang="zh-CN" altLang="en-US" sz="1800"/>
              <a:t>After training the model, we uses it to make predictions on the training and testing data (pls_pred_is and pls_pred_os, respectively) and evaluates the performance of the model using the evaluate function.</a:t>
            </a:r>
            <a:br>
              <a:rPr lang="zh-CN" altLang="en-US" sz="1800"/>
            </a:br>
            <a:br>
              <a:rPr lang="zh-CN" altLang="en-US" sz="1800"/>
            </a:br>
            <a:r>
              <a:rPr lang="zh-CN" altLang="en-US" sz="1800"/>
              <a:t>  Overall, the code is performing cross-validation to select the best hyperparameters for a PLS regression model and then evaluating the performance of the model on the training and testing data.</a:t>
            </a:r>
          </a:p>
        </p:txBody>
      </p:sp>
      <p:pic>
        <p:nvPicPr>
          <p:cNvPr id="3074" name="内容占位符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1864" y="1341438"/>
            <a:ext cx="4219575" cy="781050"/>
          </a:xfrm>
        </p:spPr>
      </p:pic>
      <p:sp>
        <p:nvSpPr>
          <p:cNvPr id="5123" name="标题 3073"/>
          <p:cNvSpPr>
            <a:spLocks noGrp="1" noChangeArrowheads="1"/>
          </p:cNvSpPr>
          <p:nvPr>
            <p:custDataLst>
              <p:tags r:id="rId1"/>
            </p:custDataLst>
          </p:nvPr>
        </p:nvSpPr>
        <p:spPr bwMode="auto">
          <a:xfrm>
            <a:off x="2201863" y="260351"/>
            <a:ext cx="1325562"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4400">
                <a:solidFill>
                  <a:schemeClr val="tx2"/>
                </a:solidFill>
              </a:rPr>
              <a:t>PLS</a:t>
            </a:r>
          </a:p>
        </p:txBody>
      </p:sp>
      <p:pic>
        <p:nvPicPr>
          <p:cNvPr id="3076" name="图片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2352675"/>
            <a:ext cx="4305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 grpId="0"/>
      <p:bldP spid="307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内容占位符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1864" y="1412875"/>
            <a:ext cx="5153025" cy="590550"/>
          </a:xfrm>
        </p:spPr>
      </p:pic>
      <p:sp>
        <p:nvSpPr>
          <p:cNvPr id="6146" name="标题 3073"/>
          <p:cNvSpPr>
            <a:spLocks noGrp="1" noChangeArrowheads="1"/>
          </p:cNvSpPr>
          <p:nvPr>
            <p:custDataLst>
              <p:tags r:id="rId1"/>
            </p:custDataLst>
          </p:nvPr>
        </p:nvSpPr>
        <p:spPr bwMode="auto">
          <a:xfrm>
            <a:off x="2201863" y="260351"/>
            <a:ext cx="14414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4400">
                <a:solidFill>
                  <a:schemeClr val="tx2"/>
                </a:solidFill>
              </a:rPr>
              <a:t>PCR</a:t>
            </a:r>
          </a:p>
        </p:txBody>
      </p:sp>
      <p:pic>
        <p:nvPicPr>
          <p:cNvPr id="4099"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3" y="2349501"/>
            <a:ext cx="2952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内容占位符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14" y="3008314"/>
            <a:ext cx="711517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图片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8214" y="4084639"/>
            <a:ext cx="50006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文本框 10"/>
          <p:cNvSpPr txBox="1">
            <a:spLocks noChangeArrowheads="1"/>
          </p:cNvSpPr>
          <p:nvPr/>
        </p:nvSpPr>
        <p:spPr bwMode="auto">
          <a:xfrm>
            <a:off x="2201864" y="5300664"/>
            <a:ext cx="69865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  </a:t>
            </a:r>
            <a:r>
              <a:rPr lang="zh-CN" altLang="en-US"/>
              <a:t>As the result suggests, </a:t>
            </a:r>
            <a:r>
              <a:rPr lang="en-US" altLang="zh-CN"/>
              <a:t>we</a:t>
            </a:r>
            <a:r>
              <a:rPr lang="zh-CN" altLang="en-US"/>
              <a:t> use </a:t>
            </a:r>
            <a:r>
              <a:rPr lang="en-US" altLang="zh-CN"/>
              <a:t>5</a:t>
            </a:r>
            <a:r>
              <a:rPr lang="zh-CN" altLang="en-US"/>
              <a:t> principal components in PCR.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p:bldP spid="410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3073"/>
          <p:cNvSpPr>
            <a:spLocks noGrp="1" noChangeArrowheads="1"/>
          </p:cNvSpPr>
          <p:nvPr>
            <p:custDataLst>
              <p:tags r:id="rId1"/>
            </p:custDataLst>
          </p:nvPr>
        </p:nvSpPr>
        <p:spPr bwMode="auto">
          <a:xfrm>
            <a:off x="2201863" y="260351"/>
            <a:ext cx="14414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4400">
                <a:solidFill>
                  <a:schemeClr val="tx2"/>
                </a:solidFill>
              </a:rPr>
              <a:t>PCR</a:t>
            </a:r>
          </a:p>
        </p:txBody>
      </p:sp>
      <p:pic>
        <p:nvPicPr>
          <p:cNvPr id="5122"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864" y="1484313"/>
            <a:ext cx="47529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864" y="2420938"/>
            <a:ext cx="46767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a:spLocks noChangeArrowheads="1"/>
          </p:cNvSpPr>
          <p:nvPr/>
        </p:nvSpPr>
        <p:spPr bwMode="auto">
          <a:xfrm>
            <a:off x="2201863" y="3870325"/>
            <a:ext cx="8031162"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r>
              <a:rPr lang="en-US" altLang="zh-CN"/>
              <a:t>  </a:t>
            </a:r>
            <a:r>
              <a:rPr lang="zh-CN" altLang="en-US"/>
              <a:t>After training the model, we use it to make predictions on the training and testing data and evaluates the performance of the model using the evaluate function.</a:t>
            </a:r>
          </a:p>
          <a:p>
            <a:pPr>
              <a:spcBef>
                <a:spcPct val="20000"/>
              </a:spcBef>
            </a:pPr>
            <a:endParaRPr lang="zh-CN" altLang="en-US"/>
          </a:p>
          <a:p>
            <a:pPr>
              <a:spcBef>
                <a:spcPct val="20000"/>
              </a:spcBef>
            </a:pPr>
            <a:r>
              <a:rPr lang="zh-CN" altLang="en-US"/>
              <a:t>  Overall, this code is performing cross-validation to select the best hyperparameters for a PCR model and then evaluating the performance of the model on the training and testing data.</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09" y="191279"/>
            <a:ext cx="8847515" cy="2855956"/>
          </a:xfrm>
        </p:spPr>
        <p:txBody>
          <a:bodyPr>
            <a:normAutofit/>
          </a:bodyPr>
          <a:lstStyle/>
          <a:p>
            <a:pPr algn="l"/>
            <a:r>
              <a:rPr lang="en-US" dirty="0">
                <a:ea typeface="微软雅黑" panose="020B0503020204020204" charset="-122"/>
              </a:rPr>
              <a:t>Generalized </a:t>
            </a:r>
            <a:br>
              <a:rPr lang="en-US" dirty="0">
                <a:ea typeface="微软雅黑" panose="020B0503020204020204" charset="-122"/>
              </a:rPr>
            </a:br>
            <a:r>
              <a:rPr lang="en-US" dirty="0">
                <a:ea typeface="微软雅黑" panose="020B0503020204020204" charset="-122"/>
              </a:rPr>
              <a:t>Linear Model</a:t>
            </a:r>
            <a:endParaRPr lang="en-US" sz="6600" dirty="0"/>
          </a:p>
        </p:txBody>
      </p:sp>
      <p:sp>
        <p:nvSpPr>
          <p:cNvPr id="3" name="Subtitle 2"/>
          <p:cNvSpPr>
            <a:spLocks noGrp="1"/>
          </p:cNvSpPr>
          <p:nvPr>
            <p:ph type="subTitle" idx="1"/>
          </p:nvPr>
        </p:nvSpPr>
        <p:spPr>
          <a:xfrm>
            <a:off x="3407293" y="3810766"/>
            <a:ext cx="6029324" cy="1595437"/>
          </a:xfrm>
        </p:spPr>
        <p:txBody>
          <a:bodyPr lIns="109728" tIns="109728" rIns="109728" bIns="91440" anchor="t">
            <a:normAutofit/>
          </a:bodyPr>
          <a:lstStyle/>
          <a:p>
            <a:pPr algn="l"/>
            <a:r>
              <a:rPr lang="en-US" dirty="0">
                <a:ea typeface="微软雅黑" panose="020B0503020204020204" charset="-122"/>
              </a:rPr>
              <a:t>Presented: Huang </a:t>
            </a:r>
            <a:r>
              <a:rPr lang="en-US" dirty="0" err="1">
                <a:ea typeface="微软雅黑" panose="020B0503020204020204" charset="-122"/>
              </a:rPr>
              <a:t>Yuxin</a:t>
            </a:r>
            <a:endParaRPr lang="en-US" dirty="0"/>
          </a:p>
        </p:txBody>
      </p:sp>
      <p:pic>
        <p:nvPicPr>
          <p:cNvPr id="4" name="Picture 3" descr="网络技术背景"/>
          <p:cNvPicPr>
            <a:picLocks noChangeAspect="1"/>
          </p:cNvPicPr>
          <p:nvPr/>
        </p:nvPicPr>
        <p:blipFill rotWithShape="1">
          <a:blip r:embed="rId2"/>
          <a:srcRect l="49207" r="12227" b="-6"/>
          <a:stretch>
            <a:fillRect/>
          </a:stretch>
        </p:blipFill>
        <p:spPr>
          <a:xfrm>
            <a:off x="7648047" y="0"/>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77130" y="3835400"/>
            <a:ext cx="4189730" cy="899160"/>
          </a:xfrm>
          <a:prstGeom prst="rect">
            <a:avLst/>
          </a:pr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8" name="图片 17"/>
          <p:cNvPicPr>
            <a:picLocks noChangeAspect="1"/>
          </p:cNvPicPr>
          <p:nvPr>
            <p:custDataLst>
              <p:tags r:id="rId1"/>
            </p:custDataLst>
          </p:nvPr>
        </p:nvPicPr>
        <p:blipFill>
          <a:blip r:embed="rId9"/>
          <a:srcRect r="1683" b="75919"/>
          <a:stretch>
            <a:fillRect/>
          </a:stretch>
        </p:blipFill>
        <p:spPr>
          <a:xfrm>
            <a:off x="5043489" y="3977164"/>
            <a:ext cx="3988435" cy="565785"/>
          </a:xfrm>
          <a:prstGeom prst="rect">
            <a:avLst/>
          </a:prstGeom>
        </p:spPr>
      </p:pic>
      <p:sp>
        <p:nvSpPr>
          <p:cNvPr id="2" name="标题 1"/>
          <p:cNvSpPr>
            <a:spLocks noGrp="1"/>
          </p:cNvSpPr>
          <p:nvPr>
            <p:ph type="title"/>
          </p:nvPr>
        </p:nvSpPr>
        <p:spPr>
          <a:xfrm>
            <a:off x="838200" y="365125"/>
            <a:ext cx="10515600" cy="772160"/>
          </a:xfrm>
        </p:spPr>
        <p:txBody>
          <a:bodyPr/>
          <a:lstStyle/>
          <a:p>
            <a:r>
              <a:rPr lang="en-US" altLang="zh-CN"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ln/>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
        <p:nvSpPr>
          <p:cNvPr id="3" name="内容占位符 2"/>
          <p:cNvSpPr>
            <a:spLocks noGrp="1"/>
          </p:cNvSpPr>
          <p:nvPr>
            <p:ph idx="1"/>
          </p:nvPr>
        </p:nvSpPr>
        <p:spPr>
          <a:xfrm>
            <a:off x="838200" y="1553845"/>
            <a:ext cx="4719955" cy="414655"/>
          </a:xfrm>
        </p:spPr>
        <p:txBody>
          <a:bodyPr/>
          <a:lstStyle/>
          <a:p>
            <a:r>
              <a:rPr lang="zh-CN" altLang="en-US" sz="2000">
                <a:latin typeface="微软雅黑" panose="020B0503020204020204" charset="-122"/>
                <a:ea typeface="微软雅黑" panose="020B0503020204020204" charset="-122"/>
                <a:cs typeface="Times New Roman" panose="02020603050405020304" charset="0"/>
              </a:rPr>
              <a:t>Compare with </a:t>
            </a:r>
            <a:r>
              <a:rPr lang="en-US" altLang="zh-CN" sz="2000">
                <a:latin typeface="微软雅黑" panose="020B0503020204020204" charset="-122"/>
                <a:ea typeface="微软雅黑" panose="020B0503020204020204" charset="-122"/>
                <a:cs typeface="Times New Roman" panose="02020603050405020304" charset="0"/>
              </a:rPr>
              <a:t>Simple Linear</a:t>
            </a:r>
          </a:p>
        </p:txBody>
      </p:sp>
      <p:pic>
        <p:nvPicPr>
          <p:cNvPr id="4" name="图片 3"/>
          <p:cNvPicPr>
            <a:picLocks noChangeAspect="1"/>
          </p:cNvPicPr>
          <p:nvPr/>
        </p:nvPicPr>
        <p:blipFill>
          <a:blip r:embed="rId10"/>
          <a:stretch>
            <a:fillRect/>
          </a:stretch>
        </p:blipFill>
        <p:spPr>
          <a:xfrm>
            <a:off x="2864485" y="2534285"/>
            <a:ext cx="1671955" cy="428625"/>
          </a:xfrm>
          <a:prstGeom prst="rect">
            <a:avLst/>
          </a:prstGeom>
        </p:spPr>
      </p:pic>
      <p:pic>
        <p:nvPicPr>
          <p:cNvPr id="7" name="图片 6"/>
          <p:cNvPicPr>
            <a:picLocks noChangeAspect="1"/>
          </p:cNvPicPr>
          <p:nvPr/>
        </p:nvPicPr>
        <p:blipFill>
          <a:blip r:embed="rId11"/>
          <a:stretch>
            <a:fillRect/>
          </a:stretch>
        </p:blipFill>
        <p:spPr>
          <a:xfrm>
            <a:off x="7518400" y="2196465"/>
            <a:ext cx="2762250" cy="899160"/>
          </a:xfrm>
          <a:prstGeom prst="rect">
            <a:avLst/>
          </a:prstGeom>
        </p:spPr>
      </p:pic>
      <p:cxnSp>
        <p:nvCxnSpPr>
          <p:cNvPr id="8" name="直接箭头连接符 7"/>
          <p:cNvCxnSpPr/>
          <p:nvPr/>
        </p:nvCxnSpPr>
        <p:spPr>
          <a:xfrm>
            <a:off x="5043805" y="2705100"/>
            <a:ext cx="1966595" cy="3175"/>
          </a:xfrm>
          <a:prstGeom prst="straightConnector1">
            <a:avLst/>
          </a:prstGeom>
          <a:ln w="15875">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4998085" y="2302510"/>
            <a:ext cx="2157095" cy="808355"/>
          </a:xfrm>
          <a:prstGeom prst="rect">
            <a:avLst/>
          </a:prstGeom>
          <a:noFill/>
        </p:spPr>
        <p:txBody>
          <a:bodyPr wrap="square" rtlCol="0">
            <a:noAutofit/>
          </a:bodyPr>
          <a:lstStyle/>
          <a:p>
            <a:pPr algn="ctr">
              <a:lnSpc>
                <a:spcPct val="120000"/>
              </a:lnSpc>
            </a:pPr>
            <a:r>
              <a:rPr lang="zh-CN" altLang="en-US">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K-term spline series expansion</a:t>
            </a:r>
          </a:p>
        </p:txBody>
      </p:sp>
      <p:pic>
        <p:nvPicPr>
          <p:cNvPr id="19" name="图片 18"/>
          <p:cNvPicPr>
            <a:picLocks noChangeAspect="1"/>
          </p:cNvPicPr>
          <p:nvPr>
            <p:custDataLst>
              <p:tags r:id="rId2"/>
            </p:custDataLst>
          </p:nvPr>
        </p:nvPicPr>
        <p:blipFill>
          <a:blip r:embed="rId9"/>
          <a:srcRect l="28280" t="55803" r="26928" b="3960"/>
          <a:stretch>
            <a:fillRect/>
          </a:stretch>
        </p:blipFill>
        <p:spPr>
          <a:xfrm>
            <a:off x="9077325" y="3835400"/>
            <a:ext cx="1721485" cy="895985"/>
          </a:xfrm>
          <a:prstGeom prst="rect">
            <a:avLst/>
          </a:prstGeom>
        </p:spPr>
      </p:pic>
      <p:pic>
        <p:nvPicPr>
          <p:cNvPr id="20" name="图片 19"/>
          <p:cNvPicPr>
            <a:picLocks noChangeAspect="1"/>
          </p:cNvPicPr>
          <p:nvPr>
            <p:custDataLst>
              <p:tags r:id="rId3"/>
            </p:custDataLst>
          </p:nvPr>
        </p:nvPicPr>
        <p:blipFill>
          <a:blip r:embed="rId11"/>
          <a:stretch>
            <a:fillRect/>
          </a:stretch>
        </p:blipFill>
        <p:spPr>
          <a:xfrm>
            <a:off x="1666875" y="3835400"/>
            <a:ext cx="2762250" cy="899160"/>
          </a:xfrm>
          <a:prstGeom prst="rect">
            <a:avLst/>
          </a:prstGeom>
        </p:spPr>
      </p:pic>
      <p:sp>
        <p:nvSpPr>
          <p:cNvPr id="22" name="圆角矩形 21"/>
          <p:cNvSpPr/>
          <p:nvPr/>
        </p:nvSpPr>
        <p:spPr>
          <a:xfrm>
            <a:off x="6595745" y="4154805"/>
            <a:ext cx="314960" cy="300990"/>
          </a:xfrm>
          <a:prstGeom prst="roundRect">
            <a:avLst/>
          </a:prstGeom>
          <a:solidFill>
            <a:schemeClr val="accent1">
              <a:lumMod val="20000"/>
              <a:lumOff val="80000"/>
              <a:alpha val="33000"/>
            </a:schemeClr>
          </a:solidFill>
          <a:ln w="19050">
            <a:solidFill>
              <a:schemeClr val="accent1">
                <a:lumMod val="75000"/>
              </a:schemeClr>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23" name="圆角矩形 22"/>
          <p:cNvSpPr/>
          <p:nvPr>
            <p:custDataLst>
              <p:tags r:id="rId4"/>
            </p:custDataLst>
          </p:nvPr>
        </p:nvSpPr>
        <p:spPr>
          <a:xfrm>
            <a:off x="8192135" y="4184650"/>
            <a:ext cx="494030" cy="271145"/>
          </a:xfrm>
          <a:prstGeom prst="roundRect">
            <a:avLst/>
          </a:prstGeom>
          <a:solidFill>
            <a:schemeClr val="accent1">
              <a:lumMod val="20000"/>
              <a:lumOff val="80000"/>
              <a:alpha val="33000"/>
            </a:schemeClr>
          </a:solidFill>
          <a:ln w="19050">
            <a:solidFill>
              <a:schemeClr val="accent1">
                <a:lumMod val="75000"/>
              </a:schemeClr>
            </a:solidFill>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24" name="左大括号 23"/>
          <p:cNvSpPr/>
          <p:nvPr/>
        </p:nvSpPr>
        <p:spPr>
          <a:xfrm rot="16200000">
            <a:off x="7566025" y="3613150"/>
            <a:ext cx="76200" cy="1777365"/>
          </a:xfrm>
          <a:prstGeom prst="leftBrace">
            <a:avLst>
              <a:gd name="adj1" fmla="val 8333"/>
              <a:gd name="adj2" fmla="val 50036"/>
            </a:avLst>
          </a:pr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5" name="文本框 24"/>
          <p:cNvSpPr txBox="1"/>
          <p:nvPr/>
        </p:nvSpPr>
        <p:spPr>
          <a:xfrm>
            <a:off x="7256780" y="4456593"/>
            <a:ext cx="935355" cy="426720"/>
          </a:xfrm>
          <a:prstGeom prst="rect">
            <a:avLst/>
          </a:prstGeom>
          <a:noFill/>
        </p:spPr>
        <p:txBody>
          <a:bodyPr wrap="square" rtlCol="0">
            <a:noAutofit/>
          </a:bodyPr>
          <a:lstStyle/>
          <a:p>
            <a:r>
              <a:rPr lang="en-US" altLang="zh-CN" dirty="0">
                <a:solidFill>
                  <a:schemeClr val="accent1">
                    <a:lumMod val="75000"/>
                  </a:schemeClr>
                </a:solidFill>
                <a:latin typeface="Times New Roman" panose="02020603050405020304" charset="0"/>
                <a:cs typeface="Times New Roman" panose="02020603050405020304" charset="0"/>
              </a:rPr>
              <a:t>knots</a:t>
            </a:r>
          </a:p>
        </p:txBody>
      </p:sp>
      <mc:AlternateContent xmlns:mc="http://schemas.openxmlformats.org/markup-compatibility/2006" xmlns:a14="http://schemas.microsoft.com/office/drawing/2010/main">
        <mc:Choice Requires="a14">
          <p:sp>
            <p:nvSpPr>
              <p:cNvPr id="26" name="文本框 25"/>
              <p:cNvSpPr txBox="1"/>
              <p:nvPr>
                <p:custDataLst>
                  <p:tags r:id="rId5"/>
                </p:custDataLst>
              </p:nvPr>
            </p:nvSpPr>
            <p:spPr>
              <a:xfrm>
                <a:off x="8067965" y="4862520"/>
                <a:ext cx="2780030" cy="645160"/>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𝐾</m:t>
                    </m:r>
                    <m:r>
                      <a:rPr kumimoji="1" lang="en-US" altLang="zh-CN" b="0" i="0" smtClean="0">
                        <a:latin typeface="Cambria Math" panose="02040503050406030204" pitchFamily="18" charset="0"/>
                      </a:rPr>
                      <m:t>:</m:t>
                    </m:r>
                  </m:oMath>
                </a14:m>
                <a:r>
                  <a:rPr kumimoji="1" lang="zh-CN" altLang="en-US" dirty="0">
                    <a:latin typeface="Bell MT" panose="02020503060305020303" pitchFamily="18" charset="0"/>
                  </a:rPr>
                  <a:t> </a:t>
                </a:r>
                <a:r>
                  <a:rPr kumimoji="1" lang="en-US" altLang="zh-CN" dirty="0">
                    <a:latin typeface="Bell MT" panose="02020503060305020303" pitchFamily="18" charset="0"/>
                  </a:rPr>
                  <a:t>term</a:t>
                </a:r>
                <a:r>
                  <a:rPr kumimoji="1" lang="zh-CN" altLang="en-US" dirty="0">
                    <a:latin typeface="Bell MT" panose="02020503060305020303" pitchFamily="18" charset="0"/>
                  </a:rPr>
                  <a:t> </a:t>
                </a:r>
                <a:r>
                  <a:rPr kumimoji="1" lang="en-US" altLang="zh-CN" dirty="0">
                    <a:latin typeface="Bell MT" panose="02020503060305020303" pitchFamily="18" charset="0"/>
                  </a:rPr>
                  <a:t>index</a:t>
                </a:r>
              </a:p>
              <a:p>
                <a14:m>
                  <m:oMath xmlns:m="http://schemas.openxmlformats.org/officeDocument/2006/math">
                    <m:r>
                      <a:rPr kumimoji="1" lang="en-US" altLang="zh-CN" i="1">
                        <a:latin typeface="Cambria Math" panose="02040503050406030204" pitchFamily="18" charset="0"/>
                      </a:rPr>
                      <m:t>𝑗</m:t>
                    </m:r>
                    <m:r>
                      <a:rPr kumimoji="1" lang="en-US" altLang="zh-CN" i="1">
                        <a:latin typeface="Cambria Math" panose="02040503050406030204" pitchFamily="18" charset="0"/>
                      </a:rPr>
                      <m:t> =1,…</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𝑃</m:t>
                    </m:r>
                    <m:r>
                      <a:rPr kumimoji="1" lang="en-US" altLang="zh-CN">
                        <a:latin typeface="Cambria Math" panose="02040503050406030204" pitchFamily="18" charset="0"/>
                      </a:rPr>
                      <m:t>:</m:t>
                    </m:r>
                  </m:oMath>
                </a14:m>
                <a:r>
                  <a:rPr kumimoji="1" lang="zh-CN" altLang="en-US" dirty="0">
                    <a:latin typeface="Bell MT" panose="02020503060305020303" pitchFamily="18" charset="0"/>
                  </a:rPr>
                  <a:t> </a:t>
                </a:r>
                <a:r>
                  <a:rPr kumimoji="1" lang="en-US" altLang="zh-CN" dirty="0">
                    <a:latin typeface="Bell MT" panose="02020503060305020303" pitchFamily="18" charset="0"/>
                  </a:rPr>
                  <a:t>character</a:t>
                </a:r>
                <a:r>
                  <a:rPr kumimoji="1" lang="zh-CN" altLang="en-US" dirty="0">
                    <a:latin typeface="Bell MT" panose="02020503060305020303" pitchFamily="18" charset="0"/>
                  </a:rPr>
                  <a:t> </a:t>
                </a:r>
                <a:r>
                  <a:rPr kumimoji="1" lang="en-US" altLang="zh-CN" dirty="0">
                    <a:latin typeface="Bell MT" panose="02020503060305020303" pitchFamily="18" charset="0"/>
                  </a:rPr>
                  <a:t>index</a:t>
                </a:r>
              </a:p>
            </p:txBody>
          </p:sp>
        </mc:Choice>
        <mc:Fallback xmlns="">
          <p:sp>
            <p:nvSpPr>
              <p:cNvPr id="26" name="文本框 25"/>
              <p:cNvSpPr txBox="1">
                <a:spLocks noRot="1" noChangeAspect="1" noMove="1" noResize="1" noEditPoints="1" noAdjustHandles="1" noChangeArrowheads="1" noChangeShapeType="1" noTextEdit="1"/>
              </p:cNvSpPr>
              <p:nvPr>
                <p:custDataLst>
                  <p:tags r:id="rId12"/>
                </p:custDataLst>
              </p:nvPr>
            </p:nvSpPr>
            <p:spPr>
              <a:xfrm>
                <a:off x="8067965" y="4862520"/>
                <a:ext cx="2780030" cy="645160"/>
              </a:xfrm>
              <a:prstGeom prst="rect">
                <a:avLst/>
              </a:prstGeom>
              <a:blipFill rotWithShape="1">
                <a:blip r:embed="rId13"/>
                <a:stretch>
                  <a:fillRect l="-10" t="-50" r="10" b="50"/>
                </a:stretch>
              </a:blipFill>
            </p:spPr>
            <p:txBody>
              <a:bodyPr/>
              <a:lstStyle/>
              <a:p>
                <a:r>
                  <a:rPr lang="zh-CN" altLang="en-US">
                    <a:noFill/>
                  </a:rPr>
                  <a:t> </a:t>
                </a:r>
              </a:p>
            </p:txBody>
          </p:sp>
        </mc:Fallback>
      </mc:AlternateContent>
      <p:pic>
        <p:nvPicPr>
          <p:cNvPr id="21" name="图片 20"/>
          <p:cNvPicPr>
            <a:picLocks noChangeAspect="1"/>
          </p:cNvPicPr>
          <p:nvPr>
            <p:custDataLst>
              <p:tags r:id="rId6"/>
            </p:custDataLst>
          </p:nvPr>
        </p:nvPicPr>
        <p:blipFill>
          <a:blip r:embed="rId11"/>
          <a:srcRect l="47241" r="31264" b="4802"/>
          <a:stretch>
            <a:fillRect/>
          </a:stretch>
        </p:blipFill>
        <p:spPr>
          <a:xfrm>
            <a:off x="4403090" y="3836035"/>
            <a:ext cx="622935" cy="89852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09" y="191279"/>
            <a:ext cx="8847515" cy="2855956"/>
          </a:xfrm>
        </p:spPr>
        <p:txBody>
          <a:bodyPr>
            <a:normAutofit/>
          </a:bodyPr>
          <a:lstStyle/>
          <a:p>
            <a:pPr algn="l"/>
            <a:r>
              <a:rPr lang="en-US" altLang="zh-CN" dirty="0">
                <a:ea typeface="微软雅黑" panose="020B0503020204020204" charset="-122"/>
              </a:rPr>
              <a:t>Introduction</a:t>
            </a:r>
            <a:endParaRPr lang="en-US" sz="6600" dirty="0"/>
          </a:p>
        </p:txBody>
      </p:sp>
      <p:sp>
        <p:nvSpPr>
          <p:cNvPr id="3" name="Subtitle 2"/>
          <p:cNvSpPr>
            <a:spLocks noGrp="1"/>
          </p:cNvSpPr>
          <p:nvPr>
            <p:ph type="subTitle" idx="1"/>
          </p:nvPr>
        </p:nvSpPr>
        <p:spPr>
          <a:xfrm>
            <a:off x="3407293" y="3810766"/>
            <a:ext cx="6029324" cy="1595437"/>
          </a:xfrm>
        </p:spPr>
        <p:txBody>
          <a:bodyPr lIns="109728" tIns="109728" rIns="109728" bIns="91440" anchor="t">
            <a:normAutofit/>
          </a:bodyPr>
          <a:lstStyle/>
          <a:p>
            <a:pPr algn="l"/>
            <a:r>
              <a:rPr lang="en-US" dirty="0">
                <a:ea typeface="微软雅黑" panose="020B0503020204020204" charset="-122"/>
              </a:rPr>
              <a:t>Presented: </a:t>
            </a:r>
            <a:r>
              <a:rPr lang="en-US" altLang="zh-CN" dirty="0">
                <a:ea typeface="微软雅黑" panose="020B0503020204020204" charset="-122"/>
              </a:rPr>
              <a:t>Lin </a:t>
            </a:r>
            <a:r>
              <a:rPr lang="en-US" altLang="zh-CN" dirty="0" err="1">
                <a:ea typeface="微软雅黑" panose="020B0503020204020204" charset="-122"/>
              </a:rPr>
              <a:t>Fengshan</a:t>
            </a:r>
            <a:endParaRPr lang="en-US" dirty="0"/>
          </a:p>
        </p:txBody>
      </p:sp>
      <p:pic>
        <p:nvPicPr>
          <p:cNvPr id="4" name="Picture 3" descr="网络技术背景"/>
          <p:cNvPicPr>
            <a:picLocks noChangeAspect="1"/>
          </p:cNvPicPr>
          <p:nvPr/>
        </p:nvPicPr>
        <p:blipFill rotWithShape="1">
          <a:blip r:embed="rId2"/>
          <a:srcRect l="49207" r="12227" b="-6"/>
          <a:stretch>
            <a:fillRect/>
          </a:stretch>
        </p:blipFill>
        <p:spPr>
          <a:xfrm>
            <a:off x="7648047" y="0"/>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12"/>
          <a:stretch>
            <a:fillRect/>
          </a:stretch>
        </p:blipFill>
        <p:spPr>
          <a:xfrm>
            <a:off x="1590040" y="2592705"/>
            <a:ext cx="3423920" cy="761365"/>
          </a:xfrm>
          <a:prstGeom prst="rect">
            <a:avLst/>
          </a:prstGeom>
        </p:spPr>
      </p:pic>
      <p:cxnSp>
        <p:nvCxnSpPr>
          <p:cNvPr id="10" name="直接箭头连接符 9"/>
          <p:cNvCxnSpPr>
            <a:stCxn id="5" idx="3"/>
          </p:cNvCxnSpPr>
          <p:nvPr>
            <p:custDataLst>
              <p:tags r:id="rId2"/>
            </p:custDataLst>
          </p:nvPr>
        </p:nvCxnSpPr>
        <p:spPr>
          <a:xfrm flipV="1">
            <a:off x="5013960" y="2971165"/>
            <a:ext cx="2531110" cy="2540"/>
          </a:xfrm>
          <a:prstGeom prst="straightConnector1">
            <a:avLst/>
          </a:prstGeom>
          <a:ln w="15875">
            <a:solidFill>
              <a:schemeClr val="tx1"/>
            </a:solidFill>
            <a:tailEnd type="triangle"/>
          </a:ln>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3"/>
            </p:custDataLst>
          </p:nvPr>
        </p:nvSpPr>
        <p:spPr>
          <a:xfrm>
            <a:off x="4944745" y="2555240"/>
            <a:ext cx="2600325" cy="661670"/>
          </a:xfrm>
          <a:prstGeom prst="rect">
            <a:avLst/>
          </a:prstGeom>
          <a:noFill/>
        </p:spPr>
        <p:txBody>
          <a:bodyPr wrap="square" rtlCol="0">
            <a:noAutofit/>
          </a:bodyPr>
          <a:lstStyle/>
          <a:p>
            <a:pPr algn="ctr">
              <a:lnSpc>
                <a:spcPct val="140000"/>
              </a:lnSpc>
            </a:pPr>
            <a:r>
              <a:rPr lang="en-US" altLang="zh-CN"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P</a:t>
            </a:r>
            <a:r>
              <a:rPr lang="zh-CN" altLang="en-US" sz="160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enalization function</a:t>
            </a:r>
          </a:p>
          <a:p>
            <a:pPr algn="ctr">
              <a:lnSpc>
                <a:spcPct val="140000"/>
              </a:lnSpc>
            </a:pPr>
            <a:r>
              <a:rPr lang="zh-CN" altLang="en-US"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 </a:t>
            </a:r>
            <a:r>
              <a:rPr lang="en-US" altLang="zh-CN"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G</a:t>
            </a:r>
            <a:r>
              <a:rPr lang="zh-CN" altLang="en-US"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roup </a:t>
            </a:r>
            <a:r>
              <a:rPr lang="en-US" altLang="zh-CN"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L</a:t>
            </a:r>
            <a:r>
              <a:rPr lang="zh-CN" altLang="en-US" sz="1600" b="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rPr>
              <a:t>asso</a:t>
            </a:r>
          </a:p>
        </p:txBody>
      </p:sp>
      <p:pic>
        <p:nvPicPr>
          <p:cNvPr id="12" name="图片 11"/>
          <p:cNvPicPr>
            <a:picLocks noChangeAspect="1"/>
          </p:cNvPicPr>
          <p:nvPr>
            <p:custDataLst>
              <p:tags r:id="rId4"/>
            </p:custDataLst>
          </p:nvPr>
        </p:nvPicPr>
        <p:blipFill>
          <a:blip r:embed="rId13"/>
          <a:srcRect t="7075" r="-634"/>
          <a:stretch>
            <a:fillRect/>
          </a:stretch>
        </p:blipFill>
        <p:spPr>
          <a:xfrm>
            <a:off x="7838440" y="2983865"/>
            <a:ext cx="3013710" cy="894080"/>
          </a:xfrm>
          <a:prstGeom prst="rect">
            <a:avLst/>
          </a:prstGeom>
        </p:spPr>
      </p:pic>
      <p:pic>
        <p:nvPicPr>
          <p:cNvPr id="13" name="图片 12"/>
          <p:cNvPicPr>
            <a:picLocks noChangeAspect="1"/>
          </p:cNvPicPr>
          <p:nvPr>
            <p:custDataLst>
              <p:tags r:id="rId5"/>
            </p:custDataLst>
          </p:nvPr>
        </p:nvPicPr>
        <p:blipFill>
          <a:blip r:embed="rId14"/>
          <a:stretch>
            <a:fillRect/>
          </a:stretch>
        </p:blipFill>
        <p:spPr>
          <a:xfrm>
            <a:off x="7838440" y="2181550"/>
            <a:ext cx="2225675" cy="493395"/>
          </a:xfrm>
          <a:prstGeom prst="rect">
            <a:avLst/>
          </a:prstGeom>
        </p:spPr>
      </p:pic>
      <p:sp>
        <p:nvSpPr>
          <p:cNvPr id="16" name="左大括号 15"/>
          <p:cNvSpPr/>
          <p:nvPr>
            <p:custDataLst>
              <p:tags r:id="rId6"/>
            </p:custDataLst>
          </p:nvPr>
        </p:nvSpPr>
        <p:spPr>
          <a:xfrm>
            <a:off x="7479030" y="2502535"/>
            <a:ext cx="120015" cy="941705"/>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7" name="内容占位符 6"/>
          <p:cNvSpPr>
            <a:spLocks noGrp="1"/>
          </p:cNvSpPr>
          <p:nvPr>
            <p:ph idx="1"/>
            <p:custDataLst>
              <p:tags r:id="rId7"/>
            </p:custDataLst>
          </p:nvPr>
        </p:nvSpPr>
        <p:spPr>
          <a:xfrm>
            <a:off x="838200" y="1395095"/>
            <a:ext cx="9344025" cy="431800"/>
          </a:xfrm>
        </p:spPr>
        <p:txBody>
          <a:bodyPr>
            <a:noAutofit/>
          </a:bodyPr>
          <a:lstStyle/>
          <a:p>
            <a:r>
              <a:rPr lang="en-US" sz="2000">
                <a:latin typeface="微软雅黑" panose="020B0503020204020204" charset="-122"/>
                <a:ea typeface="微软雅黑" panose="020B0503020204020204" charset="-122"/>
                <a:cs typeface="Times New Roman" panose="02020603050405020304" charset="0"/>
              </a:rPr>
              <a:t>However, </a:t>
            </a:r>
            <a:r>
              <a:rPr lang="en-US" sz="2000">
                <a:latin typeface="微软雅黑" panose="020B0503020204020204" charset="-122"/>
                <a:ea typeface="微软雅黑" panose="020B0503020204020204" charset="-122"/>
                <a:cs typeface="Times New Roman" panose="02020603050405020304" charset="0"/>
                <a:sym typeface="+mn-ea"/>
              </a:rPr>
              <a:t>the number of model parameters multiply quickly...</a:t>
            </a:r>
            <a:endParaRPr lang="en-US" sz="2000">
              <a:latin typeface="微软雅黑" panose="020B0503020204020204" charset="-122"/>
              <a:ea typeface="微软雅黑" panose="020B0503020204020204" charset="-122"/>
              <a:cs typeface="Times New Roman" panose="02020603050405020304" charset="0"/>
            </a:endParaRPr>
          </a:p>
          <a:p>
            <a:endParaRPr lang="en-US" sz="2000">
              <a:latin typeface="微软雅黑" panose="020B0503020204020204" charset="-122"/>
              <a:ea typeface="微软雅黑" panose="020B0503020204020204" charset="-122"/>
              <a:cs typeface="Times New Roman" panose="02020603050405020304" charset="0"/>
            </a:endParaRPr>
          </a:p>
          <a:p>
            <a:endParaRPr lang="en-US" sz="2000">
              <a:latin typeface="微软雅黑" panose="020B0503020204020204" charset="-122"/>
              <a:ea typeface="微软雅黑" panose="020B0503020204020204" charset="-122"/>
              <a:cs typeface="Times New Roman" panose="02020603050405020304" charset="0"/>
            </a:endParaRPr>
          </a:p>
        </p:txBody>
      </p:sp>
      <p:sp>
        <p:nvSpPr>
          <p:cNvPr id="8" name="文本框 7"/>
          <p:cNvSpPr txBox="1"/>
          <p:nvPr/>
        </p:nvSpPr>
        <p:spPr>
          <a:xfrm>
            <a:off x="1590040" y="2134235"/>
            <a:ext cx="4064000" cy="368300"/>
          </a:xfrm>
          <a:prstGeom prst="rect">
            <a:avLst/>
          </a:prstGeom>
          <a:noFill/>
        </p:spPr>
        <p:txBody>
          <a:bodyPr wrap="square" rtlCol="0">
            <a:spAutoFit/>
          </a:bodyPr>
          <a:lstStyle/>
          <a:p>
            <a:r>
              <a:rPr>
                <a:latin typeface="微软雅黑" panose="020B0503020204020204" charset="-122"/>
                <a:ea typeface="微软雅黑" panose="020B0503020204020204" charset="-122"/>
                <a:cs typeface="Times New Roman" panose="02020603050405020304" charset="0"/>
              </a:rPr>
              <a:t>Objective</a:t>
            </a:r>
            <a:r>
              <a:rPr lang="zh-CN" altLang="en-US">
                <a:latin typeface="微软雅黑" panose="020B0503020204020204" charset="-122"/>
                <a:ea typeface="微软雅黑" panose="020B0503020204020204" charset="-122"/>
                <a:cs typeface="Times New Roman" panose="02020603050405020304" charset="0"/>
              </a:rPr>
              <a:t> function</a:t>
            </a:r>
          </a:p>
        </p:txBody>
      </p:sp>
      <mc:AlternateContent xmlns:mc="http://schemas.openxmlformats.org/markup-compatibility/2006" xmlns:a14="http://schemas.microsoft.com/office/drawing/2010/main">
        <mc:Choice Requires="a14">
          <p:sp>
            <p:nvSpPr>
              <p:cNvPr id="26" name="文本框 25"/>
              <p:cNvSpPr txBox="1"/>
              <p:nvPr>
                <p:custDataLst>
                  <p:tags r:id="rId8"/>
                </p:custDataLst>
              </p:nvPr>
            </p:nvSpPr>
            <p:spPr>
              <a:xfrm>
                <a:off x="7632355" y="3939230"/>
                <a:ext cx="2780030" cy="645160"/>
              </a:xfrm>
              <a:prstGeom prst="rect">
                <a:avLst/>
              </a:prstGeom>
              <a:noFill/>
            </p:spPr>
            <p:txBody>
              <a:bodyPr wrap="none" rtlCol="0">
                <a:spAutoFit/>
              </a:bodyPr>
              <a:lstStyle/>
              <a:p>
                <a14:m>
                  <m:oMath xmlns:m="http://schemas.openxmlformats.org/officeDocument/2006/math">
                    <m:r>
                      <a:rPr kumimoji="1" lang="en-US" altLang="zh-CN" b="0" i="1" smtClean="0">
                        <a:latin typeface="Cambria Math" panose="02040503050406030204" pitchFamily="18" charset="0"/>
                      </a:rPr>
                      <m:t>𝑘</m:t>
                    </m:r>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𝐾</m:t>
                    </m:r>
                    <m:r>
                      <a:rPr kumimoji="1" lang="en-US" altLang="zh-CN" b="0" i="0" smtClean="0">
                        <a:latin typeface="Cambria Math" panose="02040503050406030204" pitchFamily="18" charset="0"/>
                      </a:rPr>
                      <m:t>:</m:t>
                    </m:r>
                  </m:oMath>
                </a14:m>
                <a:r>
                  <a:rPr kumimoji="1" lang="zh-CN" altLang="en-US" dirty="0">
                    <a:latin typeface="Bell MT" panose="02020503060305020303" pitchFamily="18" charset="0"/>
                  </a:rPr>
                  <a:t> </a:t>
                </a:r>
                <a:r>
                  <a:rPr kumimoji="1" lang="en-US" altLang="zh-CN" dirty="0">
                    <a:latin typeface="Bell MT" panose="02020503060305020303" pitchFamily="18" charset="0"/>
                  </a:rPr>
                  <a:t>term</a:t>
                </a:r>
                <a:r>
                  <a:rPr kumimoji="1" lang="zh-CN" altLang="en-US" dirty="0">
                    <a:latin typeface="Bell MT" panose="02020503060305020303" pitchFamily="18" charset="0"/>
                  </a:rPr>
                  <a:t> </a:t>
                </a:r>
                <a:r>
                  <a:rPr kumimoji="1" lang="en-US" altLang="zh-CN" dirty="0">
                    <a:latin typeface="Bell MT" panose="02020503060305020303" pitchFamily="18" charset="0"/>
                  </a:rPr>
                  <a:t>index</a:t>
                </a:r>
              </a:p>
              <a:p>
                <a14:m>
                  <m:oMath xmlns:m="http://schemas.openxmlformats.org/officeDocument/2006/math">
                    <m:r>
                      <a:rPr kumimoji="1" lang="en-US" altLang="zh-CN" i="1">
                        <a:latin typeface="Cambria Math" panose="02040503050406030204" pitchFamily="18" charset="0"/>
                      </a:rPr>
                      <m:t>𝑗</m:t>
                    </m:r>
                    <m:r>
                      <a:rPr kumimoji="1" lang="en-US" altLang="zh-CN" i="1">
                        <a:latin typeface="Cambria Math" panose="02040503050406030204" pitchFamily="18" charset="0"/>
                      </a:rPr>
                      <m:t> =1,…</m:t>
                    </m:r>
                    <m:r>
                      <a:rPr kumimoji="1" lang="en-US" altLang="zh-CN" b="0" i="0" smtClean="0">
                        <a:latin typeface="Cambria Math" panose="02040503050406030204" pitchFamily="18" charset="0"/>
                      </a:rPr>
                      <m:t>,</m:t>
                    </m:r>
                    <m:r>
                      <a:rPr kumimoji="1" lang="en-US" altLang="zh-CN" b="0" i="1" smtClean="0">
                        <a:latin typeface="Cambria Math" panose="02040503050406030204" pitchFamily="18" charset="0"/>
                      </a:rPr>
                      <m:t>𝑃</m:t>
                    </m:r>
                    <m:r>
                      <a:rPr kumimoji="1" lang="en-US" altLang="zh-CN">
                        <a:latin typeface="Cambria Math" panose="02040503050406030204" pitchFamily="18" charset="0"/>
                      </a:rPr>
                      <m:t>:</m:t>
                    </m:r>
                  </m:oMath>
                </a14:m>
                <a:r>
                  <a:rPr kumimoji="1" lang="zh-CN" altLang="en-US" dirty="0">
                    <a:latin typeface="Bell MT" panose="02020503060305020303" pitchFamily="18" charset="0"/>
                  </a:rPr>
                  <a:t> </a:t>
                </a:r>
                <a:r>
                  <a:rPr kumimoji="1" lang="en-US" altLang="zh-CN" dirty="0">
                    <a:latin typeface="Bell MT" panose="02020503060305020303" pitchFamily="18" charset="0"/>
                  </a:rPr>
                  <a:t>character</a:t>
                </a:r>
                <a:r>
                  <a:rPr kumimoji="1" lang="zh-CN" altLang="en-US" dirty="0">
                    <a:latin typeface="Bell MT" panose="02020503060305020303" pitchFamily="18" charset="0"/>
                  </a:rPr>
                  <a:t> </a:t>
                </a:r>
                <a:r>
                  <a:rPr kumimoji="1" lang="en-US" altLang="zh-CN" dirty="0">
                    <a:latin typeface="Bell MT" panose="02020503060305020303" pitchFamily="18" charset="0"/>
                  </a:rPr>
                  <a:t>index</a:t>
                </a:r>
              </a:p>
            </p:txBody>
          </p:sp>
        </mc:Choice>
        <mc:Fallback xmlns="">
          <p:sp>
            <p:nvSpPr>
              <p:cNvPr id="26" name="文本框 25"/>
              <p:cNvSpPr txBox="1">
                <a:spLocks noRot="1" noChangeAspect="1" noMove="1" noResize="1" noEditPoints="1" noAdjustHandles="1" noChangeArrowheads="1" noChangeShapeType="1" noTextEdit="1"/>
              </p:cNvSpPr>
              <p:nvPr>
                <p:custDataLst>
                  <p:tags r:id="rId15"/>
                </p:custDataLst>
              </p:nvPr>
            </p:nvSpPr>
            <p:spPr>
              <a:xfrm>
                <a:off x="7632355" y="3939230"/>
                <a:ext cx="2780030" cy="645160"/>
              </a:xfrm>
              <a:prstGeom prst="rect">
                <a:avLst/>
              </a:prstGeom>
              <a:blipFill rotWithShape="1">
                <a:blip r:embed="rId16"/>
                <a:stretch>
                  <a:fillRect l="-10" t="-50" r="10" b="50"/>
                </a:stretch>
              </a:blipFill>
            </p:spPr>
            <p:txBody>
              <a:bodyPr/>
              <a:lstStyle/>
              <a:p>
                <a:r>
                  <a:rPr lang="zh-CN" altLang="en-US">
                    <a:noFill/>
                  </a:rPr>
                  <a:t> </a:t>
                </a:r>
              </a:p>
            </p:txBody>
          </p:sp>
        </mc:Fallback>
      </mc:AlternateContent>
      <p:sp>
        <p:nvSpPr>
          <p:cNvPr id="14" name="文本框 13"/>
          <p:cNvSpPr txBox="1"/>
          <p:nvPr/>
        </p:nvSpPr>
        <p:spPr>
          <a:xfrm>
            <a:off x="838200" y="4859020"/>
            <a:ext cx="10339070" cy="70675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latin typeface="微软雅黑" panose="020B0503020204020204" charset="-122"/>
                <a:ea typeface="微软雅黑" panose="020B0503020204020204" charset="-122"/>
                <a:cs typeface="Times New Roman" panose="02020603050405020304" charset="0"/>
              </a:rPr>
              <a:t> As its name suggests, the group lasso selects either all K spline terms associated with a given</a:t>
            </a:r>
            <a:r>
              <a:rPr lang="en-US" altLang="zh-CN" sz="2000">
                <a:latin typeface="微软雅黑" panose="020B0503020204020204" charset="-122"/>
                <a:ea typeface="微软雅黑" panose="020B0503020204020204" charset="-122"/>
                <a:cs typeface="Times New Roman" panose="02020603050405020304" charset="0"/>
              </a:rPr>
              <a:t> </a:t>
            </a:r>
            <a:r>
              <a:rPr lang="zh-CN" altLang="en-US" sz="2000">
                <a:latin typeface="微软雅黑" panose="020B0503020204020204" charset="-122"/>
                <a:ea typeface="微软雅黑" panose="020B0503020204020204" charset="-122"/>
                <a:cs typeface="Times New Roman" panose="02020603050405020304" charset="0"/>
              </a:rPr>
              <a:t>characteristic or none of them.</a:t>
            </a:r>
          </a:p>
        </p:txBody>
      </p:sp>
      <p:sp>
        <p:nvSpPr>
          <p:cNvPr id="3" name="标题 2"/>
          <p:cNvSpPr>
            <a:spLocks noGrp="1"/>
          </p:cNvSpPr>
          <p:nvPr>
            <p:ph type="title"/>
            <p:custDataLst>
              <p:tags r:id="rId9"/>
            </p:custDataLst>
          </p:nvPr>
        </p:nvSpPr>
        <p:spPr>
          <a:xfrm>
            <a:off x="838200" y="365125"/>
            <a:ext cx="10515600" cy="772160"/>
          </a:xfrm>
        </p:spPr>
        <p:txBody>
          <a:body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6"/>
          <a:stretch>
            <a:fillRect/>
          </a:stretch>
        </p:blipFill>
        <p:spPr>
          <a:xfrm>
            <a:off x="1094105" y="2253615"/>
            <a:ext cx="10375900" cy="3418205"/>
          </a:xfrm>
          <a:prstGeom prst="rect">
            <a:avLst/>
          </a:prstGeom>
        </p:spPr>
      </p:pic>
      <p:sp>
        <p:nvSpPr>
          <p:cNvPr id="7" name="内容占位符 6"/>
          <p:cNvSpPr>
            <a:spLocks noGrp="1"/>
          </p:cNvSpPr>
          <p:nvPr>
            <p:ph idx="1"/>
            <p:custDataLst>
              <p:tags r:id="rId2"/>
            </p:custDataLst>
          </p:nvPr>
        </p:nvSpPr>
        <p:spPr>
          <a:xfrm>
            <a:off x="838200" y="1553845"/>
            <a:ext cx="8219440" cy="431800"/>
          </a:xfrm>
        </p:spPr>
        <p:txBody>
          <a:bodyPr>
            <a:noAutofit/>
          </a:bodyPr>
          <a:lstStyle/>
          <a:p>
            <a:r>
              <a:rPr lang="en-US" sz="2000">
                <a:latin typeface="微软雅黑" panose="020B0503020204020204" charset="-122"/>
                <a:ea typeface="微软雅黑" panose="020B0503020204020204" charset="-122"/>
                <a:cs typeface="Times New Roman" panose="02020603050405020304" charset="0"/>
              </a:rPr>
              <a:t>Code design to implement the above content</a:t>
            </a:r>
          </a:p>
        </p:txBody>
      </p:sp>
      <p:sp>
        <p:nvSpPr>
          <p:cNvPr id="3" name="标题 2"/>
          <p:cNvSpPr>
            <a:spLocks noGrp="1"/>
          </p:cNvSpPr>
          <p:nvPr>
            <p:custDataLst>
              <p:tags r:id="rId3"/>
            </p:custDataLst>
          </p:nvPr>
        </p:nvSpPr>
        <p:spPr>
          <a:xfrm>
            <a:off x="838200" y="365125"/>
            <a:ext cx="10515600" cy="772160"/>
          </a:xfrm>
          <a:prstGeom prst="rect">
            <a:avLst/>
          </a:prstGeom>
        </p:spPr>
        <p:txBody>
          <a:bodyPr lIns="109728" tIns="109728" rIns="109728" bIns="91440" anchor="t"/>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5"/>
          <a:stretch>
            <a:fillRect/>
          </a:stretch>
        </p:blipFill>
        <p:spPr>
          <a:xfrm>
            <a:off x="1663065" y="1021080"/>
            <a:ext cx="8916035" cy="5645785"/>
          </a:xfrm>
          <a:prstGeom prst="rect">
            <a:avLst/>
          </a:prstGeom>
        </p:spPr>
      </p:pic>
      <p:sp>
        <p:nvSpPr>
          <p:cNvPr id="8" name="文本框 7"/>
          <p:cNvSpPr txBox="1"/>
          <p:nvPr/>
        </p:nvSpPr>
        <p:spPr>
          <a:xfrm>
            <a:off x="1094740" y="5784850"/>
            <a:ext cx="10616565" cy="952500"/>
          </a:xfrm>
          <a:prstGeom prst="rect">
            <a:avLst/>
          </a:prstGeom>
          <a:noFill/>
        </p:spPr>
        <p:txBody>
          <a:bodyPr wrap="square" rtlCol="0">
            <a:noAutofit/>
          </a:bodyPr>
          <a:lstStyle/>
          <a:p>
            <a:pPr marL="285750" indent="-285750">
              <a:buFont typeface="Arial" panose="020B0604020202020204" pitchFamily="34" charset="0"/>
              <a:buChar char="•"/>
            </a:pPr>
            <a:endParaRPr lang="zh-CN" altLang="en-US">
              <a:latin typeface="Times New Roman" panose="02020603050405020304" charset="0"/>
              <a:cs typeface="Times New Roman" panose="02020603050405020304" charset="0"/>
            </a:endParaRPr>
          </a:p>
        </p:txBody>
      </p:sp>
      <p:sp>
        <p:nvSpPr>
          <p:cNvPr id="3" name="标题 2"/>
          <p:cNvSpPr>
            <a:spLocks noGrp="1"/>
          </p:cNvSpPr>
          <p:nvPr>
            <p:custDataLst>
              <p:tags r:id="rId2"/>
            </p:custDataLst>
          </p:nvPr>
        </p:nvSpPr>
        <p:spPr>
          <a:xfrm>
            <a:off x="838200" y="365125"/>
            <a:ext cx="10515600" cy="772160"/>
          </a:xfrm>
          <a:prstGeom prst="rect">
            <a:avLst/>
          </a:prstGeom>
        </p:spPr>
        <p:txBody>
          <a:bodyPr lIns="109728" tIns="109728" rIns="109728" bIns="91440" anchor="t"/>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838200" y="1045210"/>
            <a:ext cx="8219440" cy="431800"/>
          </a:xfrm>
        </p:spPr>
        <p:txBody>
          <a:bodyPr>
            <a:noAutofit/>
          </a:bodyPr>
          <a:lstStyle/>
          <a:p>
            <a:r>
              <a:rPr lang="en-US" sz="2000">
                <a:latin typeface="微软雅黑" panose="020B0503020204020204" charset="-122"/>
                <a:ea typeface="微软雅黑" panose="020B0503020204020204" charset="-122"/>
                <a:cs typeface="Times New Roman" panose="02020603050405020304" charset="0"/>
              </a:rPr>
              <a:t>How to find the best parameter settings</a:t>
            </a:r>
          </a:p>
        </p:txBody>
      </p:sp>
      <p:pic>
        <p:nvPicPr>
          <p:cNvPr id="5" name="图片 4"/>
          <p:cNvPicPr>
            <a:picLocks noChangeAspect="1"/>
          </p:cNvPicPr>
          <p:nvPr>
            <p:custDataLst>
              <p:tags r:id="rId2"/>
            </p:custDataLst>
          </p:nvPr>
        </p:nvPicPr>
        <p:blipFill>
          <a:blip r:embed="rId7"/>
          <a:stretch>
            <a:fillRect/>
          </a:stretch>
        </p:blipFill>
        <p:spPr>
          <a:xfrm>
            <a:off x="2771775" y="1550035"/>
            <a:ext cx="6647815" cy="4318635"/>
          </a:xfrm>
          <a:prstGeom prst="rect">
            <a:avLst/>
          </a:prstGeom>
        </p:spPr>
      </p:pic>
      <p:pic>
        <p:nvPicPr>
          <p:cNvPr id="6" name="图片 5"/>
          <p:cNvPicPr>
            <a:picLocks noChangeAspect="1"/>
          </p:cNvPicPr>
          <p:nvPr>
            <p:custDataLst>
              <p:tags r:id="rId3"/>
            </p:custDataLst>
          </p:nvPr>
        </p:nvPicPr>
        <p:blipFill>
          <a:blip r:embed="rId8"/>
          <a:srcRect r="1285" b="10545"/>
          <a:stretch>
            <a:fillRect/>
          </a:stretch>
        </p:blipFill>
        <p:spPr>
          <a:xfrm>
            <a:off x="2771775" y="6071235"/>
            <a:ext cx="6826885" cy="490220"/>
          </a:xfrm>
          <a:prstGeom prst="rect">
            <a:avLst/>
          </a:prstGeom>
        </p:spPr>
      </p:pic>
      <p:sp>
        <p:nvSpPr>
          <p:cNvPr id="3" name="标题 2"/>
          <p:cNvSpPr>
            <a:spLocks noGrp="1"/>
          </p:cNvSpPr>
          <p:nvPr>
            <p:custDataLst>
              <p:tags r:id="rId4"/>
            </p:custDataLst>
          </p:nvPr>
        </p:nvSpPr>
        <p:spPr>
          <a:xfrm>
            <a:off x="838200" y="346075"/>
            <a:ext cx="10515600" cy="772160"/>
          </a:xfrm>
          <a:prstGeom prst="rect">
            <a:avLst/>
          </a:prstGeom>
        </p:spPr>
        <p:txBody>
          <a:bodyPr lIns="109728" tIns="109728" rIns="109728" bIns="91440" anchor="t"/>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838200" y="1477645"/>
            <a:ext cx="4827270" cy="431800"/>
          </a:xfrm>
        </p:spPr>
        <p:txBody>
          <a:bodyPr>
            <a:noAutofit/>
          </a:bodyPr>
          <a:lstStyle/>
          <a:p>
            <a:r>
              <a:rPr lang="en-US" sz="2000">
                <a:latin typeface="微软雅黑" panose="020B0503020204020204" charset="-122"/>
                <a:ea typeface="微软雅黑" panose="020B0503020204020204" charset="-122"/>
                <a:cs typeface="Times New Roman" panose="02020603050405020304" charset="0"/>
              </a:rPr>
              <a:t>R-squared &amp; Mean Square Error</a:t>
            </a:r>
          </a:p>
        </p:txBody>
      </p:sp>
      <p:pic>
        <p:nvPicPr>
          <p:cNvPr id="5" name="图片 4"/>
          <p:cNvPicPr>
            <a:picLocks noChangeAspect="1"/>
          </p:cNvPicPr>
          <p:nvPr>
            <p:custDataLst>
              <p:tags r:id="rId2"/>
            </p:custDataLst>
          </p:nvPr>
        </p:nvPicPr>
        <p:blipFill>
          <a:blip r:embed="rId8"/>
          <a:stretch>
            <a:fillRect/>
          </a:stretch>
        </p:blipFill>
        <p:spPr>
          <a:xfrm>
            <a:off x="773430" y="2176780"/>
            <a:ext cx="4892040" cy="2153920"/>
          </a:xfrm>
          <a:prstGeom prst="rect">
            <a:avLst/>
          </a:prstGeom>
        </p:spPr>
      </p:pic>
      <p:sp>
        <p:nvSpPr>
          <p:cNvPr id="9" name="内容占位符 6"/>
          <p:cNvSpPr>
            <a:spLocks noGrp="1"/>
          </p:cNvSpPr>
          <p:nvPr>
            <p:custDataLst>
              <p:tags r:id="rId3"/>
            </p:custDataLst>
          </p:nvPr>
        </p:nvSpPr>
        <p:spPr>
          <a:xfrm>
            <a:off x="6050280" y="1593215"/>
            <a:ext cx="3436620" cy="431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latin typeface="微软雅黑" panose="020B0503020204020204" charset="-122"/>
                <a:ea typeface="微软雅黑" panose="020B0503020204020204" charset="-122"/>
                <a:cs typeface="Times New Roman" panose="02020603050405020304" charset="0"/>
              </a:rPr>
              <a:t>Feature Importance</a:t>
            </a:r>
          </a:p>
        </p:txBody>
      </p:sp>
      <p:pic>
        <p:nvPicPr>
          <p:cNvPr id="10" name="图片 2"/>
          <p:cNvPicPr>
            <a:picLocks noChangeAspect="1"/>
          </p:cNvPicPr>
          <p:nvPr>
            <p:custDataLst>
              <p:tags r:id="rId4"/>
            </p:custDataLst>
          </p:nvPr>
        </p:nvPicPr>
        <p:blipFill>
          <a:blip r:embed="rId9"/>
          <a:stretch>
            <a:fillRect/>
          </a:stretch>
        </p:blipFill>
        <p:spPr>
          <a:xfrm>
            <a:off x="6050280" y="2125980"/>
            <a:ext cx="5699125" cy="3925570"/>
          </a:xfrm>
          <a:prstGeom prst="rect">
            <a:avLst/>
          </a:prstGeom>
          <a:noFill/>
          <a:ln>
            <a:noFill/>
          </a:ln>
        </p:spPr>
      </p:pic>
      <p:sp>
        <p:nvSpPr>
          <p:cNvPr id="3" name="标题 2"/>
          <p:cNvSpPr>
            <a:spLocks noGrp="1"/>
          </p:cNvSpPr>
          <p:nvPr>
            <p:custDataLst>
              <p:tags r:id="rId5"/>
            </p:custDataLst>
          </p:nvPr>
        </p:nvSpPr>
        <p:spPr>
          <a:xfrm>
            <a:off x="838200" y="346075"/>
            <a:ext cx="10515600" cy="772160"/>
          </a:xfrm>
          <a:prstGeom prst="rect">
            <a:avLst/>
          </a:prstGeom>
        </p:spPr>
        <p:txBody>
          <a:bodyPr lIns="109728" tIns="109728" rIns="109728" bIns="91440" anchor="t"/>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custDataLst>
              <p:tags r:id="rId1"/>
            </p:custDataLst>
          </p:nvPr>
        </p:nvSpPr>
        <p:spPr>
          <a:xfrm>
            <a:off x="838200" y="1118235"/>
            <a:ext cx="8219440" cy="431800"/>
          </a:xfrm>
        </p:spPr>
        <p:txBody>
          <a:bodyPr>
            <a:noAutofit/>
          </a:bodyPr>
          <a:lstStyle/>
          <a:p>
            <a:r>
              <a:rPr lang="en-US" sz="2000">
                <a:latin typeface="微软雅黑" panose="020B0503020204020204" charset="-122"/>
                <a:ea typeface="微软雅黑" panose="020B0503020204020204" charset="-122"/>
                <a:cs typeface="Times New Roman" panose="02020603050405020304" charset="0"/>
              </a:rPr>
              <a:t>Summary</a:t>
            </a:r>
          </a:p>
          <a:p>
            <a:endParaRPr lang="en-US" sz="2000">
              <a:latin typeface="微软雅黑" panose="020B0503020204020204" charset="-122"/>
              <a:ea typeface="微软雅黑" panose="020B0503020204020204" charset="-122"/>
              <a:cs typeface="Times New Roman" panose="02020603050405020304" charset="0"/>
            </a:endParaRPr>
          </a:p>
        </p:txBody>
      </p:sp>
      <p:sp>
        <p:nvSpPr>
          <p:cNvPr id="6" name="文本框 5"/>
          <p:cNvSpPr txBox="1"/>
          <p:nvPr/>
        </p:nvSpPr>
        <p:spPr>
          <a:xfrm>
            <a:off x="967740" y="3054350"/>
            <a:ext cx="4370705" cy="749300"/>
          </a:xfrm>
          <a:prstGeom prst="rect">
            <a:avLst/>
          </a:prstGeom>
          <a:noFill/>
        </p:spPr>
        <p:txBody>
          <a:bodyPr wrap="square" rtlCol="0">
            <a:noAutofit/>
          </a:bodyPr>
          <a:lstStyle/>
          <a:p>
            <a:pPr marL="285750" indent="-285750">
              <a:lnSpc>
                <a:spcPct val="110000"/>
              </a:lnSpc>
              <a:buFont typeface="Arial" panose="020B0604020202020204" pitchFamily="34" charset="0"/>
              <a:buChar char="•"/>
            </a:pPr>
            <a:r>
              <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K-term spline series expansion</a:t>
            </a:r>
          </a:p>
          <a:p>
            <a:pPr marL="285750" indent="-285750">
              <a:lnSpc>
                <a:spcPct val="110000"/>
              </a:lnSpc>
              <a:buFont typeface="Arial" panose="020B0604020202020204" pitchFamily="34" charset="0"/>
              <a:buChar char="•"/>
            </a:pPr>
            <a:r>
              <a:rPr lang="en-US" altLang="zh-CN"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P</a:t>
            </a:r>
            <a:r>
              <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enalization function</a:t>
            </a:r>
            <a:r>
              <a:rPr lang="en-US" altLang="zh-CN"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-G</a:t>
            </a:r>
            <a:r>
              <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roup </a:t>
            </a:r>
            <a:r>
              <a:rPr lang="en-US" altLang="zh-CN"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L</a:t>
            </a:r>
            <a:r>
              <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rPr>
              <a:t>asso</a:t>
            </a:r>
          </a:p>
          <a:p>
            <a:pPr marL="285750" indent="-285750">
              <a:lnSpc>
                <a:spcPct val="110000"/>
              </a:lnSpc>
              <a:buFont typeface="Arial" panose="020B0604020202020204" pitchFamily="34" charset="0"/>
              <a:buChar char="•"/>
            </a:pPr>
            <a:endPar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endParaRPr>
          </a:p>
          <a:p>
            <a:pPr marL="285750" indent="-285750">
              <a:lnSpc>
                <a:spcPct val="110000"/>
              </a:lnSpc>
              <a:buFont typeface="Arial" panose="020B0604020202020204" pitchFamily="34" charset="0"/>
              <a:buChar char="•"/>
            </a:pPr>
            <a:endParaRPr lang="zh-CN" altLang="en-US" sz="1600">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Times New Roman" panose="02020603050405020304" charset="0"/>
              <a:sym typeface="+mn-ea"/>
            </a:endParaRPr>
          </a:p>
        </p:txBody>
      </p:sp>
      <p:sp>
        <p:nvSpPr>
          <p:cNvPr id="18" name="右大括号 17"/>
          <p:cNvSpPr/>
          <p:nvPr/>
        </p:nvSpPr>
        <p:spPr>
          <a:xfrm>
            <a:off x="4767580" y="3149600"/>
            <a:ext cx="76200" cy="479425"/>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9" name="圆角矩形 18"/>
          <p:cNvSpPr/>
          <p:nvPr/>
        </p:nvSpPr>
        <p:spPr>
          <a:xfrm>
            <a:off x="4996815" y="3014345"/>
            <a:ext cx="1564005" cy="749935"/>
          </a:xfrm>
          <a:prstGeom prst="roundRect">
            <a:avLst/>
          </a:prstGeom>
          <a:solidFill>
            <a:schemeClr val="accent1">
              <a:lumMod val="20000"/>
              <a:lumOff val="80000"/>
            </a:schemeClr>
          </a:solidFill>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dirty="0">
                <a:solidFill>
                  <a:schemeClr val="bg1"/>
                </a:solidFill>
              </a:rPr>
              <a:t> </a:t>
            </a:r>
            <a:r>
              <a:rPr lang="en-US" altLang="zh-CN" b="1" dirty="0">
                <a:solidFill>
                  <a:schemeClr val="bg1"/>
                </a:solidFill>
              </a:rPr>
              <a:t>GLM</a:t>
            </a:r>
          </a:p>
          <a:p>
            <a:pPr algn="ctr"/>
            <a:r>
              <a:rPr lang="en-US" altLang="zh-CN" b="1" dirty="0">
                <a:solidFill>
                  <a:schemeClr val="bg1"/>
                </a:solidFill>
              </a:rPr>
              <a:t>Regression</a:t>
            </a:r>
          </a:p>
        </p:txBody>
      </p:sp>
      <p:sp>
        <p:nvSpPr>
          <p:cNvPr id="22" name="左大括号 21"/>
          <p:cNvSpPr/>
          <p:nvPr/>
        </p:nvSpPr>
        <p:spPr>
          <a:xfrm>
            <a:off x="8065770" y="1805305"/>
            <a:ext cx="133985" cy="3167380"/>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30" name="矩形 29"/>
          <p:cNvSpPr/>
          <p:nvPr/>
        </p:nvSpPr>
        <p:spPr>
          <a:xfrm>
            <a:off x="8493760" y="1945005"/>
            <a:ext cx="2432685" cy="392430"/>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400" dirty="0">
                <a:solidFill>
                  <a:schemeClr val="tx1"/>
                </a:solidFill>
                <a:latin typeface="微软雅黑" panose="020B0503020204020204" charset="-122"/>
                <a:ea typeface="微软雅黑" panose="020B0503020204020204" charset="-122"/>
              </a:rPr>
              <a:t> B</a:t>
            </a:r>
            <a:r>
              <a:rPr lang="en-US" sz="1400" dirty="0">
                <a:solidFill>
                  <a:schemeClr val="tx1"/>
                </a:solidFill>
                <a:latin typeface="微软雅黑" panose="020B0503020204020204" charset="-122"/>
                <a:ea typeface="微软雅黑" panose="020B0503020204020204" charset="-122"/>
                <a:cs typeface="Times New Roman" panose="02020603050405020304" charset="0"/>
                <a:sym typeface="+mn-ea"/>
              </a:rPr>
              <a:t>est parameter settings</a:t>
            </a:r>
            <a:endParaRPr lang="en-US" altLang="zh-CN" sz="1400" dirty="0">
              <a:solidFill>
                <a:schemeClr val="tx1"/>
              </a:solidFill>
              <a:latin typeface="微软雅黑" panose="020B0503020204020204" charset="-122"/>
              <a:ea typeface="微软雅黑" panose="020B0503020204020204" charset="-122"/>
              <a:cs typeface="Times New Roman" panose="02020603050405020304" charset="0"/>
              <a:sym typeface="+mn-ea"/>
            </a:endParaRPr>
          </a:p>
        </p:txBody>
      </p:sp>
      <p:sp>
        <p:nvSpPr>
          <p:cNvPr id="32" name="矩形 31"/>
          <p:cNvSpPr/>
          <p:nvPr>
            <p:custDataLst>
              <p:tags r:id="rId2"/>
            </p:custDataLst>
          </p:nvPr>
        </p:nvSpPr>
        <p:spPr>
          <a:xfrm>
            <a:off x="8493760" y="2747010"/>
            <a:ext cx="2432685" cy="392430"/>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600">
                <a:solidFill>
                  <a:schemeClr val="tx1"/>
                </a:solidFill>
                <a:latin typeface="微软雅黑" panose="020B0503020204020204" charset="-122"/>
                <a:ea typeface="微软雅黑" panose="020B0503020204020204" charset="-122"/>
                <a:cs typeface="Times New Roman" panose="02020603050405020304" charset="0"/>
              </a:rPr>
              <a:t>R-squared</a:t>
            </a:r>
          </a:p>
        </p:txBody>
      </p:sp>
      <p:cxnSp>
        <p:nvCxnSpPr>
          <p:cNvPr id="33" name="直接连接符 32"/>
          <p:cNvCxnSpPr>
            <a:stCxn id="19" idx="3"/>
            <a:endCxn id="22" idx="1"/>
          </p:cNvCxnSpPr>
          <p:nvPr/>
        </p:nvCxnSpPr>
        <p:spPr>
          <a:xfrm flipV="1">
            <a:off x="6560820" y="3388995"/>
            <a:ext cx="1504950" cy="318"/>
          </a:xfrm>
          <a:prstGeom prst="line">
            <a:avLst/>
          </a:prstGeom>
        </p:spPr>
        <p:style>
          <a:lnRef idx="2">
            <a:schemeClr val="accent1"/>
          </a:lnRef>
          <a:fillRef idx="0">
            <a:srgbClr val="FFFFFF"/>
          </a:fillRef>
          <a:effectRef idx="0">
            <a:srgbClr val="FFFFFF"/>
          </a:effectRef>
          <a:fontRef idx="minor">
            <a:schemeClr val="tx1"/>
          </a:fontRef>
        </p:style>
      </p:cxnSp>
      <p:sp>
        <p:nvSpPr>
          <p:cNvPr id="34" name="文本框 33"/>
          <p:cNvSpPr txBox="1"/>
          <p:nvPr/>
        </p:nvSpPr>
        <p:spPr>
          <a:xfrm>
            <a:off x="6604635" y="2966720"/>
            <a:ext cx="1654810" cy="337185"/>
          </a:xfrm>
          <a:prstGeom prst="rect">
            <a:avLst/>
          </a:prstGeom>
          <a:noFill/>
        </p:spPr>
        <p:txBody>
          <a:bodyPr wrap="square" rtlCol="0">
            <a:spAutoFit/>
          </a:bodyPr>
          <a:lstStyle/>
          <a:p>
            <a:r>
              <a:rPr lang="en-US" altLang="zh-CN" sz="1600">
                <a:latin typeface="微软雅黑" panose="020B0503020204020204" charset="-122"/>
                <a:ea typeface="微软雅黑" panose="020B0503020204020204" charset="-122"/>
                <a:cs typeface="Times New Roman" panose="02020603050405020304" charset="0"/>
              </a:rPr>
              <a:t>fixed window</a:t>
            </a:r>
          </a:p>
        </p:txBody>
      </p:sp>
      <p:sp>
        <p:nvSpPr>
          <p:cNvPr id="35" name="文本框 34"/>
          <p:cNvSpPr txBox="1"/>
          <p:nvPr>
            <p:custDataLst>
              <p:tags r:id="rId3"/>
            </p:custDataLst>
          </p:nvPr>
        </p:nvSpPr>
        <p:spPr>
          <a:xfrm>
            <a:off x="6489065" y="3474720"/>
            <a:ext cx="1648460" cy="596265"/>
          </a:xfrm>
          <a:prstGeom prst="rect">
            <a:avLst/>
          </a:prstGeom>
          <a:noFill/>
        </p:spPr>
        <p:txBody>
          <a:bodyPr wrap="square" rtlCol="0">
            <a:noAutofit/>
          </a:bodyPr>
          <a:lstStyle/>
          <a:p>
            <a:pPr algn="ctr"/>
            <a:r>
              <a:rPr lang="en-US" altLang="zh-CN" sz="1600">
                <a:latin typeface="微软雅黑" panose="020B0503020204020204" charset="-122"/>
                <a:ea typeface="微软雅黑" panose="020B0503020204020204" charset="-122"/>
                <a:cs typeface="Times New Roman" panose="02020603050405020304" charset="0"/>
              </a:rPr>
              <a:t>expanding window </a:t>
            </a:r>
          </a:p>
        </p:txBody>
      </p:sp>
      <p:sp>
        <p:nvSpPr>
          <p:cNvPr id="36" name="矩形 35"/>
          <p:cNvSpPr/>
          <p:nvPr>
            <p:custDataLst>
              <p:tags r:id="rId4"/>
            </p:custDataLst>
          </p:nvPr>
        </p:nvSpPr>
        <p:spPr>
          <a:xfrm>
            <a:off x="8493760" y="3565525"/>
            <a:ext cx="2432685" cy="392430"/>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p>
            <a:pPr algn="ctr"/>
            <a:r>
              <a:rPr lang="en-US" altLang="zh-CN" sz="1600">
                <a:solidFill>
                  <a:schemeClr val="tx1"/>
                </a:solidFill>
                <a:latin typeface="微软雅黑" panose="020B0503020204020204" charset="-122"/>
                <a:ea typeface="微软雅黑" panose="020B0503020204020204" charset="-122"/>
                <a:cs typeface="Times New Roman" panose="02020603050405020304" charset="0"/>
              </a:rPr>
              <a:t>MSE</a:t>
            </a:r>
          </a:p>
        </p:txBody>
      </p:sp>
      <p:sp>
        <p:nvSpPr>
          <p:cNvPr id="37" name="矩形 36"/>
          <p:cNvSpPr/>
          <p:nvPr>
            <p:custDataLst>
              <p:tags r:id="rId5"/>
            </p:custDataLst>
          </p:nvPr>
        </p:nvSpPr>
        <p:spPr>
          <a:xfrm>
            <a:off x="8493760" y="4384675"/>
            <a:ext cx="2432685" cy="392430"/>
          </a:xfrm>
          <a:prstGeom prst="rect">
            <a:avLst/>
          </a:prstGeom>
        </p:spPr>
        <p:style>
          <a:lnRef idx="2">
            <a:schemeClr val="accent1"/>
          </a:lnRef>
          <a:fillRef idx="0">
            <a:srgbClr val="FFFFFF"/>
          </a:fillRef>
          <a:effectRef idx="0">
            <a:srgbClr val="FFFFFF"/>
          </a:effectRef>
          <a:fontRef idx="minor">
            <a:schemeClr val="dk1"/>
          </a:fontRef>
        </p:style>
        <p:txBody>
          <a:bodyPr rtlCol="0" anchor="ctr"/>
          <a:lstStyle/>
          <a:p>
            <a:pPr algn="ctr"/>
            <a:r>
              <a:rPr lang="en-US" sz="1600">
                <a:solidFill>
                  <a:schemeClr val="tx1"/>
                </a:solidFill>
                <a:latin typeface="微软雅黑" panose="020B0503020204020204" charset="-122"/>
                <a:ea typeface="微软雅黑" panose="020B0503020204020204" charset="-122"/>
                <a:cs typeface="Times New Roman" panose="02020603050405020304" charset="0"/>
                <a:sym typeface="+mn-ea"/>
              </a:rPr>
              <a:t>Feature Importance</a:t>
            </a:r>
            <a:endParaRPr lang="en-US" altLang="zh-CN" sz="1600">
              <a:solidFill>
                <a:schemeClr val="tx1"/>
              </a:solidFill>
              <a:latin typeface="微软雅黑" panose="020B0503020204020204" charset="-122"/>
              <a:ea typeface="微软雅黑" panose="020B0503020204020204" charset="-122"/>
              <a:cs typeface="Times New Roman" panose="02020603050405020304" charset="0"/>
              <a:sym typeface="+mn-ea"/>
            </a:endParaRPr>
          </a:p>
        </p:txBody>
      </p:sp>
      <p:sp>
        <p:nvSpPr>
          <p:cNvPr id="3" name="标题 2"/>
          <p:cNvSpPr>
            <a:spLocks noGrp="1"/>
          </p:cNvSpPr>
          <p:nvPr>
            <p:custDataLst>
              <p:tags r:id="rId6"/>
            </p:custDataLst>
          </p:nvPr>
        </p:nvSpPr>
        <p:spPr>
          <a:xfrm>
            <a:off x="838200" y="346075"/>
            <a:ext cx="10515600" cy="772160"/>
          </a:xfrm>
          <a:prstGeom prst="rect">
            <a:avLst/>
          </a:prstGeom>
        </p:spPr>
        <p:txBody>
          <a:bodyPr lIns="109728" tIns="109728" rIns="109728" bIns="91440" anchor="t"/>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G</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eneralized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L</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inear </a:t>
            </a:r>
            <a:r>
              <a:rPr lang="en-US" altLang="zh-CN"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M</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cs typeface="Times New Roman" panose="02020603050405020304" charset="0"/>
              </a:rPr>
              <a:t>odel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4709" y="191279"/>
            <a:ext cx="8847515" cy="2855956"/>
          </a:xfrm>
        </p:spPr>
        <p:txBody>
          <a:bodyPr>
            <a:normAutofit/>
          </a:bodyPr>
          <a:lstStyle/>
          <a:p>
            <a:pPr algn="l"/>
            <a:r>
              <a:rPr lang="en-US" dirty="0">
                <a:ea typeface="微软雅黑" panose="020B0503020204020204" charset="-122"/>
              </a:rPr>
              <a:t>Tree Models</a:t>
            </a:r>
            <a:endParaRPr lang="en-US" sz="6600" dirty="0"/>
          </a:p>
        </p:txBody>
      </p:sp>
      <p:sp>
        <p:nvSpPr>
          <p:cNvPr id="3" name="Subtitle 2"/>
          <p:cNvSpPr>
            <a:spLocks noGrp="1"/>
          </p:cNvSpPr>
          <p:nvPr>
            <p:ph type="subTitle" idx="1"/>
          </p:nvPr>
        </p:nvSpPr>
        <p:spPr>
          <a:xfrm>
            <a:off x="3407293" y="3810766"/>
            <a:ext cx="6029324" cy="1595437"/>
          </a:xfrm>
        </p:spPr>
        <p:txBody>
          <a:bodyPr lIns="109728" tIns="109728" rIns="109728" bIns="91440" anchor="t">
            <a:normAutofit/>
          </a:bodyPr>
          <a:lstStyle/>
          <a:p>
            <a:pPr algn="l"/>
            <a:r>
              <a:rPr lang="en-US" dirty="0">
                <a:ea typeface="微软雅黑" panose="020B0503020204020204" charset="-122"/>
              </a:rPr>
              <a:t>Presented: An </a:t>
            </a:r>
            <a:r>
              <a:rPr lang="en-US" dirty="0" err="1">
                <a:ea typeface="微软雅黑" panose="020B0503020204020204" charset="-122"/>
              </a:rPr>
              <a:t>Tianyuan</a:t>
            </a:r>
            <a:endParaRPr lang="en-US" dirty="0"/>
          </a:p>
        </p:txBody>
      </p:sp>
      <p:pic>
        <p:nvPicPr>
          <p:cNvPr id="4" name="Picture 3" descr="网络技术背景"/>
          <p:cNvPicPr>
            <a:picLocks noChangeAspect="1"/>
          </p:cNvPicPr>
          <p:nvPr/>
        </p:nvPicPr>
        <p:blipFill rotWithShape="1">
          <a:blip r:embed="rId2"/>
          <a:srcRect l="49207" r="12227" b="-6"/>
          <a:stretch>
            <a:fillRect/>
          </a:stretch>
        </p:blipFill>
        <p:spPr>
          <a:xfrm>
            <a:off x="7648047" y="0"/>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572" y="946205"/>
            <a:ext cx="9955033" cy="1079829"/>
          </a:xfrm>
        </p:spPr>
        <p:txBody>
          <a:bodyPr anchor="ctr">
            <a:normAutofit/>
          </a:bodyPr>
          <a:lstStyle/>
          <a:p>
            <a:r>
              <a:rPr lang="zh-CN" altLang="en-US">
                <a:ea typeface="微软雅黑" panose="020B0503020204020204" charset="-122"/>
              </a:rPr>
              <a:t>Models</a:t>
            </a:r>
            <a:endParaRPr lang="zh-CN" altLang="en-US" dirty="0">
              <a:ea typeface="微软雅黑" panose="020B0503020204020204" charset="-122"/>
            </a:endParaRPr>
          </a:p>
        </p:txBody>
      </p:sp>
      <p:sp>
        <p:nvSpPr>
          <p:cNvPr id="3" name="内容占位符 2"/>
          <p:cNvSpPr>
            <a:spLocks noGrp="1"/>
          </p:cNvSpPr>
          <p:nvPr>
            <p:ph idx="1"/>
          </p:nvPr>
        </p:nvSpPr>
        <p:spPr>
          <a:xfrm>
            <a:off x="1049572" y="2721710"/>
            <a:ext cx="7816134" cy="2943899"/>
          </a:xfrm>
        </p:spPr>
        <p:txBody>
          <a:bodyPr lIns="109728" tIns="109728" rIns="109728" bIns="91440" anchor="t">
            <a:normAutofit/>
          </a:bodyPr>
          <a:lstStyle/>
          <a:p>
            <a:r>
              <a:rPr lang="en-US" altLang="zh-CN" sz="2600" dirty="0">
                <a:ea typeface="微软雅黑" panose="020B0503020204020204" charset="-122"/>
              </a:rPr>
              <a:t>Inspired by the warm-up project, we tried two gradient-boosting tree models: LightGBM and XGB.</a:t>
            </a:r>
          </a:p>
          <a:p>
            <a:r>
              <a:rPr lang="en-US" altLang="zh-CN" sz="2600" dirty="0">
                <a:ea typeface="微软雅黑" panose="020B0503020204020204" charset="-122"/>
              </a:rPr>
              <a:t>Random Forest is also in this part.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572" y="946205"/>
            <a:ext cx="9955033" cy="1079829"/>
          </a:xfrm>
        </p:spPr>
        <p:txBody>
          <a:bodyPr anchor="ctr">
            <a:normAutofit/>
          </a:bodyPr>
          <a:lstStyle/>
          <a:p>
            <a:r>
              <a:rPr lang="en-US" altLang="zh-CN" dirty="0">
                <a:ea typeface="微软雅黑" panose="020B0503020204020204" charset="-122"/>
              </a:rPr>
              <a:t>Best Parameters of Tree </a:t>
            </a:r>
            <a:r>
              <a:rPr lang="zh-CN" altLang="en-US" dirty="0">
                <a:ea typeface="微软雅黑" panose="020B0503020204020204" charset="-122"/>
              </a:rPr>
              <a:t>Models</a:t>
            </a:r>
          </a:p>
        </p:txBody>
      </p:sp>
      <p:sp>
        <p:nvSpPr>
          <p:cNvPr id="3" name="内容占位符 2"/>
          <p:cNvSpPr>
            <a:spLocks noGrp="1"/>
          </p:cNvSpPr>
          <p:nvPr>
            <p:ph idx="1"/>
          </p:nvPr>
        </p:nvSpPr>
        <p:spPr>
          <a:xfrm>
            <a:off x="1049572" y="2721710"/>
            <a:ext cx="7816134" cy="2943899"/>
          </a:xfrm>
        </p:spPr>
        <p:txBody>
          <a:bodyPr lIns="109728" tIns="109728" rIns="109728" bIns="91440" anchor="t">
            <a:normAutofit fontScale="85000" lnSpcReduction="20000"/>
          </a:bodyPr>
          <a:lstStyle/>
          <a:p>
            <a:pPr marL="171450" indent="-171450" algn="just">
              <a:buFont typeface="Arial" panose="020B0604020202020204" pitchFamily="34" charset="0"/>
              <a:buChar char="•"/>
            </a:pPr>
            <a:r>
              <a:rPr lang="en-US" altLang="zh-CN" sz="2400" dirty="0"/>
              <a:t>We use the regressor from packages </a:t>
            </a:r>
            <a:r>
              <a:rPr lang="en-US" altLang="zh-CN" sz="2400" u="sng" dirty="0" err="1"/>
              <a:t>lightgbm</a:t>
            </a:r>
            <a:r>
              <a:rPr lang="en-US" altLang="zh-CN" sz="2400" dirty="0"/>
              <a:t>, </a:t>
            </a:r>
            <a:r>
              <a:rPr lang="en-US" altLang="zh-CN" sz="2400" u="sng" dirty="0" err="1"/>
              <a:t>sklearn</a:t>
            </a:r>
            <a:r>
              <a:rPr lang="en-US" altLang="zh-CN" sz="2400" dirty="0"/>
              <a:t> and </a:t>
            </a:r>
            <a:r>
              <a:rPr lang="en-US" altLang="zh-CN" sz="2400" u="sng" dirty="0" err="1"/>
              <a:t>xgboost</a:t>
            </a:r>
            <a:r>
              <a:rPr lang="en-US" altLang="zh-CN" sz="2400" dirty="0"/>
              <a:t>. </a:t>
            </a:r>
          </a:p>
          <a:p>
            <a:pPr marL="171450" indent="-171450" algn="just">
              <a:buFont typeface="Arial" panose="020B0604020202020204" pitchFamily="34" charset="0"/>
              <a:buChar char="•"/>
            </a:pPr>
            <a:r>
              <a:rPr lang="en-US" altLang="zh-CN" sz="2400" dirty="0"/>
              <a:t>Random Forest: estimator(300), max depth(6), max features(100);</a:t>
            </a:r>
          </a:p>
          <a:p>
            <a:pPr marL="171450" indent="-171450" algn="just">
              <a:buFont typeface="Arial" panose="020B0604020202020204" pitchFamily="34" charset="0"/>
              <a:buChar char="•"/>
            </a:pPr>
            <a:r>
              <a:rPr lang="en-US" altLang="zh-CN" sz="2400" dirty="0"/>
              <a:t>LightGBM: estimator(100),max depth(2), learning rate(0.1); </a:t>
            </a:r>
          </a:p>
          <a:p>
            <a:pPr marL="171450" indent="-171450" algn="just">
              <a:buFont typeface="Arial" panose="020B0604020202020204" pitchFamily="34" charset="0"/>
              <a:buChar char="•"/>
            </a:pPr>
            <a:r>
              <a:rPr lang="en-US" altLang="zh-CN" sz="2400" dirty="0"/>
              <a:t>XGB: estimator(500), max depth(2), learning rate(0.01) ;</a:t>
            </a:r>
          </a:p>
          <a:p>
            <a:endParaRPr lang="en-US" altLang="zh-CN" sz="2600" dirty="0">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5698" y="-80685"/>
            <a:ext cx="6095998" cy="1624055"/>
          </a:xfrm>
        </p:spPr>
        <p:txBody>
          <a:bodyPr anchor="b">
            <a:normAutofit/>
          </a:bodyPr>
          <a:lstStyle/>
          <a:p>
            <a:r>
              <a:rPr lang="zh-CN" altLang="en-US">
                <a:ea typeface="微软雅黑" panose="020B0503020204020204" charset="-122"/>
              </a:rPr>
              <a:t>Feature Importance</a:t>
            </a:r>
            <a:endParaRPr lang="zh-CN" altLang="en-US"/>
          </a:p>
        </p:txBody>
      </p:sp>
      <p:pic>
        <p:nvPicPr>
          <p:cNvPr id="16" name="Graphic 15" descr="统计数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1547" y="1788760"/>
            <a:ext cx="7293676" cy="45072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089" y="380999"/>
            <a:ext cx="10668000" cy="3048001"/>
          </a:xfrm>
        </p:spPr>
        <p:txBody>
          <a:bodyPr vert="horz" lIns="91440" tIns="45720" rIns="91440" bIns="45720" rtlCol="0" anchor="t">
            <a:noAutofit/>
          </a:bodyPr>
          <a:lstStyle/>
          <a:p>
            <a:r>
              <a:rPr lang="en-US" sz="3200" dirty="0"/>
              <a:t>Main Contributions:</a:t>
            </a:r>
            <a:endParaRPr lang="en-US" sz="3200" dirty="0">
              <a:ea typeface="Calibri" panose="020F0502020204030204"/>
              <a:cs typeface="Calibri" panose="020F0502020204030204"/>
            </a:endParaRPr>
          </a:p>
          <a:p>
            <a:pPr lvl="1"/>
            <a:r>
              <a:rPr lang="en-US" dirty="0">
                <a:ea typeface="+mn-lt"/>
                <a:cs typeface="+mn-lt"/>
              </a:rPr>
              <a:t>A comparative analysis of </a:t>
            </a:r>
            <a:r>
              <a:rPr lang="en-US" b="1" dirty="0">
                <a:ea typeface="+mn-lt"/>
                <a:cs typeface="+mn-lt"/>
              </a:rPr>
              <a:t>machine learning methods</a:t>
            </a:r>
            <a:r>
              <a:rPr lang="en-US" dirty="0">
                <a:ea typeface="+mn-lt"/>
                <a:cs typeface="+mn-lt"/>
              </a:rPr>
              <a:t> for measuring </a:t>
            </a:r>
            <a:r>
              <a:rPr lang="en-US" b="1" dirty="0">
                <a:ea typeface="+mn-lt"/>
                <a:cs typeface="+mn-lt"/>
              </a:rPr>
              <a:t>asset risk premia</a:t>
            </a:r>
            <a:r>
              <a:rPr lang="en-US" dirty="0">
                <a:ea typeface="+mn-lt"/>
                <a:cs typeface="+mn-lt"/>
              </a:rPr>
              <a:t> of the market and individual stocks.</a:t>
            </a:r>
            <a:endParaRPr lang="en-US" dirty="0">
              <a:ea typeface="Calibri" panose="020F0502020204030204"/>
              <a:cs typeface="Calibri" panose="020F0502020204030204"/>
            </a:endParaRPr>
          </a:p>
          <a:p>
            <a:pPr lvl="1"/>
            <a:r>
              <a:rPr lang="en-US" dirty="0">
                <a:ea typeface="+mn-lt"/>
                <a:cs typeface="+mn-lt"/>
              </a:rPr>
              <a:t>A demonstration of </a:t>
            </a:r>
            <a:r>
              <a:rPr lang="en-US" b="1" dirty="0">
                <a:ea typeface="+mn-lt"/>
                <a:cs typeface="+mn-lt"/>
              </a:rPr>
              <a:t>large economic gains</a:t>
            </a:r>
            <a:r>
              <a:rPr lang="en-US" dirty="0">
                <a:ea typeface="+mn-lt"/>
                <a:cs typeface="+mn-lt"/>
              </a:rPr>
              <a:t> to investors using </a:t>
            </a:r>
            <a:r>
              <a:rPr lang="en-US" b="1" dirty="0">
                <a:ea typeface="+mn-lt"/>
                <a:cs typeface="+mn-lt"/>
              </a:rPr>
              <a:t>machine learning forecasts</a:t>
            </a:r>
            <a:r>
              <a:rPr lang="en-US" dirty="0">
                <a:ea typeface="+mn-lt"/>
                <a:cs typeface="+mn-lt"/>
              </a:rPr>
              <a:t>, in some cases </a:t>
            </a:r>
            <a:r>
              <a:rPr lang="en-US" b="1" dirty="0">
                <a:ea typeface="+mn-lt"/>
                <a:cs typeface="+mn-lt"/>
              </a:rPr>
              <a:t>doubling</a:t>
            </a:r>
            <a:r>
              <a:rPr lang="en-US" dirty="0">
                <a:ea typeface="+mn-lt"/>
                <a:cs typeface="+mn-lt"/>
              </a:rPr>
              <a:t> the performance of leading regression-based strategies.</a:t>
            </a:r>
            <a:endParaRPr lang="en-US" dirty="0">
              <a:ea typeface="Calibri" panose="020F0502020204030204"/>
              <a:cs typeface="Calibri" panose="020F0502020204030204"/>
            </a:endParaRPr>
          </a:p>
          <a:p>
            <a:pPr lvl="1"/>
            <a:r>
              <a:rPr lang="en-US" dirty="0">
                <a:ea typeface="+mn-lt"/>
                <a:cs typeface="+mn-lt"/>
              </a:rPr>
              <a:t>An identification of the </a:t>
            </a:r>
            <a:r>
              <a:rPr lang="en-US" b="1" dirty="0">
                <a:ea typeface="+mn-lt"/>
                <a:cs typeface="+mn-lt"/>
              </a:rPr>
              <a:t>best-performing methods</a:t>
            </a:r>
            <a:r>
              <a:rPr lang="en-US" dirty="0">
                <a:ea typeface="+mn-lt"/>
                <a:cs typeface="+mn-lt"/>
              </a:rPr>
              <a:t> (trees and neural networks) and their </a:t>
            </a:r>
            <a:r>
              <a:rPr lang="en-US" b="1" dirty="0">
                <a:ea typeface="+mn-lt"/>
                <a:cs typeface="+mn-lt"/>
              </a:rPr>
              <a:t>predictive gains</a:t>
            </a:r>
            <a:r>
              <a:rPr lang="en-US" dirty="0">
                <a:ea typeface="+mn-lt"/>
                <a:cs typeface="+mn-lt"/>
              </a:rPr>
              <a:t> due to allowing </a:t>
            </a:r>
            <a:r>
              <a:rPr lang="en-US" b="1" dirty="0">
                <a:ea typeface="+mn-lt"/>
                <a:cs typeface="+mn-lt"/>
              </a:rPr>
              <a:t>nonlinear predictor interactions</a:t>
            </a:r>
            <a:r>
              <a:rPr lang="en-US" dirty="0">
                <a:ea typeface="+mn-lt"/>
                <a:cs typeface="+mn-lt"/>
              </a:rPr>
              <a:t>.</a:t>
            </a:r>
            <a:endParaRPr lang="en-US" dirty="0">
              <a:ea typeface="Calibri" panose="020F0502020204030204"/>
              <a:cs typeface="Calibri" panose="020F0502020204030204"/>
            </a:endParaRPr>
          </a:p>
          <a:p>
            <a:pPr lvl="1"/>
            <a:r>
              <a:rPr lang="en-US" dirty="0">
                <a:ea typeface="+mn-lt"/>
                <a:cs typeface="+mn-lt"/>
              </a:rPr>
              <a:t>A consensus on the </a:t>
            </a:r>
            <a:r>
              <a:rPr lang="en-US" b="1" dirty="0">
                <a:ea typeface="+mn-lt"/>
                <a:cs typeface="+mn-lt"/>
              </a:rPr>
              <a:t>dominant predictive signals</a:t>
            </a:r>
            <a:r>
              <a:rPr lang="en-US" dirty="0">
                <a:ea typeface="+mn-lt"/>
                <a:cs typeface="+mn-lt"/>
              </a:rPr>
              <a:t>, which include variations in </a:t>
            </a:r>
            <a:r>
              <a:rPr lang="en-US" b="1" dirty="0">
                <a:ea typeface="+mn-lt"/>
                <a:cs typeface="+mn-lt"/>
              </a:rPr>
              <a:t>momentum, liquidity, and volatility</a:t>
            </a:r>
            <a:r>
              <a:rPr lang="en-US" dirty="0">
                <a:ea typeface="+mn-lt"/>
                <a:cs typeface="+mn-lt"/>
              </a:rPr>
              <a:t>.</a:t>
            </a:r>
            <a:endParaRPr lang="en-US" dirty="0">
              <a:ea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15698" y="-80685"/>
            <a:ext cx="6095998" cy="1624055"/>
          </a:xfrm>
        </p:spPr>
        <p:txBody>
          <a:bodyPr anchor="b">
            <a:normAutofit/>
          </a:bodyPr>
          <a:lstStyle/>
          <a:p>
            <a:r>
              <a:rPr lang="zh-CN" altLang="en-US" dirty="0">
                <a:ea typeface="微软雅黑" panose="020B0503020204020204" charset="-122"/>
              </a:rPr>
              <a:t>Model Performance</a:t>
            </a:r>
            <a:endParaRPr lang="zh-CN" altLang="en-US" dirty="0"/>
          </a:p>
        </p:txBody>
      </p:sp>
      <p:pic>
        <p:nvPicPr>
          <p:cNvPr id="16" name="Graphic 15" descr="统计数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6017" y="1901844"/>
            <a:ext cx="5100586" cy="1418005"/>
          </a:xfrm>
          <a:prstGeom prst="rect">
            <a:avLst/>
          </a:prstGeom>
        </p:spPr>
      </p:pic>
      <p:sp>
        <p:nvSpPr>
          <p:cNvPr id="13" name="标题 1"/>
          <p:cNvSpPr txBox="1"/>
          <p:nvPr/>
        </p:nvSpPr>
        <p:spPr>
          <a:xfrm>
            <a:off x="3983042" y="1906094"/>
            <a:ext cx="4610216" cy="608375"/>
          </a:xfrm>
          <a:prstGeom prst="rect">
            <a:avLst/>
          </a:prstGeom>
        </p:spPr>
        <p:txBody>
          <a:bodyPr lIns="109728" tIns="109728" rIns="109728" bIns="91440" anchor="b">
            <a:normAutofit/>
          </a:bodyPr>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2400" dirty="0">
                <a:ea typeface="微软雅黑" panose="020B0503020204020204" charset="-122"/>
              </a:rPr>
              <a:t>LightGBM</a:t>
            </a:r>
            <a:endParaRPr lang="zh-CN" altLang="en-US" sz="2400" dirty="0"/>
          </a:p>
        </p:txBody>
      </p:sp>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6017" y="4097646"/>
            <a:ext cx="5218418" cy="1487851"/>
          </a:xfrm>
          <a:prstGeom prst="rect">
            <a:avLst/>
          </a:prstGeom>
        </p:spPr>
      </p:pic>
      <p:sp>
        <p:nvSpPr>
          <p:cNvPr id="18" name="标题 1"/>
          <p:cNvSpPr txBox="1"/>
          <p:nvPr/>
        </p:nvSpPr>
        <p:spPr>
          <a:xfrm>
            <a:off x="4471860" y="4233197"/>
            <a:ext cx="2290376" cy="608375"/>
          </a:xfrm>
          <a:prstGeom prst="rect">
            <a:avLst/>
          </a:prstGeom>
        </p:spPr>
        <p:txBody>
          <a:bodyPr lIns="109728" tIns="109728" rIns="109728" bIns="91440" anchor="b">
            <a:normAutofit/>
          </a:bodyPr>
          <a:lstStyle>
            <a:lvl1pPr algn="l" defTabSz="914400" rtl="0" eaLnBrk="1" latinLnBrk="0" hangingPunct="1">
              <a:lnSpc>
                <a:spcPct val="110000"/>
              </a:lnSpc>
              <a:spcBef>
                <a:spcPct val="0"/>
              </a:spcBef>
              <a:buNone/>
              <a:defRPr sz="4400" kern="1200" spc="250">
                <a:solidFill>
                  <a:schemeClr val="tx1"/>
                </a:solidFill>
                <a:latin typeface="+mj-lt"/>
                <a:ea typeface="+mj-ea"/>
                <a:cs typeface="+mj-cs"/>
              </a:defRPr>
            </a:lvl1pPr>
          </a:lstStyle>
          <a:p>
            <a:r>
              <a:rPr lang="en-US" altLang="zh-CN" sz="2400" dirty="0">
                <a:ea typeface="微软雅黑" panose="020B0503020204020204" charset="-122"/>
              </a:rPr>
              <a:t>XGB</a:t>
            </a:r>
            <a:endParaRPr lang="zh-CN" alt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709" y="191279"/>
            <a:ext cx="8847515" cy="2855956"/>
          </a:xfrm>
        </p:spPr>
        <p:txBody>
          <a:bodyPr>
            <a:normAutofit/>
          </a:bodyPr>
          <a:lstStyle/>
          <a:p>
            <a:pPr algn="l"/>
            <a:r>
              <a:rPr lang="en-US" dirty="0">
                <a:ea typeface="微软雅黑" panose="020B0503020204020204" charset="-122"/>
              </a:rPr>
              <a:t>Neural</a:t>
            </a:r>
            <a:r>
              <a:rPr lang="en-US" sz="6600" dirty="0">
                <a:ea typeface="微软雅黑" panose="020B0503020204020204" charset="-122"/>
              </a:rPr>
              <a:t> Networks</a:t>
            </a:r>
            <a:endParaRPr lang="en-US" sz="6600" dirty="0" err="1"/>
          </a:p>
        </p:txBody>
      </p:sp>
      <p:sp>
        <p:nvSpPr>
          <p:cNvPr id="3" name="Subtitle 2"/>
          <p:cNvSpPr>
            <a:spLocks noGrp="1"/>
          </p:cNvSpPr>
          <p:nvPr>
            <p:ph type="subTitle" idx="1"/>
          </p:nvPr>
        </p:nvSpPr>
        <p:spPr>
          <a:xfrm>
            <a:off x="3703856" y="3824442"/>
            <a:ext cx="6029324" cy="1595437"/>
          </a:xfrm>
        </p:spPr>
        <p:txBody>
          <a:bodyPr lIns="109728" tIns="109728" rIns="109728" bIns="91440" anchor="t">
            <a:normAutofit/>
          </a:bodyPr>
          <a:lstStyle/>
          <a:p>
            <a:pPr algn="l"/>
            <a:r>
              <a:rPr lang="en-US" dirty="0">
                <a:ea typeface="微软雅黑" panose="020B0503020204020204" charset="-122"/>
              </a:rPr>
              <a:t>Presented: Lei Yunxin</a:t>
            </a:r>
            <a:endParaRPr lang="en-US" dirty="0"/>
          </a:p>
        </p:txBody>
      </p:sp>
      <p:pic>
        <p:nvPicPr>
          <p:cNvPr id="4" name="Picture 3" descr="网络技术背景"/>
          <p:cNvPicPr>
            <a:picLocks noChangeAspect="1"/>
          </p:cNvPicPr>
          <p:nvPr/>
        </p:nvPicPr>
        <p:blipFill rotWithShape="1">
          <a:blip r:embed="rId2"/>
          <a:srcRect l="49207" r="12227" b="-6"/>
          <a:stretch>
            <a:fillRect/>
          </a:stretch>
        </p:blipFill>
        <p:spPr>
          <a:xfrm>
            <a:off x="7648047" y="0"/>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11" name="Group 10"/>
          <p:cNvGrpSpPr>
            <a:grpSpLocks noGrp="1" noUngrp="1" noRot="1" noChangeAspect="1" noMove="1" noResize="1"/>
          </p:cNvGrpSpPr>
          <p:nvPr/>
        </p:nvGrpSpPr>
        <p:grpSpPr>
          <a:xfrm>
            <a:off x="7620000" y="-1"/>
            <a:ext cx="874716" cy="6858001"/>
            <a:chOff x="7620000" y="-1"/>
            <a:chExt cx="874716" cy="6858001"/>
          </a:xfrm>
        </p:grpSpPr>
        <p:sp>
          <p:nvSpPr>
            <p:cNvPr id="12" name="Freeform: Shape 11"/>
            <p:cNvSpPr/>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p:cNvSpPr/>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49572" y="946205"/>
            <a:ext cx="9955033" cy="1079829"/>
          </a:xfrm>
        </p:spPr>
        <p:txBody>
          <a:bodyPr anchor="ctr">
            <a:normAutofit/>
          </a:bodyPr>
          <a:lstStyle/>
          <a:p>
            <a:r>
              <a:rPr lang="zh-CN" altLang="en-US">
                <a:ea typeface="微软雅黑" panose="020B0503020204020204" charset="-122"/>
              </a:rPr>
              <a:t>Models</a:t>
            </a:r>
            <a:endParaRPr lang="zh-CN" altLang="en-US" dirty="0">
              <a:ea typeface="微软雅黑" panose="020B0503020204020204" charset="-122"/>
            </a:endParaRPr>
          </a:p>
        </p:txBody>
      </p:sp>
      <p:sp>
        <p:nvSpPr>
          <p:cNvPr id="3" name="内容占位符 2"/>
          <p:cNvSpPr>
            <a:spLocks noGrp="1"/>
          </p:cNvSpPr>
          <p:nvPr>
            <p:ph idx="1"/>
          </p:nvPr>
        </p:nvSpPr>
        <p:spPr>
          <a:xfrm>
            <a:off x="1057522" y="3339548"/>
            <a:ext cx="7816134" cy="2943899"/>
          </a:xfrm>
        </p:spPr>
        <p:txBody>
          <a:bodyPr lIns="109728" tIns="109728" rIns="109728" bIns="91440" anchor="t">
            <a:normAutofit fontScale="92500"/>
          </a:bodyPr>
          <a:lstStyle/>
          <a:p>
            <a:r>
              <a:rPr lang="zh-CN" altLang="en-US" sz="2600">
                <a:ea typeface="微软雅黑" panose="020B0503020204020204" charset="-122"/>
              </a:rPr>
              <a:t>NN1 – 1 hidden layer – 32 neurons</a:t>
            </a:r>
          </a:p>
          <a:p>
            <a:r>
              <a:rPr lang="zh-CN" altLang="en-US" sz="2600">
                <a:ea typeface="微软雅黑" panose="020B0503020204020204" charset="-122"/>
              </a:rPr>
              <a:t>NN2 – </a:t>
            </a:r>
            <a:r>
              <a:rPr lang="en-US" altLang="en-US" sz="2600" dirty="0">
                <a:ea typeface="微软雅黑" panose="020B0503020204020204" charset="-122"/>
              </a:rPr>
              <a:t>2</a:t>
            </a:r>
            <a:r>
              <a:rPr lang="zh-CN" altLang="en-US" sz="2600" dirty="0">
                <a:ea typeface="微软雅黑" panose="020B0503020204020204" charset="-122"/>
              </a:rPr>
              <a:t> </a:t>
            </a:r>
            <a:r>
              <a:rPr lang="en-US" altLang="en-US" sz="2600" dirty="0">
                <a:ea typeface="微软雅黑" panose="020B0503020204020204" charset="-122"/>
              </a:rPr>
              <a:t>hidden</a:t>
            </a:r>
            <a:r>
              <a:rPr lang="zh-CN" altLang="en-US" sz="2600" dirty="0">
                <a:ea typeface="微软雅黑" panose="020B0503020204020204" charset="-122"/>
              </a:rPr>
              <a:t> </a:t>
            </a:r>
            <a:r>
              <a:rPr lang="en-US" altLang="en-US" sz="2600" dirty="0">
                <a:ea typeface="微软雅黑" panose="020B0503020204020204" charset="-122"/>
              </a:rPr>
              <a:t>layers</a:t>
            </a:r>
            <a:r>
              <a:rPr lang="zh-CN" altLang="en-US" sz="2600" dirty="0">
                <a:ea typeface="微软雅黑" panose="020B0503020204020204" charset="-122"/>
              </a:rPr>
              <a:t> </a:t>
            </a:r>
            <a:r>
              <a:rPr lang="en-US" altLang="zh-CN" sz="2600" dirty="0">
                <a:ea typeface="微软雅黑" panose="020B0503020204020204" charset="-122"/>
              </a:rPr>
              <a:t>–</a:t>
            </a:r>
            <a:r>
              <a:rPr lang="zh-CN" altLang="en-US" sz="2600" dirty="0">
                <a:ea typeface="微软雅黑" panose="020B0503020204020204" charset="-122"/>
              </a:rPr>
              <a:t> </a:t>
            </a:r>
            <a:r>
              <a:rPr lang="en-US" altLang="en-US" sz="2600" dirty="0">
                <a:ea typeface="微软雅黑" panose="020B0503020204020204" charset="-122"/>
              </a:rPr>
              <a:t>[32,16]</a:t>
            </a:r>
            <a:r>
              <a:rPr lang="zh-CN" altLang="en-US" sz="2600" dirty="0">
                <a:ea typeface="微软雅黑" panose="020B0503020204020204" charset="-122"/>
              </a:rPr>
              <a:t> </a:t>
            </a:r>
            <a:r>
              <a:rPr lang="en-US" altLang="en-US" sz="2600" dirty="0">
                <a:ea typeface="微软雅黑" panose="020B0503020204020204" charset="-122"/>
              </a:rPr>
              <a:t>neurons</a:t>
            </a:r>
            <a:endParaRPr lang="zh-CN" altLang="en-US" sz="2600" dirty="0">
              <a:ea typeface="微软雅黑" panose="020B0503020204020204" charset="-122"/>
            </a:endParaRPr>
          </a:p>
          <a:p>
            <a:r>
              <a:rPr lang="zh-CN" altLang="en-US" sz="2600">
                <a:ea typeface="微软雅黑" panose="020B0503020204020204" charset="-122"/>
              </a:rPr>
              <a:t>NN3 </a:t>
            </a:r>
            <a:r>
              <a:rPr lang="zh-CN" sz="2600">
                <a:ea typeface="微软雅黑" panose="020B0503020204020204" charset="-122"/>
              </a:rPr>
              <a:t>–</a:t>
            </a:r>
            <a:r>
              <a:rPr lang="zh-CN" altLang="en-US" sz="2600">
                <a:ea typeface="微软雅黑" panose="020B0503020204020204" charset="-122"/>
              </a:rPr>
              <a:t> </a:t>
            </a:r>
            <a:r>
              <a:rPr lang="en-US" altLang="zh-CN" sz="2600" dirty="0">
                <a:ea typeface="+mn-lt"/>
              </a:rPr>
              <a:t>3</a:t>
            </a:r>
            <a:r>
              <a:rPr lang="zh-CN" sz="2600" dirty="0">
                <a:ea typeface="微软雅黑" panose="020B0503020204020204" charset="-122"/>
              </a:rPr>
              <a:t> </a:t>
            </a:r>
            <a:r>
              <a:rPr lang="en-US" altLang="zh-CN" sz="2600" dirty="0">
                <a:ea typeface="+mn-lt"/>
              </a:rPr>
              <a:t>hidden</a:t>
            </a:r>
            <a:r>
              <a:rPr lang="zh-CN" sz="2600" dirty="0">
                <a:ea typeface="微软雅黑" panose="020B0503020204020204" charset="-122"/>
              </a:rPr>
              <a:t> </a:t>
            </a:r>
            <a:r>
              <a:rPr lang="en-US" altLang="zh-CN" sz="2600" dirty="0">
                <a:ea typeface="+mn-lt"/>
              </a:rPr>
              <a:t>layers</a:t>
            </a:r>
            <a:r>
              <a:rPr lang="zh-CN" sz="2600" dirty="0">
                <a:ea typeface="微软雅黑" panose="020B0503020204020204" charset="-122"/>
              </a:rPr>
              <a:t> </a:t>
            </a:r>
            <a:r>
              <a:rPr lang="en-US" altLang="zh-CN" sz="2600" dirty="0">
                <a:ea typeface="+mn-lt"/>
              </a:rPr>
              <a:t>–</a:t>
            </a:r>
            <a:r>
              <a:rPr lang="zh-CN" sz="2600" dirty="0">
                <a:ea typeface="微软雅黑" panose="020B0503020204020204" charset="-122"/>
              </a:rPr>
              <a:t> </a:t>
            </a:r>
            <a:r>
              <a:rPr lang="en-US" altLang="zh-CN" sz="2600" dirty="0">
                <a:ea typeface="+mn-lt"/>
              </a:rPr>
              <a:t>[32,16,8]</a:t>
            </a:r>
            <a:r>
              <a:rPr lang="zh-CN" sz="2600" dirty="0">
                <a:ea typeface="微软雅黑" panose="020B0503020204020204" charset="-122"/>
              </a:rPr>
              <a:t> </a:t>
            </a:r>
            <a:r>
              <a:rPr lang="en-US" altLang="zh-CN" sz="2600" dirty="0">
                <a:ea typeface="+mn-lt"/>
              </a:rPr>
              <a:t>neurons</a:t>
            </a:r>
            <a:endParaRPr lang="zh-CN" altLang="en-US" sz="2600" dirty="0">
              <a:ea typeface="微软雅黑" panose="020B0503020204020204" charset="-122"/>
            </a:endParaRPr>
          </a:p>
          <a:p>
            <a:r>
              <a:rPr lang="zh-CN" altLang="en-US" sz="2600">
                <a:ea typeface="微软雅黑" panose="020B0503020204020204" charset="-122"/>
              </a:rPr>
              <a:t>NN4 </a:t>
            </a:r>
            <a:r>
              <a:rPr lang="zh-CN" sz="2600">
                <a:ea typeface="微软雅黑" panose="020B0503020204020204" charset="-122"/>
              </a:rPr>
              <a:t>–</a:t>
            </a:r>
            <a:r>
              <a:rPr lang="zh-CN" altLang="en-US" sz="2600">
                <a:ea typeface="微软雅黑" panose="020B0503020204020204" charset="-122"/>
              </a:rPr>
              <a:t> </a:t>
            </a:r>
            <a:r>
              <a:rPr lang="en-US" altLang="zh-CN" sz="2600" dirty="0">
                <a:ea typeface="+mn-lt"/>
              </a:rPr>
              <a:t>4</a:t>
            </a:r>
            <a:r>
              <a:rPr lang="zh-CN" sz="2600" dirty="0">
                <a:ea typeface="微软雅黑" panose="020B0503020204020204" charset="-122"/>
              </a:rPr>
              <a:t> </a:t>
            </a:r>
            <a:r>
              <a:rPr lang="en-US" sz="2600" dirty="0">
                <a:ea typeface="+mn-lt"/>
              </a:rPr>
              <a:t>hidden</a:t>
            </a:r>
            <a:r>
              <a:rPr lang="zh-CN" sz="2600" dirty="0">
                <a:ea typeface="微软雅黑" panose="020B0503020204020204" charset="-122"/>
              </a:rPr>
              <a:t> </a:t>
            </a:r>
            <a:r>
              <a:rPr lang="en-US" sz="2600" dirty="0">
                <a:ea typeface="+mn-lt"/>
              </a:rPr>
              <a:t>layers</a:t>
            </a:r>
            <a:r>
              <a:rPr lang="zh-CN" sz="2600" dirty="0">
                <a:ea typeface="微软雅黑" panose="020B0503020204020204" charset="-122"/>
              </a:rPr>
              <a:t> </a:t>
            </a:r>
            <a:r>
              <a:rPr lang="en-US" sz="2600" dirty="0">
                <a:ea typeface="+mn-lt"/>
              </a:rPr>
              <a:t>–</a:t>
            </a:r>
            <a:r>
              <a:rPr lang="zh-CN" sz="2600" dirty="0">
                <a:ea typeface="微软雅黑" panose="020B0503020204020204" charset="-122"/>
              </a:rPr>
              <a:t> </a:t>
            </a:r>
            <a:r>
              <a:rPr lang="en-US" sz="2600" dirty="0">
                <a:ea typeface="+mn-lt"/>
              </a:rPr>
              <a:t>[32,16,8,4]</a:t>
            </a:r>
            <a:r>
              <a:rPr lang="zh-CN" sz="2600" dirty="0">
                <a:ea typeface="微软雅黑" panose="020B0503020204020204" charset="-122"/>
              </a:rPr>
              <a:t> </a:t>
            </a:r>
            <a:r>
              <a:rPr lang="en-US" sz="2600" dirty="0">
                <a:ea typeface="+mn-lt"/>
              </a:rPr>
              <a:t>neurons</a:t>
            </a:r>
            <a:endParaRPr lang="zh-CN" sz="2600" dirty="0">
              <a:ea typeface="+mn-lt"/>
            </a:endParaRPr>
          </a:p>
          <a:p>
            <a:r>
              <a:rPr lang="zh-CN" altLang="en-US" sz="2600">
                <a:ea typeface="微软雅黑" panose="020B0503020204020204" charset="-122"/>
              </a:rPr>
              <a:t>NN5 </a:t>
            </a:r>
            <a:r>
              <a:rPr lang="zh-CN" sz="2600">
                <a:ea typeface="微软雅黑" panose="020B0503020204020204" charset="-122"/>
              </a:rPr>
              <a:t>–</a:t>
            </a:r>
            <a:r>
              <a:rPr lang="zh-CN" altLang="en-US" sz="2600">
                <a:ea typeface="微软雅黑" panose="020B0503020204020204" charset="-122"/>
              </a:rPr>
              <a:t> </a:t>
            </a:r>
            <a:r>
              <a:rPr lang="en-US" altLang="zh-CN" sz="2600" dirty="0">
                <a:ea typeface="+mn-lt"/>
              </a:rPr>
              <a:t>5</a:t>
            </a:r>
            <a:r>
              <a:rPr lang="zh-CN" sz="2600" dirty="0">
                <a:ea typeface="微软雅黑" panose="020B0503020204020204" charset="-122"/>
              </a:rPr>
              <a:t> </a:t>
            </a:r>
            <a:r>
              <a:rPr lang="en-US" altLang="zh-CN" sz="2600" dirty="0">
                <a:ea typeface="+mn-lt"/>
              </a:rPr>
              <a:t>hidden</a:t>
            </a:r>
            <a:r>
              <a:rPr lang="zh-CN" sz="2600" dirty="0">
                <a:ea typeface="微软雅黑" panose="020B0503020204020204" charset="-122"/>
              </a:rPr>
              <a:t> </a:t>
            </a:r>
            <a:r>
              <a:rPr lang="en-US" altLang="zh-CN" sz="2600" dirty="0">
                <a:ea typeface="+mn-lt"/>
              </a:rPr>
              <a:t>layers</a:t>
            </a:r>
            <a:r>
              <a:rPr lang="zh-CN" sz="2600" dirty="0">
                <a:ea typeface="微软雅黑" panose="020B0503020204020204" charset="-122"/>
              </a:rPr>
              <a:t> </a:t>
            </a:r>
            <a:r>
              <a:rPr lang="en-US" altLang="zh-CN" sz="2600" dirty="0">
                <a:ea typeface="+mn-lt"/>
              </a:rPr>
              <a:t>–</a:t>
            </a:r>
            <a:r>
              <a:rPr lang="zh-CN" sz="2600" dirty="0">
                <a:ea typeface="微软雅黑" panose="020B0503020204020204" charset="-122"/>
              </a:rPr>
              <a:t> </a:t>
            </a:r>
            <a:r>
              <a:rPr lang="en-US" altLang="zh-CN" sz="2600" dirty="0">
                <a:ea typeface="+mn-lt"/>
              </a:rPr>
              <a:t>[32,16,8,4,2]</a:t>
            </a:r>
            <a:r>
              <a:rPr lang="zh-CN" sz="2600" dirty="0">
                <a:ea typeface="微软雅黑" panose="020B0503020204020204" charset="-122"/>
              </a:rPr>
              <a:t> </a:t>
            </a:r>
            <a:r>
              <a:rPr lang="en-US" altLang="zh-CN" sz="2600" dirty="0">
                <a:ea typeface="+mn-lt"/>
              </a:rPr>
              <a:t>neurons</a:t>
            </a:r>
            <a:endParaRPr lang="zh-CN" altLang="en-US" sz="2600" dirty="0">
              <a:ea typeface="微软雅黑" panose="020B0503020204020204" charset="-122"/>
            </a:endParaRPr>
          </a:p>
        </p:txBody>
      </p:sp>
      <p:grpSp>
        <p:nvGrpSpPr>
          <p:cNvPr id="10" name="Group 9"/>
          <p:cNvGrpSpPr>
            <a:grpSpLocks noGrp="1" noUngrp="1" noRot="1" noChangeAspect="1" noMove="1" noResize="1"/>
          </p:cNvGrpSpPr>
          <p:nvPr/>
        </p:nvGrpSpPr>
        <p:grpSpPr>
          <a:xfrm flipV="1">
            <a:off x="544" y="2244769"/>
            <a:ext cx="12191456" cy="2651760"/>
            <a:chOff x="476" y="-3923156"/>
            <a:chExt cx="10667524" cy="2493728"/>
          </a:xfrm>
        </p:grpSpPr>
        <p:sp>
          <p:nvSpPr>
            <p:cNvPr id="11" name="Freeform: Shape 10"/>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49572" y="946205"/>
            <a:ext cx="9955033" cy="1079829"/>
          </a:xfrm>
        </p:spPr>
        <p:txBody>
          <a:bodyPr anchor="ctr">
            <a:normAutofit/>
          </a:bodyPr>
          <a:lstStyle/>
          <a:p>
            <a:r>
              <a:rPr lang="zh-CN" altLang="en-US">
                <a:ea typeface="微软雅黑" panose="020B0503020204020204" charset="-122"/>
              </a:rPr>
              <a:t>Details</a:t>
            </a:r>
            <a:endParaRPr lang="zh-CN" altLang="en-US"/>
          </a:p>
        </p:txBody>
      </p:sp>
      <p:sp>
        <p:nvSpPr>
          <p:cNvPr id="3" name="内容占位符 2"/>
          <p:cNvSpPr>
            <a:spLocks noGrp="1"/>
          </p:cNvSpPr>
          <p:nvPr>
            <p:ph idx="1"/>
          </p:nvPr>
        </p:nvSpPr>
        <p:spPr>
          <a:xfrm>
            <a:off x="1057522" y="3339548"/>
            <a:ext cx="7816134" cy="2943899"/>
          </a:xfrm>
        </p:spPr>
        <p:txBody>
          <a:bodyPr lIns="109728" tIns="109728" rIns="109728" bIns="91440" anchor="t">
            <a:normAutofit/>
          </a:bodyPr>
          <a:lstStyle/>
          <a:p>
            <a:pPr>
              <a:lnSpc>
                <a:spcPct val="104000"/>
              </a:lnSpc>
            </a:pPr>
            <a:r>
              <a:rPr lang="zh-CN" altLang="en-US">
                <a:ea typeface="微软雅黑" panose="020B0503020204020204" charset="-122"/>
              </a:rPr>
              <a:t>Activation Function: ReLU</a:t>
            </a:r>
          </a:p>
          <a:p>
            <a:pPr>
              <a:lnSpc>
                <a:spcPct val="104000"/>
              </a:lnSpc>
            </a:pPr>
            <a:r>
              <a:rPr lang="zh-CN" altLang="en-US">
                <a:ea typeface="微软雅黑" panose="020B0503020204020204" charset="-122"/>
              </a:rPr>
              <a:t>Parameter Estimation: SGD</a:t>
            </a:r>
          </a:p>
          <a:p>
            <a:pPr lvl="1">
              <a:lnSpc>
                <a:spcPct val="104000"/>
              </a:lnSpc>
            </a:pPr>
            <a:r>
              <a:rPr lang="zh-CN" altLang="en-US" spc="120">
                <a:ea typeface="微软雅黑" panose="020B0503020204020204" charset="-122"/>
              </a:rPr>
              <a:t>learning rate: 'learning rate shrinkage' algorithm</a:t>
            </a:r>
          </a:p>
          <a:p>
            <a:pPr lvl="1">
              <a:lnSpc>
                <a:spcPct val="104000"/>
              </a:lnSpc>
            </a:pPr>
            <a:r>
              <a:rPr lang="zh-CN" altLang="en-US" spc="120">
                <a:ea typeface="微软雅黑" panose="020B0503020204020204" charset="-122"/>
              </a:rPr>
              <a:t>early stopping: lower computational cost</a:t>
            </a:r>
          </a:p>
          <a:p>
            <a:pPr lvl="1">
              <a:lnSpc>
                <a:spcPct val="104000"/>
              </a:lnSpc>
            </a:pPr>
            <a:r>
              <a:rPr lang="zh-CN" altLang="en-US" spc="120">
                <a:ea typeface="微软雅黑" panose="020B0503020204020204" charset="-122"/>
              </a:rPr>
              <a:t>batch normalization</a:t>
            </a:r>
          </a:p>
          <a:p>
            <a:pPr lvl="1">
              <a:lnSpc>
                <a:spcPct val="104000"/>
              </a:lnSpc>
            </a:pPr>
            <a:endParaRPr lang="zh-CN" altLang="en-US">
              <a:ea typeface="微软雅黑" panose="020B0503020204020204" charset="-122"/>
            </a:endParaRPr>
          </a:p>
          <a:p>
            <a:pPr>
              <a:lnSpc>
                <a:spcPct val="104000"/>
              </a:lnSpc>
            </a:pPr>
            <a:endParaRPr lang="zh-CN" altLang="en-US">
              <a:ea typeface="微软雅黑" panose="020B0503020204020204" charset="-122"/>
            </a:endParaRPr>
          </a:p>
        </p:txBody>
      </p:sp>
      <p:grpSp>
        <p:nvGrpSpPr>
          <p:cNvPr id="10" name="Group 9"/>
          <p:cNvGrpSpPr>
            <a:grpSpLocks noGrp="1" noUngrp="1" noRot="1" noChangeAspect="1" noMove="1" noResize="1"/>
          </p:cNvGrpSpPr>
          <p:nvPr/>
        </p:nvGrpSpPr>
        <p:grpSpPr>
          <a:xfrm flipV="1">
            <a:off x="544" y="2244769"/>
            <a:ext cx="12191456" cy="2651760"/>
            <a:chOff x="476" y="-3923156"/>
            <a:chExt cx="10667524" cy="2493728"/>
          </a:xfrm>
        </p:grpSpPr>
        <p:sp>
          <p:nvSpPr>
            <p:cNvPr id="11" name="Freeform: Shape 10"/>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1049572" y="946205"/>
            <a:ext cx="9955033" cy="1079829"/>
          </a:xfrm>
        </p:spPr>
        <p:txBody>
          <a:bodyPr anchor="ctr">
            <a:normAutofit/>
          </a:bodyPr>
          <a:lstStyle/>
          <a:p>
            <a:r>
              <a:rPr lang="zh-CN" altLang="en-US">
                <a:ea typeface="微软雅黑" panose="020B0503020204020204" charset="-122"/>
              </a:rPr>
              <a:t>Performance Evaluation</a:t>
            </a:r>
            <a:endParaRPr lang="zh-CN" altLang="en-US"/>
          </a:p>
        </p:txBody>
      </p:sp>
      <p:sp>
        <p:nvSpPr>
          <p:cNvPr id="3" name="内容占位符 2"/>
          <p:cNvSpPr>
            <a:spLocks noGrp="1"/>
          </p:cNvSpPr>
          <p:nvPr>
            <p:ph idx="1"/>
          </p:nvPr>
        </p:nvSpPr>
        <p:spPr>
          <a:xfrm>
            <a:off x="1057522" y="3339548"/>
            <a:ext cx="7816134" cy="2943899"/>
          </a:xfrm>
        </p:spPr>
        <p:txBody>
          <a:bodyPr lIns="109728" tIns="109728" rIns="109728" bIns="91440" anchor="t">
            <a:normAutofit/>
          </a:bodyPr>
          <a:lstStyle/>
          <a:p>
            <a:r>
              <a:rPr lang="zh-CN" altLang="en-US">
                <a:ea typeface="微软雅黑" panose="020B0503020204020204" charset="-122"/>
              </a:rPr>
              <a:t>Calculation reduction in panel predictive R</a:t>
            </a:r>
            <a:r>
              <a:rPr lang="zh-CN" altLang="en-US" baseline="30000">
                <a:ea typeface="微软雅黑" panose="020B0503020204020204" charset="-122"/>
              </a:rPr>
              <a:t>2</a:t>
            </a:r>
            <a:r>
              <a:rPr lang="zh-CN" altLang="en-US">
                <a:ea typeface="微软雅黑" panose="020B0503020204020204" charset="-122"/>
              </a:rPr>
              <a:t> from shuffling values of predictor j, while holding the remaining model estimates fixed. </a:t>
            </a:r>
            <a:endParaRPr lang="zh-CN" altLang="en-US" dirty="0">
              <a:ea typeface="微软雅黑" panose="020B0503020204020204" charset="-122"/>
            </a:endParaRPr>
          </a:p>
        </p:txBody>
      </p:sp>
      <p:grpSp>
        <p:nvGrpSpPr>
          <p:cNvPr id="10" name="Group 9"/>
          <p:cNvGrpSpPr>
            <a:grpSpLocks noGrp="1" noUngrp="1" noRot="1" noChangeAspect="1" noMove="1" noResize="1"/>
          </p:cNvGrpSpPr>
          <p:nvPr/>
        </p:nvGrpSpPr>
        <p:grpSpPr>
          <a:xfrm flipV="1">
            <a:off x="544" y="2244769"/>
            <a:ext cx="12191456" cy="2651760"/>
            <a:chOff x="476" y="-3923156"/>
            <a:chExt cx="10667524" cy="2493728"/>
          </a:xfrm>
        </p:grpSpPr>
        <p:sp>
          <p:nvSpPr>
            <p:cNvPr id="11" name="Freeform: Shape 10"/>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p:cNvSpPr/>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015698" y="-80685"/>
            <a:ext cx="6095998" cy="1624055"/>
          </a:xfrm>
        </p:spPr>
        <p:txBody>
          <a:bodyPr anchor="b">
            <a:normAutofit/>
          </a:bodyPr>
          <a:lstStyle/>
          <a:p>
            <a:r>
              <a:rPr lang="zh-CN" altLang="en-US">
                <a:ea typeface="微软雅黑" panose="020B0503020204020204" charset="-122"/>
              </a:rPr>
              <a:t>Feature Importance</a:t>
            </a:r>
            <a:endParaRPr lang="zh-CN" altLang="en-US"/>
          </a:p>
        </p:txBody>
      </p:sp>
      <p:pic>
        <p:nvPicPr>
          <p:cNvPr id="16" name="Graphic 15" descr="统计数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21" name="Freeform: Shape 20"/>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图片 5" descr="图表&#10;&#10;已自动生成说明"/>
          <p:cNvPicPr>
            <a:picLocks noChangeAspect="1"/>
          </p:cNvPicPr>
          <p:nvPr/>
        </p:nvPicPr>
        <p:blipFill>
          <a:blip r:embed="rId5"/>
          <a:stretch>
            <a:fillRect/>
          </a:stretch>
        </p:blipFill>
        <p:spPr>
          <a:xfrm>
            <a:off x="4907666" y="1821745"/>
            <a:ext cx="7093351" cy="416941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5015698" y="-80685"/>
            <a:ext cx="6095998" cy="1624055"/>
          </a:xfrm>
        </p:spPr>
        <p:txBody>
          <a:bodyPr anchor="b">
            <a:normAutofit/>
          </a:bodyPr>
          <a:lstStyle/>
          <a:p>
            <a:r>
              <a:rPr lang="zh-CN" altLang="en-US">
                <a:ea typeface="微软雅黑" panose="020B0503020204020204" charset="-122"/>
              </a:rPr>
              <a:t>Model Performance</a:t>
            </a:r>
            <a:endParaRPr lang="zh-CN" altLang="en-US"/>
          </a:p>
        </p:txBody>
      </p:sp>
      <p:pic>
        <p:nvPicPr>
          <p:cNvPr id="16" name="Graphic 15" descr="统计数据"/>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21" name="Freeform: Shape 20"/>
          <p:cNvSpPr>
            <a:spLocks noGrp="1" noRot="1" noChangeAspect="1" noMove="1" noResize="1" noEditPoints="1" noAdjustHandles="1" noChangeArrowheads="1" noChangeShapeType="1" noTextEdit="1"/>
          </p:cNvSpPr>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p:cNvSpPr>
            <a:spLocks noGrp="1" noRot="1" noChangeAspect="1" noMove="1" noResize="1" noEditPoints="1" noAdjustHandles="1" noChangeArrowheads="1" noChangeShapeType="1" noTextEdit="1"/>
          </p:cNvSpPr>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图片 3" descr="文本&#10;&#10;已自动生成说明"/>
          <p:cNvPicPr>
            <a:picLocks noChangeAspect="1"/>
          </p:cNvPicPr>
          <p:nvPr/>
        </p:nvPicPr>
        <p:blipFill>
          <a:blip r:embed="rId5"/>
          <a:stretch>
            <a:fillRect/>
          </a:stretch>
        </p:blipFill>
        <p:spPr>
          <a:xfrm>
            <a:off x="5600344" y="1437567"/>
            <a:ext cx="5064807" cy="497275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572" y="946205"/>
            <a:ext cx="9955033" cy="1079829"/>
          </a:xfrm>
        </p:spPr>
        <p:txBody>
          <a:bodyPr anchor="ctr">
            <a:normAutofit/>
          </a:bodyPr>
          <a:lstStyle/>
          <a:p>
            <a:r>
              <a:rPr lang="en-US" altLang="zh-CN" sz="4400" dirty="0"/>
              <a:t>Conclusion</a:t>
            </a:r>
            <a:endParaRPr lang="zh-CN" altLang="en-US" dirty="0">
              <a:ea typeface="微软雅黑" panose="020B0503020204020204" charset="-122"/>
            </a:endParaRPr>
          </a:p>
        </p:txBody>
      </p:sp>
      <p:sp>
        <p:nvSpPr>
          <p:cNvPr id="3" name="内容占位符 2"/>
          <p:cNvSpPr>
            <a:spLocks noGrp="1"/>
          </p:cNvSpPr>
          <p:nvPr>
            <p:ph idx="1"/>
          </p:nvPr>
        </p:nvSpPr>
        <p:spPr>
          <a:xfrm>
            <a:off x="1049572" y="2515764"/>
            <a:ext cx="9264489" cy="3901512"/>
          </a:xfrm>
        </p:spPr>
        <p:txBody>
          <a:bodyPr lIns="109728" tIns="109728" rIns="109728" bIns="91440" anchor="t">
            <a:normAutofit/>
          </a:bodyPr>
          <a:lstStyle/>
          <a:p>
            <a:pPr marL="171450" indent="-171450" algn="just">
              <a:buFont typeface="Wingdings" panose="05000000000000000000" pitchFamily="2" charset="2"/>
              <a:buChar char="Ø"/>
            </a:pPr>
            <a:r>
              <a:rPr lang="en-US" altLang="zh-CN" sz="2800" b="1" dirty="0"/>
              <a:t>Model Comparison</a:t>
            </a:r>
            <a:r>
              <a:rPr lang="en-US" altLang="zh-CN" sz="2800" dirty="0"/>
              <a:t>: we find that tree models the best under the recursive performance evaluation scheme. They have the highest R-squared, both in-sample and out-of-simple.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572" y="946205"/>
            <a:ext cx="9955033" cy="1079829"/>
          </a:xfrm>
        </p:spPr>
        <p:txBody>
          <a:bodyPr anchor="ctr">
            <a:normAutofit/>
          </a:bodyPr>
          <a:lstStyle/>
          <a:p>
            <a:r>
              <a:rPr lang="en-US" altLang="zh-CN" sz="4400" dirty="0"/>
              <a:t>Conclusion</a:t>
            </a:r>
            <a:endParaRPr lang="zh-CN" altLang="en-US" dirty="0">
              <a:ea typeface="微软雅黑" panose="020B0503020204020204" charset="-122"/>
            </a:endParaRPr>
          </a:p>
        </p:txBody>
      </p:sp>
      <p:sp>
        <p:nvSpPr>
          <p:cNvPr id="3" name="内容占位符 2"/>
          <p:cNvSpPr>
            <a:spLocks noGrp="1"/>
          </p:cNvSpPr>
          <p:nvPr>
            <p:ph idx="1"/>
          </p:nvPr>
        </p:nvSpPr>
        <p:spPr>
          <a:xfrm>
            <a:off x="1049572" y="2515764"/>
            <a:ext cx="9264489" cy="3901512"/>
          </a:xfrm>
        </p:spPr>
        <p:txBody>
          <a:bodyPr lIns="109728" tIns="109728" rIns="109728" bIns="91440" anchor="t">
            <a:normAutofit/>
          </a:bodyPr>
          <a:lstStyle/>
          <a:p>
            <a:pPr marL="171450" indent="-171450" algn="just">
              <a:buFont typeface="Wingdings" panose="05000000000000000000" pitchFamily="2" charset="2"/>
              <a:buChar char="Ø"/>
            </a:pPr>
            <a:r>
              <a:rPr lang="en-US" altLang="zh-CN" sz="2800" b="1" dirty="0"/>
              <a:t>Feature importance</a:t>
            </a:r>
            <a:r>
              <a:rPr lang="en-US" altLang="zh-CN" sz="2800" dirty="0"/>
              <a:t>: some variables weigh a lot among all models. </a:t>
            </a:r>
          </a:p>
          <a:p>
            <a:pPr marL="628650" lvl="1" indent="-171450" algn="just">
              <a:buFont typeface="Wingdings" panose="05000000000000000000" pitchFamily="2" charset="2"/>
              <a:buChar char="Ø"/>
            </a:pPr>
            <a:r>
              <a:rPr lang="en-US" altLang="zh-CN" b="1" dirty="0"/>
              <a:t>Percent accruals</a:t>
            </a:r>
            <a:r>
              <a:rPr lang="en-US" altLang="zh-CN" dirty="0"/>
              <a:t> (</a:t>
            </a:r>
            <a:r>
              <a:rPr lang="en-US" altLang="zh-CN" dirty="0" err="1"/>
              <a:t>pctacc</a:t>
            </a:r>
            <a:r>
              <a:rPr lang="en-US" altLang="zh-CN" dirty="0"/>
              <a:t>) implies the company's debt position.</a:t>
            </a:r>
          </a:p>
          <a:p>
            <a:pPr marL="628650" lvl="1" indent="-171450" algn="just">
              <a:buFont typeface="Wingdings" panose="05000000000000000000" pitchFamily="2" charset="2"/>
              <a:buChar char="Ø"/>
            </a:pPr>
            <a:r>
              <a:rPr lang="en-US" altLang="zh-CN" b="1" dirty="0"/>
              <a:t>12-month momentum </a:t>
            </a:r>
            <a:r>
              <a:rPr lang="en-US" altLang="zh-CN" dirty="0"/>
              <a:t>(mom12m) reflects the long-term trend of the stocks’ price.</a:t>
            </a:r>
          </a:p>
          <a:p>
            <a:pPr marL="628650" lvl="1" indent="-171450" algn="just">
              <a:buFont typeface="Wingdings" panose="05000000000000000000" pitchFamily="2" charset="2"/>
              <a:buChar char="Ø"/>
            </a:pPr>
            <a:r>
              <a:rPr lang="en-US" altLang="zh-CN" b="1" dirty="0"/>
              <a:t>Industry-adjusted book-to-market </a:t>
            </a:r>
            <a:r>
              <a:rPr lang="en-US" altLang="zh-CN" dirty="0"/>
              <a:t>(</a:t>
            </a:r>
            <a:r>
              <a:rPr lang="en-US" altLang="zh-CN" dirty="0" err="1"/>
              <a:t>bm_ia</a:t>
            </a:r>
            <a:r>
              <a:rPr lang="en-US" altLang="zh-CN" dirty="0"/>
              <a:t>) illustrates the market's assessment of the company.</a:t>
            </a:r>
          </a:p>
          <a:p>
            <a:pPr marL="171450" indent="-171450" algn="just">
              <a:buFont typeface="Wingdings" panose="05000000000000000000" pitchFamily="2" charset="2"/>
              <a:buChar char="Ø"/>
            </a:pPr>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572" y="946205"/>
            <a:ext cx="9955033" cy="1079829"/>
          </a:xfrm>
        </p:spPr>
        <p:txBody>
          <a:bodyPr anchor="ctr">
            <a:normAutofit/>
          </a:bodyPr>
          <a:lstStyle/>
          <a:p>
            <a:r>
              <a:rPr lang="en-US" altLang="zh-CN" sz="4400" dirty="0"/>
              <a:t>References</a:t>
            </a:r>
            <a:endParaRPr lang="zh-CN" altLang="en-US" dirty="0">
              <a:ea typeface="微软雅黑" panose="020B0503020204020204" charset="-122"/>
            </a:endParaRPr>
          </a:p>
        </p:txBody>
      </p:sp>
      <p:sp>
        <p:nvSpPr>
          <p:cNvPr id="3" name="内容占位符 2"/>
          <p:cNvSpPr>
            <a:spLocks noGrp="1"/>
          </p:cNvSpPr>
          <p:nvPr>
            <p:ph idx="1"/>
          </p:nvPr>
        </p:nvSpPr>
        <p:spPr>
          <a:xfrm>
            <a:off x="1049572" y="2515764"/>
            <a:ext cx="9264489" cy="3901512"/>
          </a:xfrm>
        </p:spPr>
        <p:txBody>
          <a:bodyPr lIns="109728" tIns="109728" rIns="109728" bIns="91440" anchor="t">
            <a:normAutofit fontScale="92500"/>
          </a:bodyPr>
          <a:lstStyle/>
          <a:p>
            <a:pPr marL="171450" indent="-171450" algn="just">
              <a:buFont typeface="Wingdings" panose="05000000000000000000" pitchFamily="2" charset="2"/>
              <a:buChar char="Ø"/>
            </a:pPr>
            <a:r>
              <a:rPr lang="en-US" altLang="zh-CN" sz="2800" b="1" dirty="0"/>
              <a:t>Notebooks and codes on the Website, especially Yanlin Bao, PhD in Business</a:t>
            </a:r>
            <a:r>
              <a:rPr lang="zh-CN" altLang="en-US" sz="2800" b="1"/>
              <a:t> </a:t>
            </a:r>
            <a:r>
              <a:rPr lang="en-US" altLang="zh-CN" sz="2800" b="1"/>
              <a:t>(</a:t>
            </a:r>
            <a:r>
              <a:rPr lang="en-US" altLang="zh-CN" sz="2800" b="1" dirty="0"/>
              <a:t>Finance) student at Singapore Management University;</a:t>
            </a:r>
          </a:p>
          <a:p>
            <a:pPr marL="171450" indent="-171450" algn="just">
              <a:buFont typeface="Wingdings" panose="05000000000000000000" pitchFamily="2" charset="2"/>
              <a:buChar char="Ø"/>
            </a:pPr>
            <a:r>
              <a:rPr lang="en-US" altLang="zh-CN" sz="2800" b="1" dirty="0" err="1"/>
              <a:t>Shihao</a:t>
            </a:r>
            <a:r>
              <a:rPr lang="en-US" altLang="zh-CN" sz="2800" b="1" dirty="0"/>
              <a:t> Gu, Bryan Kelly, </a:t>
            </a:r>
            <a:r>
              <a:rPr lang="en-US" altLang="zh-CN" sz="2800" b="1" dirty="0" err="1"/>
              <a:t>Dacheng</a:t>
            </a:r>
            <a:r>
              <a:rPr lang="en-US" altLang="zh-CN" sz="2800" b="1" dirty="0"/>
              <a:t> Xiu, Empirical Asset Pricing via Machine Learning, The Review of Financial Studies, Volume 33, Issue 5, May 2020, Pages 2223–2273</a:t>
            </a:r>
          </a:p>
          <a:p>
            <a:pPr marL="171450" indent="-171450" algn="just">
              <a:buFont typeface="Wingdings" panose="05000000000000000000" pitchFamily="2" charset="2"/>
              <a:buChar char="Ø"/>
            </a:pPr>
            <a:endParaRPr lang="en-US" altLang="zh-C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66844"/>
            <a:ext cx="5181601" cy="1642956"/>
          </a:xfrm>
        </p:spPr>
        <p:txBody>
          <a:bodyPr anchor="b">
            <a:normAutofit/>
          </a:bodyPr>
          <a:lstStyle/>
          <a:p>
            <a:r>
              <a:rPr lang="en-US" sz="3600">
                <a:solidFill>
                  <a:schemeClr val="tx2"/>
                </a:solidFill>
                <a:ea typeface="Calibri Light" panose="020F0302020204030204"/>
                <a:cs typeface="Calibri Light" panose="020F0302020204030204"/>
              </a:rPr>
              <a:t>Data sampling</a:t>
            </a:r>
            <a:endParaRPr lang="en-US" sz="3600">
              <a:solidFill>
                <a:schemeClr val="tx2"/>
              </a:solidFill>
            </a:endParaRPr>
          </a:p>
        </p:txBody>
      </p:sp>
      <p:sp>
        <p:nvSpPr>
          <p:cNvPr id="3" name="Content Placeholder 2"/>
          <p:cNvSpPr>
            <a:spLocks noGrp="1"/>
          </p:cNvSpPr>
          <p:nvPr>
            <p:ph idx="1"/>
          </p:nvPr>
        </p:nvSpPr>
        <p:spPr>
          <a:xfrm>
            <a:off x="896112" y="2596243"/>
            <a:ext cx="5199888" cy="3507524"/>
          </a:xfrm>
        </p:spPr>
        <p:txBody>
          <a:bodyPr vert="horz" lIns="91440" tIns="45720" rIns="91440" bIns="45720" rtlCol="0">
            <a:normAutofit/>
          </a:bodyPr>
          <a:lstStyle/>
          <a:p>
            <a:r>
              <a:rPr lang="en-US" sz="1600" dirty="0">
                <a:solidFill>
                  <a:schemeClr val="tx2"/>
                </a:solidFill>
                <a:ea typeface="Calibri" panose="020F0502020204030204"/>
                <a:cs typeface="Calibri" panose="020F0502020204030204"/>
              </a:rPr>
              <a:t>The data collected by TA resembles the original data. It has stock data for many US firms from 1957 to 2016.</a:t>
            </a:r>
          </a:p>
          <a:p>
            <a:r>
              <a:rPr lang="en-US" sz="1600" dirty="0">
                <a:solidFill>
                  <a:schemeClr val="tx2"/>
                </a:solidFill>
                <a:ea typeface="Calibri" panose="020F0502020204030204"/>
                <a:cs typeface="Calibri" panose="020F0502020204030204"/>
              </a:rPr>
              <a:t>We used a random subset of 1000 stocks to run the models on </a:t>
            </a:r>
            <a:r>
              <a:rPr lang="en-US" sz="1600" dirty="0" err="1">
                <a:solidFill>
                  <a:schemeClr val="tx2"/>
                </a:solidFill>
                <a:ea typeface="Calibri" panose="020F0502020204030204"/>
                <a:cs typeface="Calibri" panose="020F0502020204030204"/>
              </a:rPr>
              <a:t>Colab</a:t>
            </a:r>
            <a:r>
              <a:rPr lang="en-US" sz="1600" dirty="0">
                <a:solidFill>
                  <a:schemeClr val="tx2"/>
                </a:solidFill>
                <a:ea typeface="Calibri" panose="020F0502020204030204"/>
                <a:cs typeface="Calibri" panose="020F0502020204030204"/>
              </a:rPr>
              <a:t>, as the full dataset was too large.</a:t>
            </a:r>
          </a:p>
          <a:p>
            <a:r>
              <a:rPr lang="en-US" sz="1600" dirty="0">
                <a:solidFill>
                  <a:schemeClr val="tx2"/>
                </a:solidFill>
                <a:ea typeface="Calibri" panose="020F0502020204030204"/>
                <a:cs typeface="Calibri" panose="020F0502020204030204"/>
              </a:rPr>
              <a:t>We also used another subset of 1247 stocks with more than 480 months of history to test the OLS, OLS_3, PLS, and PCR models, which were less computationally intensive.</a:t>
            </a:r>
            <a:endParaRPr lang="en-US" sz="1600" dirty="0">
              <a:solidFill>
                <a:schemeClr val="tx2"/>
              </a:solidFill>
            </a:endParaRPr>
          </a:p>
        </p:txBody>
      </p:sp>
      <p:pic>
        <p:nvPicPr>
          <p:cNvPr id="4" name="Picture 3" descr="A graph of a stock market&#10;&#10;Description automatically generated"/>
          <p:cNvPicPr>
            <a:picLocks noChangeAspect="1"/>
          </p:cNvPicPr>
          <p:nvPr/>
        </p:nvPicPr>
        <p:blipFill>
          <a:blip r:embed="rId2"/>
          <a:stretch>
            <a:fillRect/>
          </a:stretch>
        </p:blipFill>
        <p:spPr>
          <a:xfrm>
            <a:off x="7837337" y="738554"/>
            <a:ext cx="2696020" cy="53652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5400" kern="1200">
                <a:solidFill>
                  <a:schemeClr val="tx1"/>
                </a:solidFill>
                <a:latin typeface="+mj-lt"/>
                <a:ea typeface="+mj-ea"/>
                <a:cs typeface="+mj-cs"/>
              </a:rPr>
              <a:t>Missing data</a:t>
            </a:r>
          </a:p>
        </p:txBody>
      </p:sp>
      <p:sp>
        <p:nvSpPr>
          <p:cNvPr id="3" name="Content Placeholder 2"/>
          <p:cNvSpPr>
            <a:spLocks noGrp="1"/>
          </p:cNvSpPr>
          <p:nvPr>
            <p:ph sz="half" idx="1"/>
          </p:nvPr>
        </p:nvSpPr>
        <p:spPr>
          <a:xfrm>
            <a:off x="630936" y="2807208"/>
            <a:ext cx="3429000" cy="3410712"/>
          </a:xfrm>
        </p:spPr>
        <p:txBody>
          <a:bodyPr vert="horz" lIns="91440" tIns="45720" rIns="91440" bIns="45720" rtlCol="0" anchor="t">
            <a:normAutofit fontScale="77500" lnSpcReduction="20000"/>
          </a:bodyPr>
          <a:lstStyle/>
          <a:p>
            <a:r>
              <a:rPr lang="en-US" sz="2200" dirty="0"/>
              <a:t>To handle missing data, we applied a median imputation strategy for each column based on the month and year of the observation</a:t>
            </a:r>
          </a:p>
          <a:p>
            <a:r>
              <a:rPr lang="en-US" sz="2200" dirty="0"/>
              <a:t>We assumed that any remaining null values were zero and replaced them accordingly</a:t>
            </a:r>
          </a:p>
        </p:txBody>
      </p:sp>
      <p:pic>
        <p:nvPicPr>
          <p:cNvPr id="6" name="Content Placeholder 5" descr="A graph of different colored lines&#10;&#10;Description automatically generated"/>
          <p:cNvPicPr>
            <a:picLocks noGrp="1" noChangeAspect="1"/>
          </p:cNvPicPr>
          <p:nvPr>
            <p:ph sz="half" idx="2"/>
          </p:nvPr>
        </p:nvPicPr>
        <p:blipFill>
          <a:blip r:embed="rId2"/>
          <a:stretch>
            <a:fillRect/>
          </a:stretch>
        </p:blipFill>
        <p:spPr>
          <a:xfrm>
            <a:off x="4654296" y="1720329"/>
            <a:ext cx="6903720" cy="34173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36" y="639520"/>
            <a:ext cx="3429000" cy="1719072"/>
          </a:xfrm>
        </p:spPr>
        <p:txBody>
          <a:bodyPr vert="horz" lIns="91440" tIns="45720" rIns="91440" bIns="45720" rtlCol="0" anchor="b">
            <a:normAutofit fontScale="90000"/>
          </a:bodyPr>
          <a:lstStyle/>
          <a:p>
            <a:r>
              <a:rPr lang="en-US" sz="5400" kern="1200">
                <a:solidFill>
                  <a:schemeClr val="tx1"/>
                </a:solidFill>
                <a:latin typeface="+mj-lt"/>
                <a:ea typeface="+mj-ea"/>
                <a:cs typeface="+mj-cs"/>
              </a:rPr>
              <a:t>Data partition</a:t>
            </a:r>
          </a:p>
        </p:txBody>
      </p:sp>
      <p:sp>
        <p:nvSpPr>
          <p:cNvPr id="3" name="Content Placeholder 2"/>
          <p:cNvSpPr>
            <a:spLocks noGrp="1"/>
          </p:cNvSpPr>
          <p:nvPr>
            <p:ph sz="half" idx="1"/>
          </p:nvPr>
        </p:nvSpPr>
        <p:spPr>
          <a:xfrm>
            <a:off x="630936" y="2807208"/>
            <a:ext cx="3429000" cy="3410712"/>
          </a:xfrm>
        </p:spPr>
        <p:txBody>
          <a:bodyPr vert="horz" lIns="91440" tIns="45720" rIns="91440" bIns="45720" rtlCol="0" anchor="t">
            <a:normAutofit fontScale="62500" lnSpcReduction="20000"/>
          </a:bodyPr>
          <a:lstStyle/>
          <a:p>
            <a:r>
              <a:rPr lang="en-US" sz="2200" dirty="0"/>
              <a:t>The training set consisted of 18 years of historical data, which were divided into yearly partitions.</a:t>
            </a:r>
          </a:p>
          <a:p>
            <a:r>
              <a:rPr lang="en-US" sz="2200" dirty="0"/>
              <a:t>The verification set included 12 years of data that followed the training period.</a:t>
            </a:r>
          </a:p>
          <a:p>
            <a:r>
              <a:rPr lang="en-US" sz="2200" dirty="0"/>
              <a:t>The test set contained the remaining data after the verification period.</a:t>
            </a:r>
          </a:p>
          <a:p>
            <a:r>
              <a:rPr lang="en-US" sz="2200" dirty="0"/>
              <a:t>The model was trained incrementally by adding one year of data to the training set at each iteration.</a:t>
            </a:r>
          </a:p>
        </p:txBody>
      </p:sp>
      <p:pic>
        <p:nvPicPr>
          <p:cNvPr id="5" name="Content Placeholder 4" descr="A graph with blue and orange lines&#10;&#10;Description automatically generated"/>
          <p:cNvPicPr>
            <a:picLocks noGrp="1" noChangeAspect="1"/>
          </p:cNvPicPr>
          <p:nvPr>
            <p:ph sz="half" idx="2"/>
          </p:nvPr>
        </p:nvPicPr>
        <p:blipFill>
          <a:blip r:embed="rId2"/>
          <a:stretch>
            <a:fillRect/>
          </a:stretch>
        </p:blipFill>
        <p:spPr>
          <a:xfrm>
            <a:off x="4654296" y="1354212"/>
            <a:ext cx="6903720" cy="41495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0"/>
            <a:ext cx="12192000" cy="6875720"/>
          </a:xfrm>
        </p:spPr>
      </p:pic>
      <p:sp>
        <p:nvSpPr>
          <p:cNvPr id="5" name="内容占位符 4"/>
          <p:cNvSpPr>
            <a:spLocks noGrp="1"/>
          </p:cNvSpPr>
          <p:nvPr>
            <p:ph sz="half" idx="2"/>
          </p:nvPr>
        </p:nvSpPr>
        <p:spPr/>
        <p:txBody>
          <a:bodyPr/>
          <a:lstStyle/>
          <a:p>
            <a:endParaRPr lang="zh-CN" altLang="en-US"/>
          </a:p>
        </p:txBody>
      </p:sp>
      <p:sp>
        <p:nvSpPr>
          <p:cNvPr id="9" name="标题 8"/>
          <p:cNvSpPr>
            <a:spLocks noGrp="1"/>
          </p:cNvSpPr>
          <p:nvPr>
            <p:ph type="title"/>
          </p:nvPr>
        </p:nvSpPr>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12" name="内容占位符 11"/>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1"/>
            <a:ext cx="12169421" cy="6858001"/>
          </a:xfrm>
        </p:spPr>
      </p:pic>
      <p:sp>
        <p:nvSpPr>
          <p:cNvPr id="9" name="内容占位符 8"/>
          <p:cNvSpPr>
            <a:spLocks noGrp="1"/>
          </p:cNvSpPr>
          <p:nvPr>
            <p:ph sz="half" idx="2"/>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9" name="内容占位符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 y="0"/>
            <a:ext cx="12183141" cy="685800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VjMTE5ZjUxNmU4MDZlZGJiZGM5ZjU3Mjc1YTU5Zj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ornVTI">
  <a:themeElements>
    <a:clrScheme name="AnalogousFromDarkSeedLeftStep">
      <a:dk1>
        <a:srgbClr val="000000"/>
      </a:dk1>
      <a:lt1>
        <a:srgbClr val="FFFFFF"/>
      </a:lt1>
      <a:dk2>
        <a:srgbClr val="1B2130"/>
      </a:dk2>
      <a:lt2>
        <a:srgbClr val="F0F3F1"/>
      </a:lt2>
      <a:accent1>
        <a:srgbClr val="D937B0"/>
      </a:accent1>
      <a:accent2>
        <a:srgbClr val="AD25C7"/>
      </a:accent2>
      <a:accent3>
        <a:srgbClr val="7B37D9"/>
      </a:accent3>
      <a:accent4>
        <a:srgbClr val="3A3ACC"/>
      </a:accent4>
      <a:accent5>
        <a:srgbClr val="377AD9"/>
      </a:accent5>
      <a:accent6>
        <a:srgbClr val="25ABC7"/>
      </a:accent6>
      <a:hlink>
        <a:srgbClr val="3F5EBF"/>
      </a:hlink>
      <a:folHlink>
        <a:srgbClr val="7F7F7F"/>
      </a:folHlink>
    </a:clrScheme>
    <a:fontScheme name="Torn">
      <a:majorFont>
        <a:latin typeface="Microsoft YaHei"/>
        <a:ea typeface=""/>
        <a:cs typeface=""/>
      </a:majorFont>
      <a:minorFont>
        <a:latin typeface="Microsoft YaHe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1595</Words>
  <Application>Microsoft Office PowerPoint</Application>
  <PresentationFormat>宽屏</PresentationFormat>
  <Paragraphs>142</Paragraphs>
  <Slides>39</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-apple-system</vt:lpstr>
      <vt:lpstr>等线</vt:lpstr>
      <vt:lpstr>Microsoft YaHei</vt:lpstr>
      <vt:lpstr>Microsoft YaHei</vt:lpstr>
      <vt:lpstr>Arial</vt:lpstr>
      <vt:lpstr>Bell MT</vt:lpstr>
      <vt:lpstr>Cambria Math</vt:lpstr>
      <vt:lpstr>Times New Roman</vt:lpstr>
      <vt:lpstr>Wingdings</vt:lpstr>
      <vt:lpstr>TornVTI</vt:lpstr>
      <vt:lpstr>Paper Replication I: Empirical Asset Pricing via Machine Learning</vt:lpstr>
      <vt:lpstr>Introduction</vt:lpstr>
      <vt:lpstr>PowerPoint 演示文稿</vt:lpstr>
      <vt:lpstr>Data sampling</vt:lpstr>
      <vt:lpstr>Missing data</vt:lpstr>
      <vt:lpstr>Data partition</vt:lpstr>
      <vt:lpstr>PowerPoint 演示文稿</vt:lpstr>
      <vt:lpstr>PowerPoint 演示文稿</vt:lpstr>
      <vt:lpstr>PowerPoint 演示文稿</vt:lpstr>
      <vt:lpstr>Summary and Implications</vt:lpstr>
      <vt:lpstr>PLS, PCR,  Elastic-Net</vt:lpstr>
      <vt:lpstr>PowerPoint 演示文稿</vt:lpstr>
      <vt:lpstr>PowerPoint 演示文稿</vt:lpstr>
      <vt:lpstr>PLS</vt:lpstr>
      <vt:lpstr>  After training the model, we uses it to make predictions on the training and testing data (pls_pred_is and pls_pred_os, respectively) and evaluates the performance of the model using the evaluate function.    Overall, the code is performing cross-validation to select the best hyperparameters for a PLS regression model and then evaluating the performance of the model on the training and testing data.</vt:lpstr>
      <vt:lpstr>PowerPoint 演示文稿</vt:lpstr>
      <vt:lpstr>PowerPoint 演示文稿</vt:lpstr>
      <vt:lpstr>Generalized  Linear Model</vt:lpstr>
      <vt:lpstr>Generalized Linear Model</vt:lpstr>
      <vt:lpstr>Generalized Linear Model</vt:lpstr>
      <vt:lpstr>PowerPoint 演示文稿</vt:lpstr>
      <vt:lpstr>PowerPoint 演示文稿</vt:lpstr>
      <vt:lpstr>PowerPoint 演示文稿</vt:lpstr>
      <vt:lpstr>PowerPoint 演示文稿</vt:lpstr>
      <vt:lpstr>PowerPoint 演示文稿</vt:lpstr>
      <vt:lpstr>Tree Models</vt:lpstr>
      <vt:lpstr>Models</vt:lpstr>
      <vt:lpstr>Best Parameters of Tree Models</vt:lpstr>
      <vt:lpstr>Feature Importance</vt:lpstr>
      <vt:lpstr>Model Performance</vt:lpstr>
      <vt:lpstr>Neural Networks</vt:lpstr>
      <vt:lpstr>Models</vt:lpstr>
      <vt:lpstr>Details</vt:lpstr>
      <vt:lpstr>Performance Evaluation</vt:lpstr>
      <vt:lpstr>Feature Importance</vt:lpstr>
      <vt:lpstr>Model Performance</vt:lpstr>
      <vt:lpstr>Conclusion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天源 安</cp:lastModifiedBy>
  <cp:revision>155</cp:revision>
  <dcterms:created xsi:type="dcterms:W3CDTF">2023-11-16T06:21:00Z</dcterms:created>
  <dcterms:modified xsi:type="dcterms:W3CDTF">2023-11-20T06:34:45Z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69090D04C56B403AB413E4088A3756FC_12</vt:lpwstr>
  </property>
  <property fmtid="{D5CDD505-2E9C-101B-9397-08002B2CF9AE}" pid="3" name="KSOProductBuildVer">
    <vt:lpwstr>2052-12.1.0.15712</vt:lpwstr>
  </property>
</Properties>
</file>