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7" r:id="rId2"/>
    <p:sldId id="260" r:id="rId3"/>
    <p:sldId id="264" r:id="rId4"/>
    <p:sldId id="269" r:id="rId5"/>
    <p:sldId id="271" r:id="rId6"/>
    <p:sldId id="275" r:id="rId7"/>
    <p:sldId id="274" r:id="rId8"/>
    <p:sldId id="27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55"/>
    <p:restoredTop sz="77603"/>
  </p:normalViewPr>
  <p:slideViewPr>
    <p:cSldViewPr snapToGrid="0" snapToObjects="1">
      <p:cViewPr>
        <p:scale>
          <a:sx n="60" d="100"/>
          <a:sy n="60" d="100"/>
        </p:scale>
        <p:origin x="64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040A4-65F0-FA43-ADE2-328FEA1B028A}" type="datetimeFigureOut">
              <a:rPr kumimoji="1" lang="zh-CN" altLang="en-US" smtClean="0"/>
              <a:t>2024/11/12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87A28-B2BB-0C43-BF7D-6BB73B47E499}" type="slidenum">
              <a:rPr kumimoji="1" lang="zh-CN" altLang="en-US" smtClean="0"/>
              <a:t>‹#›</a:t>
            </a:fld>
            <a:endParaRPr kumimoji="1" lang="zh-CN" altLang="en-US"/>
          </a:p>
        </p:txBody>
      </p:sp>
    </p:spTree>
    <p:extLst>
      <p:ext uri="{BB962C8B-B14F-4D97-AF65-F5344CB8AC3E}">
        <p14:creationId xmlns:p14="http://schemas.microsoft.com/office/powerpoint/2010/main" val="105308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2</a:t>
            </a:fld>
            <a:endParaRPr kumimoji="1" lang="zh-CN" altLang="en-US"/>
          </a:p>
        </p:txBody>
      </p:sp>
    </p:spTree>
    <p:extLst>
      <p:ext uri="{BB962C8B-B14F-4D97-AF65-F5344CB8AC3E}">
        <p14:creationId xmlns:p14="http://schemas.microsoft.com/office/powerpoint/2010/main" val="158429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Each row in the {train/test}.parquet dataset corresponds to a unique combination of a symbol (identified by </a:t>
            </a:r>
            <a:r>
              <a:rPr lang="en-US" altLang="zh-CN" sz="1200" b="0" i="0" kern="1200" dirty="0" err="1">
                <a:solidFill>
                  <a:schemeClr val="tx1"/>
                </a:solidFill>
                <a:effectLst/>
                <a:latin typeface="+mn-lt"/>
                <a:ea typeface="+mn-ea"/>
                <a:cs typeface="+mn-cs"/>
              </a:rPr>
              <a:t>symbol_id</a:t>
            </a:r>
            <a:r>
              <a:rPr lang="en-US" altLang="zh-CN" sz="1200" b="0" i="0" kern="1200" dirty="0">
                <a:solidFill>
                  <a:schemeClr val="tx1"/>
                </a:solidFill>
                <a:effectLst/>
                <a:latin typeface="+mn-lt"/>
                <a:ea typeface="+mn-ea"/>
                <a:cs typeface="+mn-cs"/>
              </a:rPr>
              <a:t>) and a timestamp (represented by </a:t>
            </a:r>
            <a:r>
              <a:rPr lang="en-US" altLang="zh-CN" sz="1200" b="0" i="0" kern="1200" dirty="0" err="1">
                <a:solidFill>
                  <a:schemeClr val="tx1"/>
                </a:solidFill>
                <a:effectLst/>
                <a:latin typeface="+mn-lt"/>
                <a:ea typeface="+mn-ea"/>
                <a:cs typeface="+mn-cs"/>
              </a:rPr>
              <a:t>date_id</a:t>
            </a:r>
            <a:r>
              <a:rPr lang="en-US" altLang="zh-CN" sz="1200" b="0" i="0" kern="1200" dirty="0">
                <a:solidFill>
                  <a:schemeClr val="tx1"/>
                </a:solidFill>
                <a:effectLst/>
                <a:latin typeface="+mn-lt"/>
                <a:ea typeface="+mn-ea"/>
                <a:cs typeface="+mn-cs"/>
              </a:rPr>
              <a:t> and </a:t>
            </a:r>
            <a:r>
              <a:rPr lang="en-US" altLang="zh-CN" sz="1200" b="0" i="0" kern="1200" dirty="0" err="1">
                <a:solidFill>
                  <a:schemeClr val="tx1"/>
                </a:solidFill>
                <a:effectLst/>
                <a:latin typeface="+mn-lt"/>
                <a:ea typeface="+mn-ea"/>
                <a:cs typeface="+mn-cs"/>
              </a:rPr>
              <a:t>time_id</a:t>
            </a:r>
            <a:r>
              <a:rPr lang="en-US" altLang="zh-CN" sz="1200" b="0" i="0" kern="1200" dirty="0">
                <a:solidFill>
                  <a:schemeClr val="tx1"/>
                </a:solidFill>
                <a:effectLst/>
                <a:latin typeface="+mn-lt"/>
                <a:ea typeface="+mn-ea"/>
                <a:cs typeface="+mn-cs"/>
              </a:rPr>
              <a:t>). You will be provided with multiple responders, with responder_6 being the only responder used for scoring. The </a:t>
            </a:r>
            <a:r>
              <a:rPr lang="en-US" altLang="zh-CN" sz="1200" b="0" i="0" kern="1200" dirty="0" err="1">
                <a:solidFill>
                  <a:schemeClr val="tx1"/>
                </a:solidFill>
                <a:effectLst/>
                <a:latin typeface="+mn-lt"/>
                <a:ea typeface="+mn-ea"/>
                <a:cs typeface="+mn-cs"/>
              </a:rPr>
              <a:t>date_id</a:t>
            </a:r>
            <a:r>
              <a:rPr lang="en-US" altLang="zh-CN" sz="1200" b="0" i="0" kern="1200" dirty="0">
                <a:solidFill>
                  <a:schemeClr val="tx1"/>
                </a:solidFill>
                <a:effectLst/>
                <a:latin typeface="+mn-lt"/>
                <a:ea typeface="+mn-ea"/>
                <a:cs typeface="+mn-cs"/>
              </a:rPr>
              <a:t> column is an integer which represents the day of the event, while </a:t>
            </a:r>
            <a:r>
              <a:rPr lang="en-US" altLang="zh-CN" sz="1200" b="0" i="0" kern="1200" dirty="0" err="1">
                <a:solidFill>
                  <a:schemeClr val="tx1"/>
                </a:solidFill>
                <a:effectLst/>
                <a:latin typeface="+mn-lt"/>
                <a:ea typeface="+mn-ea"/>
                <a:cs typeface="+mn-cs"/>
              </a:rPr>
              <a:t>time_id</a:t>
            </a:r>
            <a:r>
              <a:rPr lang="en-US" altLang="zh-CN" sz="1200" b="0" i="0" kern="1200" dirty="0">
                <a:solidFill>
                  <a:schemeClr val="tx1"/>
                </a:solidFill>
                <a:effectLst/>
                <a:latin typeface="+mn-lt"/>
                <a:ea typeface="+mn-ea"/>
                <a:cs typeface="+mn-cs"/>
              </a:rPr>
              <a:t> represents a time ordering. It's important to note that the real time differences between each </a:t>
            </a:r>
            <a:r>
              <a:rPr lang="en-US" altLang="zh-CN" sz="1200" b="0" i="0" kern="1200" dirty="0" err="1">
                <a:solidFill>
                  <a:schemeClr val="tx1"/>
                </a:solidFill>
                <a:effectLst/>
                <a:latin typeface="+mn-lt"/>
                <a:ea typeface="+mn-ea"/>
                <a:cs typeface="+mn-cs"/>
              </a:rPr>
              <a:t>time_id</a:t>
            </a:r>
            <a:r>
              <a:rPr lang="en-US" altLang="zh-CN" sz="1200" b="0" i="0" kern="1200" dirty="0">
                <a:solidFill>
                  <a:schemeClr val="tx1"/>
                </a:solidFill>
                <a:effectLst/>
                <a:latin typeface="+mn-lt"/>
                <a:ea typeface="+mn-ea"/>
                <a:cs typeface="+mn-cs"/>
              </a:rPr>
              <a:t> are not guaranteed to be consistent.</a:t>
            </a:r>
          </a:p>
          <a:p>
            <a:pPr fontAlgn="base"/>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symbol_id</a:t>
            </a:r>
            <a:r>
              <a:rPr lang="en-US" altLang="zh-CN" sz="1200" b="0" i="0" kern="1200" dirty="0">
                <a:solidFill>
                  <a:schemeClr val="tx1"/>
                </a:solidFill>
                <a:effectLst/>
                <a:latin typeface="+mn-lt"/>
                <a:ea typeface="+mn-ea"/>
                <a:cs typeface="+mn-cs"/>
              </a:rPr>
              <a:t> column contains encrypted identifiers. Each </a:t>
            </a:r>
            <a:r>
              <a:rPr lang="en-US" altLang="zh-CN" sz="1200" b="0" i="0" kern="1200" dirty="0" err="1">
                <a:solidFill>
                  <a:schemeClr val="tx1"/>
                </a:solidFill>
                <a:effectLst/>
                <a:latin typeface="+mn-lt"/>
                <a:ea typeface="+mn-ea"/>
                <a:cs typeface="+mn-cs"/>
              </a:rPr>
              <a:t>symbol_id</a:t>
            </a:r>
            <a:r>
              <a:rPr lang="en-US" altLang="zh-CN" sz="1200" b="0" i="0" kern="1200" dirty="0">
                <a:solidFill>
                  <a:schemeClr val="tx1"/>
                </a:solidFill>
                <a:effectLst/>
                <a:latin typeface="+mn-lt"/>
                <a:ea typeface="+mn-ea"/>
                <a:cs typeface="+mn-cs"/>
              </a:rPr>
              <a:t> is not guaranteed to appear in all </a:t>
            </a:r>
            <a:r>
              <a:rPr lang="en-US" altLang="zh-CN" sz="1200" b="0" i="0" kern="1200" dirty="0" err="1">
                <a:solidFill>
                  <a:schemeClr val="tx1"/>
                </a:solidFill>
                <a:effectLst/>
                <a:latin typeface="+mn-lt"/>
                <a:ea typeface="+mn-ea"/>
                <a:cs typeface="+mn-cs"/>
              </a:rPr>
              <a:t>time_id</a:t>
            </a:r>
            <a:r>
              <a:rPr lang="en-US" altLang="zh-CN" sz="1200" b="0" i="0" kern="1200" dirty="0">
                <a:solidFill>
                  <a:schemeClr val="tx1"/>
                </a:solidFill>
                <a:effectLst/>
                <a:latin typeface="+mn-lt"/>
                <a:ea typeface="+mn-ea"/>
                <a:cs typeface="+mn-cs"/>
              </a:rPr>
              <a:t> and </a:t>
            </a:r>
            <a:r>
              <a:rPr lang="en-US" altLang="zh-CN" sz="1200" b="0" i="0" kern="1200" dirty="0" err="1">
                <a:solidFill>
                  <a:schemeClr val="tx1"/>
                </a:solidFill>
                <a:effectLst/>
                <a:latin typeface="+mn-lt"/>
                <a:ea typeface="+mn-ea"/>
                <a:cs typeface="+mn-cs"/>
              </a:rPr>
              <a:t>date_id</a:t>
            </a:r>
            <a:r>
              <a:rPr lang="en-US" altLang="zh-CN" sz="1200" b="0" i="0" kern="1200" dirty="0">
                <a:solidFill>
                  <a:schemeClr val="tx1"/>
                </a:solidFill>
                <a:effectLst/>
                <a:latin typeface="+mn-lt"/>
                <a:ea typeface="+mn-ea"/>
                <a:cs typeface="+mn-cs"/>
              </a:rPr>
              <a:t> combinations. Additionally, new </a:t>
            </a:r>
            <a:r>
              <a:rPr lang="en-US" altLang="zh-CN" sz="1200" b="0" i="0" kern="1200" dirty="0" err="1">
                <a:solidFill>
                  <a:schemeClr val="tx1"/>
                </a:solidFill>
                <a:effectLst/>
                <a:latin typeface="+mn-lt"/>
                <a:ea typeface="+mn-ea"/>
                <a:cs typeface="+mn-cs"/>
              </a:rPr>
              <a:t>symbol_id</a:t>
            </a:r>
            <a:r>
              <a:rPr lang="en-US" altLang="zh-CN" sz="1200" b="0" i="0" kern="1200" dirty="0">
                <a:solidFill>
                  <a:schemeClr val="tx1"/>
                </a:solidFill>
                <a:effectLst/>
                <a:latin typeface="+mn-lt"/>
                <a:ea typeface="+mn-ea"/>
                <a:cs typeface="+mn-cs"/>
              </a:rPr>
              <a:t> values may appear in future test sets.</a:t>
            </a:r>
          </a:p>
          <a:p>
            <a:endParaRPr kumimoji="1" lang="en-US" altLang="zh-CN"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3</a:t>
            </a:fld>
            <a:endParaRPr kumimoji="1" lang="zh-CN" altLang="en-US"/>
          </a:p>
        </p:txBody>
      </p:sp>
    </p:spTree>
    <p:extLst>
      <p:ext uri="{BB962C8B-B14F-4D97-AF65-F5344CB8AC3E}">
        <p14:creationId xmlns:p14="http://schemas.microsoft.com/office/powerpoint/2010/main" val="85855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tx1"/>
                </a:solidFill>
                <a:effectLst/>
                <a:latin typeface="+mn-lt"/>
                <a:ea typeface="+mn-ea"/>
                <a:cs typeface="+mn-cs"/>
              </a:rPr>
              <a:t>ordinary least squares (OLS) panel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tx1"/>
                </a:solidFill>
                <a:effectLst/>
                <a:latin typeface="+mn-lt"/>
                <a:ea typeface="+mn-ea"/>
                <a:cs typeface="+mn-cs"/>
              </a:rPr>
              <a:t>principal components regression (PCR)</a:t>
            </a:r>
            <a:endParaRPr lang="en-US"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Partial</a:t>
            </a:r>
            <a:r>
              <a:rPr lang="zh-CN" altLang="en-US" sz="1200" i="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least squares (PLS),</a:t>
            </a:r>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4</a:t>
            </a:fld>
            <a:endParaRPr kumimoji="1" lang="zh-CN" altLang="en-US"/>
          </a:p>
        </p:txBody>
      </p:sp>
    </p:spTree>
    <p:extLst>
      <p:ext uri="{BB962C8B-B14F-4D97-AF65-F5344CB8AC3E}">
        <p14:creationId xmlns:p14="http://schemas.microsoft.com/office/powerpoint/2010/main" val="416913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5</a:t>
            </a:fld>
            <a:endParaRPr kumimoji="1" lang="zh-CN" altLang="en-US"/>
          </a:p>
        </p:txBody>
      </p:sp>
    </p:spTree>
    <p:extLst>
      <p:ext uri="{BB962C8B-B14F-4D97-AF65-F5344CB8AC3E}">
        <p14:creationId xmlns:p14="http://schemas.microsoft.com/office/powerpoint/2010/main" val="337300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6</a:t>
            </a:fld>
            <a:endParaRPr kumimoji="1" lang="zh-CN" altLang="en-US"/>
          </a:p>
        </p:txBody>
      </p:sp>
    </p:spTree>
    <p:extLst>
      <p:ext uri="{BB962C8B-B14F-4D97-AF65-F5344CB8AC3E}">
        <p14:creationId xmlns:p14="http://schemas.microsoft.com/office/powerpoint/2010/main" val="25703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387A28-B2BB-0C43-BF7D-6BB73B47E499}" type="slidenum">
              <a:rPr kumimoji="1" lang="zh-CN" altLang="en-US" smtClean="0"/>
              <a:t>7</a:t>
            </a:fld>
            <a:endParaRPr kumimoji="1" lang="zh-CN" altLang="en-US"/>
          </a:p>
        </p:txBody>
      </p:sp>
    </p:spTree>
    <p:extLst>
      <p:ext uri="{BB962C8B-B14F-4D97-AF65-F5344CB8AC3E}">
        <p14:creationId xmlns:p14="http://schemas.microsoft.com/office/powerpoint/2010/main" val="61588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A4EB3-0351-D14F-91F5-A30B766C0F6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0E3FA91-3B02-F544-B10D-7FF191AD5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EE0965A-B5D3-624A-9F22-B1D2452195A4}"/>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D61E3B39-7C02-F040-8CBC-38DD05CFE3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96CB2A-51ED-AD4C-8EEE-7E69378E3F1A}"/>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392508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AFE87-EA09-DC46-8BB9-C6FF76982C5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B66AA1F-3E8E-D14F-8F18-101392644F7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391291-A893-404A-AB2F-73453BFFD32F}"/>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5DDFDEB9-E0DB-C74C-861D-4057187B07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F777AB-0713-FA40-95C1-6A4245693616}"/>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348379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B780F6-4C53-7947-81F0-E7D22985DD0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9ECE060-82DA-D347-952A-6AEF09A1B52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86AF90-8A71-E24C-A84D-839F4CFC7024}"/>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96742A2F-3921-F349-A461-2C29D47C7C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1D94E0F-8BCF-8241-8483-C47CC42BC4E2}"/>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4359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994A7-BD27-EA4B-9648-2667FE763CF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EBA8EA0-DF7F-C147-84B6-5F083F7FC0E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B7D007-6E6F-3448-8C81-FC27EBA26EAA}"/>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CDB96291-2D90-C546-A836-C76288829E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67026D-0B9F-E54A-AB62-00D62A2BFAA7}"/>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68319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722EE-F660-6645-917B-2066AF98544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76DF696-3AA1-9044-BF3F-CCF73420F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E390E37-6815-BF4D-9698-B9435188D48C}"/>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8F33E9F8-33CB-A64F-B88F-332EA502D13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20E57D-8545-3945-A58C-9EA992416F3E}"/>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109835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5664F-60F1-BC43-A534-5844465D7DB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C5B81D-3571-E148-9BF8-0648694FB59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212B6FA-DF24-C745-986C-625D04A69CF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033A5B1-2AAB-1047-8AB4-666F63D55AC6}"/>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6" name="页脚占位符 5">
            <a:extLst>
              <a:ext uri="{FF2B5EF4-FFF2-40B4-BE49-F238E27FC236}">
                <a16:creationId xmlns:a16="http://schemas.microsoft.com/office/drawing/2014/main" id="{DC12AB67-270C-4647-B4B1-29C835AAFB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3639C99-6694-6C48-99CC-7DF5158F893D}"/>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226795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D5A77-4975-D143-8EC7-4B99DCB693F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7A3B67-BC79-F645-878A-DBF95449E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7C0E8F8-892F-C940-BD6E-9B071A6C8D7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5570194-EFF2-8042-937E-58FF655BA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727AB73-457C-5644-AF2B-D2B8960B02A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D301131-0309-A943-A5B7-07392A73F5D2}"/>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8" name="页脚占位符 7">
            <a:extLst>
              <a:ext uri="{FF2B5EF4-FFF2-40B4-BE49-F238E27FC236}">
                <a16:creationId xmlns:a16="http://schemas.microsoft.com/office/drawing/2014/main" id="{A13E6E1B-D119-0C4D-BEAD-E7BA08EAFC5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2828F01-A9F5-B644-B098-058E70931487}"/>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140611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FB366-557F-BF4A-9F2D-A0AAB8B28AA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2EF7490-C877-A346-847B-367A6D07FB06}"/>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4" name="页脚占位符 3">
            <a:extLst>
              <a:ext uri="{FF2B5EF4-FFF2-40B4-BE49-F238E27FC236}">
                <a16:creationId xmlns:a16="http://schemas.microsoft.com/office/drawing/2014/main" id="{995F8DCB-BDB8-7F43-88F2-FBAC86B6593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19D8E32-920E-5742-AD97-68977DF775BD}"/>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230084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D21F52-0D1F-7649-BDA3-A491D3298248}"/>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3" name="页脚占位符 2">
            <a:extLst>
              <a:ext uri="{FF2B5EF4-FFF2-40B4-BE49-F238E27FC236}">
                <a16:creationId xmlns:a16="http://schemas.microsoft.com/office/drawing/2014/main" id="{F08B5D27-F3CF-5540-8D89-B8B05D7CCDB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B824A50-5734-1445-99D4-B1679EEE2016}"/>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109726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61B0-CE1B-6245-8E6C-893CC40BA44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CC126C7-CA0D-E748-952A-321E8E098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3AB497C-02CD-034E-BA76-CDD80AA8E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A2695E8-0E7B-9946-985E-1698DD39BEEE}"/>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6" name="页脚占位符 5">
            <a:extLst>
              <a:ext uri="{FF2B5EF4-FFF2-40B4-BE49-F238E27FC236}">
                <a16:creationId xmlns:a16="http://schemas.microsoft.com/office/drawing/2014/main" id="{8D40EB52-456E-AC41-96AF-F24542CC9C1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1C289DC-2F1D-844C-BB2A-C982EC951A2B}"/>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13128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8462B-4368-7C4A-A2A5-4E60350B05E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0FEF49-AEC3-C443-819E-B82BEA155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A454891-98FC-074B-9CBD-B8A89563B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2792D8B-5E57-6E40-A8B3-66A46EC7D4B2}"/>
              </a:ext>
            </a:extLst>
          </p:cNvPr>
          <p:cNvSpPr>
            <a:spLocks noGrp="1"/>
          </p:cNvSpPr>
          <p:nvPr>
            <p:ph type="dt" sz="half" idx="10"/>
          </p:nvPr>
        </p:nvSpPr>
        <p:spPr/>
        <p:txBody>
          <a:bodyPr/>
          <a:lstStyle/>
          <a:p>
            <a:fld id="{19592C33-A7A7-224F-8CC3-E972E1E3BCCC}" type="datetimeFigureOut">
              <a:rPr kumimoji="1" lang="zh-CN" altLang="en-US" smtClean="0"/>
              <a:t>2024/11/12</a:t>
            </a:fld>
            <a:endParaRPr kumimoji="1" lang="zh-CN" altLang="en-US"/>
          </a:p>
        </p:txBody>
      </p:sp>
      <p:sp>
        <p:nvSpPr>
          <p:cNvPr id="6" name="页脚占位符 5">
            <a:extLst>
              <a:ext uri="{FF2B5EF4-FFF2-40B4-BE49-F238E27FC236}">
                <a16:creationId xmlns:a16="http://schemas.microsoft.com/office/drawing/2014/main" id="{AD4A14E1-CD34-F147-A9CF-4C0B711057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8ECC5B-886D-CE45-BA38-8D44C2370802}"/>
              </a:ext>
            </a:extLst>
          </p:cNvPr>
          <p:cNvSpPr>
            <a:spLocks noGrp="1"/>
          </p:cNvSpPr>
          <p:nvPr>
            <p:ph type="sldNum" sz="quarter" idx="12"/>
          </p:nvPr>
        </p:nvSpPr>
        <p:spPr/>
        <p:txBody>
          <a:body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58290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EEA1B-1D55-754E-8507-F90BB790B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AD22E30-2FF9-3B4D-8336-B0C10756A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632EF7-2DFB-A449-B0D1-47FBE3C25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92C33-A7A7-224F-8CC3-E972E1E3BCCC}" type="datetimeFigureOut">
              <a:rPr kumimoji="1" lang="zh-CN" altLang="en-US" smtClean="0"/>
              <a:t>2024/11/12</a:t>
            </a:fld>
            <a:endParaRPr kumimoji="1" lang="zh-CN" altLang="en-US"/>
          </a:p>
        </p:txBody>
      </p:sp>
      <p:sp>
        <p:nvSpPr>
          <p:cNvPr id="5" name="页脚占位符 4">
            <a:extLst>
              <a:ext uri="{FF2B5EF4-FFF2-40B4-BE49-F238E27FC236}">
                <a16:creationId xmlns:a16="http://schemas.microsoft.com/office/drawing/2014/main" id="{4EFA444D-7097-0C40-B05D-AE7E781593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4D06B29-BEDD-3C4A-8BA4-96C86D044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6D30C-B637-094D-AFF0-37EBF64B53D0}" type="slidenum">
              <a:rPr kumimoji="1" lang="zh-CN" altLang="en-US" smtClean="0"/>
              <a:t>‹#›</a:t>
            </a:fld>
            <a:endParaRPr kumimoji="1" lang="zh-CN" altLang="en-US"/>
          </a:p>
        </p:txBody>
      </p:sp>
    </p:spTree>
    <p:extLst>
      <p:ext uri="{BB962C8B-B14F-4D97-AF65-F5344CB8AC3E}">
        <p14:creationId xmlns:p14="http://schemas.microsoft.com/office/powerpoint/2010/main" val="364725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ompetitions/jane-street-real-time-market-data-forecasting/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mpetitions/jane-street-real-time-market-data-forecasting/dat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code/ryanholbrook/jane-street-rmf-demo-submissio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37524-4155-4EFE-9C06-C7BE0B5C271B}"/>
              </a:ext>
            </a:extLst>
          </p:cNvPr>
          <p:cNvSpPr txBox="1"/>
          <p:nvPr/>
        </p:nvSpPr>
        <p:spPr>
          <a:xfrm>
            <a:off x="1287080" y="1263974"/>
            <a:ext cx="9078034"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4000" b="1" dirty="0">
                <a:latin typeface="Bell MT" panose="02020503060305020303" pitchFamily="18" charset="0"/>
                <a:ea typeface="STSong" panose="02010600040101010101" pitchFamily="2" charset="-122"/>
              </a:rPr>
              <a:t>Kaggle</a:t>
            </a:r>
            <a:r>
              <a:rPr lang="zh-CN" altLang="en-US" sz="4000" b="1" dirty="0">
                <a:latin typeface="Bell MT" panose="02020503060305020303" pitchFamily="18" charset="0"/>
                <a:ea typeface="STSong" panose="02010600040101010101" pitchFamily="2" charset="-122"/>
              </a:rPr>
              <a:t> </a:t>
            </a:r>
            <a:r>
              <a:rPr lang="en-US" altLang="zh-CN" sz="4000" b="1" dirty="0">
                <a:latin typeface="Bell MT" panose="02020503060305020303" pitchFamily="18" charset="0"/>
                <a:ea typeface="STSong" panose="02010600040101010101" pitchFamily="2" charset="-122"/>
              </a:rPr>
              <a:t>——</a:t>
            </a:r>
            <a:r>
              <a:rPr lang="zh-CN" altLang="en-US" sz="4000" b="1" dirty="0">
                <a:latin typeface="Bell MT" panose="02020503060305020303" pitchFamily="18" charset="0"/>
                <a:ea typeface="STSong" panose="02010600040101010101" pitchFamily="2" charset="-122"/>
              </a:rPr>
              <a:t> </a:t>
            </a:r>
            <a:endParaRPr lang="en-US" altLang="zh-CN" sz="4000" b="1" dirty="0">
              <a:latin typeface="Bell MT" panose="02020503060305020303" pitchFamily="18" charset="0"/>
              <a:ea typeface="STSong" panose="02010600040101010101" pitchFamily="2" charset="-122"/>
            </a:endParaRPr>
          </a:p>
          <a:p>
            <a:pPr algn="ctr"/>
            <a:r>
              <a:rPr lang="en-US" altLang="zh-CN" sz="4000" b="1" dirty="0">
                <a:latin typeface="Bell MT" panose="02020503060305020303" pitchFamily="18" charset="0"/>
                <a:ea typeface="STSong" panose="02010600040101010101" pitchFamily="2" charset="-122"/>
              </a:rPr>
              <a:t>Jane Street Real-Time Market Data Forecasting</a:t>
            </a:r>
            <a:endParaRPr lang="en-US" sz="4000" b="1" dirty="0">
              <a:latin typeface="Bell MT" panose="02020503060305020303" pitchFamily="18" charset="0"/>
              <a:ea typeface="STSong" panose="02010600040101010101" pitchFamily="2" charset="-122"/>
            </a:endParaRPr>
          </a:p>
          <a:p>
            <a:pPr algn="ctr"/>
            <a:r>
              <a:rPr lang="en-US" altLang="zh-CN" dirty="0">
                <a:latin typeface="Bell MT" panose="02020503060305020303" pitchFamily="18" charset="0"/>
              </a:rPr>
              <a:t>Kaggle website: </a:t>
            </a:r>
            <a:r>
              <a:rPr lang="en-US" altLang="zh-CN" dirty="0">
                <a:latin typeface="Bell MT" panose="02020503060305020303" pitchFamily="18" charset="0"/>
                <a:hlinkClick r:id="rId2"/>
              </a:rPr>
              <a:t>https://www.kaggle.com/competitions/jane-street-real-time-market-data-forecasting/overview</a:t>
            </a:r>
            <a:endParaRPr lang="en-US" altLang="zh-CN" dirty="0">
              <a:latin typeface="Bell MT" panose="02020503060305020303" pitchFamily="18" charset="0"/>
            </a:endParaRPr>
          </a:p>
          <a:p>
            <a:pPr algn="ctr"/>
            <a:endParaRPr lang="en" altLang="zh-CN" dirty="0">
              <a:latin typeface="Times New Roman" panose="02020603050405020304" pitchFamily="18" charset="0"/>
              <a:cs typeface="Times New Roman" panose="02020603050405020304" pitchFamily="18" charset="0"/>
            </a:endParaRPr>
          </a:p>
          <a:p>
            <a:pPr algn="ctr"/>
            <a:r>
              <a:rPr lang="en" altLang="zh-CN" dirty="0">
                <a:latin typeface="Times New Roman" panose="02020603050405020304" pitchFamily="18" charset="0"/>
                <a:cs typeface="Times New Roman" panose="02020603050405020304" pitchFamily="18" charset="0"/>
              </a:rPr>
              <a:t>MAFS5440, Fall 2024</a:t>
            </a:r>
            <a:endParaRPr kumimoji="1" lang="zh-CN" altLang="en-US" dirty="0">
              <a:latin typeface="Times New Roman" panose="02020603050405020304" pitchFamily="18" charset="0"/>
              <a:cs typeface="Times New Roman" panose="02020603050405020304" pitchFamily="18" charset="0"/>
            </a:endParaRP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60544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Background</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a16="http://schemas.microsoft.com/office/drawing/2014/main" id="{C2112578-A122-B64E-94FD-BE21D15DCDF3}"/>
              </a:ext>
            </a:extLst>
          </p:cNvPr>
          <p:cNvSpPr txBox="1"/>
          <p:nvPr/>
        </p:nvSpPr>
        <p:spPr>
          <a:xfrm>
            <a:off x="589548" y="1383564"/>
            <a:ext cx="10764252" cy="4154984"/>
          </a:xfrm>
          <a:prstGeom prst="rect">
            <a:avLst/>
          </a:prstGeom>
          <a:noFill/>
        </p:spPr>
        <p:txBody>
          <a:bodyPr wrap="square" rtlCol="0">
            <a:spAutoFit/>
          </a:bodyPr>
          <a:lstStyle/>
          <a:p>
            <a:r>
              <a:rPr lang="en-US" altLang="zh-CN" sz="2400" dirty="0">
                <a:latin typeface="Bell MT" panose="02020503060305020303" pitchFamily="18" charset="0"/>
              </a:rPr>
              <a:t>Modeling problems in modern financial markets are inherently complex due to unique challenges such as </a:t>
            </a:r>
            <a:r>
              <a:rPr lang="en-US" altLang="zh-CN" sz="2400" dirty="0">
                <a:solidFill>
                  <a:schemeClr val="accent1"/>
                </a:solidFill>
                <a:latin typeface="Bell MT" panose="02020503060305020303" pitchFamily="18" charset="0"/>
              </a:rPr>
              <a:t>fat-tailed distributions</a:t>
            </a:r>
            <a:r>
              <a:rPr lang="en-US" altLang="zh-CN" sz="2400" dirty="0">
                <a:latin typeface="Bell MT" panose="02020503060305020303" pitchFamily="18" charset="0"/>
              </a:rPr>
              <a:t>, </a:t>
            </a:r>
            <a:r>
              <a:rPr lang="en-US" altLang="zh-CN" sz="2400" dirty="0">
                <a:solidFill>
                  <a:schemeClr val="accent1"/>
                </a:solidFill>
                <a:latin typeface="Bell MT" panose="02020503060305020303" pitchFamily="18" charset="0"/>
              </a:rPr>
              <a:t>non-stationary time series</a:t>
            </a:r>
            <a:r>
              <a:rPr lang="en-US" altLang="zh-CN" sz="2400" dirty="0">
                <a:latin typeface="Bell MT" panose="02020503060305020303" pitchFamily="18" charset="0"/>
              </a:rPr>
              <a:t>, and data that often </a:t>
            </a:r>
            <a:r>
              <a:rPr lang="en-US" altLang="zh-CN" sz="2400" dirty="0">
                <a:solidFill>
                  <a:schemeClr val="accent1"/>
                </a:solidFill>
                <a:latin typeface="Bell MT" panose="02020503060305020303" pitchFamily="18" charset="0"/>
              </a:rPr>
              <a:t>violate assumptions of standard statistical methods</a:t>
            </a:r>
            <a:r>
              <a:rPr lang="en-US" altLang="zh-CN" sz="2400" dirty="0">
                <a:latin typeface="Bell MT" panose="02020503060305020303" pitchFamily="18" charset="0"/>
              </a:rPr>
              <a:t>. Using real-world data derived from Jane Street's production systems, you are required to develop models to forecast </a:t>
            </a:r>
            <a:r>
              <a:rPr lang="en-US" altLang="zh-CN" sz="2400" dirty="0">
                <a:solidFill>
                  <a:schemeClr val="accent1"/>
                </a:solidFill>
                <a:latin typeface="Bell MT" panose="02020503060305020303" pitchFamily="18" charset="0"/>
              </a:rPr>
              <a:t>market actions</a:t>
            </a:r>
            <a:r>
              <a:rPr lang="en-US" altLang="zh-CN" sz="2400" dirty="0">
                <a:latin typeface="Bell MT" panose="02020503060305020303" pitchFamily="18" charset="0"/>
              </a:rPr>
              <a:t>. This project provides an opportunity to tackle a highly </a:t>
            </a:r>
            <a:r>
              <a:rPr lang="en-US" altLang="zh-CN" sz="2400" dirty="0">
                <a:solidFill>
                  <a:schemeClr val="accent1"/>
                </a:solidFill>
                <a:latin typeface="Bell MT" panose="02020503060305020303" pitchFamily="18" charset="0"/>
              </a:rPr>
              <a:t>relevant and complex </a:t>
            </a:r>
            <a:r>
              <a:rPr lang="en-US" altLang="zh-CN" sz="2400" dirty="0">
                <a:latin typeface="Bell MT" panose="02020503060305020303" pitchFamily="18" charset="0"/>
              </a:rPr>
              <a:t>problem that mirrors the intricacies of trading in competitive financial markets.</a:t>
            </a:r>
          </a:p>
          <a:p>
            <a:pPr marL="342900" indent="-342900">
              <a:buFont typeface="Wingdings" pitchFamily="2" charset="2"/>
              <a:buChar char="Ø"/>
            </a:pPr>
            <a:endParaRPr lang="en-US" altLang="zh-CN" sz="2400" dirty="0">
              <a:latin typeface="Bell MT" panose="02020503060305020303" pitchFamily="18" charset="0"/>
            </a:endParaRPr>
          </a:p>
          <a:p>
            <a:pPr marL="342900" indent="-342900">
              <a:buFont typeface="Wingdings" pitchFamily="2" charset="2"/>
              <a:buChar char="Ø"/>
            </a:pPr>
            <a:r>
              <a:rPr lang="en" altLang="zh-CN" sz="2400" b="1" dirty="0">
                <a:latin typeface="Bell MT" panose="02020503060305020303" pitchFamily="18" charset="0"/>
              </a:rPr>
              <a:t>Task</a:t>
            </a:r>
            <a:r>
              <a:rPr lang="en" altLang="zh-CN" sz="2400" dirty="0">
                <a:latin typeface="Bell MT" panose="02020503060305020303" pitchFamily="18" charset="0"/>
              </a:rPr>
              <a:t>: </a:t>
            </a:r>
            <a:r>
              <a:rPr lang="en-US" altLang="zh-CN" sz="2400" dirty="0">
                <a:latin typeface="Bell MT" panose="02020503060305020303" pitchFamily="18" charset="0"/>
              </a:rPr>
              <a:t>Build a </a:t>
            </a:r>
            <a:r>
              <a:rPr lang="en-US" altLang="zh-CN" sz="2400" dirty="0">
                <a:solidFill>
                  <a:schemeClr val="accent1"/>
                </a:solidFill>
                <a:latin typeface="Bell MT" panose="02020503060305020303" pitchFamily="18" charset="0"/>
              </a:rPr>
              <a:t>predictive model </a:t>
            </a:r>
            <a:r>
              <a:rPr lang="en-US" altLang="zh-CN" sz="2400" dirty="0">
                <a:latin typeface="Bell MT" panose="02020503060305020303" pitchFamily="18" charset="0"/>
              </a:rPr>
              <a:t>to forecast </a:t>
            </a:r>
            <a:r>
              <a:rPr lang="en-US" altLang="zh-CN" sz="2400" dirty="0">
                <a:solidFill>
                  <a:schemeClr val="accent1"/>
                </a:solidFill>
                <a:latin typeface="Bell MT" panose="02020503060305020303" pitchFamily="18" charset="0"/>
              </a:rPr>
              <a:t>trading actions </a:t>
            </a:r>
            <a:r>
              <a:rPr lang="en-US" altLang="zh-CN" sz="2400" dirty="0">
                <a:latin typeface="Bell MT" panose="02020503060305020303" pitchFamily="18" charset="0"/>
              </a:rPr>
              <a:t>using real-time market features.</a:t>
            </a:r>
            <a:endParaRPr lang="en" altLang="zh-CN" sz="2400" dirty="0">
              <a:latin typeface="Bell MT" panose="02020503060305020303" pitchFamily="18" charset="0"/>
            </a:endParaRPr>
          </a:p>
          <a:p>
            <a:pPr marL="342900" indent="-342900">
              <a:buFont typeface="Wingdings" pitchFamily="2" charset="2"/>
              <a:buChar char="Ø"/>
            </a:pPr>
            <a:r>
              <a:rPr lang="en-US" altLang="zh-CN" sz="2400" b="1" dirty="0">
                <a:latin typeface="Bell MT" panose="02020503060305020303" pitchFamily="18" charset="0"/>
              </a:rPr>
              <a:t>Key Challenge</a:t>
            </a:r>
            <a:r>
              <a:rPr lang="en-US" altLang="zh-CN" sz="2400" dirty="0">
                <a:latin typeface="Bell MT" panose="02020503060305020303" pitchFamily="18" charset="0"/>
              </a:rPr>
              <a:t>: Extract actionable insights from </a:t>
            </a:r>
            <a:r>
              <a:rPr lang="en-US" altLang="zh-CN" sz="2400" dirty="0">
                <a:solidFill>
                  <a:schemeClr val="accent1"/>
                </a:solidFill>
                <a:latin typeface="Bell MT" panose="02020503060305020303" pitchFamily="18" charset="0"/>
              </a:rPr>
              <a:t>complex, noisy financial data</a:t>
            </a:r>
            <a:r>
              <a:rPr lang="en-US" altLang="zh-CN" sz="2400" dirty="0">
                <a:latin typeface="Bell MT" panose="02020503060305020303" pitchFamily="18" charset="0"/>
              </a:rPr>
              <a:t>.</a:t>
            </a:r>
          </a:p>
        </p:txBody>
      </p:sp>
    </p:spTree>
    <p:extLst>
      <p:ext uri="{BB962C8B-B14F-4D97-AF65-F5344CB8AC3E}">
        <p14:creationId xmlns:p14="http://schemas.microsoft.com/office/powerpoint/2010/main" val="315536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Data</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a16="http://schemas.microsoft.com/office/drawing/2014/main" id="{C2112578-A122-B64E-94FD-BE21D15DCDF3}"/>
              </a:ext>
            </a:extLst>
          </p:cNvPr>
          <p:cNvSpPr txBox="1"/>
          <p:nvPr/>
        </p:nvSpPr>
        <p:spPr>
          <a:xfrm>
            <a:off x="589547" y="1383564"/>
            <a:ext cx="11333511" cy="584775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latin typeface="Bell MT" panose="02020503060305020303" pitchFamily="18" charset="0"/>
              </a:rPr>
              <a:t>Training Set:</a:t>
            </a:r>
            <a:r>
              <a:rPr kumimoji="1" lang="en-US" altLang="zh-CN" sz="2400" dirty="0">
                <a:latin typeface="Bell MT" panose="02020503060305020303" pitchFamily="18" charset="0"/>
              </a:rPr>
              <a:t> </a:t>
            </a:r>
          </a:p>
          <a:p>
            <a:pPr marL="800100" lvl="1" indent="-342900">
              <a:buFont typeface="Arial" panose="020B0604020202020204" pitchFamily="34" charset="0"/>
              <a:buChar char="•"/>
            </a:pPr>
            <a:r>
              <a:rPr kumimoji="1" lang="en-US" altLang="zh-CN" sz="2400" i="1" dirty="0" err="1">
                <a:latin typeface="Bell MT" panose="02020503060305020303" pitchFamily="18" charset="0"/>
              </a:rPr>
              <a:t>date_id</a:t>
            </a:r>
            <a:r>
              <a:rPr kumimoji="1" lang="en-US" altLang="zh-CN" sz="2400" dirty="0">
                <a:latin typeface="Bell MT" panose="02020503060305020303" pitchFamily="18" charset="0"/>
              </a:rPr>
              <a:t> and </a:t>
            </a:r>
            <a:r>
              <a:rPr kumimoji="1" lang="en-US" altLang="zh-CN" sz="2400" i="1" dirty="0" err="1">
                <a:latin typeface="Bell MT" panose="02020503060305020303" pitchFamily="18" charset="0"/>
              </a:rPr>
              <a:t>time_id</a:t>
            </a:r>
            <a:r>
              <a:rPr kumimoji="1" lang="en-US" altLang="zh-CN" sz="2400" dirty="0">
                <a:latin typeface="Bell MT" panose="02020503060305020303" pitchFamily="18" charset="0"/>
              </a:rPr>
              <a:t> - a chronological structure to the data</a:t>
            </a:r>
          </a:p>
          <a:p>
            <a:pPr marL="800100" lvl="1" indent="-342900">
              <a:buFont typeface="Arial" panose="020B0604020202020204" pitchFamily="34" charset="0"/>
              <a:buChar char="•"/>
            </a:pPr>
            <a:r>
              <a:rPr kumimoji="1" lang="en-US" altLang="zh-CN" sz="2400" i="1" dirty="0" err="1">
                <a:latin typeface="Bell MT" panose="02020503060305020303" pitchFamily="18" charset="0"/>
              </a:rPr>
              <a:t>symbol_id</a:t>
            </a:r>
            <a:r>
              <a:rPr kumimoji="1" lang="en-US" altLang="zh-CN" sz="2400" dirty="0">
                <a:latin typeface="Bell MT" panose="02020503060305020303" pitchFamily="18" charset="0"/>
              </a:rPr>
              <a:t> - identifies a unique financial instrument.</a:t>
            </a:r>
          </a:p>
          <a:p>
            <a:pPr marL="800100" lvl="1" indent="-342900">
              <a:buFont typeface="Arial" panose="020B0604020202020204" pitchFamily="34" charset="0"/>
              <a:buChar char="•"/>
            </a:pPr>
            <a:r>
              <a:rPr kumimoji="1" lang="en-US" altLang="zh-CN" sz="2400" i="1" dirty="0">
                <a:latin typeface="Bell MT" panose="02020503060305020303" pitchFamily="18" charset="0"/>
              </a:rPr>
              <a:t>weight</a:t>
            </a:r>
            <a:r>
              <a:rPr kumimoji="1" lang="en-US" altLang="zh-CN" sz="2400" dirty="0">
                <a:latin typeface="Bell MT" panose="02020503060305020303" pitchFamily="18" charset="0"/>
              </a:rPr>
              <a:t> - the weighting used for calculating the scoring function.</a:t>
            </a:r>
          </a:p>
          <a:p>
            <a:pPr marL="800100" lvl="1" indent="-342900">
              <a:buFont typeface="Arial" panose="020B0604020202020204" pitchFamily="34" charset="0"/>
              <a:buChar char="•"/>
            </a:pPr>
            <a:r>
              <a:rPr kumimoji="1" lang="en-US" altLang="zh-CN" sz="2400" i="1" dirty="0">
                <a:latin typeface="Bell MT" panose="02020503060305020303" pitchFamily="18" charset="0"/>
              </a:rPr>
              <a:t>feature_{00...78}</a:t>
            </a:r>
            <a:r>
              <a:rPr kumimoji="1" lang="en-US" altLang="zh-CN" sz="2400" dirty="0">
                <a:latin typeface="Bell MT" panose="02020503060305020303" pitchFamily="18" charset="0"/>
              </a:rPr>
              <a:t> - anonymized market data.</a:t>
            </a:r>
          </a:p>
          <a:p>
            <a:pPr marL="800100" lvl="1" indent="-342900">
              <a:buFont typeface="Arial" panose="020B0604020202020204" pitchFamily="34" charset="0"/>
              <a:buChar char="•"/>
            </a:pPr>
            <a:r>
              <a:rPr kumimoji="1" lang="en-US" altLang="zh-CN" sz="2400" i="1" dirty="0">
                <a:latin typeface="Bell MT" panose="02020503060305020303" pitchFamily="18" charset="0"/>
              </a:rPr>
              <a:t>responder_{0...8}</a:t>
            </a:r>
            <a:r>
              <a:rPr kumimoji="1" lang="en-US" altLang="zh-CN" sz="2400" dirty="0">
                <a:latin typeface="Bell MT" panose="02020503060305020303" pitchFamily="18" charset="0"/>
              </a:rPr>
              <a:t> - anonymized responders. The </a:t>
            </a:r>
            <a:r>
              <a:rPr kumimoji="1" lang="en-US" altLang="zh-CN" sz="2400" b="1" i="1" dirty="0">
                <a:latin typeface="Bell MT" panose="02020503060305020303" pitchFamily="18" charset="0"/>
              </a:rPr>
              <a:t>responder_6</a:t>
            </a:r>
            <a:r>
              <a:rPr kumimoji="1" lang="en-US" altLang="zh-CN" sz="2400" b="1" dirty="0">
                <a:latin typeface="Bell MT" panose="02020503060305020303" pitchFamily="18" charset="0"/>
              </a:rPr>
              <a:t> </a:t>
            </a:r>
            <a:r>
              <a:rPr kumimoji="1" lang="en-US" altLang="zh-CN" sz="2400" dirty="0">
                <a:latin typeface="Bell MT" panose="02020503060305020303" pitchFamily="18" charset="0"/>
              </a:rPr>
              <a:t>is target to predict.</a:t>
            </a:r>
            <a:endParaRPr kumimoji="1" lang="en-US" altLang="zh-CN" sz="2400" b="1" dirty="0">
              <a:latin typeface="Bell MT" panose="02020503060305020303" pitchFamily="18" charset="0"/>
            </a:endParaRPr>
          </a:p>
          <a:p>
            <a:pPr marL="342900" indent="-342900">
              <a:buFont typeface="Arial" panose="020B0604020202020204" pitchFamily="34" charset="0"/>
              <a:buChar char="•"/>
            </a:pPr>
            <a:r>
              <a:rPr kumimoji="1" lang="en-US" altLang="zh-CN" sz="2400" b="1" dirty="0">
                <a:latin typeface="Bell MT" panose="02020503060305020303" pitchFamily="18" charset="0"/>
              </a:rPr>
              <a:t>Testing Set:</a:t>
            </a:r>
            <a:r>
              <a:rPr kumimoji="1" lang="en-US" altLang="zh-CN" sz="2400" dirty="0">
                <a:latin typeface="Bell MT" panose="02020503060305020303" pitchFamily="18" charset="0"/>
              </a:rPr>
              <a:t> Only a single batch served by the evaluation API.</a:t>
            </a:r>
          </a:p>
          <a:p>
            <a:pPr marL="342900" indent="-342900">
              <a:buFont typeface="Arial" panose="020B0604020202020204" pitchFamily="34" charset="0"/>
              <a:buChar char="•"/>
            </a:pPr>
            <a:r>
              <a:rPr kumimoji="1" lang="en-US" altLang="zh-CN" sz="2400" b="1" dirty="0">
                <a:latin typeface="Bell MT" panose="02020503060305020303" pitchFamily="18" charset="0"/>
              </a:rPr>
              <a:t>Others:</a:t>
            </a:r>
          </a:p>
          <a:p>
            <a:pPr marL="800100" lvl="1" indent="-342900">
              <a:buFont typeface="Arial" panose="020B0604020202020204" pitchFamily="34" charset="0"/>
              <a:buChar char="•"/>
            </a:pPr>
            <a:r>
              <a:rPr kumimoji="1" lang="en-US" altLang="zh-CN" sz="2400" i="1" dirty="0" err="1">
                <a:latin typeface="Bell MT" panose="02020503060305020303" pitchFamily="18" charset="0"/>
              </a:rPr>
              <a:t>lags.parquet</a:t>
            </a:r>
            <a:r>
              <a:rPr kumimoji="1" lang="en-US" altLang="zh-CN" sz="2400" i="1" dirty="0">
                <a:latin typeface="Bell MT" panose="02020503060305020303" pitchFamily="18" charset="0"/>
              </a:rPr>
              <a:t> - v</a:t>
            </a:r>
            <a:r>
              <a:rPr kumimoji="1" lang="en-US" altLang="zh-CN" sz="2400" dirty="0">
                <a:latin typeface="Bell MT" panose="02020503060305020303" pitchFamily="18" charset="0"/>
              </a:rPr>
              <a:t>alues of</a:t>
            </a:r>
            <a:r>
              <a:rPr kumimoji="1" lang="en-US" altLang="zh-CN" sz="2400" i="1" dirty="0">
                <a:latin typeface="Bell MT" panose="02020503060305020303" pitchFamily="18" charset="0"/>
              </a:rPr>
              <a:t> responder_{0...8} </a:t>
            </a:r>
            <a:r>
              <a:rPr kumimoji="1" lang="en-US" altLang="zh-CN" sz="2400" dirty="0">
                <a:latin typeface="Bell MT" panose="02020503060305020303" pitchFamily="18" charset="0"/>
              </a:rPr>
              <a:t>lagged by one</a:t>
            </a:r>
            <a:r>
              <a:rPr kumimoji="1" lang="en-US" altLang="zh-CN" sz="2400" i="1" dirty="0">
                <a:latin typeface="Bell MT" panose="02020503060305020303" pitchFamily="18" charset="0"/>
              </a:rPr>
              <a:t> </a:t>
            </a:r>
            <a:r>
              <a:rPr kumimoji="1" lang="en-US" altLang="zh-CN" sz="2400" i="1" dirty="0" err="1">
                <a:latin typeface="Bell MT" panose="02020503060305020303" pitchFamily="18" charset="0"/>
              </a:rPr>
              <a:t>date_id</a:t>
            </a:r>
            <a:r>
              <a:rPr kumimoji="1" lang="en-US" altLang="zh-CN" sz="2400" i="1" dirty="0">
                <a:latin typeface="Bell MT" panose="02020503060305020303" pitchFamily="18" charset="0"/>
              </a:rPr>
              <a:t>. </a:t>
            </a:r>
            <a:r>
              <a:rPr kumimoji="1" lang="en-US" altLang="zh-CN" sz="2400" dirty="0">
                <a:latin typeface="Bell MT" panose="02020503060305020303" pitchFamily="18" charset="0"/>
              </a:rPr>
              <a:t>All of the previous date's responders will be served at the first time step of the succeeding date.</a:t>
            </a:r>
          </a:p>
          <a:p>
            <a:pPr marL="800100" lvl="1" indent="-342900" fontAlgn="base">
              <a:buFont typeface="Arial" panose="020B0604020202020204" pitchFamily="34" charset="0"/>
              <a:buChar char="•"/>
            </a:pPr>
            <a:r>
              <a:rPr kumimoji="1" lang="en-US" altLang="zh-CN" sz="2400" i="1" dirty="0" err="1">
                <a:latin typeface="Bell MT" panose="02020503060305020303" pitchFamily="18" charset="0"/>
              </a:rPr>
              <a:t>sample_submission.csv</a:t>
            </a:r>
            <a:r>
              <a:rPr kumimoji="1" lang="en-US" altLang="zh-CN" sz="2400" i="1" dirty="0">
                <a:latin typeface="Bell MT" panose="02020503060305020303" pitchFamily="18" charset="0"/>
              </a:rPr>
              <a:t> - </a:t>
            </a:r>
            <a:r>
              <a:rPr kumimoji="1" lang="en-US" altLang="zh-CN" sz="2400" dirty="0">
                <a:latin typeface="Bell MT" panose="02020503060305020303" pitchFamily="18" charset="0"/>
              </a:rPr>
              <a:t>the format of the predictions your model should make.</a:t>
            </a:r>
          </a:p>
          <a:p>
            <a:pPr marL="800100" lvl="1" indent="-342900" fontAlgn="base">
              <a:buFont typeface="Arial" panose="020B0604020202020204" pitchFamily="34" charset="0"/>
              <a:buChar char="•"/>
            </a:pPr>
            <a:r>
              <a:rPr kumimoji="1" lang="en-US" altLang="zh-CN" sz="2400" i="1" dirty="0" err="1">
                <a:latin typeface="Bell MT" panose="02020503060305020303" pitchFamily="18" charset="0"/>
              </a:rPr>
              <a:t>features.csv</a:t>
            </a:r>
            <a:r>
              <a:rPr kumimoji="1" lang="en-US" altLang="zh-CN" sz="2400" i="1" dirty="0">
                <a:latin typeface="Bell MT" panose="02020503060305020303" pitchFamily="18" charset="0"/>
              </a:rPr>
              <a:t> - </a:t>
            </a:r>
            <a:r>
              <a:rPr kumimoji="1" lang="en-US" altLang="zh-CN" sz="2400" dirty="0">
                <a:latin typeface="Bell MT" panose="02020503060305020303" pitchFamily="18" charset="0"/>
              </a:rPr>
              <a:t>metadata pertaining to the anonymized features</a:t>
            </a:r>
          </a:p>
          <a:p>
            <a:pPr marL="800100" lvl="1" indent="-342900" fontAlgn="base">
              <a:buFont typeface="Arial" panose="020B0604020202020204" pitchFamily="34" charset="0"/>
              <a:buChar char="•"/>
            </a:pPr>
            <a:r>
              <a:rPr kumimoji="1" lang="en-US" altLang="zh-CN" sz="2400" i="1" dirty="0" err="1">
                <a:latin typeface="Bell MT" panose="02020503060305020303" pitchFamily="18" charset="0"/>
              </a:rPr>
              <a:t>responders.csv</a:t>
            </a:r>
            <a:r>
              <a:rPr kumimoji="1" lang="en-US" altLang="zh-CN" sz="2400" i="1" dirty="0">
                <a:latin typeface="Bell MT" panose="02020503060305020303" pitchFamily="18" charset="0"/>
              </a:rPr>
              <a:t> - </a:t>
            </a:r>
            <a:r>
              <a:rPr kumimoji="1" lang="en-US" altLang="zh-CN" sz="2400" dirty="0">
                <a:latin typeface="Bell MT" panose="02020503060305020303" pitchFamily="18" charset="0"/>
              </a:rPr>
              <a:t>metadata pertaining to the anonymized responders</a:t>
            </a:r>
          </a:p>
          <a:p>
            <a:pPr marL="800100" lvl="1" indent="-342900">
              <a:buFont typeface="Arial" panose="020B0604020202020204" pitchFamily="34" charset="0"/>
              <a:buChar char="•"/>
            </a:pPr>
            <a:endParaRPr kumimoji="1" lang="en-US" altLang="zh-CN" sz="2400" dirty="0">
              <a:latin typeface="Bell MT" panose="02020503060305020303" pitchFamily="18" charset="0"/>
            </a:endParaRPr>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kumimoji="1" lang="en-US" altLang="zh-CN" sz="2000" dirty="0">
              <a:latin typeface="Bell MT" panose="02020503060305020303" pitchFamily="18" charset="0"/>
            </a:endParaRPr>
          </a:p>
        </p:txBody>
      </p:sp>
      <p:sp>
        <p:nvSpPr>
          <p:cNvPr id="7" name="文本框 6">
            <a:extLst>
              <a:ext uri="{FF2B5EF4-FFF2-40B4-BE49-F238E27FC236}">
                <a16:creationId xmlns:a16="http://schemas.microsoft.com/office/drawing/2014/main" id="{29C64CAC-B0A4-314A-843A-585132EB805C}"/>
              </a:ext>
            </a:extLst>
          </p:cNvPr>
          <p:cNvSpPr txBox="1"/>
          <p:nvPr/>
        </p:nvSpPr>
        <p:spPr>
          <a:xfrm>
            <a:off x="268942" y="6292820"/>
            <a:ext cx="10764252" cy="400110"/>
          </a:xfrm>
          <a:prstGeom prst="rect">
            <a:avLst/>
          </a:prstGeom>
          <a:noFill/>
        </p:spPr>
        <p:txBody>
          <a:bodyPr wrap="square" rtlCol="0">
            <a:spAutoFit/>
          </a:bodyPr>
          <a:lstStyle/>
          <a:p>
            <a:r>
              <a:rPr kumimoji="1" lang="en-US" altLang="zh-CN" sz="2000" dirty="0">
                <a:latin typeface="Bell MT" panose="02020503060305020303" pitchFamily="18" charset="0"/>
              </a:rPr>
              <a:t>Refer: </a:t>
            </a:r>
            <a:r>
              <a:rPr kumimoji="1" lang="en-US" altLang="zh-CN" sz="2000" dirty="0">
                <a:latin typeface="Bell MT" panose="02020503060305020303" pitchFamily="18" charset="0"/>
                <a:hlinkClick r:id="rId3"/>
              </a:rPr>
              <a:t>https://www.kaggle.com/competitions/jane-street-real-time-market-data-forecasting/data</a:t>
            </a:r>
            <a:endParaRPr kumimoji="1" lang="zh-CN" altLang="en-US" dirty="0"/>
          </a:p>
        </p:txBody>
      </p:sp>
    </p:spTree>
    <p:extLst>
      <p:ext uri="{BB962C8B-B14F-4D97-AF65-F5344CB8AC3E}">
        <p14:creationId xmlns:p14="http://schemas.microsoft.com/office/powerpoint/2010/main" val="4258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Your Job</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a16="http://schemas.microsoft.com/office/drawing/2014/main" id="{C2112578-A122-B64E-94FD-BE21D15DCDF3}"/>
              </a:ext>
            </a:extLst>
          </p:cNvPr>
          <p:cNvSpPr txBox="1"/>
          <p:nvPr/>
        </p:nvSpPr>
        <p:spPr>
          <a:xfrm>
            <a:off x="589548" y="1383564"/>
            <a:ext cx="10764252" cy="3631763"/>
          </a:xfrm>
          <a:prstGeom prst="rect">
            <a:avLst/>
          </a:prstGeom>
          <a:noFill/>
        </p:spPr>
        <p:txBody>
          <a:bodyPr wrap="square" rtlCol="0">
            <a:spAutoFit/>
          </a:bodyPr>
          <a:lstStyle/>
          <a:p>
            <a:endParaRPr kumimoji="1" lang="en-US" altLang="zh-CN" sz="2000" dirty="0">
              <a:latin typeface="Bell MT" panose="02020503060305020303" pitchFamily="18" charset="0"/>
            </a:endParaRPr>
          </a:p>
          <a:p>
            <a:pPr marL="342900" indent="-342900">
              <a:buFont typeface="Arial" panose="020B0604020202020204" pitchFamily="34" charset="0"/>
              <a:buChar char="•"/>
            </a:pPr>
            <a:r>
              <a:rPr kumimoji="1" lang="en-US" altLang="zh-CN" sz="2400" dirty="0">
                <a:latin typeface="Bell MT" panose="02020503060305020303" pitchFamily="18" charset="0"/>
              </a:rPr>
              <a:t>Predict the 'action' variable, i.e.,</a:t>
            </a:r>
            <a:r>
              <a:rPr kumimoji="1" lang="en-US" altLang="zh-CN" sz="2400" b="1" i="1" dirty="0">
                <a:latin typeface="Bell MT" panose="02020503060305020303" pitchFamily="18" charset="0"/>
              </a:rPr>
              <a:t> responder_6</a:t>
            </a:r>
            <a:r>
              <a:rPr kumimoji="1" lang="en-US" altLang="zh-CN" sz="2400" dirty="0">
                <a:latin typeface="Bell MT" panose="02020503060305020303" pitchFamily="18" charset="0"/>
              </a:rPr>
              <a:t> , based on features to optimize trading decisions.</a:t>
            </a:r>
          </a:p>
          <a:p>
            <a:pPr marL="342900" indent="-342900">
              <a:buFont typeface="Arial" panose="020B0604020202020204" pitchFamily="34" charset="0"/>
              <a:buChar char="•"/>
            </a:pPr>
            <a:endParaRPr kumimoji="1" lang="en-US" altLang="zh-CN" sz="2400" b="1" dirty="0">
              <a:latin typeface="Bell MT" panose="02020503060305020303" pitchFamily="18" charset="0"/>
            </a:endParaRPr>
          </a:p>
          <a:p>
            <a:pPr marL="342900" indent="-342900">
              <a:buFont typeface="Arial" panose="020B0604020202020204" pitchFamily="34" charset="0"/>
              <a:buChar char="•"/>
            </a:pPr>
            <a:r>
              <a:rPr kumimoji="1" lang="en-US" altLang="zh-CN" sz="2400" b="1" dirty="0">
                <a:latin typeface="Bell MT" panose="02020503060305020303" pitchFamily="18" charset="0"/>
              </a:rPr>
              <a:t>Key Questions:</a:t>
            </a:r>
          </a:p>
          <a:p>
            <a:pPr marL="800100" lvl="1" indent="-342900">
              <a:buFont typeface="Arial" panose="020B0604020202020204" pitchFamily="34" charset="0"/>
              <a:buChar char="•"/>
            </a:pPr>
            <a:r>
              <a:rPr kumimoji="1" lang="en-US" altLang="zh-CN" sz="2400" dirty="0">
                <a:latin typeface="Bell MT" panose="02020503060305020303" pitchFamily="18" charset="0"/>
              </a:rPr>
              <a:t>How to handle </a:t>
            </a:r>
            <a:r>
              <a:rPr kumimoji="1" lang="en-US" altLang="zh-CN" sz="2400" dirty="0">
                <a:solidFill>
                  <a:schemeClr val="accent1"/>
                </a:solidFill>
                <a:latin typeface="Bell MT" panose="02020503060305020303" pitchFamily="18" charset="0"/>
              </a:rPr>
              <a:t>high-dimensional, noisy </a:t>
            </a:r>
            <a:r>
              <a:rPr kumimoji="1" lang="en-US" altLang="zh-CN" sz="2400" dirty="0">
                <a:latin typeface="Bell MT" panose="02020503060305020303" pitchFamily="18" charset="0"/>
              </a:rPr>
              <a:t>data effectively?</a:t>
            </a:r>
          </a:p>
          <a:p>
            <a:pPr marL="800100" lvl="1" indent="-342900">
              <a:buFont typeface="Arial" panose="020B0604020202020204" pitchFamily="34" charset="0"/>
              <a:buChar char="•"/>
            </a:pPr>
            <a:r>
              <a:rPr kumimoji="1" lang="en-US" altLang="zh-CN" sz="2400" dirty="0">
                <a:latin typeface="Bell MT" panose="02020503060305020303" pitchFamily="18" charset="0"/>
              </a:rPr>
              <a:t>What strategies improve prediction accuracy?</a:t>
            </a:r>
          </a:p>
          <a:p>
            <a:pPr marL="800100" lvl="1" indent="-342900">
              <a:buFont typeface="Arial" panose="020B0604020202020204" pitchFamily="34" charset="0"/>
              <a:buChar char="•"/>
            </a:pPr>
            <a:r>
              <a:rPr kumimoji="1" lang="en-US" altLang="zh-CN" sz="2400" dirty="0">
                <a:latin typeface="Bell MT" panose="02020503060305020303" pitchFamily="18" charset="0"/>
              </a:rPr>
              <a:t>How to ensure predictions align with trading constraints?</a:t>
            </a:r>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kumimoji="1" lang="en-US" altLang="zh-CN" sz="2000" dirty="0">
              <a:latin typeface="Bell MT" panose="02020503060305020303" pitchFamily="18" charset="0"/>
            </a:endParaRPr>
          </a:p>
        </p:txBody>
      </p:sp>
    </p:spTree>
    <p:extLst>
      <p:ext uri="{BB962C8B-B14F-4D97-AF65-F5344CB8AC3E}">
        <p14:creationId xmlns:p14="http://schemas.microsoft.com/office/powerpoint/2010/main" val="262227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Approach (Just some suggestion)</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a16="http://schemas.microsoft.com/office/drawing/2014/main" id="{C2112578-A122-B64E-94FD-BE21D15DCDF3}"/>
              </a:ext>
            </a:extLst>
          </p:cNvPr>
          <p:cNvSpPr txBox="1"/>
          <p:nvPr/>
        </p:nvSpPr>
        <p:spPr>
          <a:xfrm>
            <a:off x="589548" y="1383564"/>
            <a:ext cx="10764252" cy="5509200"/>
          </a:xfrm>
          <a:prstGeom prst="rect">
            <a:avLst/>
          </a:prstGeom>
          <a:noFill/>
        </p:spPr>
        <p:txBody>
          <a:bodyPr wrap="square" rtlCol="0">
            <a:spAutoFit/>
          </a:bodyPr>
          <a:lstStyle/>
          <a:p>
            <a:endParaRPr kumimoji="1" lang="en-US" altLang="zh-CN" sz="2000" dirty="0">
              <a:latin typeface="Bell MT" panose="02020503060305020303" pitchFamily="18" charset="0"/>
            </a:endParaRPr>
          </a:p>
          <a:p>
            <a:pPr marL="457200" indent="-457200">
              <a:buFont typeface="+mj-lt"/>
              <a:buAutoNum type="arabicPeriod"/>
            </a:pPr>
            <a:r>
              <a:rPr kumimoji="1" lang="en-US" altLang="zh-CN" sz="2400" b="1" dirty="0">
                <a:latin typeface="Bell MT" panose="02020503060305020303" pitchFamily="18" charset="0"/>
              </a:rPr>
              <a:t>Data Preprocessing:</a:t>
            </a:r>
          </a:p>
          <a:p>
            <a:pPr marL="800100" lvl="1" indent="-342900">
              <a:buFont typeface="Arial" panose="020B0604020202020204" pitchFamily="34" charset="0"/>
              <a:buChar char="•"/>
            </a:pPr>
            <a:r>
              <a:rPr kumimoji="1" lang="en-US" altLang="zh-CN" sz="2400" dirty="0">
                <a:latin typeface="Bell MT" panose="02020503060305020303" pitchFamily="18" charset="0"/>
              </a:rPr>
              <a:t>Handle missing data and scale features.</a:t>
            </a:r>
          </a:p>
          <a:p>
            <a:pPr marL="800100" lvl="1" indent="-342900">
              <a:buFont typeface="Arial" panose="020B0604020202020204" pitchFamily="34" charset="0"/>
              <a:buChar char="•"/>
            </a:pPr>
            <a:r>
              <a:rPr kumimoji="1" lang="en-US" altLang="zh-CN" sz="2400" dirty="0">
                <a:latin typeface="Bell MT" panose="02020503060305020303" pitchFamily="18" charset="0"/>
              </a:rPr>
              <a:t>Analyze feature correlations.</a:t>
            </a:r>
          </a:p>
          <a:p>
            <a:pPr marL="457200" indent="-457200">
              <a:buFont typeface="+mj-lt"/>
              <a:buAutoNum type="arabicPeriod"/>
            </a:pPr>
            <a:r>
              <a:rPr kumimoji="1" lang="en-US" altLang="zh-CN" sz="2400" b="1" dirty="0">
                <a:latin typeface="Bell MT" panose="02020503060305020303" pitchFamily="18" charset="0"/>
              </a:rPr>
              <a:t>Feature Engineering:</a:t>
            </a:r>
          </a:p>
          <a:p>
            <a:pPr marL="800100" lvl="1" indent="-342900">
              <a:buFont typeface="Arial" panose="020B0604020202020204" pitchFamily="34" charset="0"/>
              <a:buChar char="•"/>
            </a:pPr>
            <a:r>
              <a:rPr kumimoji="1" lang="en-US" altLang="zh-CN" sz="2400" dirty="0">
                <a:latin typeface="Bell MT" panose="02020503060305020303" pitchFamily="18" charset="0"/>
              </a:rPr>
              <a:t>Explore time-series trends and interactions.</a:t>
            </a:r>
          </a:p>
          <a:p>
            <a:pPr marL="457200" indent="-457200">
              <a:buFont typeface="+mj-lt"/>
              <a:buAutoNum type="arabicPeriod"/>
            </a:pPr>
            <a:r>
              <a:rPr kumimoji="1" lang="en-US" altLang="zh-CN" sz="2400" b="1" dirty="0">
                <a:latin typeface="Bell MT" panose="02020503060305020303" pitchFamily="18" charset="0"/>
              </a:rPr>
              <a:t>Modeling:</a:t>
            </a:r>
          </a:p>
          <a:p>
            <a:pPr marL="800100" lvl="1" indent="-342900">
              <a:buFont typeface="Arial" panose="020B0604020202020204" pitchFamily="34" charset="0"/>
              <a:buChar char="•"/>
            </a:pPr>
            <a:r>
              <a:rPr kumimoji="1" lang="en-US" altLang="zh-CN" sz="2400" dirty="0">
                <a:latin typeface="Bell MT" panose="02020503060305020303" pitchFamily="18" charset="0"/>
              </a:rPr>
              <a:t>Base: Basic statistical or machine learning models(e.g., </a:t>
            </a:r>
            <a:r>
              <a:rPr kumimoji="1" lang="en-US" altLang="zh-CN" sz="2400" dirty="0" err="1">
                <a:latin typeface="Bell MT" panose="02020503060305020303" pitchFamily="18" charset="0"/>
              </a:rPr>
              <a:t>XGBoost</a:t>
            </a:r>
            <a:r>
              <a:rPr kumimoji="1" lang="en-US" altLang="zh-CN" sz="2400" dirty="0">
                <a:latin typeface="Bell MT" panose="02020503060305020303" pitchFamily="18" charset="0"/>
              </a:rPr>
              <a:t>).</a:t>
            </a:r>
          </a:p>
          <a:p>
            <a:pPr marL="800100" lvl="1" indent="-342900">
              <a:buFont typeface="Arial" panose="020B0604020202020204" pitchFamily="34" charset="0"/>
              <a:buChar char="•"/>
            </a:pPr>
            <a:r>
              <a:rPr kumimoji="1" lang="en-US" altLang="zh-CN" sz="2400" dirty="0">
                <a:latin typeface="Bell MT" panose="02020503060305020303" pitchFamily="18" charset="0"/>
              </a:rPr>
              <a:t>Advanced: Neural Networks, such as LSTMs or Transformers.</a:t>
            </a:r>
          </a:p>
          <a:p>
            <a:pPr marL="342900" indent="-342900">
              <a:buFont typeface="Wingdings" pitchFamily="2" charset="2"/>
              <a:buChar char="Ø"/>
            </a:pPr>
            <a:endParaRPr kumimoji="1" lang="en-US" altLang="zh-CN" sz="2400" dirty="0">
              <a:latin typeface="Bell MT" panose="02020503060305020303" pitchFamily="18" charset="0"/>
            </a:endParaRPr>
          </a:p>
          <a:p>
            <a:pPr marL="342900" indent="-342900">
              <a:buFont typeface="Wingdings" pitchFamily="2" charset="2"/>
              <a:buChar char="Ø"/>
            </a:pPr>
            <a:r>
              <a:rPr kumimoji="1" lang="en-US" altLang="zh-CN" sz="2400" b="1" dirty="0">
                <a:latin typeface="Bell MT" panose="02020503060305020303" pitchFamily="18" charset="0"/>
              </a:rPr>
              <a:t>Note</a:t>
            </a:r>
            <a:r>
              <a:rPr kumimoji="1" lang="en-US" altLang="zh-CN" sz="2400" dirty="0">
                <a:latin typeface="Bell MT" panose="02020503060305020303" pitchFamily="18" charset="0"/>
              </a:rPr>
              <a:t>: Freely &amp; publicly available external data is allowed, including pre-trained models</a:t>
            </a:r>
          </a:p>
          <a:p>
            <a:pPr marL="342900" indent="-342900">
              <a:buFont typeface="Wingdings" pitchFamily="2" charset="2"/>
              <a:buChar char="Ø"/>
            </a:pPr>
            <a:endParaRPr kumimoji="1" lang="zh-CN" altLang="zh-CN" sz="2400" dirty="0">
              <a:latin typeface="Bell MT" panose="02020503060305020303" pitchFamily="18" charset="0"/>
            </a:endParaRPr>
          </a:p>
          <a:p>
            <a:endParaRPr kumimoji="1" lang="en-US" altLang="zh-CN" sz="2400" b="1" dirty="0">
              <a:latin typeface="Bell MT" panose="02020503060305020303" pitchFamily="18" charset="0"/>
            </a:endParaRPr>
          </a:p>
          <a:p>
            <a:pPr marL="342900" indent="-342900">
              <a:buFont typeface="Arial" panose="020B0604020202020204" pitchFamily="34" charset="0"/>
              <a:buChar char="•"/>
            </a:pPr>
            <a:endParaRPr kumimoji="1" lang="en-US" altLang="zh-CN" sz="2000" dirty="0">
              <a:latin typeface="Bell MT" panose="02020503060305020303" pitchFamily="18" charset="0"/>
            </a:endParaRPr>
          </a:p>
        </p:txBody>
      </p:sp>
    </p:spTree>
    <p:extLst>
      <p:ext uri="{BB962C8B-B14F-4D97-AF65-F5344CB8AC3E}">
        <p14:creationId xmlns:p14="http://schemas.microsoft.com/office/powerpoint/2010/main" val="401775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Challenges</a:t>
            </a:r>
            <a:endParaRPr lang="zh-CN" altLang="en-US" sz="3200" b="1" dirty="0">
              <a:solidFill>
                <a:schemeClr val="accent5">
                  <a:lumMod val="50000"/>
                </a:schemeClr>
              </a:solidFill>
              <a:latin typeface="Bell MT" panose="02020503060305020303" pitchFamily="18" charset="0"/>
            </a:endParaRPr>
          </a:p>
        </p:txBody>
      </p:sp>
      <p:sp>
        <p:nvSpPr>
          <p:cNvPr id="5" name="文本框 4">
            <a:extLst>
              <a:ext uri="{FF2B5EF4-FFF2-40B4-BE49-F238E27FC236}">
                <a16:creationId xmlns:a16="http://schemas.microsoft.com/office/drawing/2014/main" id="{C2112578-A122-B64E-94FD-BE21D15DCDF3}"/>
              </a:ext>
            </a:extLst>
          </p:cNvPr>
          <p:cNvSpPr txBox="1"/>
          <p:nvPr/>
        </p:nvSpPr>
        <p:spPr>
          <a:xfrm>
            <a:off x="589548" y="1383564"/>
            <a:ext cx="10764252" cy="2616101"/>
          </a:xfrm>
          <a:prstGeom prst="rect">
            <a:avLst/>
          </a:prstGeom>
          <a:noFill/>
        </p:spPr>
        <p:txBody>
          <a:bodyPr wrap="square" rtlCol="0">
            <a:spAutoFit/>
          </a:bodyPr>
          <a:lstStyle/>
          <a:p>
            <a:pPr marL="457200" indent="-457200">
              <a:buFont typeface="+mj-lt"/>
              <a:buAutoNum type="arabicPeriod"/>
            </a:pPr>
            <a:r>
              <a:rPr kumimoji="1" lang="en-US" altLang="zh-CN" sz="2400" b="1" dirty="0">
                <a:latin typeface="Bell MT" panose="02020503060305020303" pitchFamily="18" charset="0"/>
              </a:rPr>
              <a:t>Feature Engineering</a:t>
            </a:r>
            <a:r>
              <a:rPr lang="en-US" altLang="zh-CN" sz="2400" dirty="0"/>
              <a:t> </a:t>
            </a:r>
            <a:r>
              <a:rPr kumimoji="1" lang="en-US" altLang="zh-CN" sz="2400" b="1" dirty="0">
                <a:latin typeface="Bell MT" panose="02020503060305020303" pitchFamily="18" charset="0"/>
              </a:rPr>
              <a:t>Sparse Target:</a:t>
            </a:r>
          </a:p>
          <a:p>
            <a:pPr marL="800100" lvl="1" indent="-342900">
              <a:buFont typeface="Arial" panose="020B0604020202020204" pitchFamily="34" charset="0"/>
              <a:buChar char="•"/>
            </a:pPr>
            <a:r>
              <a:rPr kumimoji="1" lang="en-US" altLang="zh-CN" sz="2400" dirty="0">
                <a:latin typeface="Bell MT" panose="02020503060305020303" pitchFamily="18" charset="0"/>
              </a:rPr>
              <a:t>Imbalanced classes derived from </a:t>
            </a:r>
            <a:r>
              <a:rPr kumimoji="1" lang="en-US" altLang="zh-CN" sz="2400" i="1" dirty="0">
                <a:latin typeface="Bell MT" panose="02020503060305020303" pitchFamily="18" charset="0"/>
              </a:rPr>
              <a:t>'resp'</a:t>
            </a:r>
            <a:r>
              <a:rPr kumimoji="1" lang="en-US" altLang="zh-CN" sz="2400" dirty="0">
                <a:latin typeface="Bell MT" panose="02020503060305020303" pitchFamily="18" charset="0"/>
              </a:rPr>
              <a:t>.</a:t>
            </a:r>
          </a:p>
          <a:p>
            <a:pPr marL="457200" indent="-457200">
              <a:buFont typeface="+mj-lt"/>
              <a:buAutoNum type="arabicPeriod"/>
            </a:pPr>
            <a:r>
              <a:rPr kumimoji="1" lang="en-US" altLang="zh-CN" sz="2400" b="1" dirty="0">
                <a:latin typeface="Bell MT" panose="02020503060305020303" pitchFamily="18" charset="0"/>
              </a:rPr>
              <a:t>Computational Feasibility:</a:t>
            </a:r>
          </a:p>
          <a:p>
            <a:pPr marL="800100" lvl="1" indent="-342900">
              <a:buFont typeface="Arial" panose="020B0604020202020204" pitchFamily="34" charset="0"/>
              <a:buChar char="•"/>
            </a:pPr>
            <a:r>
              <a:rPr kumimoji="1" lang="en-US" altLang="zh-CN" sz="2400" dirty="0">
                <a:latin typeface="Bell MT" panose="02020503060305020303" pitchFamily="18" charset="0"/>
              </a:rPr>
              <a:t>CPU&amp;GPU Notebook &lt;= 8 hours run-time when submit to Kaggle.</a:t>
            </a:r>
          </a:p>
          <a:p>
            <a:pPr lvl="1"/>
            <a:endParaRPr kumimoji="1" lang="zh-CN" altLang="zh-CN" sz="2400" dirty="0">
              <a:latin typeface="Bell MT" panose="02020503060305020303" pitchFamily="18" charset="0"/>
            </a:endParaRPr>
          </a:p>
          <a:p>
            <a:endParaRPr kumimoji="1" lang="en-US" altLang="zh-CN" sz="2400" dirty="0">
              <a:latin typeface="Bell MT" panose="02020503060305020303" pitchFamily="18" charset="0"/>
            </a:endParaRPr>
          </a:p>
          <a:p>
            <a:pPr marL="342900" indent="-342900">
              <a:buFont typeface="Arial" panose="020B0604020202020204" pitchFamily="34" charset="0"/>
              <a:buChar char="•"/>
            </a:pPr>
            <a:endParaRPr kumimoji="1" lang="en-US" altLang="zh-CN" sz="2000" dirty="0">
              <a:latin typeface="Bell MT" panose="02020503060305020303" pitchFamily="18" charset="0"/>
            </a:endParaRPr>
          </a:p>
        </p:txBody>
      </p:sp>
    </p:spTree>
    <p:extLst>
      <p:ext uri="{BB962C8B-B14F-4D97-AF65-F5344CB8AC3E}">
        <p14:creationId xmlns:p14="http://schemas.microsoft.com/office/powerpoint/2010/main" val="157892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C6F6CD6-52AA-5744-A29B-3D176D8B5A97}"/>
              </a:ext>
            </a:extLst>
          </p:cNvPr>
          <p:cNvSpPr>
            <a:spLocks noGrp="1"/>
          </p:cNvSpPr>
          <p:nvPr>
            <p:ph type="title"/>
          </p:nvPr>
        </p:nvSpPr>
        <p:spPr/>
        <p:txBody>
          <a:bodyPr>
            <a:normAutofit/>
          </a:bodyPr>
          <a:lstStyle/>
          <a:p>
            <a:r>
              <a:rPr lang="en-US" altLang="zh-CN" sz="3200" b="1" dirty="0">
                <a:solidFill>
                  <a:schemeClr val="accent5">
                    <a:lumMod val="50000"/>
                  </a:schemeClr>
                </a:solidFill>
                <a:latin typeface="Bell MT" panose="02020503060305020303" pitchFamily="18" charset="0"/>
              </a:rPr>
              <a:t>Evaluation metric</a:t>
            </a:r>
            <a:endParaRPr lang="zh-CN" altLang="en-US" sz="3200" b="1" dirty="0">
              <a:solidFill>
                <a:schemeClr val="accent5">
                  <a:lumMod val="50000"/>
                </a:schemeClr>
              </a:solidFill>
              <a:latin typeface="Bell MT" panose="02020503060305020303"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2112578-A122-B64E-94FD-BE21D15DCDF3}"/>
                  </a:ext>
                </a:extLst>
              </p:cNvPr>
              <p:cNvSpPr txBox="1"/>
              <p:nvPr/>
            </p:nvSpPr>
            <p:spPr>
              <a:xfrm>
                <a:off x="589548" y="1383564"/>
                <a:ext cx="11297652" cy="5355762"/>
              </a:xfrm>
              <a:prstGeom prst="rect">
                <a:avLst/>
              </a:prstGeom>
              <a:noFill/>
            </p:spPr>
            <p:txBody>
              <a:bodyPr wrap="square" rtlCol="0">
                <a:spAutoFit/>
              </a:bodyPr>
              <a:lstStyle/>
              <a:p>
                <a:endParaRPr kumimoji="1" lang="en-US" altLang="zh-CN" sz="2000" dirty="0">
                  <a:latin typeface="Bell MT" panose="02020503060305020303" pitchFamily="18" charset="0"/>
                </a:endParaRPr>
              </a:p>
              <a:p>
                <a:r>
                  <a:rPr kumimoji="1" lang="en-US" altLang="zh-CN" sz="2400" b="1" dirty="0">
                    <a:solidFill>
                      <a:srgbClr val="0070C0"/>
                    </a:solidFill>
                    <a:latin typeface="Bell MT" panose="02020503060305020303" pitchFamily="18" charset="0"/>
                  </a:rPr>
                  <a:t>Sample Weighted Zero-Mean R-Squared Score</a:t>
                </a:r>
              </a:p>
              <a:p>
                <a:pPr marL="342900" indent="-342900">
                  <a:buFont typeface="Arial" panose="020B0604020202020204" pitchFamily="34" charset="0"/>
                  <a:buChar char="•"/>
                </a:pPr>
                <a:endParaRPr kumimoji="1" lang="en-US" altLang="zh-CN" sz="2400" b="1" dirty="0">
                  <a:latin typeface="Bell MT" panose="02020503060305020303"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a:latin typeface="Cambria Math" panose="02040503050406030204" pitchFamily="18" charset="0"/>
                            </a:rPr>
                            <m:t>𝑹</m:t>
                          </m:r>
                        </m:e>
                        <m:sup>
                          <m:r>
                            <a:rPr lang="en-US" altLang="zh-CN" sz="2000" b="1" i="1" smtClean="0">
                              <a:latin typeface="Cambria Math" panose="02040503050406030204" pitchFamily="18" charset="0"/>
                            </a:rPr>
                            <m:t>𝟐</m:t>
                          </m:r>
                        </m:sup>
                      </m:sSup>
                      <m:r>
                        <a:rPr lang="en-US" altLang="zh-CN" sz="2000" i="1">
                          <a:latin typeface="Cambria Math" panose="02040503050406030204" pitchFamily="18" charset="0"/>
                        </a:rPr>
                        <m:t>=</m:t>
                      </m:r>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nary>
                            <m:naryPr>
                              <m:chr m:val="∑"/>
                              <m:subHide m:val="on"/>
                              <m:supHide m:val="on"/>
                              <m:ctrlPr>
                                <a:rPr lang="en-US" altLang="zh-CN" sz="2000" b="0" i="1" smtClean="0">
                                  <a:latin typeface="Cambria Math" panose="02040503050406030204" pitchFamily="18" charset="0"/>
                                </a:rPr>
                              </m:ctrlPr>
                            </m:naryP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sSup>
                                <m:sSupPr>
                                  <m:ctrlPr>
                                    <a:rPr lang="en-US" altLang="zh-CN" sz="2000" i="1" smtClean="0">
                                      <a:latin typeface="Cambria Math" panose="02040503050406030204" pitchFamily="18" charset="0"/>
                                    </a:rPr>
                                  </m:ctrlPr>
                                </m:sSupPr>
                                <m:e>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acc>
                                        <m:accPr>
                                          <m:chr m:val="̂"/>
                                          <m:ctrlPr>
                                            <a:rPr lang="en-US" altLang="zh-CN" sz="2000" i="1" smtClean="0">
                                              <a:latin typeface="Cambria Math" panose="02040503050406030204" pitchFamily="18" charset="0"/>
                                            </a:rPr>
                                          </m:ctrlPr>
                                        </m:acc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e>
                                      </m:acc>
                                    </m:e>
                                  </m:d>
                                </m:e>
                                <m:sup>
                                  <m:r>
                                    <a:rPr lang="en-US" altLang="zh-CN" sz="2000" b="0" i="1" smtClean="0">
                                      <a:latin typeface="Cambria Math" panose="02040503050406030204" pitchFamily="18" charset="0"/>
                                    </a:rPr>
                                    <m:t>2</m:t>
                                  </m:r>
                                </m:sup>
                              </m:sSup>
                            </m:e>
                          </m:nary>
                        </m:num>
                        <m:den>
                          <m:nary>
                            <m:naryPr>
                              <m:chr m:val="∑"/>
                              <m:subHide m:val="on"/>
                              <m:supHide m:val="on"/>
                              <m:ctrlPr>
                                <a:rPr lang="en-US" altLang="zh-CN" sz="2000" i="1">
                                  <a:latin typeface="Cambria Math" panose="02040503050406030204" pitchFamily="18" charset="0"/>
                                </a:rPr>
                              </m:ctrlPr>
                            </m:naryP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sSup>
                                <m:sSupPr>
                                  <m:ctrlPr>
                                    <a:rPr lang="en-US" altLang="zh-CN" sz="2000" i="1" smtClean="0">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2</m:t>
                                  </m:r>
                                </m:sup>
                              </m:sSup>
                            </m:e>
                          </m:nary>
                        </m:den>
                      </m:f>
                    </m:oMath>
                  </m:oMathPara>
                </a14:m>
                <a:endParaRPr lang="en-US" altLang="zh-CN" dirty="0">
                  <a:effectLst/>
                </a:endParaRPr>
              </a:p>
              <a:p>
                <a:pPr algn="ctr"/>
                <a:r>
                  <a:rPr kumimoji="1" lang="en-US" altLang="zh-CN" sz="2400" dirty="0">
                    <a:latin typeface="Bell MT" panose="02020503060305020303" pitchFamily="18" charset="0"/>
                  </a:rPr>
                  <a:t>where</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 </m:t>
                    </m:r>
                  </m:oMath>
                </a14:m>
                <a:r>
                  <a:rPr kumimoji="1" lang="en-US" altLang="zh-CN" sz="2400" dirty="0">
                    <a:latin typeface="Bell MT" panose="02020503060305020303" pitchFamily="18" charset="0"/>
                  </a:rPr>
                  <a:t>and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e>
                    </m:acc>
                  </m:oMath>
                </a14:m>
                <a:r>
                  <a:rPr kumimoji="1" lang="en-US" altLang="zh-CN" sz="2400" dirty="0">
                    <a:latin typeface="Bell MT" panose="02020503060305020303" pitchFamily="18" charset="0"/>
                  </a:rPr>
                  <a:t> are the ground-truth and predicted value vectors of </a:t>
                </a:r>
                <a:r>
                  <a:rPr kumimoji="1" lang="en-US" altLang="zh-CN" sz="2400" i="1" dirty="0">
                    <a:latin typeface="Bell MT" panose="02020503060305020303" pitchFamily="18" charset="0"/>
                  </a:rPr>
                  <a:t>responder_6</a:t>
                </a:r>
                <a:r>
                  <a:rPr kumimoji="1" lang="en-US" altLang="zh-CN" sz="2400" dirty="0">
                    <a:latin typeface="Bell MT" panose="02020503060305020303" pitchFamily="18" charset="0"/>
                  </a:rPr>
                  <a:t>, respectively; </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 </m:t>
                    </m:r>
                  </m:oMath>
                </a14:m>
                <a:r>
                  <a:rPr kumimoji="1" lang="en-US" altLang="zh-CN" sz="2400" dirty="0">
                    <a:latin typeface="Bell MT" panose="02020503060305020303" pitchFamily="18" charset="0"/>
                  </a:rPr>
                  <a:t> is the sample weight vector. </a:t>
                </a:r>
                <a:endParaRPr kumimoji="1" lang="zh-CN" altLang="zh-CN" sz="2400" dirty="0">
                  <a:latin typeface="Bell MT" panose="02020503060305020303" pitchFamily="18" charset="0"/>
                </a:endParaRPr>
              </a:p>
              <a:p>
                <a:pPr algn="ctr"/>
                <a:endParaRPr lang="en-US" altLang="zh-CN" dirty="0"/>
              </a:p>
              <a:p>
                <a:pPr marL="342900" indent="-342900">
                  <a:buFont typeface="Arial" panose="020B0604020202020204" pitchFamily="34" charset="0"/>
                  <a:buChar char="•"/>
                </a:pPr>
                <a:r>
                  <a:rPr kumimoji="1" lang="en-US" altLang="zh-CN" sz="2400" dirty="0">
                    <a:latin typeface="Bell MT" panose="02020503060305020303" pitchFamily="18" charset="0"/>
                  </a:rPr>
                  <a:t>You need to submit to this competition using the provided evaluation API. Example: </a:t>
                </a:r>
                <a:r>
                  <a:rPr kumimoji="1" lang="en-US" altLang="zh-CN" sz="2400" dirty="0">
                    <a:latin typeface="Bell MT" panose="02020503060305020303" pitchFamily="18" charset="0"/>
                    <a:hlinkClick r:id="rId3"/>
                  </a:rPr>
                  <a:t>https://www.kaggle.com/code/ryanholbrook/jane-street-rmf-demo-submission</a:t>
                </a:r>
                <a:endParaRPr kumimoji="1" lang="en-US" altLang="zh-CN" dirty="0">
                  <a:latin typeface="Bell MT" panose="02020503060305020303" pitchFamily="18" charset="0"/>
                </a:endParaRPr>
              </a:p>
              <a:p>
                <a:pPr marL="285750" indent="-285750">
                  <a:buFont typeface="Arial" panose="020B0604020202020204" pitchFamily="34" charset="0"/>
                  <a:buChar char="•"/>
                </a:pPr>
                <a:r>
                  <a:rPr kumimoji="1" lang="en-US" altLang="zh-CN" sz="2400" dirty="0">
                    <a:latin typeface="Bell MT" panose="02020503060305020303" pitchFamily="18" charset="0"/>
                  </a:rPr>
                  <a:t>The</a:t>
                </a:r>
                <a:r>
                  <a:rPr kumimoji="1" lang="zh-CN" altLang="en-US" sz="2400" dirty="0">
                    <a:latin typeface="Bell MT" panose="02020503060305020303" pitchFamily="18" charset="0"/>
                  </a:rPr>
                  <a:t> </a:t>
                </a:r>
                <a:r>
                  <a:rPr kumimoji="1" lang="en-US" altLang="zh-CN" sz="2400" dirty="0">
                    <a:latin typeface="Bell MT" panose="02020503060305020303" pitchFamily="18" charset="0"/>
                  </a:rPr>
                  <a:t>course score takes into account the leaderboard rank and score. (But this proportion is low, since the leaderboard only depends on the public data before the submission deadline (Jan 13, 2025) and we are more concerned about the thinking process of solving problems reflected in your reports.)</a:t>
                </a:r>
              </a:p>
              <a:p>
                <a:pPr marL="342900" indent="-342900">
                  <a:buFont typeface="Arial" panose="020B0604020202020204" pitchFamily="34" charset="0"/>
                  <a:buChar char="•"/>
                </a:pPr>
                <a:endParaRPr lang="en-US" altLang="zh-CN" dirty="0"/>
              </a:p>
            </p:txBody>
          </p:sp>
        </mc:Choice>
        <mc:Fallback>
          <p:sp>
            <p:nvSpPr>
              <p:cNvPr id="5" name="文本框 4">
                <a:extLst>
                  <a:ext uri="{FF2B5EF4-FFF2-40B4-BE49-F238E27FC236}">
                    <a16:creationId xmlns:a16="http://schemas.microsoft.com/office/drawing/2014/main" id="{C2112578-A122-B64E-94FD-BE21D15DCDF3}"/>
                  </a:ext>
                </a:extLst>
              </p:cNvPr>
              <p:cNvSpPr txBox="1">
                <a:spLocks noRot="1" noChangeAspect="1" noMove="1" noResize="1" noEditPoints="1" noAdjustHandles="1" noChangeArrowheads="1" noChangeShapeType="1" noTextEdit="1"/>
              </p:cNvSpPr>
              <p:nvPr/>
            </p:nvSpPr>
            <p:spPr>
              <a:xfrm>
                <a:off x="589548" y="1383564"/>
                <a:ext cx="11297652" cy="5355762"/>
              </a:xfrm>
              <a:prstGeom prst="rect">
                <a:avLst/>
              </a:prstGeom>
              <a:blipFill>
                <a:blip r:embed="rId4"/>
                <a:stretch>
                  <a:fillRect l="-7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672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37524-4155-4EFE-9C06-C7BE0B5C271B}"/>
              </a:ext>
            </a:extLst>
          </p:cNvPr>
          <p:cNvSpPr txBox="1"/>
          <p:nvPr/>
        </p:nvSpPr>
        <p:spPr>
          <a:xfrm>
            <a:off x="1329610" y="2199639"/>
            <a:ext cx="907803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4000" b="1" dirty="0">
                <a:latin typeface="Bell MT" panose="02020503060305020303" pitchFamily="18" charset="0"/>
                <a:ea typeface="STSong" panose="02010600040101010101" pitchFamily="2" charset="-122"/>
              </a:rPr>
              <a:t>Enjoy the project! You can keep following after the course ends!</a:t>
            </a:r>
            <a:endParaRPr lang="en-US" dirty="0"/>
          </a:p>
          <a:p>
            <a:pPr algn="ctr"/>
            <a:endParaRPr lang="en-US" dirty="0"/>
          </a:p>
        </p:txBody>
      </p:sp>
    </p:spTree>
    <p:extLst>
      <p:ext uri="{BB962C8B-B14F-4D97-AF65-F5344CB8AC3E}">
        <p14:creationId xmlns:p14="http://schemas.microsoft.com/office/powerpoint/2010/main" val="3589243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365</Words>
  <Application>Microsoft Macintosh PowerPoint</Application>
  <PresentationFormat>宽屏</PresentationFormat>
  <Paragraphs>74</Paragraphs>
  <Slides>8</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Arial</vt:lpstr>
      <vt:lpstr>Bell MT</vt:lpstr>
      <vt:lpstr>Cambria Math</vt:lpstr>
      <vt:lpstr>Times New Roman</vt:lpstr>
      <vt:lpstr>Wingdings</vt:lpstr>
      <vt:lpstr>Office 主题​​</vt:lpstr>
      <vt:lpstr>PowerPoint 演示文稿</vt:lpstr>
      <vt:lpstr>Background</vt:lpstr>
      <vt:lpstr>Data</vt:lpstr>
      <vt:lpstr>Your Job</vt:lpstr>
      <vt:lpstr>Approach (Just some suggestion)</vt:lpstr>
      <vt:lpstr>Challenges</vt:lpstr>
      <vt:lpstr>Evaluation metric</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Asset Pricing via Machine Learning</dc:title>
  <dc:creator>WANG Xiasi</dc:creator>
  <cp:lastModifiedBy>LIU Xuantong</cp:lastModifiedBy>
  <cp:revision>83</cp:revision>
  <dcterms:created xsi:type="dcterms:W3CDTF">2021-10-19T16:12:05Z</dcterms:created>
  <dcterms:modified xsi:type="dcterms:W3CDTF">2024-11-12T07:54:51Z</dcterms:modified>
</cp:coreProperties>
</file>