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7" r:id="rId2"/>
    <p:sldId id="260" r:id="rId3"/>
    <p:sldId id="264" r:id="rId4"/>
    <p:sldId id="272" r:id="rId5"/>
    <p:sldId id="269" r:id="rId6"/>
    <p:sldId id="271" r:id="rId7"/>
    <p:sldId id="273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5"/>
    <p:restoredTop sz="77603"/>
  </p:normalViewPr>
  <p:slideViewPr>
    <p:cSldViewPr snapToGrid="0" snapToObjects="1">
      <p:cViewPr varScale="1">
        <p:scale>
          <a:sx n="72" d="100"/>
          <a:sy n="72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40A4-65F0-FA43-ADE2-328FEA1B028A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87A28-B2BB-0C43-BF7D-6BB73B47E4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200" dirty="0">
                <a:latin typeface="Bell MT" panose="02020503060305020303" pitchFamily="18" charset="0"/>
              </a:rPr>
              <a:t>Aim: To identify the most appropriate method(s) for different types of situations requiring </a:t>
            </a:r>
            <a:r>
              <a:rPr kumimoji="1" lang="en-US" altLang="zh-CN" sz="1200" dirty="0">
                <a:solidFill>
                  <a:srgbClr val="0070C0"/>
                </a:solidFill>
                <a:latin typeface="Bell MT" panose="02020503060305020303" pitchFamily="18" charset="0"/>
              </a:rPr>
              <a:t>predictions (accuracy)</a:t>
            </a:r>
            <a:r>
              <a:rPr kumimoji="1" lang="en-US" altLang="zh-CN" sz="1200" dirty="0">
                <a:latin typeface="Bell MT" panose="02020503060305020303" pitchFamily="18" charset="0"/>
              </a:rPr>
              <a:t> and making </a:t>
            </a:r>
            <a:r>
              <a:rPr kumimoji="1" lang="en-US" altLang="zh-CN" sz="1200" dirty="0">
                <a:solidFill>
                  <a:srgbClr val="0070C0"/>
                </a:solidFill>
                <a:latin typeface="Bell MT" panose="02020503060305020303" pitchFamily="18" charset="0"/>
              </a:rPr>
              <a:t>uncertainty estimates</a:t>
            </a:r>
            <a:r>
              <a:rPr kumimoji="1" lang="en-US" altLang="zh-CN" sz="1200" dirty="0">
                <a:latin typeface="Bell MT" panose="02020503060305020303" pitchFamily="18" charset="0"/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200" dirty="0">
                <a:latin typeface="Bell MT" panose="02020503060305020303" pitchFamily="18" charset="0"/>
              </a:rPr>
              <a:t>To advance the theory of forecasting and improve its utilization by businesses and non-profit organizations. Its other goal is to compare the accuracy/uncertainty of ML and DL methods versus those of standard statistical ones, and assess possible improvements versus the extra complexity and higher costs of using the various methods.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29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55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00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13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00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9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08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A4EB3-0351-D14F-91F5-A30B766C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3FA91-3B02-F544-B10D-7FF191AD5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0965A-B5D3-624A-9F22-B1D24521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E3B39-7C02-F040-8CBC-38DD05C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6CB2A-51ED-AD4C-8EEE-7E69378E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08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AFE87-EA09-DC46-8BB9-C6FF7698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6AA1F-3E8E-D14F-8F18-10139264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91291-A893-404A-AB2F-73453BFF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FDEB9-E0DB-C74C-861D-4057187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777AB-0713-FA40-95C1-6A42456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7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B780F6-4C53-7947-81F0-E7D22985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CE060-82DA-D347-952A-6AEF09A1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6AF90-8A71-E24C-A84D-839F4CFC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42A2F-3921-F349-A461-2C29D47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94E0F-8BCF-8241-8483-C47CC42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9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94A7-BD27-EA4B-9648-2667FE76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A8EA0-DF7F-C147-84B6-5F083F7F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D007-6E6F-3448-8C81-FC27EBA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96291-2D90-C546-A836-C762888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7026D-0B9F-E54A-AB62-00D62A2B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722EE-F660-6645-917B-2066AF9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DF696-3AA1-9044-BF3F-CCF73420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0E37-6815-BF4D-9698-B943518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3E9F8-33CB-A64F-B88F-332EA502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0E57D-8545-3945-A58C-9EA99241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5664F-60F1-BC43-A534-5844465D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5B81D-3571-E148-9BF8-0648694FB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2B6FA-DF24-C745-986C-625D04A6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3A5B1-2AAB-1047-8AB4-666F63D5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2AB67-270C-4647-B4B1-29C835A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39C99-6694-6C48-99CC-7DF5158F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9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5A77-4975-D143-8EC7-4B99DCB6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A3B67-BC79-F645-878A-DBF95449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0E8F8-892F-C940-BD6E-9B071A6C8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70194-EFF2-8042-937E-58FF655BA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7AB73-457C-5644-AF2B-D2B8960B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301131-0309-A943-A5B7-07392A73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3E6E1B-D119-0C4D-BEAD-E7BA08EA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28F01-A9F5-B644-B098-058E709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11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B366-557F-BF4A-9F2D-A0AAB8B2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EF7490-C877-A346-847B-367A6D0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8DCB-BDB8-7F43-88F2-FBAC86B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9D8E32-920E-5742-AD97-68977DF7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8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21F52-0D1F-7649-BDA3-A491D329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8B5D27-F3CF-5540-8D89-B8B05D7C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24A50-5734-1445-99D4-B1679EE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2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61B0-CE1B-6245-8E6C-893CC40B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126C7-CA0D-E748-952A-321E8E09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B497C-02CD-034E-BA76-CDD80AA8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695E8-0E7B-9946-985E-1698DD3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0EB52-456E-AC41-96AF-F24542CC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289DC-2F1D-844C-BB2A-C982EC9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8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462B-4368-7C4A-A2A5-4E6035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0FEF49-AEC3-C443-819E-B82BEA155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54891-98FC-074B-9CBD-B8A89563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92D8B-5E57-6E40-A8B3-66A46EC7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A14E1-CD34-F147-A9CF-4C0B711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ECC5B-886D-CE45-BA38-8D44C237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90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EEA1B-1D55-754E-8507-F90BB790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22E30-2FF9-3B4D-8336-B0C10756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32EF7-2DFB-A449-B0D1-47FBE3C2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2C33-A7A7-224F-8CC3-E972E1E3BCCC}" type="datetimeFigureOut">
              <a:rPr kumimoji="1" lang="zh-CN" altLang="en-US" smtClean="0"/>
              <a:t>2024/11/12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A444D-7097-0C40-B05D-AE7E78159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06B29-BEDD-3C4A-8BA4-96C86D04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2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5-forecasting-uncertainty" TargetMode="External"/><Relationship Id="rId2" Type="http://schemas.openxmlformats.org/officeDocument/2006/relationships/hyperlink" Target="https://www.kaggle.com/c/m5-forecasting-accurac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fc.unic.ac.cy/m5-competi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5-forecasting-accuracy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competitions/m5-forecasting-uncertainty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ompeti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37524-4155-4EFE-9C06-C7BE0B5C271B}"/>
              </a:ext>
            </a:extLst>
          </p:cNvPr>
          <p:cNvSpPr txBox="1"/>
          <p:nvPr/>
        </p:nvSpPr>
        <p:spPr>
          <a:xfrm>
            <a:off x="1287080" y="1263974"/>
            <a:ext cx="9078034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Kaggle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——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endParaRPr lang="en-US" altLang="zh-CN" sz="4000" b="1" dirty="0">
              <a:latin typeface="Bell MT" panose="02020503060305020303" pitchFamily="18" charset="0"/>
              <a:ea typeface="STSong" panose="02010600040101010101" pitchFamily="2" charset="-122"/>
            </a:endParaRPr>
          </a:p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M5 Forecasting</a:t>
            </a:r>
            <a:endParaRPr lang="en-US" sz="2000" dirty="0">
              <a:latin typeface="TimesNewRomanPSMT"/>
            </a:endParaRPr>
          </a:p>
          <a:p>
            <a:pPr algn="ctr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website: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https://www.kaggle.com/c/m5-forecasting-accuracy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https://www.kaggle.com/c/m5-forecasting-uncertainty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MAFS5440, Fall 2024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4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Background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>
                <a:latin typeface="Bell MT" panose="02020503060305020303" pitchFamily="18" charset="0"/>
              </a:rPr>
              <a:t>M5 forecasting: the 5</a:t>
            </a:r>
            <a:r>
              <a:rPr lang="en" altLang="zh-CN" sz="2400" baseline="30000" dirty="0">
                <a:latin typeface="Bell MT" panose="02020503060305020303" pitchFamily="18" charset="0"/>
              </a:rPr>
              <a:t>th</a:t>
            </a:r>
            <a:r>
              <a:rPr lang="en" altLang="zh-CN" sz="2400" dirty="0">
                <a:latin typeface="Bell MT" panose="02020503060305020303" pitchFamily="18" charset="0"/>
              </a:rPr>
              <a:t> </a:t>
            </a:r>
            <a:r>
              <a:rPr lang="en" altLang="zh-CN" sz="2400" dirty="0" err="1">
                <a:latin typeface="Bell MT" panose="02020503060305020303" pitchFamily="18" charset="0"/>
              </a:rPr>
              <a:t>Makridakis</a:t>
            </a:r>
            <a:r>
              <a:rPr lang="en" altLang="zh-CN" sz="2400" dirty="0">
                <a:latin typeface="Bell MT" panose="02020503060305020303" pitchFamily="18" charset="0"/>
              </a:rPr>
              <a:t> Competition.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>
                <a:latin typeface="Bell MT" panose="02020503060305020303" pitchFamily="18" charset="0"/>
              </a:rPr>
              <a:t>Task: Forecasting (</a:t>
            </a:r>
            <a:r>
              <a:rPr lang="en" altLang="zh-CN" sz="2400" dirty="0">
                <a:solidFill>
                  <a:srgbClr val="0070C0"/>
                </a:solidFill>
                <a:latin typeface="Bell MT" panose="02020503060305020303" pitchFamily="18" charset="0"/>
              </a:rPr>
              <a:t>accuracy</a:t>
            </a:r>
            <a:r>
              <a:rPr lang="en" altLang="zh-CN" sz="2400" dirty="0">
                <a:latin typeface="Bell MT" panose="02020503060305020303" pitchFamily="18" charset="0"/>
              </a:rPr>
              <a:t>) and </a:t>
            </a:r>
            <a:r>
              <a:rPr lang="en-US" altLang="zh-CN" sz="2400" dirty="0">
                <a:latin typeface="Bell MT" panose="02020503060305020303" pitchFamily="18" charset="0"/>
              </a:rPr>
              <a:t>estimating the </a:t>
            </a:r>
            <a:r>
              <a:rPr lang="en-US" altLang="zh-CN" sz="2400" dirty="0">
                <a:solidFill>
                  <a:srgbClr val="0070C0"/>
                </a:solidFill>
                <a:latin typeface="Bell MT" panose="02020503060305020303" pitchFamily="18" charset="0"/>
              </a:rPr>
              <a:t>uncertainty</a:t>
            </a:r>
            <a:r>
              <a:rPr lang="en-US" altLang="zh-CN" sz="2400" dirty="0">
                <a:latin typeface="Bell MT" panose="02020503060305020303" pitchFamily="18" charset="0"/>
              </a:rPr>
              <a:t> distribution of the realized values of the same series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Bell MT" panose="02020503060305020303" pitchFamily="18" charset="0"/>
              </a:rPr>
              <a:t>Accuracy task</a:t>
            </a:r>
            <a:r>
              <a:rPr lang="en-US" altLang="zh-CN" sz="2400" dirty="0">
                <a:latin typeface="Bell MT" panose="02020503060305020303" pitchFamily="18" charset="0"/>
              </a:rPr>
              <a:t>: Can you estimate, as precisely as possible, the </a:t>
            </a:r>
            <a:r>
              <a:rPr lang="en-US" altLang="zh-CN" sz="2400" b="1" dirty="0">
                <a:latin typeface="Bell MT" panose="02020503060305020303" pitchFamily="18" charset="0"/>
              </a:rPr>
              <a:t>point forecasts </a:t>
            </a:r>
            <a:r>
              <a:rPr lang="en-US" altLang="zh-CN" sz="2400" dirty="0">
                <a:latin typeface="Bell MT" panose="02020503060305020303" pitchFamily="18" charset="0"/>
              </a:rPr>
              <a:t>of the unit sales of various products sold in the USA by Walmart?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Bell MT" panose="02020503060305020303" pitchFamily="18" charset="0"/>
              </a:rPr>
              <a:t>Uncertainty task</a:t>
            </a:r>
            <a:r>
              <a:rPr lang="en-US" altLang="zh-CN" sz="2400" dirty="0">
                <a:latin typeface="Bell MT" panose="02020503060305020303" pitchFamily="18" charset="0"/>
              </a:rPr>
              <a:t>: Can you estimate, as precisely as possible, the </a:t>
            </a:r>
            <a:r>
              <a:rPr lang="en-US" altLang="zh-CN" sz="2400" b="1" dirty="0">
                <a:latin typeface="Bell MT" panose="02020503060305020303" pitchFamily="18" charset="0"/>
              </a:rPr>
              <a:t>uncertainty distribution</a:t>
            </a:r>
            <a:r>
              <a:rPr lang="en-US" altLang="zh-CN" sz="2400" dirty="0">
                <a:latin typeface="Bell MT" panose="02020503060305020303" pitchFamily="18" charset="0"/>
              </a:rPr>
              <a:t> of the unit sales of various products sold in the USA by Walmart?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latin typeface="Bell MT" panose="02020503060305020303" pitchFamily="18" charset="0"/>
              </a:rPr>
              <a:t>Aim: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ell MT" panose="02020503060305020303" pitchFamily="18" charset="0"/>
              </a:rPr>
              <a:t>Identifying the most appropriate method(s) for different types of situations requiring predictions and making uncertainty estimates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ell MT" panose="02020503060305020303" pitchFamily="18" charset="0"/>
              </a:rPr>
              <a:t>Comparing the accuracy/uncertainty of ML and DL methods versus those of standard statistical ones </a:t>
            </a:r>
            <a:endParaRPr lang="en" altLang="zh-CN" sz="2400" dirty="0">
              <a:latin typeface="Bell MT" panose="02020503060305020303" pitchFamily="18" charset="0"/>
            </a:endParaRPr>
          </a:p>
          <a:p>
            <a:endParaRPr kumimoji="1" lang="en-US" altLang="zh-C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6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Data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42,840 time series data from Walmart (sales data from 2011-01-29 to 2016-06-19).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hierarchical sales data:</a:t>
            </a:r>
            <a:r>
              <a:rPr kumimoji="1" lang="en-US" altLang="zh-CN" sz="2400" dirty="0">
                <a:latin typeface="Bell MT" panose="02020503060305020303" pitchFamily="18" charset="0"/>
              </a:rPr>
              <a:t> starting at the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item level </a:t>
            </a:r>
            <a:r>
              <a:rPr kumimoji="1" lang="en-US" altLang="zh-CN" sz="2400" dirty="0">
                <a:latin typeface="Bell MT" panose="02020503060305020303" pitchFamily="18" charset="0"/>
              </a:rPr>
              <a:t>and aggregating to that of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departments</a:t>
            </a:r>
            <a:r>
              <a:rPr kumimoji="1" lang="en-US" altLang="zh-CN" sz="2400" dirty="0">
                <a:latin typeface="Bell MT" panose="02020503060305020303" pitchFamily="18" charset="0"/>
              </a:rPr>
              <a:t>,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product categories </a:t>
            </a:r>
            <a:r>
              <a:rPr kumimoji="1" lang="en-US" altLang="zh-CN" sz="2400" dirty="0">
                <a:latin typeface="Bell MT" panose="02020503060305020303" pitchFamily="18" charset="0"/>
              </a:rPr>
              <a:t>and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stores</a:t>
            </a:r>
            <a:r>
              <a:rPr kumimoji="1" lang="en-US" altLang="zh-CN" sz="2400" dirty="0">
                <a:latin typeface="Bell MT" panose="02020503060305020303" pitchFamily="18" charset="0"/>
              </a:rPr>
              <a:t> in three geographical areas of the US: California, Texas, and Wisconsin.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explanatory variables </a:t>
            </a:r>
            <a:r>
              <a:rPr kumimoji="1" lang="en-US" altLang="zh-CN" sz="2400" dirty="0">
                <a:latin typeface="Bell MT" panose="02020503060305020303" pitchFamily="18" charset="0"/>
              </a:rPr>
              <a:t>are also included; such as price, promotions, day of the week, and special events (e.g. Super Bowl, Valentine’s Day, and Orthodox Easter) that affect sales which are used to improve forecasting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The majority of the more than 42,840 time series display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intermittency</a:t>
            </a:r>
            <a:r>
              <a:rPr kumimoji="1" lang="en-US" altLang="zh-CN" sz="2400" dirty="0">
                <a:latin typeface="Bell MT" panose="02020503060305020303" pitchFamily="18" charset="0"/>
              </a:rPr>
              <a:t> (sporadic sales including zeros).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64CAC-B0A4-314A-843A-585132EB805C}"/>
              </a:ext>
            </a:extLst>
          </p:cNvPr>
          <p:cNvSpPr txBox="1"/>
          <p:nvPr/>
        </p:nvSpPr>
        <p:spPr>
          <a:xfrm>
            <a:off x="589548" y="6290527"/>
            <a:ext cx="1076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Refer: </a:t>
            </a:r>
            <a:r>
              <a:rPr kumimoji="1" lang="en-US" altLang="zh-CN" sz="2000" dirty="0">
                <a:latin typeface="Bell MT" panose="02020503060305020303" pitchFamily="18" charset="0"/>
                <a:hlinkClick r:id="rId3"/>
              </a:rPr>
              <a:t>https://mofc.unic.ac.cy/m5-competition/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Data Organization Overview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D01A347-0DFB-414D-9510-951100054E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8231" y="1381849"/>
            <a:ext cx="9101138" cy="53435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C67CD4-2F30-4747-8D51-46D9D2328717}"/>
              </a:ext>
            </a:extLst>
          </p:cNvPr>
          <p:cNvSpPr txBox="1"/>
          <p:nvPr/>
        </p:nvSpPr>
        <p:spPr>
          <a:xfrm>
            <a:off x="9459813" y="1027906"/>
            <a:ext cx="222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Bell MT" panose="02020503060305020303" pitchFamily="18" charset="0"/>
                <a:ea typeface="+mj-ea"/>
                <a:cs typeface="+mj-cs"/>
              </a:rPr>
              <a:t>In total:</a:t>
            </a:r>
          </a:p>
          <a:p>
            <a:r>
              <a:rPr lang="en-US" altLang="zh-CN" sz="2000" b="1" dirty="0">
                <a:latin typeface="Bell MT" panose="02020503060305020303" pitchFamily="18" charset="0"/>
                <a:ea typeface="+mj-ea"/>
                <a:cs typeface="+mj-cs"/>
              </a:rPr>
              <a:t>42,840</a:t>
            </a:r>
            <a:r>
              <a:rPr lang="zh-CN" altLang="zh-CN" sz="2000" b="1" dirty="0">
                <a:latin typeface="Bell MT" panose="02020503060305020303" pitchFamily="18" charset="0"/>
                <a:ea typeface="+mj-ea"/>
                <a:cs typeface="+mj-cs"/>
              </a:rPr>
              <a:t> </a:t>
            </a:r>
            <a:r>
              <a:rPr lang="en-US" altLang="zh-CN" sz="2000" b="1" dirty="0">
                <a:latin typeface="Bell MT" panose="02020503060305020303" pitchFamily="18" charset="0"/>
                <a:ea typeface="+mj-ea"/>
                <a:cs typeface="+mj-cs"/>
              </a:rPr>
              <a:t>time series</a:t>
            </a:r>
            <a:endParaRPr lang="zh-CN" altLang="en-US" sz="2000" b="1" dirty="0">
              <a:latin typeface="Bell MT" panose="0202050306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506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Your Job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Accuracy task: </a:t>
            </a:r>
            <a:r>
              <a:rPr kumimoji="1" lang="en-US" altLang="zh-CN" sz="2400" dirty="0">
                <a:latin typeface="Bell MT" panose="02020503060305020303" pitchFamily="18" charset="0"/>
              </a:rPr>
              <a:t>forecasting daily sales of each products for the next 28 days.</a:t>
            </a:r>
          </a:p>
          <a:p>
            <a:pPr lvl="1"/>
            <a:r>
              <a:rPr kumimoji="1" lang="en-US" altLang="zh-CN" sz="2400" dirty="0">
                <a:latin typeface="Bell MT" panose="02020503060305020303" pitchFamily="18" charset="0"/>
              </a:rPr>
              <a:t>(</a:t>
            </a:r>
            <a:r>
              <a:rPr kumimoji="1" lang="en-US" altLang="zh-CN" sz="2400" dirty="0">
                <a:latin typeface="Bell MT" panose="02020503060305020303" pitchFamily="18" charset="0"/>
                <a:hlinkClick r:id="rId3"/>
              </a:rPr>
              <a:t>m5-forecasting-accuracy</a:t>
            </a:r>
            <a:r>
              <a:rPr kumimoji="1" lang="en-US" altLang="zh-CN" sz="2400" dirty="0">
                <a:latin typeface="Bell MT" panose="02020503060305020303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Uncertainty task: </a:t>
            </a:r>
            <a:r>
              <a:rPr kumimoji="1" lang="en-US" altLang="zh-CN" sz="2400" dirty="0">
                <a:latin typeface="Bell MT" panose="02020503060305020303" pitchFamily="18" charset="0"/>
              </a:rPr>
              <a:t>28 days ahead probabilistic forecasts for the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median</a:t>
            </a:r>
            <a:r>
              <a:rPr kumimoji="1" lang="en-US" altLang="zh-CN" sz="2400" dirty="0">
                <a:latin typeface="Bell MT" panose="02020503060305020303" pitchFamily="18" charset="0"/>
              </a:rPr>
              <a:t> and four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prediction intervals (PIs) </a:t>
            </a:r>
            <a:r>
              <a:rPr kumimoji="1" lang="en-US" altLang="zh-CN" sz="2400" dirty="0">
                <a:latin typeface="Bell MT" panose="02020503060305020303" pitchFamily="18" charset="0"/>
              </a:rPr>
              <a:t>(50%, 67%, 95%, and 99%).</a:t>
            </a:r>
          </a:p>
          <a:p>
            <a:pPr lvl="1"/>
            <a:r>
              <a:rPr kumimoji="1" lang="en-US" altLang="zh-CN" sz="2400" dirty="0">
                <a:latin typeface="Bell MT" panose="02020503060305020303" pitchFamily="18" charset="0"/>
              </a:rPr>
              <a:t>(</a:t>
            </a:r>
            <a:r>
              <a:rPr kumimoji="1" lang="en-US" altLang="zh-CN" sz="2400" dirty="0">
                <a:latin typeface="Bell MT" panose="02020503060305020303" pitchFamily="18" charset="0"/>
                <a:hlinkClick r:id="rId4"/>
              </a:rPr>
              <a:t>m5-forecasting-uncertainty</a:t>
            </a:r>
            <a:r>
              <a:rPr kumimoji="1" lang="en-US" altLang="zh-CN" sz="2400" dirty="0">
                <a:latin typeface="Bell MT" panose="02020503060305020303" pitchFamily="18" charset="0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Bell MT" panose="02020503060305020303" pitchFamily="18" charset="0"/>
              </a:rPr>
              <a:t>The two task using the same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7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Evaluation metrics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/>
              <p:nvPr/>
            </p:nvSpPr>
            <p:spPr>
              <a:xfrm>
                <a:off x="589548" y="1383564"/>
                <a:ext cx="10764252" cy="5669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sz="2000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latin typeface="Bell MT" panose="02020503060305020303" pitchFamily="18" charset="0"/>
                  </a:rPr>
                  <a:t>Accuracy task: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Bell MT" panose="02020503060305020303" pitchFamily="18" charset="0"/>
                  </a:rPr>
                  <a:t>Weighted Root Mean Squared Scaled Error (RMSSE)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b="1" dirty="0">
                  <a:latin typeface="Bell MT" panose="02020503060305020303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𝑹𝑴𝑺𝑺𝑬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f>
                              <m:f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ra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en-US" altLang="zh-CN" dirty="0">
                  <a:effectLst/>
                </a:endParaRPr>
              </a:p>
              <a:p>
                <a:pPr algn="ctr"/>
                <a:r>
                  <a:rPr kumimoji="1" lang="en-US" altLang="zh-CN" sz="2400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400" i="1" dirty="0">
                    <a:latin typeface="Bell MT" panose="02020503060305020303" pitchFamily="18" charset="0"/>
                  </a:rPr>
                  <a:t>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is the actual future value of the examined time series at point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t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zh-CN" sz="2400" i="1" dirty="0">
                    <a:latin typeface="Bell MT" panose="02020503060305020303" pitchFamily="18" charset="0"/>
                  </a:rPr>
                  <a:t>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the generated forecast,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n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 the length of the training sample, and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 h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the forecasting horizon. </a:t>
                </a:r>
              </a:p>
              <a:p>
                <a:pPr algn="ctr"/>
                <a:endParaRPr kumimoji="1" lang="zh-CN" altLang="zh-CN" sz="2400" dirty="0">
                  <a:latin typeface="Bell MT" panose="020205030603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𝑾𝑹𝑴𝑺𝑺𝑬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42,840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𝑅𝑀𝑆𝑆𝐸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algn="ctr"/>
                <a:r>
                  <a:rPr kumimoji="1" lang="en-US" altLang="zh-CN" sz="2400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is the weight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series of the competition. A lower WRMSSE score is better.</a:t>
                </a:r>
                <a:endParaRPr kumimoji="1" lang="zh-CN" altLang="zh-CN" sz="2400" dirty="0">
                  <a:latin typeface="Bell MT" panose="02020503060305020303" pitchFamily="18" charset="0"/>
                </a:endParaRPr>
              </a:p>
              <a:p>
                <a:pPr algn="ctr"/>
                <a:endParaRPr lang="zh-CN" altLang="zh-CN" sz="2000" dirty="0"/>
              </a:p>
              <a:p>
                <a:pPr algn="ctr"/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8" y="1383564"/>
                <a:ext cx="10764252" cy="5669950"/>
              </a:xfrm>
              <a:prstGeom prst="rect">
                <a:avLst/>
              </a:prstGeom>
              <a:blipFill>
                <a:blip r:embed="rId3"/>
                <a:stretch>
                  <a:fillRect l="-82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75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Evaluation metrics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/>
              <p:nvPr/>
            </p:nvSpPr>
            <p:spPr>
              <a:xfrm>
                <a:off x="432887" y="1110914"/>
                <a:ext cx="11069052" cy="583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sz="2000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b="1" dirty="0">
                    <a:latin typeface="Bell MT" panose="02020503060305020303" pitchFamily="18" charset="0"/>
                  </a:rPr>
                  <a:t>Uncertainty task: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Bell MT" panose="02020503060305020303" pitchFamily="18" charset="0"/>
                  </a:rPr>
                  <a:t>Weighted Scaled Pinball Loss (WSPL)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b="1" dirty="0">
                  <a:latin typeface="Bell MT" panose="02020503060305020303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𝐒𝐏𝐋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)(1−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num>
                      <m:den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zh-CN" altLang="zh-CN" sz="2400" dirty="0">
                    <a:effectLst/>
                  </a:rPr>
                  <a:t> </a:t>
                </a:r>
                <a:endParaRPr lang="en-US" altLang="zh-CN" sz="2400" dirty="0">
                  <a:effectLst/>
                </a:endParaRPr>
              </a:p>
              <a:p>
                <a:pPr algn="ctr"/>
                <a:r>
                  <a:rPr kumimoji="1" lang="en-US" altLang="zh-CN" sz="2400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400" i="1" dirty="0">
                    <a:latin typeface="Bell MT" panose="02020503060305020303" pitchFamily="18" charset="0"/>
                  </a:rPr>
                  <a:t>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is the actual future value of the examined time series at point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t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the generated forecast for quantile u,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n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 the length of the training sample,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h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the forecasting horizon, and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the indicator function.</a:t>
                </a:r>
              </a:p>
              <a:p>
                <a:pPr algn="ctr"/>
                <a:endParaRPr kumimoji="1" lang="en-US" altLang="zh-CN" sz="2400" dirty="0">
                  <a:latin typeface="Bell MT" panose="02020503060305020303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r>
                  <a:rPr kumimoji="1" lang="en-US" altLang="zh-CN" sz="2000" dirty="0">
                    <a:latin typeface="Bell MT" panose="02020503060305020303" pitchFamily="18" charset="0"/>
                  </a:rPr>
                  <a:t>Given that forecasters will be asked to provide the </a:t>
                </a:r>
                <a:r>
                  <a:rPr kumimoji="1" lang="en-US" altLang="zh-CN" sz="2000" b="1" dirty="0">
                    <a:latin typeface="Bell MT" panose="02020503060305020303" pitchFamily="18" charset="0"/>
                  </a:rPr>
                  <a:t>median</a:t>
                </a:r>
                <a:r>
                  <a:rPr kumimoji="1" lang="en-US" altLang="zh-CN" sz="2000" dirty="0">
                    <a:latin typeface="Bell MT" panose="02020503060305020303" pitchFamily="18" charset="0"/>
                  </a:rPr>
                  <a:t>, and the 50%, 67%, 95%, and 99% </a:t>
                </a:r>
                <a:r>
                  <a:rPr kumimoji="1" lang="en-US" altLang="zh-CN" sz="2000" b="1" dirty="0">
                    <a:latin typeface="Bell MT" panose="02020503060305020303" pitchFamily="18" charset="0"/>
                  </a:rPr>
                  <a:t>PIs</a:t>
                </a:r>
                <a:r>
                  <a:rPr kumimoji="1" lang="en-US" altLang="zh-CN" sz="2000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000" dirty="0">
                    <a:latin typeface="Bell MT" panose="02020503060305020303" pitchFamily="18" charset="0"/>
                  </a:rPr>
                  <a:t> is set to </a:t>
                </a:r>
                <a:r>
                  <a:rPr kumimoji="1" lang="en-US" altLang="zh-CN" sz="2000" u="sng" dirty="0">
                    <a:latin typeface="Bell MT" panose="02020503060305020303" pitchFamily="18" charset="0"/>
                  </a:rPr>
                  <a:t>u1=0.005, u2=0.025, u3=0.165, u4=0.25, u5=0.5, u6=0.75, u7=0.835, u8=0.975, and u9=0.995</a:t>
                </a:r>
                <a:r>
                  <a:rPr kumimoji="1" lang="en-US" altLang="zh-CN" sz="2000" dirty="0">
                    <a:latin typeface="Bell MT" panose="02020503060305020303" pitchFamily="18" charset="0"/>
                  </a:rPr>
                  <a:t>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𝑾𝑺𝑷𝑳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42,840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𝑆𝑃𝐿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sz="2000" dirty="0"/>
              </a:p>
              <a:p>
                <a:pPr algn="just"/>
                <a:r>
                  <a:rPr kumimoji="1" lang="en-US" altLang="zh-CN" sz="2400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is the weight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series of the competition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out of the examined quantiles. A lower WSPL score is better.</a:t>
                </a:r>
                <a:endParaRPr lang="zh-CN" altLang="zh-CN" sz="2000" dirty="0"/>
              </a:p>
              <a:p>
                <a:pPr algn="ctr"/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87" y="1110914"/>
                <a:ext cx="11069052" cy="5838393"/>
              </a:xfrm>
              <a:prstGeom prst="rect">
                <a:avLst/>
              </a:prstGeom>
              <a:blipFill>
                <a:blip r:embed="rId3"/>
                <a:stretch>
                  <a:fillRect l="-802" r="-687" b="-5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5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2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Weighting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0CA33C-2FB6-8C44-AD50-071443AE5645}"/>
              </a:ext>
            </a:extLst>
          </p:cNvPr>
          <p:cNvSpPr txBox="1"/>
          <p:nvPr/>
        </p:nvSpPr>
        <p:spPr>
          <a:xfrm>
            <a:off x="589548" y="1262251"/>
            <a:ext cx="10764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Bell MT" panose="02020503060305020303" pitchFamily="18" charset="0"/>
              </a:rPr>
              <a:t>M5 involves the unit sales of various products of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different selling volumes and prices </a:t>
            </a:r>
            <a:r>
              <a:rPr kumimoji="1" lang="en-US" altLang="zh-CN" sz="2400" dirty="0">
                <a:latin typeface="Bell MT" panose="02020503060305020303" pitchFamily="18" charset="0"/>
              </a:rPr>
              <a:t>that are organized in a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hierarchical</a:t>
            </a:r>
            <a:r>
              <a:rPr kumimoji="1" lang="en-US" altLang="zh-CN" sz="2400" dirty="0">
                <a:latin typeface="Bell MT" panose="02020503060305020303" pitchFamily="18" charset="0"/>
              </a:rPr>
              <a:t> fashion. Therefore, you must provide accurate forecasts across all hierarchical levels,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especially for series of high importance</a:t>
            </a:r>
            <a:r>
              <a:rPr kumimoji="1" lang="en-US" altLang="zh-CN" sz="2400" dirty="0">
                <a:latin typeface="Bell MT" panose="02020503060305020303" pitchFamily="18" charset="0"/>
              </a:rPr>
              <a:t>, i.e. for series that represent significant sales, measured in US dollars. </a:t>
            </a:r>
          </a:p>
          <a:p>
            <a:endParaRPr kumimoji="1" lang="en-US" altLang="zh-CN" sz="2400" dirty="0">
              <a:latin typeface="Bell MT" panose="02020503060305020303" pitchFamily="18" charset="0"/>
            </a:endParaRPr>
          </a:p>
          <a:p>
            <a:r>
              <a:rPr kumimoji="1" lang="en-US" altLang="zh-CN" sz="2400" dirty="0">
                <a:latin typeface="Bell MT" panose="02020503060305020303" pitchFamily="18" charset="0"/>
              </a:rPr>
              <a:t>To that end, the forecasting errors computed for each participating method (both RMSSE and SPL) will be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weighted</a:t>
            </a:r>
            <a:r>
              <a:rPr kumimoji="1" lang="en-US" altLang="zh-CN" sz="2400" dirty="0">
                <a:latin typeface="Bell MT" panose="02020503060305020303" pitchFamily="18" charset="0"/>
              </a:rPr>
              <a:t> across the M5 series based on their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cumulative actual dollar sales</a:t>
            </a:r>
            <a:r>
              <a:rPr kumimoji="1" lang="en-US" altLang="zh-CN" sz="2400" dirty="0">
                <a:latin typeface="Bell MT" panose="02020503060305020303" pitchFamily="18" charset="0"/>
              </a:rPr>
              <a:t>, which is a good and objective proxy of their actual value for the company in monetary terms.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738E81-5F95-134D-AF49-A96F1455A8D2}"/>
              </a:ext>
            </a:extLst>
          </p:cNvPr>
          <p:cNvSpPr txBox="1"/>
          <p:nvPr/>
        </p:nvSpPr>
        <p:spPr>
          <a:xfrm>
            <a:off x="589548" y="6290527"/>
            <a:ext cx="107642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Refer: </a:t>
            </a:r>
            <a:r>
              <a:rPr kumimoji="1" lang="en-US" altLang="zh-CN" sz="2000" dirty="0">
                <a:latin typeface="Bell MT" panose="02020503060305020303" pitchFamily="18" charset="0"/>
                <a:hlinkClick r:id="rId3"/>
              </a:rPr>
              <a:t>https://github.com/Mcompetitions</a:t>
            </a:r>
            <a:r>
              <a:rPr kumimoji="1" lang="en-US" altLang="zh-CN" sz="2000" dirty="0">
                <a:latin typeface="Bell MT" panose="02020503060305020303" pitchFamily="18" charset="0"/>
              </a:rPr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8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677</Words>
  <Application>Microsoft Macintosh PowerPoint</Application>
  <PresentationFormat>宽屏</PresentationFormat>
  <Paragraphs>81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TimesNewRomanPSMT</vt:lpstr>
      <vt:lpstr>Arial</vt:lpstr>
      <vt:lpstr>Bell MT</vt:lpstr>
      <vt:lpstr>Cambria Math</vt:lpstr>
      <vt:lpstr>Times New Roman</vt:lpstr>
      <vt:lpstr>Wingdings</vt:lpstr>
      <vt:lpstr>Office 主题​​</vt:lpstr>
      <vt:lpstr>PowerPoint 演示文稿</vt:lpstr>
      <vt:lpstr>Background</vt:lpstr>
      <vt:lpstr>Data</vt:lpstr>
      <vt:lpstr>Data Organization Overview</vt:lpstr>
      <vt:lpstr>Your Job</vt:lpstr>
      <vt:lpstr>Evaluation metrics</vt:lpstr>
      <vt:lpstr>Evaluation metrics</vt:lpstr>
      <vt:lpstr>Weighting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Asset Pricing via Machine Learning</dc:title>
  <dc:creator>WANG Xiasi</dc:creator>
  <cp:lastModifiedBy>LIU Xuantong</cp:lastModifiedBy>
  <cp:revision>71</cp:revision>
  <dcterms:created xsi:type="dcterms:W3CDTF">2021-10-19T16:12:05Z</dcterms:created>
  <dcterms:modified xsi:type="dcterms:W3CDTF">2024-11-12T07:58:01Z</dcterms:modified>
</cp:coreProperties>
</file>