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4" r:id="rId4"/>
    <p:sldId id="258" r:id="rId5"/>
    <p:sldId id="286" r:id="rId6"/>
    <p:sldId id="262" r:id="rId7"/>
    <p:sldId id="259" r:id="rId8"/>
    <p:sldId id="260" r:id="rId9"/>
    <p:sldId id="263" r:id="rId10"/>
    <p:sldId id="261" r:id="rId11"/>
    <p:sldId id="287" r:id="rId12"/>
    <p:sldId id="264" r:id="rId13"/>
    <p:sldId id="265" r:id="rId14"/>
    <p:sldId id="266" r:id="rId15"/>
    <p:sldId id="267" r:id="rId16"/>
    <p:sldId id="285" r:id="rId17"/>
    <p:sldId id="268" r:id="rId18"/>
    <p:sldId id="269" r:id="rId19"/>
    <p:sldId id="270" r:id="rId20"/>
    <p:sldId id="271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/>
    <p:restoredTop sz="94694"/>
  </p:normalViewPr>
  <p:slideViewPr>
    <p:cSldViewPr snapToGrid="0">
      <p:cViewPr varScale="1">
        <p:scale>
          <a:sx n="106" d="100"/>
          <a:sy n="106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0A61-7A4D-B74A-A8CF-76A0CED90B52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7CA-00C9-B640-A528-A717C6781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08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0" i="0" dirty="0" err="1">
                <a:effectLst/>
                <a:latin typeface="Söhne"/>
              </a:rPr>
              <a:t>ChatGPT</a:t>
            </a:r>
            <a:r>
              <a:rPr lang="en" altLang="zh-CN" b="0" i="0" dirty="0">
                <a:effectLst/>
                <a:latin typeface="Söhne"/>
              </a:rPr>
              <a:t> is an AI language model by </a:t>
            </a:r>
            <a:r>
              <a:rPr lang="en" altLang="zh-CN" b="0" i="0" dirty="0" err="1">
                <a:effectLst/>
                <a:latin typeface="Söhne"/>
              </a:rPr>
              <a:t>OpenAI</a:t>
            </a:r>
            <a:r>
              <a:rPr lang="en" altLang="zh-CN" b="0" i="0" dirty="0">
                <a:effectLst/>
                <a:latin typeface="Söhne"/>
              </a:rPr>
              <a:t> that uses deep learning to understand and generate human-like text in conversations.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7CA-00C9-B640-A528-A717C67813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49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dirty="0" err="1">
                <a:solidFill>
                  <a:srgbClr val="000000"/>
                </a:solidFill>
                <a:effectLst/>
                <a:latin typeface="AvenirNextPForBBG"/>
              </a:rPr>
              <a:t>BloombergGPT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venirNextPForBBG"/>
              </a:rPr>
              <a:t> represents the first step in the development and application of this new technology for the financial industry.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7CA-00C9-B640-A528-A717C67813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90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7CA-00C9-B640-A528-A717C67813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78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1F35B-4156-2B5A-E8B2-0D15205AC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5B8EE9-03C3-3557-2FC8-8C18935C3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87BAA-441C-D8E5-5FD6-B194B47D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4362C-4BB9-EF6C-CBE4-C726A8C6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CE2C5-25BE-FA82-5C65-3252C8B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A80A-838A-F0B6-1A19-D316F0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799CB-D008-0712-4069-786295802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D6D5-16E2-DAD6-80E2-8C5962A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B5989-1E1A-9E0D-2117-3DA331F9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604DB-5F56-0344-55ED-EC901A88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0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9829C8-CE6E-8E0B-E79D-D0B380F90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879F9-FBFD-2F3C-E459-564B4337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F5911-AF7A-1D41-7642-B57A3420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E3B68-F919-727D-CE4D-6A7BDF48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B64D3-1337-9EFD-F1BD-8E46BAC7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31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D324C-18EC-CCD1-A5A9-B26BCD07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3B57E-D1E6-5798-93B9-313AC2AA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3EB7D-A90B-ABDB-069C-261ED31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91FDC-0166-23E4-5E7B-32E3C954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45099-7DB6-7DC0-D013-C2B1351A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20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1377-14BA-8BB1-A140-48A98E86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9CA70-5F25-005D-96D3-4FA3DEE6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7CBD0-8A02-5F58-FEC4-85462D57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D05CE-57F7-1A71-F3B1-D4F3D1FC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44F07-5C10-3369-26F1-2F70490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DE67C-4C32-E9A4-1A19-29C1074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38900-88CB-7BED-4A1E-103DD72E1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214D8-1D9A-47C2-7C40-51380310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2273D-E95B-F261-515B-60619C5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25D58-057D-CB36-7E5B-6BD2439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B3AAB-F0FD-E6C1-A082-BC50ECCE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4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1BA25-FCC1-F21A-3B71-3526DB61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4049A-D0B1-6ADF-7752-F0E3837D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A16B0-8C26-9CCC-FD3A-9BCE8706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0C778-156C-FC7D-8339-718B2AA76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83508-3942-0A37-24B6-AA10FB75C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26F98-1B6C-C630-0492-36BEF3B3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9112B-D733-7305-744C-2F98F99C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AA46B-2482-CF79-4E0B-9C958089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7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7C21-F6EC-2C99-6C44-DBBDBC1A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9AD1A8-0D1B-B448-970A-A922D323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9B095-963B-F1E6-A1B5-0E1AEEC5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429F0-8A4C-CFF7-78F3-3970EBDE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7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5610B4-B76E-8628-2D07-448DC396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C7A9B-13EA-6CFA-003E-1938F1B5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3D788-5C52-2A06-3925-921D701D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02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BC34-2291-0891-E55E-781C09F6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8AA2-949F-930F-1EC9-F931418B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B7F78-B01A-D1B7-20CE-E5E4E0D8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EF6A3-E9EC-999E-5A83-AD854741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F5847-237E-3522-90A5-E1D2A843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8D3C1-84B4-CDA1-C523-400F7A03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25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C5CDE-F6DB-C3CB-B324-EF3B0665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A9FF1-A145-6BD2-D1A1-E9C61ED74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44439-4F94-E83D-3907-67EC192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08AED-B361-367F-7F3E-6C1656AB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EA664-D8C4-D070-5D41-0F652698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42502-6B44-3D40-8466-8558CE4F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9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8B272-6477-C174-ED43-A42D1CAC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ABA6-9FC0-8F52-003E-7CADE5E7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93757-817E-AD76-376E-C909728BA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08FE-61B7-914C-B62C-B70F1072C1C5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4664D-F8FF-7CCF-9DBF-25BA3F00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0684B-09DC-2940-ADB7-F98A07C4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itsc.hkust.edu.hk/services/it-infrastructure/azure-openai-api-service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pi.bianxie.a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imlapi.com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jpeg"/><Relationship Id="rId2" Type="http://schemas.openxmlformats.org/officeDocument/2006/relationships/hyperlink" Target="https://github.com/AI4Finance-Foundation/FinGPT/tree/master/fingpt/FinGPT_Forecas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huggingface.co/spaces/FinGPT/FinGPT-Forecaste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4Finance-Foundation/FinGPT/blob/master/fingpt/FinGPT_Forecaster/demo.ipynb" TargetMode="External"/><Relationship Id="rId2" Type="http://schemas.openxmlformats.org/officeDocument/2006/relationships/hyperlink" Target="https://github.com/AI4Finance-Foundation/FinGPT/blob/master/fingpt/FinGPT_Forecaster/prepare_data.ipyn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ggingface.co/learn/nlp-course/" TargetMode="External"/><Relationship Id="rId5" Type="http://schemas.openxmlformats.org/officeDocument/2006/relationships/hyperlink" Target="https://huggingface.co/docs/transformers/llm_tutorial" TargetMode="External"/><Relationship Id="rId4" Type="http://schemas.openxmlformats.org/officeDocument/2006/relationships/hyperlink" Target="https://huggingface.co/FinGPT/fingpt-forecaster_dow30_llama2-7b_lor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k8iM29FGcI?si=Pgf9oBBw4hH_YwEd" TargetMode="External"/><Relationship Id="rId2" Type="http://schemas.openxmlformats.org/officeDocument/2006/relationships/hyperlink" Target="https://www.youtube.com/watch?v=4nkZgyifR_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rxiv.org/abs/2303.17564" TargetMode="External"/><Relationship Id="rId7" Type="http://schemas.openxmlformats.org/officeDocument/2006/relationships/hyperlink" Target="https://arxiv.org/abs/2307.1048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2310.04793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playlist?list=PLvzuUVysUFOv4iwJE6p1TtuH_I4MFrK50&amp;si=Nf97PjZWogWN466-" TargetMode="External"/><Relationship Id="rId4" Type="http://schemas.openxmlformats.org/officeDocument/2006/relationships/hyperlink" Target="https://github.com/hackingthemarkets/financial-news-llama-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E4877-BA3A-D1CB-F188-6130751EE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with Financial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2334B-B6FB-CDE7-4453-97A9D8CB0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MAFS5440 2024Fall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4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CD9465-DAF8-9C20-BEAA-28CD68C8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505972"/>
            <a:ext cx="8258176" cy="21228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64BD70-2F0B-C1FB-7BCB-03FE74CC6E05}"/>
              </a:ext>
            </a:extLst>
          </p:cNvPr>
          <p:cNvSpPr txBox="1"/>
          <p:nvPr/>
        </p:nvSpPr>
        <p:spPr>
          <a:xfrm>
            <a:off x="333374" y="136639"/>
            <a:ext cx="3571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hkust azure-openai-api-service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628B5-B774-6D8B-95D9-5ED8410C7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4" y="2762250"/>
            <a:ext cx="3903966" cy="3816236"/>
          </a:xfrm>
          <a:prstGeom prst="rect">
            <a:avLst/>
          </a:prstGeom>
        </p:spPr>
      </p:pic>
      <p:pic>
        <p:nvPicPr>
          <p:cNvPr id="4098" name="Picture 2" descr="Reward ">
            <a:extLst>
              <a:ext uri="{FF2B5EF4-FFF2-40B4-BE49-F238E27FC236}">
                <a16:creationId xmlns:a16="http://schemas.microsoft.com/office/drawing/2014/main" id="{123F73A0-05AC-4AE2-47A2-02BD9C77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12" y="3883026"/>
            <a:ext cx="384274" cy="3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ward ">
            <a:extLst>
              <a:ext uri="{FF2B5EF4-FFF2-40B4-BE49-F238E27FC236}">
                <a16:creationId xmlns:a16="http://schemas.microsoft.com/office/drawing/2014/main" id="{2C3300C8-F544-4407-B6DF-88EAFFE3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17" y="3498752"/>
            <a:ext cx="384274" cy="3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B2C88E-3328-4354-2032-ED82E9475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75" y="2677133"/>
            <a:ext cx="7772400" cy="1643238"/>
          </a:xfrm>
          <a:prstGeom prst="rect">
            <a:avLst/>
          </a:prstGeom>
        </p:spPr>
      </p:pic>
      <p:pic>
        <p:nvPicPr>
          <p:cNvPr id="4100" name="Picture 4" descr="Process ">
            <a:extLst>
              <a:ext uri="{FF2B5EF4-FFF2-40B4-BE49-F238E27FC236}">
                <a16:creationId xmlns:a16="http://schemas.microsoft.com/office/drawing/2014/main" id="{7277666F-B94B-0A1A-61FD-7B9843AA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48" y="1054100"/>
            <a:ext cx="746125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7148EF-3D7C-26E7-9F85-F9CE010F4F07}"/>
              </a:ext>
            </a:extLst>
          </p:cNvPr>
          <p:cNvSpPr txBox="1"/>
          <p:nvPr/>
        </p:nvSpPr>
        <p:spPr>
          <a:xfrm>
            <a:off x="8686799" y="623738"/>
            <a:ext cx="317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Get the </a:t>
            </a:r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API Key step by step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Thumbnail">
            <a:extLst>
              <a:ext uri="{FF2B5EF4-FFF2-40B4-BE49-F238E27FC236}">
                <a16:creationId xmlns:a16="http://schemas.microsoft.com/office/drawing/2014/main" id="{E9129827-B938-830C-AB88-C04879990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75"/>
          <a:stretch/>
        </p:blipFill>
        <p:spPr bwMode="auto">
          <a:xfrm>
            <a:off x="4946650" y="4670368"/>
            <a:ext cx="6332237" cy="173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7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EED1C86-F170-38BD-00A5-CBFE59FC7504}"/>
              </a:ext>
            </a:extLst>
          </p:cNvPr>
          <p:cNvGrpSpPr/>
          <p:nvPr/>
        </p:nvGrpSpPr>
        <p:grpSpPr>
          <a:xfrm>
            <a:off x="2957693" y="353697"/>
            <a:ext cx="8203601" cy="3291872"/>
            <a:chOff x="382935" y="137128"/>
            <a:chExt cx="8203601" cy="329187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AC46D38-079F-F49A-1871-93693986DA6E}"/>
                </a:ext>
              </a:extLst>
            </p:cNvPr>
            <p:cNvSpPr txBox="1"/>
            <p:nvPr/>
          </p:nvSpPr>
          <p:spPr>
            <a:xfrm>
              <a:off x="382935" y="1085102"/>
              <a:ext cx="23017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hlinkClick r:id="rId2"/>
                </a:rPr>
                <a:t>https://api.bianxie.ai/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C8CF01F-1059-DC6F-9357-2CBFD4396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174" b="1"/>
            <a:stretch/>
          </p:blipFill>
          <p:spPr>
            <a:xfrm>
              <a:off x="382935" y="421283"/>
              <a:ext cx="2522485" cy="66381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32793F-B65D-2FF2-D574-948B57F5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1488" y="137128"/>
              <a:ext cx="5065048" cy="3291872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D6D4762-3096-6BFA-1296-C2F1C0585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453" y="4057842"/>
            <a:ext cx="6833839" cy="26437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752796-99B3-D7C4-C555-84F8B44BED9D}"/>
              </a:ext>
            </a:extLst>
          </p:cNvPr>
          <p:cNvSpPr txBox="1"/>
          <p:nvPr/>
        </p:nvSpPr>
        <p:spPr>
          <a:xfrm>
            <a:off x="3083454" y="6035482"/>
            <a:ext cx="227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https://aimlapi.com/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05FB88-BCEA-7C51-C253-02DA05F7709A}"/>
              </a:ext>
            </a:extLst>
          </p:cNvPr>
          <p:cNvSpPr txBox="1"/>
          <p:nvPr/>
        </p:nvSpPr>
        <p:spPr>
          <a:xfrm>
            <a:off x="109562" y="268520"/>
            <a:ext cx="1883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Other way to </a:t>
            </a:r>
          </a:p>
          <a:p>
            <a:r>
              <a:rPr kumimoji="1" lang="en-US" altLang="zh-CN" sz="2000" b="1" dirty="0"/>
              <a:t>get API tokens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889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EE9429-4654-DAF3-0E51-37F5A0DF8C9F}"/>
              </a:ext>
            </a:extLst>
          </p:cNvPr>
          <p:cNvSpPr txBox="1"/>
          <p:nvPr/>
        </p:nvSpPr>
        <p:spPr>
          <a:xfrm>
            <a:off x="120736" y="1848762"/>
            <a:ext cx="1166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  <a:p>
            <a:pPr algn="ctr"/>
            <a:r>
              <a:rPr lang="en" altLang="zh-CN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Local-deployed </a:t>
            </a:r>
            <a:r>
              <a:rPr lang="en" altLang="zh-CN" sz="3600" b="1" i="0" dirty="0" err="1">
                <a:solidFill>
                  <a:srgbClr val="24292F"/>
                </a:solidFill>
                <a:effectLst/>
                <a:latin typeface="-apple-system"/>
              </a:rPr>
              <a:t>FinGPT</a:t>
            </a:r>
            <a:r>
              <a:rPr lang="en" altLang="zh-CN" sz="3600" b="1" i="0" dirty="0">
                <a:solidFill>
                  <a:srgbClr val="24292F"/>
                </a:solidFill>
                <a:effectLst/>
                <a:latin typeface="-apple-system"/>
              </a:rPr>
              <a:t>-Forecaster</a:t>
            </a:r>
          </a:p>
        </p:txBody>
      </p:sp>
      <p:pic>
        <p:nvPicPr>
          <p:cNvPr id="6146" name="Picture 2" descr="title">
            <a:extLst>
              <a:ext uri="{FF2B5EF4-FFF2-40B4-BE49-F238E27FC236}">
                <a16:creationId xmlns:a16="http://schemas.microsoft.com/office/drawing/2014/main" id="{7ACE44D4-691D-9B74-BE87-FA44C3FB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808910"/>
            <a:ext cx="5448300" cy="13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6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BB8351-9757-BB1E-6CFE-1ED589D2CCF0}"/>
              </a:ext>
            </a:extLst>
          </p:cNvPr>
          <p:cNvSpPr txBox="1"/>
          <p:nvPr/>
        </p:nvSpPr>
        <p:spPr>
          <a:xfrm>
            <a:off x="933450" y="729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dirty="0">
                <a:solidFill>
                  <a:srgbClr val="24292F"/>
                </a:solidFill>
                <a:effectLst/>
                <a:latin typeface="-apple-system"/>
              </a:rPr>
              <a:t>What is </a:t>
            </a:r>
            <a:r>
              <a:rPr lang="en" altLang="zh-CN" b="1" i="0" dirty="0" err="1">
                <a:solidFill>
                  <a:srgbClr val="24292F"/>
                </a:solidFill>
                <a:effectLst/>
                <a:latin typeface="-apple-system"/>
              </a:rPr>
              <a:t>FinGPT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-apple-system"/>
              </a:rPr>
              <a:t>-Forecaster?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B60EC3-AE22-8EBE-2137-68A144E63C88}"/>
              </a:ext>
            </a:extLst>
          </p:cNvPr>
          <p:cNvSpPr txBox="1"/>
          <p:nvPr/>
        </p:nvSpPr>
        <p:spPr>
          <a:xfrm>
            <a:off x="895350" y="1315135"/>
            <a:ext cx="10401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AI tool analyzing market news and optional financial data for a specific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Offers a stock price movement forecast for the upcoming week along with summarized analysis.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Fine-tuned on </a:t>
            </a:r>
            <a:r>
              <a:rPr lang="en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Llama-3-7b-chat-hf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" altLang="zh-C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past year's DOW30 market data.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Demonstrates adaptability and generalization capabilities across various stock symbols.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69374C-AE4C-1085-201B-F74E8B0638C6}"/>
              </a:ext>
            </a:extLst>
          </p:cNvPr>
          <p:cNvSpPr txBox="1"/>
          <p:nvPr/>
        </p:nvSpPr>
        <p:spPr>
          <a:xfrm>
            <a:off x="3486150" y="2768769"/>
            <a:ext cx="13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2"/>
              </a:rPr>
              <a:t>GitHub link</a:t>
            </a:r>
            <a:endParaRPr lang="zh-CN" altLang="en-US" dirty="0"/>
          </a:p>
        </p:txBody>
      </p:sp>
      <p:pic>
        <p:nvPicPr>
          <p:cNvPr id="7170" name="Picture 2" descr="Github ">
            <a:extLst>
              <a:ext uri="{FF2B5EF4-FFF2-40B4-BE49-F238E27FC236}">
                <a16:creationId xmlns:a16="http://schemas.microsoft.com/office/drawing/2014/main" id="{A21A6D93-49F2-00DF-18BF-5EF40115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9330"/>
            <a:ext cx="565150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2FCBFA7-159A-39A4-B65D-2DE47C497F7E}"/>
              </a:ext>
            </a:extLst>
          </p:cNvPr>
          <p:cNvSpPr txBox="1"/>
          <p:nvPr/>
        </p:nvSpPr>
        <p:spPr>
          <a:xfrm>
            <a:off x="5956300" y="2768769"/>
            <a:ext cx="250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4"/>
              </a:rPr>
              <a:t>Huggingface Demo</a:t>
            </a:r>
            <a:endParaRPr lang="zh-CN" altLang="en-US" dirty="0"/>
          </a:p>
        </p:txBody>
      </p:sp>
      <p:pic>
        <p:nvPicPr>
          <p:cNvPr id="7174" name="Picture 6" descr="Brand assets - Hugging Face">
            <a:extLst>
              <a:ext uri="{FF2B5EF4-FFF2-40B4-BE49-F238E27FC236}">
                <a16:creationId xmlns:a16="http://schemas.microsoft.com/office/drawing/2014/main" id="{E0EA5501-3099-B421-53FB-A3DDBDED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25527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B04C7B-C3B8-A9D5-81B6-A489918C9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012" y="3777881"/>
            <a:ext cx="5302250" cy="28966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E99317-5441-E433-EC35-619EFBED1D16}"/>
              </a:ext>
            </a:extLst>
          </p:cNvPr>
          <p:cNvGrpSpPr/>
          <p:nvPr/>
        </p:nvGrpSpPr>
        <p:grpSpPr>
          <a:xfrm>
            <a:off x="7619170" y="3525355"/>
            <a:ext cx="3370102" cy="2664743"/>
            <a:chOff x="3572040" y="4273663"/>
            <a:chExt cx="2380894" cy="1855663"/>
          </a:xfrm>
        </p:grpSpPr>
        <p:pic>
          <p:nvPicPr>
            <p:cNvPr id="7180" name="Picture 12" descr="@AI4Finance-Foundation">
              <a:extLst>
                <a:ext uri="{FF2B5EF4-FFF2-40B4-BE49-F238E27FC236}">
                  <a16:creationId xmlns:a16="http://schemas.microsoft.com/office/drawing/2014/main" id="{EE5639A0-D09E-96D4-CBE1-81171FD1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920" y="4642995"/>
              <a:ext cx="1050409" cy="1050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ED5415A-5CFE-514A-9BCE-A1828202C250}"/>
                </a:ext>
              </a:extLst>
            </p:cNvPr>
            <p:cNvSpPr txBox="1"/>
            <p:nvPr/>
          </p:nvSpPr>
          <p:spPr>
            <a:xfrm>
              <a:off x="4294659" y="4273663"/>
              <a:ext cx="935657" cy="32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/>
                <a:t>Build by</a:t>
              </a:r>
              <a:endParaRPr kumimoji="1" lang="zh-CN" altLang="en-US" sz="24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1A16AB-240A-A71E-C4DC-78C1AF68C582}"/>
                </a:ext>
              </a:extLst>
            </p:cNvPr>
            <p:cNvSpPr txBox="1"/>
            <p:nvPr/>
          </p:nvSpPr>
          <p:spPr>
            <a:xfrm>
              <a:off x="3572040" y="5807834"/>
              <a:ext cx="2380894" cy="321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1200" b="0" i="0" dirty="0">
                  <a:solidFill>
                    <a:srgbClr val="57606A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 open-source organization focused on advancing AI within the finance sector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56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emo_interface">
            <a:extLst>
              <a:ext uri="{FF2B5EF4-FFF2-40B4-BE49-F238E27FC236}">
                <a16:creationId xmlns:a16="http://schemas.microsoft.com/office/drawing/2014/main" id="{39BEFA46-3525-0225-4598-4C807C7A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94977"/>
            <a:ext cx="11455152" cy="546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2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EF93361-AAC7-7757-946E-5B50E2F9C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27639"/>
          <a:stretch/>
        </p:blipFill>
        <p:spPr bwMode="auto">
          <a:xfrm>
            <a:off x="1452727" y="668427"/>
            <a:ext cx="8765158" cy="382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BE9017-D628-E55D-9F54-A23E91F516D1}"/>
              </a:ext>
            </a:extLst>
          </p:cNvPr>
          <p:cNvSpPr txBox="1"/>
          <p:nvPr/>
        </p:nvSpPr>
        <p:spPr>
          <a:xfrm>
            <a:off x="1057275" y="4753659"/>
            <a:ext cx="990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03F3E"/>
                </a:solidFill>
                <a:effectLst/>
                <a:latin typeface="Inter"/>
              </a:rPr>
              <a:t>Llama 2 is Meta's open source large language model (LLM). It's freely available for almost anyone to use for research and commercial purposes. </a:t>
            </a:r>
            <a:r>
              <a:rPr lang="en" altLang="zh-CN" b="1" dirty="0">
                <a:solidFill>
                  <a:srgbClr val="403F3E"/>
                </a:solidFill>
                <a:latin typeface="Inter"/>
              </a:rPr>
              <a:t>7B model could deploy on RTX-3090(24GB)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812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E5B9EB-87E7-B2D6-4984-BC43F32F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11" y="222584"/>
            <a:ext cx="9258526" cy="64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BE2C2E-F480-45D4-B24A-A39C7D3A99CE}"/>
              </a:ext>
            </a:extLst>
          </p:cNvPr>
          <p:cNvSpPr txBox="1"/>
          <p:nvPr/>
        </p:nvSpPr>
        <p:spPr>
          <a:xfrm>
            <a:off x="187476" y="35735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LLama3.1 series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633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13B227-ECF9-04E6-F763-9329EF8DD61C}"/>
              </a:ext>
            </a:extLst>
          </p:cNvPr>
          <p:cNvSpPr txBox="1"/>
          <p:nvPr/>
        </p:nvSpPr>
        <p:spPr>
          <a:xfrm>
            <a:off x="1495425" y="5470009"/>
            <a:ext cx="9201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" altLang="zh-C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(Low-Rank Adaptation 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Large Language Models) is a popular and lightweight training technique that significantly reduces the number of trainable parameters. It works by inserting a smaller number of new weights into the model and only these are trained.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Brief Review — LoRA: Low-Rank Adaptation of Large Language Models | by  Sik-Ho Tsang | Medium">
            <a:extLst>
              <a:ext uri="{FF2B5EF4-FFF2-40B4-BE49-F238E27FC236}">
                <a16:creationId xmlns:a16="http://schemas.microsoft.com/office/drawing/2014/main" id="{46B7D4A2-1469-585C-F092-3496F938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50" y="1026636"/>
            <a:ext cx="3286000" cy="351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Transformers: is attention all we need in finance? Part I | Quantdare">
            <a:extLst>
              <a:ext uri="{FF2B5EF4-FFF2-40B4-BE49-F238E27FC236}">
                <a16:creationId xmlns:a16="http://schemas.microsoft.com/office/drawing/2014/main" id="{614F7E11-8870-371F-36D7-B9FE70E9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93" y="68739"/>
            <a:ext cx="3620457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0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nstruction tuning - FLAN | Smilegate.AI">
            <a:extLst>
              <a:ext uri="{FF2B5EF4-FFF2-40B4-BE49-F238E27FC236}">
                <a16:creationId xmlns:a16="http://schemas.microsoft.com/office/drawing/2014/main" id="{8A994B5E-AAA7-DDA9-1222-3D22A207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38325"/>
            <a:ext cx="91344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rget ">
            <a:extLst>
              <a:ext uri="{FF2B5EF4-FFF2-40B4-BE49-F238E27FC236}">
                <a16:creationId xmlns:a16="http://schemas.microsoft.com/office/drawing/2014/main" id="{C309C634-F4CE-BE45-C855-E485B877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99" y="1964558"/>
            <a:ext cx="778642" cy="77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8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o do list ">
            <a:extLst>
              <a:ext uri="{FF2B5EF4-FFF2-40B4-BE49-F238E27FC236}">
                <a16:creationId xmlns:a16="http://schemas.microsoft.com/office/drawing/2014/main" id="{7CB30B5A-996A-B86E-6025-F77553BF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34975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7AABB8-4F0E-2409-84B3-39A4002EC7C7}"/>
              </a:ext>
            </a:extLst>
          </p:cNvPr>
          <p:cNvSpPr txBox="1"/>
          <p:nvPr/>
        </p:nvSpPr>
        <p:spPr>
          <a:xfrm>
            <a:off x="1590675" y="619125"/>
            <a:ext cx="47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Try to deploy the </a:t>
            </a:r>
            <a:r>
              <a:rPr lang="en" altLang="zh-CN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FinGPT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-Forecaster</a:t>
            </a:r>
            <a:r>
              <a:rPr lang="en" altLang="zh-CN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locally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643A72-51EE-0DAD-ECA6-5A666FE4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23" y="2622550"/>
            <a:ext cx="10231554" cy="3616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44D936-4C81-54DA-DC13-76EB2DE006EC}"/>
              </a:ext>
            </a:extLst>
          </p:cNvPr>
          <p:cNvSpPr txBox="1"/>
          <p:nvPr/>
        </p:nvSpPr>
        <p:spPr>
          <a:xfrm>
            <a:off x="1089024" y="1917700"/>
            <a:ext cx="212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Overall Framework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73DC76-4ABD-4522-FFE7-9B9B891D49C9}"/>
              </a:ext>
            </a:extLst>
          </p:cNvPr>
          <p:cNvSpPr/>
          <p:nvPr/>
        </p:nvSpPr>
        <p:spPr>
          <a:xfrm>
            <a:off x="754062" y="2406649"/>
            <a:ext cx="10683875" cy="4048125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34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95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52D0F6-F32F-0E5C-CD0C-8204B1694715}"/>
              </a:ext>
            </a:extLst>
          </p:cNvPr>
          <p:cNvSpPr txBox="1"/>
          <p:nvPr/>
        </p:nvSpPr>
        <p:spPr>
          <a:xfrm>
            <a:off x="1094105" y="644549"/>
            <a:ext cx="10141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language models 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transformer models and are trained using massive datasets — hence, large. This enables them to recognize, translate, predict, or generate text or other content.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pload.wikimedia.org/wikipedia/commons/thumb/0/04/...">
            <a:extLst>
              <a:ext uri="{FF2B5EF4-FFF2-40B4-BE49-F238E27FC236}">
                <a16:creationId xmlns:a16="http://schemas.microsoft.com/office/drawing/2014/main" id="{993CA480-3368-51FB-5FB9-392E8A9EE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24" y="1718496"/>
            <a:ext cx="939361" cy="93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lama 2 Online - Next-Gen Large Language Model by Meta">
            <a:extLst>
              <a:ext uri="{FF2B5EF4-FFF2-40B4-BE49-F238E27FC236}">
                <a16:creationId xmlns:a16="http://schemas.microsoft.com/office/drawing/2014/main" id="{6DDAA363-5BF7-4AAE-4E3E-ED553F71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6" y="1704219"/>
            <a:ext cx="1530131" cy="9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M 2 | Discover AI use cases">
            <a:extLst>
              <a:ext uri="{FF2B5EF4-FFF2-40B4-BE49-F238E27FC236}">
                <a16:creationId xmlns:a16="http://schemas.microsoft.com/office/drawing/2014/main" id="{B64AD227-3035-81F7-3367-0DBFDB40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98" y="1722572"/>
            <a:ext cx="947867" cy="93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D90C24-4706-C51A-5444-1007A9622352}"/>
              </a:ext>
            </a:extLst>
          </p:cNvPr>
          <p:cNvSpPr txBox="1"/>
          <p:nvPr/>
        </p:nvSpPr>
        <p:spPr>
          <a:xfrm>
            <a:off x="1043742" y="3798332"/>
            <a:ext cx="97481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Interpreting Data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 Predict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Reporting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Analysis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Assessment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90DAAF-B687-97FD-2A01-71EB9FCE5D8D}"/>
              </a:ext>
            </a:extLst>
          </p:cNvPr>
          <p:cNvSpPr txBox="1"/>
          <p:nvPr/>
        </p:nvSpPr>
        <p:spPr>
          <a:xfrm>
            <a:off x="1094105" y="34290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LLM can do for financial analysis?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Interpretation ">
            <a:extLst>
              <a:ext uri="{FF2B5EF4-FFF2-40B4-BE49-F238E27FC236}">
                <a16:creationId xmlns:a16="http://schemas.microsoft.com/office/drawing/2014/main" id="{01379E29-798C-B1B2-416A-A5F8F7D8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6" y="3985169"/>
            <a:ext cx="953638" cy="9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dictive ">
            <a:extLst>
              <a:ext uri="{FF2B5EF4-FFF2-40B4-BE49-F238E27FC236}">
                <a16:creationId xmlns:a16="http://schemas.microsoft.com/office/drawing/2014/main" id="{12051B3E-AF9E-518A-B386-B9CC8883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17" y="3854445"/>
            <a:ext cx="1084362" cy="10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port ">
            <a:extLst>
              <a:ext uri="{FF2B5EF4-FFF2-40B4-BE49-F238E27FC236}">
                <a16:creationId xmlns:a16="http://schemas.microsoft.com/office/drawing/2014/main" id="{44486502-5031-E648-4A1B-A422F6842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63" y="3964340"/>
            <a:ext cx="995295" cy="9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alytics ">
            <a:extLst>
              <a:ext uri="{FF2B5EF4-FFF2-40B4-BE49-F238E27FC236}">
                <a16:creationId xmlns:a16="http://schemas.microsoft.com/office/drawing/2014/main" id="{EBA8AC66-56F7-60DF-D382-DAC2F7BB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42" y="3985169"/>
            <a:ext cx="995295" cy="9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valuation ">
            <a:extLst>
              <a:ext uri="{FF2B5EF4-FFF2-40B4-BE49-F238E27FC236}">
                <a16:creationId xmlns:a16="http://schemas.microsoft.com/office/drawing/2014/main" id="{B8BB1B77-EB20-55C2-C75E-13B09439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279" y="3964340"/>
            <a:ext cx="953638" cy="9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53C15A-C4F3-C04C-83AA-11BA152A66BD}"/>
              </a:ext>
            </a:extLst>
          </p:cNvPr>
          <p:cNvSpPr txBox="1"/>
          <p:nvPr/>
        </p:nvSpPr>
        <p:spPr>
          <a:xfrm>
            <a:off x="428625" y="124777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Preparation Reference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A9D25D-41FE-1EF1-32E9-7DFEA13FC568}"/>
              </a:ext>
            </a:extLst>
          </p:cNvPr>
          <p:cNvSpPr txBox="1"/>
          <p:nvPr/>
        </p:nvSpPr>
        <p:spPr>
          <a:xfrm>
            <a:off x="3336793" y="1247775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CODE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6EF6E-E218-D4F7-1943-55B767C0A502}"/>
              </a:ext>
            </a:extLst>
          </p:cNvPr>
          <p:cNvSpPr txBox="1"/>
          <p:nvPr/>
        </p:nvSpPr>
        <p:spPr>
          <a:xfrm>
            <a:off x="428625" y="161710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 Reference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04C09-8A52-98EC-AF7E-00686D4E5802}"/>
              </a:ext>
            </a:extLst>
          </p:cNvPr>
          <p:cNvSpPr txBox="1"/>
          <p:nvPr/>
        </p:nvSpPr>
        <p:spPr>
          <a:xfrm>
            <a:off x="2310051" y="1612642"/>
            <a:ext cx="98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CODE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09BCD1-0606-0782-D8BD-14BDC1D69D33}"/>
              </a:ext>
            </a:extLst>
          </p:cNvPr>
          <p:cNvSpPr txBox="1"/>
          <p:nvPr/>
        </p:nvSpPr>
        <p:spPr>
          <a:xfrm>
            <a:off x="426380" y="2076450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FinGPT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-forecaster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B9BEE8-2598-5855-12CE-31760A0F957A}"/>
              </a:ext>
            </a:extLst>
          </p:cNvPr>
          <p:cNvSpPr txBox="1"/>
          <p:nvPr/>
        </p:nvSpPr>
        <p:spPr>
          <a:xfrm>
            <a:off x="4288335" y="2076450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Huggingface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D0623F-CE4F-4E3B-59ED-4BDBF556274C}"/>
              </a:ext>
            </a:extLst>
          </p:cNvPr>
          <p:cNvSpPr txBox="1"/>
          <p:nvPr/>
        </p:nvSpPr>
        <p:spPr>
          <a:xfrm>
            <a:off x="426380" y="2535793"/>
            <a:ext cx="499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[Optional]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API Key: see previous slides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8397E1-6863-C79F-B201-33376A75A90B}"/>
              </a:ext>
            </a:extLst>
          </p:cNvPr>
          <p:cNvSpPr txBox="1"/>
          <p:nvPr/>
        </p:nvSpPr>
        <p:spPr>
          <a:xfrm>
            <a:off x="426380" y="3050698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Tutorials: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Generation with LLMs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NLP Course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link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51291A-B4B8-76AE-728B-B6416F6F31EA}"/>
              </a:ext>
            </a:extLst>
          </p:cNvPr>
          <p:cNvSpPr txBox="1"/>
          <p:nvPr/>
        </p:nvSpPr>
        <p:spPr>
          <a:xfrm>
            <a:off x="426380" y="35817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kumimoji="1"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2"/>
            <a:extLst>
              <a:ext uri="{FF2B5EF4-FFF2-40B4-BE49-F238E27FC236}">
                <a16:creationId xmlns:a16="http://schemas.microsoft.com/office/drawing/2014/main" id="{5657AD86-F711-3FA6-8BB2-E102BA8F396A}"/>
              </a:ext>
            </a:extLst>
          </p:cNvPr>
          <p:cNvSpPr txBox="1"/>
          <p:nvPr/>
        </p:nvSpPr>
        <p:spPr>
          <a:xfrm>
            <a:off x="280047" y="752989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2"/>
              </a:rPr>
              <a:t>https://www.youtube.com/watch?v=4nkZgyifR_s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hlinkClick r:id="rId3"/>
              </a:rPr>
              <a:t>https://</a:t>
            </a:r>
            <a:r>
              <a:rPr lang="en" altLang="zh-CN" dirty="0" err="1">
                <a:hlinkClick r:id="rId3"/>
              </a:rPr>
              <a:t>youtu.be</a:t>
            </a:r>
            <a:r>
              <a:rPr lang="en" altLang="zh-CN" dirty="0">
                <a:hlinkClick r:id="rId3"/>
              </a:rPr>
              <a:t>/Lk8iM29FGcI?si=Pgf9oBBw4hH_YwEd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DFDAE4-5283-543B-E320-D9F7D4EB8C6C}"/>
              </a:ext>
            </a:extLst>
          </p:cNvPr>
          <p:cNvSpPr txBox="1"/>
          <p:nvPr/>
        </p:nvSpPr>
        <p:spPr>
          <a:xfrm>
            <a:off x="305223" y="352879"/>
            <a:ext cx="6043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Last year students' excellent projects presentation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612793-4DEA-E9EE-3FFF-EE280C793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3" y="1557294"/>
            <a:ext cx="8618420" cy="51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DB6856-D166-E26E-3D7D-03626E99C6F5}"/>
              </a:ext>
            </a:extLst>
          </p:cNvPr>
          <p:cNvSpPr txBox="1"/>
          <p:nvPr/>
        </p:nvSpPr>
        <p:spPr>
          <a:xfrm>
            <a:off x="593419" y="2941609"/>
            <a:ext cx="80572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i="0" dirty="0">
                <a:solidFill>
                  <a:srgbClr val="1F2328"/>
                </a:solidFill>
                <a:effectLst/>
                <a:latin typeface="-apple-system"/>
              </a:rPr>
              <a:t>GPT-4 can outperform professional financial analysts in predicting future earnings changes, generating useful narrative insights, and resulting in superior trading strategies with higher Sharpe ratios and alphas, thereby suggesting a potential central role for LLMs in financial decision-making.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A4325-ED3F-AB21-1F91-4CFE30EC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9" y="747375"/>
            <a:ext cx="6096000" cy="1845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6A3EEB-1F1A-F7D6-88B9-AD6D0EDE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29" y="1000507"/>
            <a:ext cx="1591649" cy="13393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25EC7B-9196-2A65-6BD5-B0553F223325}"/>
              </a:ext>
            </a:extLst>
          </p:cNvPr>
          <p:cNvSpPr txBox="1"/>
          <p:nvPr/>
        </p:nvSpPr>
        <p:spPr>
          <a:xfrm>
            <a:off x="724211" y="5910570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2328"/>
                </a:solidFill>
                <a:latin typeface="-apple-system"/>
              </a:rPr>
              <a:t>https://arxiv.org/pdf/2407.17866</a:t>
            </a:r>
          </a:p>
        </p:txBody>
      </p:sp>
    </p:spTree>
    <p:extLst>
      <p:ext uri="{BB962C8B-B14F-4D97-AF65-F5344CB8AC3E}">
        <p14:creationId xmlns:p14="http://schemas.microsoft.com/office/powerpoint/2010/main" val="291228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7CA762-4DE2-D477-405E-BD3CB2543EC0}"/>
              </a:ext>
            </a:extLst>
          </p:cNvPr>
          <p:cNvSpPr txBox="1"/>
          <p:nvPr/>
        </p:nvSpPr>
        <p:spPr>
          <a:xfrm>
            <a:off x="3443450" y="315259"/>
            <a:ext cx="79802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" altLang="zh-CN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BloombergGPT</a:t>
            </a:r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trained an LLM using a mixture of finance data and general-purpose data, which took about 53 days, at a cost of around </a:t>
            </a:r>
            <a:r>
              <a:rPr lang="en" altLang="zh-CN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$3M</a:t>
            </a:r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mproving existing financial NLP tasks, such as sentiment analysis, named entity recognition, news classification, and question answering.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8" descr="Introducing BloombergGPT, Bloomberg's 50-billion parameter large language  model, purpose-built from scratch for finance | Press | Bloomberg LP">
            <a:extLst>
              <a:ext uri="{FF2B5EF4-FFF2-40B4-BE49-F238E27FC236}">
                <a16:creationId xmlns:a16="http://schemas.microsoft.com/office/drawing/2014/main" id="{43FE133D-7E38-1195-098E-6BF6214C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4" y="588528"/>
            <a:ext cx="2265416" cy="147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761B51-C7D7-B19F-598D-189AA799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66" y="2782669"/>
            <a:ext cx="2156634" cy="197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AE0327-4AE0-35BE-2393-518B5969F1EF}"/>
              </a:ext>
            </a:extLst>
          </p:cNvPr>
          <p:cNvSpPr txBox="1"/>
          <p:nvPr/>
        </p:nvSpPr>
        <p:spPr>
          <a:xfrm>
            <a:off x="3443450" y="2782669"/>
            <a:ext cx="712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Open Financial LLMs. 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fine-tuned swiftly to incorporate new data (the cost falls significantly, less than 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$300 per fine-tuning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75D105-9101-7A6F-880C-97349683AD45}"/>
              </a:ext>
            </a:extLst>
          </p:cNvPr>
          <p:cNvSpPr txBox="1"/>
          <p:nvPr/>
        </p:nvSpPr>
        <p:spPr>
          <a:xfrm>
            <a:off x="3527531" y="3544614"/>
            <a:ext cx="64257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0" i="0">
                <a:solidFill>
                  <a:srgbClr val="1F2328"/>
                </a:solidFill>
                <a:effectLst/>
                <a:latin typeface="-apple-system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dirty="0">
                <a:hlinkClick r:id="rId6"/>
              </a:rPr>
              <a:t>FinGPT: Instruction Tuning Benchmark for Open-Source Large Language Models in Financial Datasets</a:t>
            </a:r>
            <a:endParaRPr lang="en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dirty="0">
                <a:hlinkClick r:id="rId7"/>
              </a:rPr>
              <a:t>FinGPT: Democratizing Internet-scale Data for Financial Large Language Models </a:t>
            </a:r>
            <a:endParaRPr lang="e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9E4083-84DC-9805-1691-BA61D628B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284" y="5099186"/>
            <a:ext cx="7492414" cy="16541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057669A-8AB8-D76B-FFDF-B3D78E61616F}"/>
              </a:ext>
            </a:extLst>
          </p:cNvPr>
          <p:cNvSpPr txBox="1"/>
          <p:nvPr/>
        </p:nvSpPr>
        <p:spPr>
          <a:xfrm>
            <a:off x="2553011" y="6255507"/>
            <a:ext cx="3679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https://arxiv.org/abs/2306.05443</a:t>
            </a:r>
          </a:p>
        </p:txBody>
      </p:sp>
    </p:spTree>
    <p:extLst>
      <p:ext uri="{BB962C8B-B14F-4D97-AF65-F5344CB8AC3E}">
        <p14:creationId xmlns:p14="http://schemas.microsoft.com/office/powerpoint/2010/main" val="188271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96FD8F-D447-C889-3CD5-56A8FCCD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8" y="311923"/>
            <a:ext cx="9521405" cy="42791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F0D030-7737-C590-B0AD-D28E494F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4781216"/>
            <a:ext cx="6868809" cy="19685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73D2DEB-0C09-0E1B-77DC-6B728671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66" y="5161546"/>
            <a:ext cx="4695016" cy="149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12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E3A8F0-2FEA-B785-C1F9-067994CD050D}"/>
              </a:ext>
            </a:extLst>
          </p:cNvPr>
          <p:cNvSpPr txBox="1"/>
          <p:nvPr/>
        </p:nvSpPr>
        <p:spPr>
          <a:xfrm>
            <a:off x="120736" y="1848762"/>
            <a:ext cx="11664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  <a:p>
            <a:pPr algn="ctr"/>
            <a:r>
              <a:rPr lang="en" altLang="zh-CN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News Analysis with Llama Index, ChatGPT, and </a:t>
            </a:r>
            <a:r>
              <a:rPr lang="en" altLang="zh-CN" sz="36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B5C0CF-4229-AFB6-C014-836820FA1B15}"/>
              </a:ext>
            </a:extLst>
          </p:cNvPr>
          <p:cNvSpPr txBox="1"/>
          <p:nvPr/>
        </p:nvSpPr>
        <p:spPr>
          <a:xfrm>
            <a:off x="2965987" y="1232363"/>
            <a:ext cx="8109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 err="1">
                <a:effectLst/>
                <a:latin typeface="Söhne"/>
              </a:rPr>
              <a:t>LlamaIndex</a:t>
            </a:r>
            <a:r>
              <a:rPr lang="en" altLang="zh-CN" b="0" i="0" dirty="0">
                <a:effectLst/>
                <a:latin typeface="Söhne"/>
              </a:rPr>
              <a:t>: Swiftly start LLM apps, create (retrieval-augmented generation) RAG systems in minutes, access advanced data tools for customization.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llamaindex (LlamaIndex)">
            <a:extLst>
              <a:ext uri="{FF2B5EF4-FFF2-40B4-BE49-F238E27FC236}">
                <a16:creationId xmlns:a16="http://schemas.microsoft.com/office/drawing/2014/main" id="{38A721A2-10FF-4A97-BDDE-A994CC59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69" y="1048728"/>
            <a:ext cx="1044507" cy="1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reamlit Web App | Build Web Applications using Streamlit">
            <a:extLst>
              <a:ext uri="{FF2B5EF4-FFF2-40B4-BE49-F238E27FC236}">
                <a16:creationId xmlns:a16="http://schemas.microsoft.com/office/drawing/2014/main" id="{7613E4F9-5323-F1DC-2B8D-EE383AF1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8" y="2310483"/>
            <a:ext cx="2467030" cy="12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0D507F-8308-6002-7DF4-04F35B9C30A9}"/>
              </a:ext>
            </a:extLst>
          </p:cNvPr>
          <p:cNvSpPr txBox="1"/>
          <p:nvPr/>
        </p:nvSpPr>
        <p:spPr>
          <a:xfrm>
            <a:off x="2965987" y="2491356"/>
            <a:ext cx="7661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5192D"/>
                </a:solidFill>
                <a:effectLst/>
                <a:latin typeface="Studio-Feixen-Sans"/>
              </a:rPr>
              <a:t>A free and open-source framework to rapidly build and share beautiful machine learning and data science web apps.  It is a Python-based library specifically designed for machine learning engineers.</a:t>
            </a:r>
            <a:endParaRPr lang="zh-CN" altLang="en-US" dirty="0"/>
          </a:p>
        </p:txBody>
      </p:sp>
      <p:pic>
        <p:nvPicPr>
          <p:cNvPr id="1026" name="Picture 2" descr="ChatGPT网址">
            <a:extLst>
              <a:ext uri="{FF2B5EF4-FFF2-40B4-BE49-F238E27FC236}">
                <a16:creationId xmlns:a16="http://schemas.microsoft.com/office/drawing/2014/main" id="{19A7F53F-C5A0-6FBD-FB1E-A8E9D789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76" y="4208222"/>
            <a:ext cx="1674812" cy="11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thropic's Claude 3.5 Sonnet is a Major Advancement in Frontier Models 🎯">
            <a:extLst>
              <a:ext uri="{FF2B5EF4-FFF2-40B4-BE49-F238E27FC236}">
                <a16:creationId xmlns:a16="http://schemas.microsoft.com/office/drawing/2014/main" id="{B65F8B4E-5443-6F7C-F0D8-11DC4E82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44" y="4208222"/>
            <a:ext cx="2325714" cy="11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's Gemini AI 1.5 Pro: Empowering Developers with Memory and  Multimodal Capabilities">
            <a:extLst>
              <a:ext uri="{FF2B5EF4-FFF2-40B4-BE49-F238E27FC236}">
                <a16:creationId xmlns:a16="http://schemas.microsoft.com/office/drawing/2014/main" id="{76A5C77B-707E-A013-5BA4-2A39594F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14" y="4208222"/>
            <a:ext cx="2129118" cy="11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QwenLM/Qwen2.5: Qwen2.5 is the large language model series  developed by Qwen team, Alibaba Cloud.">
            <a:extLst>
              <a:ext uri="{FF2B5EF4-FFF2-40B4-BE49-F238E27FC236}">
                <a16:creationId xmlns:a16="http://schemas.microsoft.com/office/drawing/2014/main" id="{B560E269-861F-70FC-4D54-5266CE39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38" y="5609084"/>
            <a:ext cx="2950119" cy="103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se LobeChat UI for Llama3 on Groq · LobeHub">
            <a:extLst>
              <a:ext uri="{FF2B5EF4-FFF2-40B4-BE49-F238E27FC236}">
                <a16:creationId xmlns:a16="http://schemas.microsoft.com/office/drawing/2014/main" id="{AD57EB7D-6F5C-F86A-93BB-8B495791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95" y="5615394"/>
            <a:ext cx="1932430" cy="10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rge Language Models (LLMs) | TWIML">
            <a:extLst>
              <a:ext uri="{FF2B5EF4-FFF2-40B4-BE49-F238E27FC236}">
                <a16:creationId xmlns:a16="http://schemas.microsoft.com/office/drawing/2014/main" id="{F1C687D1-C852-5228-983C-D5CD17E7E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4" y="4449755"/>
            <a:ext cx="1872594" cy="1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 bracket ">
            <a:extLst>
              <a:ext uri="{FF2B5EF4-FFF2-40B4-BE49-F238E27FC236}">
                <a16:creationId xmlns:a16="http://schemas.microsoft.com/office/drawing/2014/main" id="{08E20BC0-7011-0A93-89E3-A85BB897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9" y="4449755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8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C66A69-A0F3-FF67-FC0D-33323139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2" y="1176783"/>
            <a:ext cx="4875257" cy="51228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9E3484-1996-EFB0-84B1-58F91D4EAD96}"/>
              </a:ext>
            </a:extLst>
          </p:cNvPr>
          <p:cNvSpPr txBox="1"/>
          <p:nvPr/>
        </p:nvSpPr>
        <p:spPr>
          <a:xfrm>
            <a:off x="697129" y="403725"/>
            <a:ext cx="212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 will build?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831BF4-B2EB-E733-5B5B-3954CF66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34" y="1044906"/>
            <a:ext cx="4475325" cy="41449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0E06C5-5181-A5D6-C3CB-F266292A80BC}"/>
              </a:ext>
            </a:extLst>
          </p:cNvPr>
          <p:cNvSpPr txBox="1"/>
          <p:nvPr/>
        </p:nvSpPr>
        <p:spPr>
          <a:xfrm>
            <a:off x="3092199" y="398575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 Stock Outlooks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Competitor Analysis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F85895-8618-9837-477B-B11B2608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4" y="1323686"/>
            <a:ext cx="5616575" cy="5105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46D5C5-1BC4-8620-B713-7D4BC1588C16}"/>
              </a:ext>
            </a:extLst>
          </p:cNvPr>
          <p:cNvSpPr txBox="1"/>
          <p:nvPr/>
        </p:nvSpPr>
        <p:spPr>
          <a:xfrm>
            <a:off x="1089024" y="528784"/>
            <a:ext cx="3976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Overall Framework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43D17-6207-D5A0-B04D-8652E9FA9B62}"/>
              </a:ext>
            </a:extLst>
          </p:cNvPr>
          <p:cNvSpPr txBox="1"/>
          <p:nvPr/>
        </p:nvSpPr>
        <p:spPr>
          <a:xfrm>
            <a:off x="7532465" y="677355"/>
            <a:ext cx="296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Few line codes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Very clear infrastructure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5BC7A-3EEE-3308-BD37-853F236A9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45"/>
          <a:stretch/>
        </p:blipFill>
        <p:spPr>
          <a:xfrm>
            <a:off x="7915194" y="1431487"/>
            <a:ext cx="2392585" cy="3785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4A6A2B-0CBB-6C4D-760A-4F12F766C9BC}"/>
              </a:ext>
            </a:extLst>
          </p:cNvPr>
          <p:cNvSpPr txBox="1"/>
          <p:nvPr/>
        </p:nvSpPr>
        <p:spPr>
          <a:xfrm>
            <a:off x="7772400" y="5657425"/>
            <a:ext cx="4181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https://github.com/hackingthemarkets/financial-news-llama-index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7419AF-C10A-2927-75DD-99F0B2C4930E}"/>
              </a:ext>
            </a:extLst>
          </p:cNvPr>
          <p:cNvSpPr txBox="1"/>
          <p:nvPr/>
        </p:nvSpPr>
        <p:spPr>
          <a:xfrm>
            <a:off x="7772400" y="534925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 Example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13BC9D-C054-3CFC-CF13-6FF0AE216A35}"/>
              </a:ext>
            </a:extLst>
          </p:cNvPr>
          <p:cNvSpPr txBox="1"/>
          <p:nvPr/>
        </p:nvSpPr>
        <p:spPr>
          <a:xfrm>
            <a:off x="10437671" y="2366973"/>
            <a:ext cx="1754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5"/>
              </a:rPr>
              <a:t>Courses on Youtube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29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624</Words>
  <Application>Microsoft Macintosh PowerPoint</Application>
  <PresentationFormat>宽屏</PresentationFormat>
  <Paragraphs>72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</vt:lpstr>
      <vt:lpstr>等线</vt:lpstr>
      <vt:lpstr>等线 Light</vt:lpstr>
      <vt:lpstr>AvenirNextPForBBG</vt:lpstr>
      <vt:lpstr>Inter</vt:lpstr>
      <vt:lpstr>Söhne</vt:lpstr>
      <vt:lpstr>Studio-Feixen-Sans</vt:lpstr>
      <vt:lpstr>Arial</vt:lpstr>
      <vt:lpstr>Times New Roman</vt:lpstr>
      <vt:lpstr>Office 主题​​</vt:lpstr>
      <vt:lpstr>Large Language Models with Financial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 with Financial Analysis</dc:title>
  <dc:creator>CAO He</dc:creator>
  <cp:lastModifiedBy>CAO He</cp:lastModifiedBy>
  <cp:revision>75</cp:revision>
  <dcterms:created xsi:type="dcterms:W3CDTF">2023-11-20T00:16:27Z</dcterms:created>
  <dcterms:modified xsi:type="dcterms:W3CDTF">2024-11-10T14:35:50Z</dcterms:modified>
</cp:coreProperties>
</file>