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0"/>
    <p:restoredTop sz="94653"/>
  </p:normalViewPr>
  <p:slideViewPr>
    <p:cSldViewPr snapToGrid="0">
      <p:cViewPr varScale="1">
        <p:scale>
          <a:sx n="134" d="100"/>
          <a:sy n="134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20A61-7A4D-B74A-A8CF-76A0CED90B52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7CA-00C9-B640-A528-A717C67813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5080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b="0" i="0" dirty="0" err="1">
                <a:effectLst/>
                <a:latin typeface="Söhne"/>
              </a:rPr>
              <a:t>ChatGPT</a:t>
            </a:r>
            <a:r>
              <a:rPr lang="en" altLang="zh-CN" b="0" i="0" dirty="0">
                <a:effectLst/>
                <a:latin typeface="Söhne"/>
              </a:rPr>
              <a:t> is an AI language model by </a:t>
            </a:r>
            <a:r>
              <a:rPr lang="en" altLang="zh-CN" b="0" i="0" dirty="0" err="1">
                <a:effectLst/>
                <a:latin typeface="Söhne"/>
              </a:rPr>
              <a:t>OpenAI</a:t>
            </a:r>
            <a:r>
              <a:rPr lang="en" altLang="zh-CN" b="0" i="0" dirty="0">
                <a:effectLst/>
                <a:latin typeface="Söhne"/>
              </a:rPr>
              <a:t> that uses deep learning to understand and generate human-like text in conversations.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57CA-00C9-B640-A528-A717C67813A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3494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b="0" i="0" dirty="0" err="1">
                <a:solidFill>
                  <a:srgbClr val="000000"/>
                </a:solidFill>
                <a:effectLst/>
                <a:latin typeface="AvenirNextPForBBG"/>
              </a:rPr>
              <a:t>BloombergGPT</a:t>
            </a:r>
            <a:r>
              <a:rPr lang="en" altLang="zh-CN" b="0" i="0" dirty="0">
                <a:solidFill>
                  <a:srgbClr val="000000"/>
                </a:solidFill>
                <a:effectLst/>
                <a:latin typeface="AvenirNextPForBBG"/>
              </a:rPr>
              <a:t> represents the first step in the development and application of this new technology for the financial industry.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8B57CA-00C9-B640-A528-A717C67813A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9902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D1F35B-4156-2B5A-E8B2-0D15205AC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5B8EE9-03C3-3557-2FC8-8C18935C3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E87BAA-441C-D8E5-5FD6-B194B47D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34362C-4BB9-EF6C-CBE4-C726A8C61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0CE2C5-25BE-FA82-5C65-3252C8BA6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7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5A80A-838A-F0B6-1A19-D316F085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8799CB-D008-0712-4069-7862958024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AD6D5-16E2-DAD6-80E2-8C5962AB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3B5989-1E1A-9E0D-2117-3DA331F9D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7604DB-5F56-0344-55ED-EC901A88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70016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B9829C8-CE6E-8E0B-E79D-D0B380F902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D879F9-FBFD-2F3C-E459-564B433768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1F5911-AF7A-1D41-7642-B57A34206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CE3B68-F919-727D-CE4D-6A7BDF48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CB64D3-1337-9EFD-F1BD-8E46BAC76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3731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3D324C-18EC-CCD1-A5A9-B26BCD07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73B57E-D1E6-5798-93B9-313AC2AA5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3EB7D-A90B-ABDB-069C-261ED31F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91FDC-0166-23E4-5E7B-32E3C954A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845099-7DB6-7DC0-D013-C2B1351A7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520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11377-14BA-8BB1-A140-48A98E86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69CA70-5F25-005D-96D3-4FA3DEE6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47CBD0-8A02-5F58-FEC4-85462D57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D05CE-57F7-1A71-F3B1-D4F3D1FCE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244F07-5C10-3369-26F1-2F704902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39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DE67C-4C32-E9A4-1A19-29C10740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038900-88CB-7BED-4A1E-103DD72E1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A214D8-1D9A-47C2-7C40-51380310D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02273D-E95B-F261-515B-60619C516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225D58-057D-CB36-7E5B-6BD243948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B3AAB-F0FD-E6C1-A082-BC50ECCE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8436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01BA25-FCC1-F21A-3B71-3526DB61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F4049A-D0B1-6ADF-7752-F0E3837D3D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7A16B0-8C26-9CCC-FD3A-9BCE8706A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C0C778-156C-FC7D-8339-718B2AA76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BC83508-3942-0A37-24B6-AA10FB75CB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26F98-1B6C-C630-0492-36BEF3B33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49112B-D733-7305-744C-2F98F99C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F7AA46B-2482-CF79-4E0B-9C9580897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278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17C21-F6EC-2C99-6C44-DBBDBC1A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9AD1A8-0D1B-B448-970A-A922D3231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B9B095-963B-F1E6-A1B5-0E1AEEC5B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E429F0-8A4C-CFF7-78F3-3970EBDE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74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5610B4-B76E-8628-2D07-448DC396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EC7A9B-13EA-6CFA-003E-1938F1B59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73D788-5C52-2A06-3925-921D701DA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2029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E1BC34-2291-0891-E55E-781C09F6B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068AA2-949F-930F-1EC9-F931418B3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2B7F78-B01A-D1B7-20CE-E5E4E0D8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BEF6A3-E9EC-999E-5A83-AD854741D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F5847-237E-3522-90A5-E1D2A843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88D3C1-84B4-CDA1-C523-400F7A03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2625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C5CDE-F6DB-C3CB-B324-EF3B0665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9A9FF1-A145-6BD2-D1A1-E9C61ED74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044439-4F94-E83D-3907-67EC192DF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308AED-B361-367F-7F3E-6C1656AB8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D08FE-61B7-914C-B62C-B70F1072C1C5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1EA664-D8C4-D070-5D41-0F652698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242502-6B44-3D40-8466-8558CE4F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691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9F8B272-6477-C174-ED43-A42D1CAC6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9CABA6-9FC0-8F52-003E-7CADE5E7C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793757-817E-AD76-376E-C909728BA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D08FE-61B7-914C-B62C-B70F1072C1C5}" type="datetimeFigureOut">
              <a:rPr kumimoji="1" lang="zh-CN" altLang="en-US" smtClean="0"/>
              <a:t>2023/11/20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E4664D-F8FF-7CCF-9DBF-25BA3F00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90684B-09DC-2940-ADB7-F98A07C4EC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1DDD8-1C6F-6740-8AAE-4CFD836A3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48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0.jpeg"/><Relationship Id="rId2" Type="http://schemas.openxmlformats.org/officeDocument/2006/relationships/hyperlink" Target="https://github.com/AI4Finance-Foundation/FinGPT/tree/master/fingpt/FinGPT_Forecaster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s://huggingface.co/spaces/FinGPT/FinGPT-Forecaster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I4Finance-Foundation/FinGPT/blob/master/fingpt/FinGPT_Forecaster/demo.ipynb" TargetMode="External"/><Relationship Id="rId7" Type="http://schemas.openxmlformats.org/officeDocument/2006/relationships/hyperlink" Target="https://huggingface.co/learn/nlp-course/" TargetMode="External"/><Relationship Id="rId2" Type="http://schemas.openxmlformats.org/officeDocument/2006/relationships/hyperlink" Target="https://github.com/AI4Finance-Foundation/FinGPT/blob/master/fingpt/FinGPT_Forecaster/prepare_data.ipynb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uggingface.co/docs/transformers/llm_tutorial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huggingface.co/FinGPT/fingpt-forecaster_dow30_llama2-7b_lora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3.17564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youtube.com/playlist?list=PLvzuUVysUFOv4iwJE6p1TtuH_I4MFrK50&amp;si=Nf97PjZWogWN466-" TargetMode="External"/><Relationship Id="rId4" Type="http://schemas.openxmlformats.org/officeDocument/2006/relationships/hyperlink" Target="https://github.com/hackingthemarkets/financial-news-llama-index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hyperlink" Target="https://itsc.hkust.edu.hk/services/it-infrastructure/azure-openai-api-service" TargetMode="External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E4877-BA3A-D1CB-F188-6130751EE3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Language Models with Financial Analysis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62334B-B6FB-CDE7-4453-97A9D8CB09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MAFS6010Z 2023Fall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647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2BB8351-9757-BB1E-6CFE-1ED589D2CCF0}"/>
              </a:ext>
            </a:extLst>
          </p:cNvPr>
          <p:cNvSpPr txBox="1"/>
          <p:nvPr/>
        </p:nvSpPr>
        <p:spPr>
          <a:xfrm>
            <a:off x="933450" y="7297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1" i="0" dirty="0">
                <a:solidFill>
                  <a:srgbClr val="24292F"/>
                </a:solidFill>
                <a:effectLst/>
                <a:latin typeface="-apple-system"/>
              </a:rPr>
              <a:t>What is </a:t>
            </a:r>
            <a:r>
              <a:rPr lang="en" altLang="zh-CN" b="1" i="0" dirty="0" err="1">
                <a:solidFill>
                  <a:srgbClr val="24292F"/>
                </a:solidFill>
                <a:effectLst/>
                <a:latin typeface="-apple-system"/>
              </a:rPr>
              <a:t>FinGPT</a:t>
            </a:r>
            <a:r>
              <a:rPr lang="en" altLang="zh-CN" b="1" i="0" dirty="0">
                <a:solidFill>
                  <a:srgbClr val="24292F"/>
                </a:solidFill>
                <a:effectLst/>
                <a:latin typeface="-apple-system"/>
              </a:rPr>
              <a:t>-Forecaster?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B60EC3-AE22-8EBE-2137-68A144E63C88}"/>
              </a:ext>
            </a:extLst>
          </p:cNvPr>
          <p:cNvSpPr txBox="1"/>
          <p:nvPr/>
        </p:nvSpPr>
        <p:spPr>
          <a:xfrm>
            <a:off x="895350" y="1315135"/>
            <a:ext cx="10401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AI tool analyzing market news and optional financial data for a specific company.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Offers a stock price movement forecast for the upcoming week along with summarized analysis.</a:t>
            </a:r>
            <a:endParaRPr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Fine-tuned on </a:t>
            </a:r>
            <a:r>
              <a:rPr lang="en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Llama-2-7b-chat-hf</a:t>
            </a: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en" altLang="zh-CN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past year's DOW30 market data.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Demonstrates adaptability and generalization capabilities across various stock symbols.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269374C-AE4C-1085-201B-F74E8B0638C6}"/>
              </a:ext>
            </a:extLst>
          </p:cNvPr>
          <p:cNvSpPr txBox="1"/>
          <p:nvPr/>
        </p:nvSpPr>
        <p:spPr>
          <a:xfrm>
            <a:off x="3486150" y="2768769"/>
            <a:ext cx="132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2"/>
              </a:rPr>
              <a:t>GitHub link</a:t>
            </a:r>
            <a:endParaRPr lang="zh-CN" altLang="en-US" dirty="0"/>
          </a:p>
        </p:txBody>
      </p:sp>
      <p:pic>
        <p:nvPicPr>
          <p:cNvPr id="7170" name="Picture 2" descr="Github ">
            <a:extLst>
              <a:ext uri="{FF2B5EF4-FFF2-40B4-BE49-F238E27FC236}">
                <a16:creationId xmlns:a16="http://schemas.microsoft.com/office/drawing/2014/main" id="{A21A6D93-49F2-00DF-18BF-5EF40115E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2739330"/>
            <a:ext cx="565150" cy="56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2FCBFA7-159A-39A4-B65D-2DE47C497F7E}"/>
              </a:ext>
            </a:extLst>
          </p:cNvPr>
          <p:cNvSpPr txBox="1"/>
          <p:nvPr/>
        </p:nvSpPr>
        <p:spPr>
          <a:xfrm>
            <a:off x="5956300" y="2768769"/>
            <a:ext cx="2505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4"/>
              </a:rPr>
              <a:t>Huggingface Demo</a:t>
            </a:r>
            <a:endParaRPr lang="zh-CN" altLang="en-US" dirty="0"/>
          </a:p>
        </p:txBody>
      </p:sp>
      <p:pic>
        <p:nvPicPr>
          <p:cNvPr id="7174" name="Picture 6" descr="Brand assets - Hugging Face">
            <a:extLst>
              <a:ext uri="{FF2B5EF4-FFF2-40B4-BE49-F238E27FC236}">
                <a16:creationId xmlns:a16="http://schemas.microsoft.com/office/drawing/2014/main" id="{E0EA5501-3099-B421-53FB-A3DDBDEDC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2552700"/>
            <a:ext cx="876300" cy="87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6B04C7B-C3B8-A9D5-81B6-A489918C91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7012" y="3777881"/>
            <a:ext cx="5302250" cy="2896600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9AE99317-5441-E433-EC35-619EFBED1D16}"/>
              </a:ext>
            </a:extLst>
          </p:cNvPr>
          <p:cNvGrpSpPr/>
          <p:nvPr/>
        </p:nvGrpSpPr>
        <p:grpSpPr>
          <a:xfrm>
            <a:off x="7208837" y="4051099"/>
            <a:ext cx="2973647" cy="1935781"/>
            <a:chOff x="3486150" y="4273663"/>
            <a:chExt cx="2973647" cy="1935781"/>
          </a:xfrm>
        </p:grpSpPr>
        <p:pic>
          <p:nvPicPr>
            <p:cNvPr id="7180" name="Picture 12" descr="@AI4Finance-Foundation">
              <a:extLst>
                <a:ext uri="{FF2B5EF4-FFF2-40B4-BE49-F238E27FC236}">
                  <a16:creationId xmlns:a16="http://schemas.microsoft.com/office/drawing/2014/main" id="{EE5639A0-D09E-96D4-CBE1-81171FD1EB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920" y="4642995"/>
              <a:ext cx="1050409" cy="10504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ED5415A-5CFE-514A-9BCE-A1828202C250}"/>
                </a:ext>
              </a:extLst>
            </p:cNvPr>
            <p:cNvSpPr txBox="1"/>
            <p:nvPr/>
          </p:nvSpPr>
          <p:spPr>
            <a:xfrm>
              <a:off x="4294659" y="4273663"/>
              <a:ext cx="1040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b="1" dirty="0"/>
                <a:t>Build by</a:t>
              </a:r>
              <a:endParaRPr kumimoji="1" lang="zh-CN" altLang="en-US" b="1" dirty="0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11A16AB-240A-A71E-C4DC-78C1AF68C582}"/>
                </a:ext>
              </a:extLst>
            </p:cNvPr>
            <p:cNvSpPr txBox="1"/>
            <p:nvPr/>
          </p:nvSpPr>
          <p:spPr>
            <a:xfrm>
              <a:off x="3486150" y="5778557"/>
              <a:ext cx="29736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1100" b="0" i="0" dirty="0">
                  <a:solidFill>
                    <a:srgbClr val="57606A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An open-source organization focused on advancing AI within the finance sector</a:t>
              </a:r>
              <a:endParaRPr lang="zh-CN" altLang="en-US"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9569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 descr="demo_interface">
            <a:extLst>
              <a:ext uri="{FF2B5EF4-FFF2-40B4-BE49-F238E27FC236}">
                <a16:creationId xmlns:a16="http://schemas.microsoft.com/office/drawing/2014/main" id="{39BEFA46-3525-0225-4598-4C807C7AE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694977"/>
            <a:ext cx="11455152" cy="5468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6724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3EF93361-AAC7-7757-946E-5B50E2F9CE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" t="27639"/>
          <a:stretch/>
        </p:blipFill>
        <p:spPr bwMode="auto">
          <a:xfrm>
            <a:off x="1400175" y="584344"/>
            <a:ext cx="8765158" cy="3825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CBE9017-D628-E55D-9F54-A23E91F516D1}"/>
              </a:ext>
            </a:extLst>
          </p:cNvPr>
          <p:cNvSpPr txBox="1"/>
          <p:nvPr/>
        </p:nvSpPr>
        <p:spPr>
          <a:xfrm>
            <a:off x="1057275" y="4753659"/>
            <a:ext cx="990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403F3E"/>
                </a:solidFill>
                <a:effectLst/>
                <a:latin typeface="Inter"/>
              </a:rPr>
              <a:t>Llama 2 is Meta's open source large language model (LLM). It's freely available for almost anyone to use for research and commercial purposes. </a:t>
            </a:r>
            <a:r>
              <a:rPr lang="en" altLang="zh-CN" b="1" dirty="0">
                <a:solidFill>
                  <a:srgbClr val="403F3E"/>
                </a:solidFill>
                <a:latin typeface="Inter"/>
              </a:rPr>
              <a:t>7B model could deploy on RTX-3090(24GB)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038127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CB13B227-ECF9-04E6-F763-9329EF8DD61C}"/>
              </a:ext>
            </a:extLst>
          </p:cNvPr>
          <p:cNvSpPr txBox="1"/>
          <p:nvPr/>
        </p:nvSpPr>
        <p:spPr>
          <a:xfrm>
            <a:off x="1495425" y="5470009"/>
            <a:ext cx="92011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LoRA</a:t>
            </a:r>
            <a:r>
              <a:rPr lang="en" altLang="zh-C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(Low-Rank Adaptation </a:t>
            </a: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of Large Language Models) is a popular and lightweight training technique that significantly reduces the number of trainable parameters. It works by inserting a smaller number of new weights into the model and only these are trained.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44" name="Picture 4" descr="Brief Review — LoRA: Low-Rank Adaptation of Large Language Models | by  Sik-Ho Tsang | Medium">
            <a:extLst>
              <a:ext uri="{FF2B5EF4-FFF2-40B4-BE49-F238E27FC236}">
                <a16:creationId xmlns:a16="http://schemas.microsoft.com/office/drawing/2014/main" id="{46B7D4A2-1469-585C-F092-3496F938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450" y="1026636"/>
            <a:ext cx="3286000" cy="3516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Transformers: is attention all we need in finance? Part I | Quantdare">
            <a:extLst>
              <a:ext uri="{FF2B5EF4-FFF2-40B4-BE49-F238E27FC236}">
                <a16:creationId xmlns:a16="http://schemas.microsoft.com/office/drawing/2014/main" id="{614F7E11-8870-371F-36D7-B9FE70E9B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793" y="68739"/>
            <a:ext cx="3620457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603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Instruction tuning - FLAN | Smilegate.AI">
            <a:extLst>
              <a:ext uri="{FF2B5EF4-FFF2-40B4-BE49-F238E27FC236}">
                <a16:creationId xmlns:a16="http://schemas.microsoft.com/office/drawing/2014/main" id="{8A994B5E-AAA7-DDA9-1222-3D22A207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900" y="1838325"/>
            <a:ext cx="9134475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Technology ">
            <a:extLst>
              <a:ext uri="{FF2B5EF4-FFF2-40B4-BE49-F238E27FC236}">
                <a16:creationId xmlns:a16="http://schemas.microsoft.com/office/drawing/2014/main" id="{B65736D7-0D6A-CB83-77E2-BED62CF59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5200" y="720725"/>
            <a:ext cx="1117600" cy="111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2981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To do list ">
            <a:extLst>
              <a:ext uri="{FF2B5EF4-FFF2-40B4-BE49-F238E27FC236}">
                <a16:creationId xmlns:a16="http://schemas.microsoft.com/office/drawing/2014/main" id="{7CB30B5A-996A-B86E-6025-F77553BF0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5" y="434975"/>
            <a:ext cx="889000" cy="88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F7AABB8-4F0E-2409-84B3-39A4002EC7C7}"/>
              </a:ext>
            </a:extLst>
          </p:cNvPr>
          <p:cNvSpPr txBox="1"/>
          <p:nvPr/>
        </p:nvSpPr>
        <p:spPr>
          <a:xfrm>
            <a:off x="1590675" y="619125"/>
            <a:ext cx="47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Try to deploy the </a:t>
            </a:r>
            <a:r>
              <a:rPr lang="en" altLang="zh-CN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FinGPT</a:t>
            </a:r>
            <a:r>
              <a:rPr lang="en" altLang="zh-CN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-Forecaster</a:t>
            </a:r>
            <a:r>
              <a:rPr lang="en" altLang="zh-CN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locally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643A72-51EE-0DAD-ECA6-5A666FE48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223" y="2622550"/>
            <a:ext cx="10231554" cy="36163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44D936-4C81-54DA-DC13-76EB2DE006EC}"/>
              </a:ext>
            </a:extLst>
          </p:cNvPr>
          <p:cNvSpPr txBox="1"/>
          <p:nvPr/>
        </p:nvSpPr>
        <p:spPr>
          <a:xfrm>
            <a:off x="1089024" y="1917700"/>
            <a:ext cx="2128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Overall Framework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73DC76-4ABD-4522-FFE7-9B9B891D49C9}"/>
              </a:ext>
            </a:extLst>
          </p:cNvPr>
          <p:cNvSpPr/>
          <p:nvPr/>
        </p:nvSpPr>
        <p:spPr>
          <a:xfrm>
            <a:off x="754062" y="2406649"/>
            <a:ext cx="10683875" cy="4048125"/>
          </a:xfrm>
          <a:prstGeom prst="rect">
            <a:avLst/>
          </a:prstGeom>
          <a:noFill/>
          <a:ln>
            <a:solidFill>
              <a:schemeClr val="accent1">
                <a:shade val="15000"/>
                <a:alpha val="34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2953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353C15A-C4F3-C04C-83AA-11BA152A66BD}"/>
              </a:ext>
            </a:extLst>
          </p:cNvPr>
          <p:cNvSpPr txBox="1"/>
          <p:nvPr/>
        </p:nvSpPr>
        <p:spPr>
          <a:xfrm>
            <a:off x="428625" y="1247775"/>
            <a:ext cx="3057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Data Preparation Reference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A9D25D-41FE-1EF1-32E9-7DFEA13FC568}"/>
              </a:ext>
            </a:extLst>
          </p:cNvPr>
          <p:cNvSpPr txBox="1"/>
          <p:nvPr/>
        </p:nvSpPr>
        <p:spPr>
          <a:xfrm>
            <a:off x="3336793" y="1247775"/>
            <a:ext cx="857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CODE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26EF6E-E218-D4F7-1943-55B767C0A502}"/>
              </a:ext>
            </a:extLst>
          </p:cNvPr>
          <p:cNvSpPr txBox="1"/>
          <p:nvPr/>
        </p:nvSpPr>
        <p:spPr>
          <a:xfrm>
            <a:off x="428625" y="1617107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Demo Reference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DE04C09-8A52-98EC-AF7E-00686D4E5802}"/>
              </a:ext>
            </a:extLst>
          </p:cNvPr>
          <p:cNvSpPr txBox="1"/>
          <p:nvPr/>
        </p:nvSpPr>
        <p:spPr>
          <a:xfrm>
            <a:off x="2310051" y="1612642"/>
            <a:ext cx="981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CODE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909BCD1-0606-0782-D8BD-14BDC1D69D33}"/>
              </a:ext>
            </a:extLst>
          </p:cNvPr>
          <p:cNvSpPr txBox="1"/>
          <p:nvPr/>
        </p:nvSpPr>
        <p:spPr>
          <a:xfrm>
            <a:off x="426380" y="2076450"/>
            <a:ext cx="4031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FinGPT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-forecaster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Page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5B9BEE8-2598-5855-12CE-31760A0F957A}"/>
              </a:ext>
            </a:extLst>
          </p:cNvPr>
          <p:cNvSpPr txBox="1"/>
          <p:nvPr/>
        </p:nvSpPr>
        <p:spPr>
          <a:xfrm>
            <a:off x="4288335" y="2076450"/>
            <a:ext cx="1466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Huggingface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D0623F-CE4F-4E3B-59ED-4BDBF556274C}"/>
              </a:ext>
            </a:extLst>
          </p:cNvPr>
          <p:cNvSpPr txBox="1"/>
          <p:nvPr/>
        </p:nvSpPr>
        <p:spPr>
          <a:xfrm>
            <a:off x="426380" y="2535793"/>
            <a:ext cx="499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[Optional]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API Key: see previous slides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F88D328-6CA1-50DE-EF39-804B00C0958B}"/>
              </a:ext>
            </a:extLst>
          </p:cNvPr>
          <p:cNvGrpSpPr/>
          <p:nvPr/>
        </p:nvGrpSpPr>
        <p:grpSpPr>
          <a:xfrm>
            <a:off x="522016" y="4549775"/>
            <a:ext cx="7678399" cy="727075"/>
            <a:chOff x="2913724" y="2634694"/>
            <a:chExt cx="7678399" cy="727075"/>
          </a:xfrm>
        </p:grpSpPr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FE49428F-DDF0-124E-5581-B64AABA4E9A0}"/>
                </a:ext>
              </a:extLst>
            </p:cNvPr>
            <p:cNvSpPr txBox="1"/>
            <p:nvPr/>
          </p:nvSpPr>
          <p:spPr>
            <a:xfrm>
              <a:off x="3755893" y="2813565"/>
              <a:ext cx="6836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RTX 3090 Application: only 4 group quota due to limited resource</a:t>
              </a:r>
              <a:endParaRPr kumimoji="1"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314" name="Picture 2" descr="Warning ">
              <a:extLst>
                <a:ext uri="{FF2B5EF4-FFF2-40B4-BE49-F238E27FC236}">
                  <a16:creationId xmlns:a16="http://schemas.microsoft.com/office/drawing/2014/main" id="{7FCAF789-79BC-A3DF-C488-A2138049C2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3724" y="2634694"/>
              <a:ext cx="727075" cy="727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BA8397E1-6863-C79F-B201-33376A75A90B}"/>
              </a:ext>
            </a:extLst>
          </p:cNvPr>
          <p:cNvSpPr txBox="1"/>
          <p:nvPr/>
        </p:nvSpPr>
        <p:spPr>
          <a:xfrm>
            <a:off x="426380" y="3050698"/>
            <a:ext cx="3352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Tutorials:</a:t>
            </a:r>
          </a:p>
          <a:p>
            <a:pPr marL="342900" indent="-342900">
              <a:buFont typeface="+mj-lt"/>
              <a:buAutoNum type="arabicPeriod"/>
            </a:pPr>
            <a:r>
              <a:rPr lang="en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Generation with LLMs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link</a:t>
            </a:r>
            <a:endParaRPr kumimoji="1" lang="en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NLP Course </a:t>
            </a:r>
            <a:r>
              <a:rPr kumimoji="1" lang="en" altLang="zh-CN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link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51291A-B4B8-76AE-728B-B6416F6F31EA}"/>
              </a:ext>
            </a:extLst>
          </p:cNvPr>
          <p:cNvSpPr txBox="1"/>
          <p:nvPr/>
        </p:nvSpPr>
        <p:spPr>
          <a:xfrm>
            <a:off x="426380" y="358171"/>
            <a:ext cx="2544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kumimoji="1"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478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352D0F6-F32F-0E5C-CD0C-8204B1694715}"/>
              </a:ext>
            </a:extLst>
          </p:cNvPr>
          <p:cNvSpPr txBox="1"/>
          <p:nvPr/>
        </p:nvSpPr>
        <p:spPr>
          <a:xfrm>
            <a:off x="1094105" y="644549"/>
            <a:ext cx="96474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Large language models </a:t>
            </a:r>
            <a:r>
              <a:rPr lang="en" altLang="zh-CN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transformer models and are trained using massive datasets — hence, large. This enables them to recognize, translate, predict, or generate text or other content.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upload.wikimedia.org/wikipedia/commons/thumb/0/04/...">
            <a:extLst>
              <a:ext uri="{FF2B5EF4-FFF2-40B4-BE49-F238E27FC236}">
                <a16:creationId xmlns:a16="http://schemas.microsoft.com/office/drawing/2014/main" id="{993CA480-3368-51FB-5FB9-392E8A9EE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024" y="1718496"/>
            <a:ext cx="939361" cy="939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lama 2 Online - Next-Gen Large Language Model by Meta">
            <a:extLst>
              <a:ext uri="{FF2B5EF4-FFF2-40B4-BE49-F238E27FC236}">
                <a16:creationId xmlns:a16="http://schemas.microsoft.com/office/drawing/2014/main" id="{6DDAA363-5BF7-4AAE-4E3E-ED553F71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6" y="1704219"/>
            <a:ext cx="1530131" cy="9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LM 2 | Discover AI use cases">
            <a:extLst>
              <a:ext uri="{FF2B5EF4-FFF2-40B4-BE49-F238E27FC236}">
                <a16:creationId xmlns:a16="http://schemas.microsoft.com/office/drawing/2014/main" id="{B64AD227-3035-81F7-3367-0DBFDB4053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898" y="1722572"/>
            <a:ext cx="947867" cy="935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D90C24-4706-C51A-5444-1007A9622352}"/>
              </a:ext>
            </a:extLst>
          </p:cNvPr>
          <p:cNvSpPr txBox="1"/>
          <p:nvPr/>
        </p:nvSpPr>
        <p:spPr>
          <a:xfrm>
            <a:off x="1043742" y="3798332"/>
            <a:ext cx="97481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" altLang="zh-CN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Interpretation</a:t>
            </a:r>
          </a:p>
          <a:p>
            <a:pPr algn="l">
              <a:buFont typeface="+mj-lt"/>
              <a:buAutoNum type="arabicPeriod"/>
            </a:pPr>
            <a:r>
              <a:rPr lang="en" altLang="zh-CN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Predictive Modeling</a:t>
            </a:r>
          </a:p>
          <a:p>
            <a:pPr algn="l">
              <a:buFont typeface="+mj-lt"/>
              <a:buAutoNum type="arabicPeriod"/>
            </a:pPr>
            <a:r>
              <a:rPr lang="en" altLang="zh-CN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Automated Reporting</a:t>
            </a:r>
          </a:p>
          <a:p>
            <a:pPr algn="l">
              <a:buFont typeface="+mj-lt"/>
              <a:buAutoNum type="arabicPeriod"/>
            </a:pPr>
            <a:r>
              <a:rPr lang="en" altLang="zh-CN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Market Analysis</a:t>
            </a:r>
          </a:p>
          <a:p>
            <a:pPr algn="l">
              <a:buFont typeface="+mj-lt"/>
              <a:buAutoNum type="arabicPeriod"/>
            </a:pPr>
            <a:r>
              <a:rPr lang="en" altLang="zh-CN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Risk Assessment.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90DAAF-B687-97FD-2A01-71EB9FCE5D8D}"/>
              </a:ext>
            </a:extLst>
          </p:cNvPr>
          <p:cNvSpPr txBox="1"/>
          <p:nvPr/>
        </p:nvSpPr>
        <p:spPr>
          <a:xfrm>
            <a:off x="1094105" y="34290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What LLM can do for financial analysis?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4" name="Picture 10" descr="Interpretation ">
            <a:extLst>
              <a:ext uri="{FF2B5EF4-FFF2-40B4-BE49-F238E27FC236}">
                <a16:creationId xmlns:a16="http://schemas.microsoft.com/office/drawing/2014/main" id="{01379E29-798C-B1B2-416A-A5F8F7D8A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076" y="3985169"/>
            <a:ext cx="953638" cy="9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redictive ">
            <a:extLst>
              <a:ext uri="{FF2B5EF4-FFF2-40B4-BE49-F238E27FC236}">
                <a16:creationId xmlns:a16="http://schemas.microsoft.com/office/drawing/2014/main" id="{12051B3E-AF9E-518A-B386-B9CC8883C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17" y="3854445"/>
            <a:ext cx="1084362" cy="108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eport ">
            <a:extLst>
              <a:ext uri="{FF2B5EF4-FFF2-40B4-BE49-F238E27FC236}">
                <a16:creationId xmlns:a16="http://schemas.microsoft.com/office/drawing/2014/main" id="{44486502-5031-E648-4A1B-A422F6842F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7063" y="3964340"/>
            <a:ext cx="995295" cy="99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nalytics ">
            <a:extLst>
              <a:ext uri="{FF2B5EF4-FFF2-40B4-BE49-F238E27FC236}">
                <a16:creationId xmlns:a16="http://schemas.microsoft.com/office/drawing/2014/main" id="{EBA8AC66-56F7-60DF-D382-DAC2F7BB6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1342" y="3985169"/>
            <a:ext cx="995295" cy="99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valuation ">
            <a:extLst>
              <a:ext uri="{FF2B5EF4-FFF2-40B4-BE49-F238E27FC236}">
                <a16:creationId xmlns:a16="http://schemas.microsoft.com/office/drawing/2014/main" id="{B8BB1B77-EB20-55C2-C75E-13B09439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7279" y="3964340"/>
            <a:ext cx="953638" cy="95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380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E7CA762-4DE2-D477-405E-BD3CB2543EC0}"/>
              </a:ext>
            </a:extLst>
          </p:cNvPr>
          <p:cNvSpPr txBox="1"/>
          <p:nvPr/>
        </p:nvSpPr>
        <p:spPr>
          <a:xfrm>
            <a:off x="3443450" y="315259"/>
            <a:ext cx="79802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" altLang="zh-CN" sz="2000" b="0" i="0" u="sng" dirty="0"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BloombergGPT</a:t>
            </a:r>
            <a:r>
              <a:rPr lang="en" altLang="zh-CN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trained an LLM using a mixture of finance data and general-purpose data, which took about 53 days, at a cost of around </a:t>
            </a:r>
            <a:r>
              <a:rPr lang="en" altLang="zh-CN" sz="20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$3M</a:t>
            </a:r>
            <a:r>
              <a:rPr lang="en" altLang="zh-CN" sz="2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zh-C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mproving existing financial NLP tasks, such as sentiment analysis, named entity recognition, news classification, and question answering.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8" descr="Introducing BloombergGPT, Bloomberg's 50-billion parameter large language  model, purpose-built from scratch for finance | Press | Bloomberg LP">
            <a:extLst>
              <a:ext uri="{FF2B5EF4-FFF2-40B4-BE49-F238E27FC236}">
                <a16:creationId xmlns:a16="http://schemas.microsoft.com/office/drawing/2014/main" id="{43FE133D-7E38-1195-098E-6BF6214C0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284" y="714652"/>
            <a:ext cx="2265416" cy="147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0761B51-C7D7-B19F-598D-189AA7991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66" y="2669096"/>
            <a:ext cx="2156634" cy="197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3AE0327-4AE0-35BE-2393-518B5969F1EF}"/>
              </a:ext>
            </a:extLst>
          </p:cNvPr>
          <p:cNvSpPr txBox="1"/>
          <p:nvPr/>
        </p:nvSpPr>
        <p:spPr>
          <a:xfrm>
            <a:off x="3443450" y="3197241"/>
            <a:ext cx="71260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Open Financial LLMs. 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be fine-tuned swiftly to incorporate new data (the cost falls significantly, less than </a:t>
            </a:r>
            <a:r>
              <a:rPr lang="en" altLang="zh-CN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$300 per fine-tuning</a:t>
            </a:r>
            <a:r>
              <a:rPr lang="en" altLang="zh-CN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BFE0B47-FF94-197B-DD58-3D4682A47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066" y="5028620"/>
            <a:ext cx="2307368" cy="173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E83284-E682-F9E8-0DD5-9D0B6E03C3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37852" y="4913827"/>
            <a:ext cx="6631611" cy="189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1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AE3A8F0-2FEA-B785-C1F9-067994CD050D}"/>
              </a:ext>
            </a:extLst>
          </p:cNvPr>
          <p:cNvSpPr txBox="1"/>
          <p:nvPr/>
        </p:nvSpPr>
        <p:spPr>
          <a:xfrm>
            <a:off x="120736" y="1848762"/>
            <a:ext cx="11664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</a:p>
          <a:p>
            <a:pPr algn="ctr"/>
            <a:r>
              <a:rPr lang="en" altLang="zh-CN" sz="36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Financial News Analysis with Llama Index, GPT-4, and </a:t>
            </a:r>
            <a:r>
              <a:rPr lang="en" altLang="zh-CN" sz="3600" b="1" i="0" dirty="0" err="1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kumimoji="1"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388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B5C0CF-4229-AFB6-C014-836820FA1B15}"/>
              </a:ext>
            </a:extLst>
          </p:cNvPr>
          <p:cNvSpPr txBox="1"/>
          <p:nvPr/>
        </p:nvSpPr>
        <p:spPr>
          <a:xfrm>
            <a:off x="2965987" y="1232363"/>
            <a:ext cx="81091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 err="1">
                <a:effectLst/>
                <a:latin typeface="Söhne"/>
              </a:rPr>
              <a:t>LlamaIndex</a:t>
            </a:r>
            <a:r>
              <a:rPr lang="en" altLang="zh-CN" b="0" i="0" dirty="0">
                <a:effectLst/>
                <a:latin typeface="Söhne"/>
              </a:rPr>
              <a:t>: Swiftly start LLM apps, create (retrieval-augmented generation) RAG systems in minutes, access advanced data tools for customization.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llamaindex (LlamaIndex)">
            <a:extLst>
              <a:ext uri="{FF2B5EF4-FFF2-40B4-BE49-F238E27FC236}">
                <a16:creationId xmlns:a16="http://schemas.microsoft.com/office/drawing/2014/main" id="{38A721A2-10FF-4A97-BDDE-A994CC59F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569" y="1048728"/>
            <a:ext cx="1044507" cy="104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treamlit Web App | Build Web Applications using Streamlit">
            <a:extLst>
              <a:ext uri="{FF2B5EF4-FFF2-40B4-BE49-F238E27FC236}">
                <a16:creationId xmlns:a16="http://schemas.microsoft.com/office/drawing/2014/main" id="{7613E4F9-5323-F1DC-2B8D-EE383AF16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08" y="2310483"/>
            <a:ext cx="2467030" cy="128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A0D507F-8308-6002-7DF4-04F35B9C30A9}"/>
              </a:ext>
            </a:extLst>
          </p:cNvPr>
          <p:cNvSpPr txBox="1"/>
          <p:nvPr/>
        </p:nvSpPr>
        <p:spPr>
          <a:xfrm>
            <a:off x="2965987" y="2491356"/>
            <a:ext cx="76618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05192D"/>
                </a:solidFill>
                <a:effectLst/>
                <a:latin typeface="Studio-Feixen-Sans"/>
              </a:rPr>
              <a:t>A free and open-source framework to rapidly build and share beautiful machine learning and data science web apps.  It is a Python-based library specifically designed for machine learning engineers.</a:t>
            </a:r>
            <a:endParaRPr lang="zh-CN" altLang="en-US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ED948D0-A091-08B6-A54F-DEDDF2FFF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73" y="4027349"/>
            <a:ext cx="1853440" cy="104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F60D5FD-5C19-7835-968D-6AF1DAE0EA36}"/>
              </a:ext>
            </a:extLst>
          </p:cNvPr>
          <p:cNvSpPr txBox="1"/>
          <p:nvPr/>
        </p:nvSpPr>
        <p:spPr>
          <a:xfrm>
            <a:off x="2965987" y="4227108"/>
            <a:ext cx="60980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effectLst/>
                <a:latin typeface="arial" panose="020B0604020202020204" pitchFamily="34" charset="0"/>
              </a:rPr>
              <a:t>GPT-4 is </a:t>
            </a:r>
            <a:r>
              <a:rPr lang="en" altLang="zh-CN" b="0" i="0" dirty="0" err="1">
                <a:effectLst/>
                <a:latin typeface="arial" panose="020B0604020202020204" pitchFamily="34" charset="0"/>
              </a:rPr>
              <a:t>OpenAI's</a:t>
            </a:r>
            <a:r>
              <a:rPr lang="en" altLang="zh-CN" b="0" i="0" dirty="0">
                <a:effectLst/>
                <a:latin typeface="arial" panose="020B0604020202020204" pitchFamily="34" charset="0"/>
              </a:rPr>
              <a:t> most advanced system, producing safer and more useful response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980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5C66A69-A0F3-FF67-FC0D-33323139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32" y="1176783"/>
            <a:ext cx="4875257" cy="512288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B9E3484-1996-EFB0-84B1-58F91D4EAD96}"/>
              </a:ext>
            </a:extLst>
          </p:cNvPr>
          <p:cNvSpPr txBox="1"/>
          <p:nvPr/>
        </p:nvSpPr>
        <p:spPr>
          <a:xfrm>
            <a:off x="697129" y="403725"/>
            <a:ext cx="2128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" altLang="zh-CN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we will build?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831BF4-B2EB-E733-5B5B-3954CF66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434" y="1044906"/>
            <a:ext cx="4475325" cy="41449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D0E06C5-5181-A5D6-C3CB-F266292A80BC}"/>
              </a:ext>
            </a:extLst>
          </p:cNvPr>
          <p:cNvSpPr txBox="1"/>
          <p:nvPr/>
        </p:nvSpPr>
        <p:spPr>
          <a:xfrm>
            <a:off x="3092199" y="398575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Single Stock Outlooks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Competitor Analysis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87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BF85895-8618-9837-477B-B11B2608C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024" y="1323686"/>
            <a:ext cx="5616575" cy="510597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046D5C5-1BC4-8620-B713-7D4BC1588C16}"/>
              </a:ext>
            </a:extLst>
          </p:cNvPr>
          <p:cNvSpPr txBox="1"/>
          <p:nvPr/>
        </p:nvSpPr>
        <p:spPr>
          <a:xfrm>
            <a:off x="1089024" y="428337"/>
            <a:ext cx="2128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Overall Framework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6143D17-6207-D5A0-B04D-8652E9FA9B62}"/>
              </a:ext>
            </a:extLst>
          </p:cNvPr>
          <p:cNvSpPr txBox="1"/>
          <p:nvPr/>
        </p:nvSpPr>
        <p:spPr>
          <a:xfrm>
            <a:off x="7532465" y="677355"/>
            <a:ext cx="2967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Few line codes</a:t>
            </a:r>
          </a:p>
          <a:p>
            <a:pPr marL="342900" indent="-342900">
              <a:buAutoNum type="arabicPeriod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Very clear infrastructure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255BC7A-3EEE-3308-BD37-853F236A98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145"/>
          <a:stretch/>
        </p:blipFill>
        <p:spPr>
          <a:xfrm>
            <a:off x="7915194" y="1431487"/>
            <a:ext cx="2392585" cy="37854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94A6A2B-0CBB-6C4D-760A-4F12F766C9BC}"/>
              </a:ext>
            </a:extLst>
          </p:cNvPr>
          <p:cNvSpPr txBox="1"/>
          <p:nvPr/>
        </p:nvSpPr>
        <p:spPr>
          <a:xfrm>
            <a:off x="7772400" y="5657425"/>
            <a:ext cx="4181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https://github.com/hackingthemarkets/financial-news-llama-index</a:t>
            </a:r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7419AF-C10A-2927-75DD-99F0B2C4930E}"/>
              </a:ext>
            </a:extLst>
          </p:cNvPr>
          <p:cNvSpPr txBox="1"/>
          <p:nvPr/>
        </p:nvSpPr>
        <p:spPr>
          <a:xfrm>
            <a:off x="7772400" y="5349253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Code Example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F13BC9D-C054-3CFC-CF13-6FF0AE216A35}"/>
              </a:ext>
            </a:extLst>
          </p:cNvPr>
          <p:cNvSpPr txBox="1"/>
          <p:nvPr/>
        </p:nvSpPr>
        <p:spPr>
          <a:xfrm>
            <a:off x="10437671" y="2366973"/>
            <a:ext cx="1754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5"/>
              </a:rPr>
              <a:t>Courses on Youtube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7290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BCD9465-DAF8-9C20-BEAA-28CD68C86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505972"/>
            <a:ext cx="8258176" cy="21228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664BD70-2F0B-C1FB-7BCB-03FE74CC6E05}"/>
              </a:ext>
            </a:extLst>
          </p:cNvPr>
          <p:cNvSpPr txBox="1"/>
          <p:nvPr/>
        </p:nvSpPr>
        <p:spPr>
          <a:xfrm>
            <a:off x="333374" y="136639"/>
            <a:ext cx="3571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>
                <a:hlinkClick r:id="rId3"/>
              </a:rPr>
              <a:t>hkust azure-openai-api-service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B628B5-B774-6D8B-95D9-5ED8410C78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374" y="2762250"/>
            <a:ext cx="3903966" cy="3816236"/>
          </a:xfrm>
          <a:prstGeom prst="rect">
            <a:avLst/>
          </a:prstGeom>
        </p:spPr>
      </p:pic>
      <p:pic>
        <p:nvPicPr>
          <p:cNvPr id="4098" name="Picture 2" descr="Reward ">
            <a:extLst>
              <a:ext uri="{FF2B5EF4-FFF2-40B4-BE49-F238E27FC236}">
                <a16:creationId xmlns:a16="http://schemas.microsoft.com/office/drawing/2014/main" id="{123F73A0-05AC-4AE2-47A2-02BD9C77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12" y="3883026"/>
            <a:ext cx="384274" cy="38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ward ">
            <a:extLst>
              <a:ext uri="{FF2B5EF4-FFF2-40B4-BE49-F238E27FC236}">
                <a16:creationId xmlns:a16="http://schemas.microsoft.com/office/drawing/2014/main" id="{2C3300C8-F544-4407-B6DF-88EAFFE3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917" y="3498752"/>
            <a:ext cx="384274" cy="38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2B2C88E-3328-4354-2032-ED82E94752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3875" y="2677133"/>
            <a:ext cx="7772400" cy="1643238"/>
          </a:xfrm>
          <a:prstGeom prst="rect">
            <a:avLst/>
          </a:prstGeom>
        </p:spPr>
      </p:pic>
      <p:pic>
        <p:nvPicPr>
          <p:cNvPr id="4100" name="Picture 4" descr="Process ">
            <a:extLst>
              <a:ext uri="{FF2B5EF4-FFF2-40B4-BE49-F238E27FC236}">
                <a16:creationId xmlns:a16="http://schemas.microsoft.com/office/drawing/2014/main" id="{7277666F-B94B-0A1A-61FD-7B9843AA2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648" y="1054100"/>
            <a:ext cx="746125" cy="74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7148EF-3D7C-26E7-9F85-F9CE010F4F07}"/>
              </a:ext>
            </a:extLst>
          </p:cNvPr>
          <p:cNvSpPr txBox="1"/>
          <p:nvPr/>
        </p:nvSpPr>
        <p:spPr>
          <a:xfrm>
            <a:off x="8686799" y="623738"/>
            <a:ext cx="3171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Get the </a:t>
            </a:r>
            <a:r>
              <a:rPr kumimoji="1" lang="en-US" altLang="zh-CN" sz="1400" dirty="0" err="1">
                <a:latin typeface="Arial" panose="020B0604020202020204" pitchFamily="34" charset="0"/>
                <a:cs typeface="Arial" panose="020B0604020202020204" pitchFamily="34" charset="0"/>
              </a:rPr>
              <a:t>OpenAI</a:t>
            </a:r>
            <a:r>
              <a:rPr kumimoji="1"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 API Key step by step</a:t>
            </a:r>
            <a:endParaRPr kumimoji="1"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02" name="Picture 6" descr="Thumbnail">
            <a:extLst>
              <a:ext uri="{FF2B5EF4-FFF2-40B4-BE49-F238E27FC236}">
                <a16:creationId xmlns:a16="http://schemas.microsoft.com/office/drawing/2014/main" id="{E9129827-B938-830C-AB88-C04879990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75"/>
          <a:stretch/>
        </p:blipFill>
        <p:spPr bwMode="auto">
          <a:xfrm>
            <a:off x="4946650" y="4670368"/>
            <a:ext cx="6332237" cy="173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78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8EE9429-4654-DAF3-0E51-37F5A0DF8C9F}"/>
              </a:ext>
            </a:extLst>
          </p:cNvPr>
          <p:cNvSpPr txBox="1"/>
          <p:nvPr/>
        </p:nvSpPr>
        <p:spPr>
          <a:xfrm>
            <a:off x="120736" y="1848762"/>
            <a:ext cx="11664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3600" b="1" dirty="0"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</a:p>
          <a:p>
            <a:pPr algn="ctr"/>
            <a:r>
              <a:rPr lang="en" altLang="zh-CN" sz="3600" b="1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Local-deployed </a:t>
            </a:r>
            <a:r>
              <a:rPr lang="en" altLang="zh-CN" sz="3600" b="1" i="0" dirty="0" err="1">
                <a:solidFill>
                  <a:srgbClr val="24292F"/>
                </a:solidFill>
                <a:effectLst/>
                <a:latin typeface="-apple-system"/>
              </a:rPr>
              <a:t>FinGPT</a:t>
            </a:r>
            <a:r>
              <a:rPr lang="en" altLang="zh-CN" sz="3600" b="1" i="0" dirty="0">
                <a:solidFill>
                  <a:srgbClr val="24292F"/>
                </a:solidFill>
                <a:effectLst/>
                <a:latin typeface="-apple-system"/>
              </a:rPr>
              <a:t>-Forecaster</a:t>
            </a:r>
          </a:p>
        </p:txBody>
      </p:sp>
      <p:pic>
        <p:nvPicPr>
          <p:cNvPr id="6146" name="Picture 2" descr="title">
            <a:extLst>
              <a:ext uri="{FF2B5EF4-FFF2-40B4-BE49-F238E27FC236}">
                <a16:creationId xmlns:a16="http://schemas.microsoft.com/office/drawing/2014/main" id="{7ACE44D4-691D-9B74-BE87-FA44C3FBD7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625" y="3808910"/>
            <a:ext cx="5448300" cy="1344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5760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514</Words>
  <Application>Microsoft Macintosh PowerPoint</Application>
  <PresentationFormat>宽屏</PresentationFormat>
  <Paragraphs>60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-apple-system</vt:lpstr>
      <vt:lpstr>等线</vt:lpstr>
      <vt:lpstr>等线 Light</vt:lpstr>
      <vt:lpstr>AvenirNextPForBBG</vt:lpstr>
      <vt:lpstr>Inter</vt:lpstr>
      <vt:lpstr>Söhne</vt:lpstr>
      <vt:lpstr>Studio-Feixen-Sans</vt:lpstr>
      <vt:lpstr>Arial</vt:lpstr>
      <vt:lpstr>Arial</vt:lpstr>
      <vt:lpstr>Times New Roman</vt:lpstr>
      <vt:lpstr>Office 主题​​</vt:lpstr>
      <vt:lpstr>Large Language Models with Financial Analysis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Large Language Model with Financial Analysis</dc:title>
  <dc:creator>CAO He</dc:creator>
  <cp:lastModifiedBy>CAO He</cp:lastModifiedBy>
  <cp:revision>37</cp:revision>
  <dcterms:created xsi:type="dcterms:W3CDTF">2023-11-20T00:16:27Z</dcterms:created>
  <dcterms:modified xsi:type="dcterms:W3CDTF">2023-11-20T02:43:19Z</dcterms:modified>
</cp:coreProperties>
</file>