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83" r:id="rId4"/>
    <p:sldId id="259" r:id="rId5"/>
    <p:sldId id="275" r:id="rId6"/>
    <p:sldId id="284" r:id="rId7"/>
    <p:sldId id="285" r:id="rId8"/>
    <p:sldId id="276" r:id="rId9"/>
    <p:sldId id="277" r:id="rId10"/>
    <p:sldId id="280" r:id="rId11"/>
    <p:sldId id="278" r:id="rId12"/>
    <p:sldId id="279" r:id="rId13"/>
    <p:sldId id="281" r:id="rId14"/>
    <p:sldId id="282" r:id="rId15"/>
    <p:sldId id="286" r:id="rId16"/>
    <p:sldId id="287" r:id="rId17"/>
    <p:sldId id="288" r:id="rId18"/>
    <p:sldId id="289" r:id="rId19"/>
    <p:sldId id="290" r:id="rId20"/>
    <p:sldId id="291"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59" userDrawn="1">
          <p15:clr>
            <a:srgbClr val="A4A3A4"/>
          </p15:clr>
        </p15:guide>
        <p15:guide id="2" pos="551" userDrawn="1">
          <p15:clr>
            <a:srgbClr val="A4A3A4"/>
          </p15:clr>
        </p15:guide>
        <p15:guide id="3" pos="7129" userDrawn="1">
          <p15:clr>
            <a:srgbClr val="A4A3A4"/>
          </p15:clr>
        </p15:guide>
        <p15:guide id="4" orient="horz" pos="386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UE Gentiana" initials="XG" lastIdx="1" clrIdx="0">
    <p:extLst>
      <p:ext uri="{19B8F6BF-5375-455C-9EA6-DF929625EA0E}">
        <p15:presenceInfo xmlns:p15="http://schemas.microsoft.com/office/powerpoint/2012/main" userId="5841e8ff55ff3ca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85294" autoAdjust="0"/>
  </p:normalViewPr>
  <p:slideViewPr>
    <p:cSldViewPr snapToGrid="0" showGuides="1">
      <p:cViewPr varScale="1">
        <p:scale>
          <a:sx n="74" d="100"/>
          <a:sy n="74" d="100"/>
        </p:scale>
        <p:origin x="1013" y="77"/>
      </p:cViewPr>
      <p:guideLst>
        <p:guide orient="horz" pos="459"/>
        <p:guide pos="551"/>
        <p:guide pos="7129"/>
        <p:guide orient="horz" pos="38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9AE340-DFEF-4910-9474-D6E8CF10D8BE}" type="datetimeFigureOut">
              <a:rPr lang="zh-CN" altLang="en-US" smtClean="0"/>
              <a:t>2023/11/6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24D333-BB15-4A87-8099-304D5B000A37}" type="slidenum">
              <a:rPr lang="zh-CN" altLang="en-US" smtClean="0"/>
              <a:t>‹#›</a:t>
            </a:fld>
            <a:endParaRPr lang="zh-CN" altLang="en-US"/>
          </a:p>
        </p:txBody>
      </p:sp>
    </p:spTree>
    <p:extLst>
      <p:ext uri="{BB962C8B-B14F-4D97-AF65-F5344CB8AC3E}">
        <p14:creationId xmlns:p14="http://schemas.microsoft.com/office/powerpoint/2010/main" val="3693863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In order to research, we find relevant dataset about bank customer information from Kaggle,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effectLst/>
                <a:latin typeface="Times New Roman" panose="02020603050405020304" pitchFamily="18" charset="0"/>
                <a:ea typeface="等线" panose="02010600030101010101" pitchFamily="2" charset="-122"/>
              </a:rPr>
              <a:t>10127 pieces information of bank customers.</a:t>
            </a:r>
            <a:endPar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21 attributes, such as age, income, marital status and so 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Here 16 of them are numerical and 5 of them are categorical.</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2724D333-BB15-4A87-8099-304D5B000A37}" type="slidenum">
              <a:rPr lang="zh-CN" altLang="en-US" smtClean="0"/>
              <a:t>4</a:t>
            </a:fld>
            <a:endParaRPr lang="zh-CN" altLang="en-US"/>
          </a:p>
        </p:txBody>
      </p:sp>
    </p:spTree>
    <p:extLst>
      <p:ext uri="{BB962C8B-B14F-4D97-AF65-F5344CB8AC3E}">
        <p14:creationId xmlns:p14="http://schemas.microsoft.com/office/powerpoint/2010/main" val="36359954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724D333-BB15-4A87-8099-304D5B000A37}" type="slidenum">
              <a:rPr lang="zh-CN" altLang="en-US" smtClean="0"/>
              <a:t>16</a:t>
            </a:fld>
            <a:endParaRPr lang="zh-CN" altLang="en-US"/>
          </a:p>
        </p:txBody>
      </p:sp>
    </p:spTree>
    <p:extLst>
      <p:ext uri="{BB962C8B-B14F-4D97-AF65-F5344CB8AC3E}">
        <p14:creationId xmlns:p14="http://schemas.microsoft.com/office/powerpoint/2010/main" val="35349053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Because we want to construct model that accurately estimate whether customers get churned, we select attributes that are highly correlated with the target “Churn”. Hence, we select </a:t>
            </a:r>
            <a:r>
              <a:rPr lang="en-US" altLang="zh-CN" sz="1800" kern="100" dirty="0" err="1">
                <a:effectLst/>
                <a:latin typeface="Times New Roman" panose="02020603050405020304" pitchFamily="18" charset="0"/>
                <a:ea typeface="等线" panose="02010600030101010101" pitchFamily="2" charset="-122"/>
                <a:cs typeface="Times New Roman" panose="02020603050405020304" pitchFamily="18" charset="0"/>
              </a:rPr>
              <a:t>Total_Trans_Ct</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Total_Ct_Chng_Q4_Q1 and </a:t>
            </a:r>
            <a:r>
              <a:rPr lang="en-US" altLang="zh-CN" sz="1800" kern="100" dirty="0" err="1">
                <a:effectLst/>
                <a:latin typeface="Times New Roman" panose="02020603050405020304" pitchFamily="18" charset="0"/>
                <a:ea typeface="等线" panose="02010600030101010101" pitchFamily="2" charset="-122"/>
                <a:cs typeface="Times New Roman" panose="02020603050405020304" pitchFamily="18" charset="0"/>
              </a:rPr>
              <a:t>Total_Relationship_Count</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indent="2667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we would construct models through </a:t>
            </a:r>
            <a:r>
              <a:rPr lang="en-US" altLang="zh-CN" sz="1800" kern="100" dirty="0" err="1">
                <a:effectLst/>
                <a:latin typeface="Times New Roman" panose="02020603050405020304" pitchFamily="18" charset="0"/>
                <a:ea typeface="等线" panose="02010600030101010101" pitchFamily="2" charset="-122"/>
                <a:cs typeface="Times New Roman" panose="02020603050405020304" pitchFamily="18" charset="0"/>
              </a:rPr>
              <a:t>Total_Trans_Ct</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Total_Ct_Chng_Q4_Q1, </a:t>
            </a:r>
            <a:r>
              <a:rPr lang="en-US" altLang="zh-CN" sz="1800" kern="100" dirty="0" err="1">
                <a:effectLst/>
                <a:latin typeface="Times New Roman" panose="02020603050405020304" pitchFamily="18" charset="0"/>
                <a:ea typeface="等线" panose="02010600030101010101" pitchFamily="2" charset="-122"/>
                <a:cs typeface="Times New Roman" panose="02020603050405020304" pitchFamily="18" charset="0"/>
              </a:rPr>
              <a:t>Total_Relationship_Count</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and principal components.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2724D333-BB15-4A87-8099-304D5B000A37}" type="slidenum">
              <a:rPr lang="zh-CN" altLang="en-US" smtClean="0"/>
              <a:t>18</a:t>
            </a:fld>
            <a:endParaRPr lang="zh-CN" altLang="en-US"/>
          </a:p>
        </p:txBody>
      </p:sp>
    </p:spTree>
    <p:extLst>
      <p:ext uri="{BB962C8B-B14F-4D97-AF65-F5344CB8AC3E}">
        <p14:creationId xmlns:p14="http://schemas.microsoft.com/office/powerpoint/2010/main" val="3370354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Because we want to construct model that accurately estimate whether customers get churned, we select attributes that are highly correlated with the target “Churn”. Hence, we select </a:t>
            </a:r>
            <a:r>
              <a:rPr lang="en-US" altLang="zh-CN" sz="1800" kern="100" dirty="0" err="1">
                <a:effectLst/>
                <a:latin typeface="Times New Roman" panose="02020603050405020304" pitchFamily="18" charset="0"/>
                <a:ea typeface="等线" panose="02010600030101010101" pitchFamily="2" charset="-122"/>
                <a:cs typeface="Times New Roman" panose="02020603050405020304" pitchFamily="18" charset="0"/>
              </a:rPr>
              <a:t>Total_Trans_Ct</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Total_Ct_Chng_Q4_Q1 and </a:t>
            </a:r>
            <a:r>
              <a:rPr lang="en-US" altLang="zh-CN" sz="1800" kern="100" dirty="0" err="1">
                <a:effectLst/>
                <a:latin typeface="Times New Roman" panose="02020603050405020304" pitchFamily="18" charset="0"/>
                <a:ea typeface="等线" panose="02010600030101010101" pitchFamily="2" charset="-122"/>
                <a:cs typeface="Times New Roman" panose="02020603050405020304" pitchFamily="18" charset="0"/>
              </a:rPr>
              <a:t>Total_Relationship_Count</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indent="2667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we would construct models through </a:t>
            </a:r>
            <a:r>
              <a:rPr lang="en-US" altLang="zh-CN" sz="1800" kern="100" dirty="0" err="1">
                <a:effectLst/>
                <a:latin typeface="Times New Roman" panose="02020603050405020304" pitchFamily="18" charset="0"/>
                <a:ea typeface="等线" panose="02010600030101010101" pitchFamily="2" charset="-122"/>
                <a:cs typeface="Times New Roman" panose="02020603050405020304" pitchFamily="18" charset="0"/>
              </a:rPr>
              <a:t>Total_Trans_Ct</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Total_Ct_Chng_Q4_Q1, </a:t>
            </a:r>
            <a:r>
              <a:rPr lang="en-US" altLang="zh-CN" sz="1800" kern="100" dirty="0" err="1">
                <a:effectLst/>
                <a:latin typeface="Times New Roman" panose="02020603050405020304" pitchFamily="18" charset="0"/>
                <a:ea typeface="等线" panose="02010600030101010101" pitchFamily="2" charset="-122"/>
                <a:cs typeface="Times New Roman" panose="02020603050405020304" pitchFamily="18" charset="0"/>
              </a:rPr>
              <a:t>Total_Relationship_Count</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and principal components.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2724D333-BB15-4A87-8099-304D5B000A37}" type="slidenum">
              <a:rPr lang="zh-CN" altLang="en-US" smtClean="0"/>
              <a:t>19</a:t>
            </a:fld>
            <a:endParaRPr lang="zh-CN" altLang="en-US"/>
          </a:p>
        </p:txBody>
      </p:sp>
    </p:spTree>
    <p:extLst>
      <p:ext uri="{BB962C8B-B14F-4D97-AF65-F5344CB8AC3E}">
        <p14:creationId xmlns:p14="http://schemas.microsoft.com/office/powerpoint/2010/main" val="35072411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2724D333-BB15-4A87-8099-304D5B000A37}" type="slidenum">
              <a:rPr lang="zh-CN" altLang="en-US" smtClean="0"/>
              <a:t>20</a:t>
            </a:fld>
            <a:endParaRPr lang="zh-CN" altLang="en-US"/>
          </a:p>
        </p:txBody>
      </p:sp>
    </p:spTree>
    <p:extLst>
      <p:ext uri="{BB962C8B-B14F-4D97-AF65-F5344CB8AC3E}">
        <p14:creationId xmlns:p14="http://schemas.microsoft.com/office/powerpoint/2010/main" val="1791538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Large difference between customers</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插图</a:t>
            </a:r>
          </a:p>
          <a:p>
            <a:endParaRPr lang="zh-CN" altLang="en-US" dirty="0"/>
          </a:p>
        </p:txBody>
      </p:sp>
      <p:sp>
        <p:nvSpPr>
          <p:cNvPr id="4" name="灯片编号占位符 3"/>
          <p:cNvSpPr>
            <a:spLocks noGrp="1"/>
          </p:cNvSpPr>
          <p:nvPr>
            <p:ph type="sldNum" sz="quarter" idx="5"/>
          </p:nvPr>
        </p:nvSpPr>
        <p:spPr/>
        <p:txBody>
          <a:bodyPr/>
          <a:lstStyle/>
          <a:p>
            <a:fld id="{2724D333-BB15-4A87-8099-304D5B000A37}" type="slidenum">
              <a:rPr lang="zh-CN" altLang="en-US" smtClean="0"/>
              <a:t>5</a:t>
            </a:fld>
            <a:endParaRPr lang="zh-CN" altLang="en-US"/>
          </a:p>
        </p:txBody>
      </p:sp>
    </p:spTree>
    <p:extLst>
      <p:ext uri="{BB962C8B-B14F-4D97-AF65-F5344CB8AC3E}">
        <p14:creationId xmlns:p14="http://schemas.microsoft.com/office/powerpoint/2010/main" val="609268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724D333-BB15-4A87-8099-304D5B000A37}" type="slidenum">
              <a:rPr lang="zh-CN" altLang="en-US" smtClean="0"/>
              <a:t>8</a:t>
            </a:fld>
            <a:endParaRPr lang="zh-CN" altLang="en-US"/>
          </a:p>
        </p:txBody>
      </p:sp>
    </p:spTree>
    <p:extLst>
      <p:ext uri="{BB962C8B-B14F-4D97-AF65-F5344CB8AC3E}">
        <p14:creationId xmlns:p14="http://schemas.microsoft.com/office/powerpoint/2010/main" val="3834602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插图</a:t>
            </a:r>
          </a:p>
        </p:txBody>
      </p:sp>
      <p:sp>
        <p:nvSpPr>
          <p:cNvPr id="4" name="灯片编号占位符 3"/>
          <p:cNvSpPr>
            <a:spLocks noGrp="1"/>
          </p:cNvSpPr>
          <p:nvPr>
            <p:ph type="sldNum" sz="quarter" idx="5"/>
          </p:nvPr>
        </p:nvSpPr>
        <p:spPr/>
        <p:txBody>
          <a:bodyPr/>
          <a:lstStyle/>
          <a:p>
            <a:fld id="{2724D333-BB15-4A87-8099-304D5B000A37}" type="slidenum">
              <a:rPr lang="zh-CN" altLang="en-US" smtClean="0"/>
              <a:t>9</a:t>
            </a:fld>
            <a:endParaRPr lang="zh-CN" altLang="en-US"/>
          </a:p>
        </p:txBody>
      </p:sp>
    </p:spTree>
    <p:extLst>
      <p:ext uri="{BB962C8B-B14F-4D97-AF65-F5344CB8AC3E}">
        <p14:creationId xmlns:p14="http://schemas.microsoft.com/office/powerpoint/2010/main" val="2988689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插图</a:t>
            </a:r>
          </a:p>
        </p:txBody>
      </p:sp>
      <p:sp>
        <p:nvSpPr>
          <p:cNvPr id="4" name="灯片编号占位符 3"/>
          <p:cNvSpPr>
            <a:spLocks noGrp="1"/>
          </p:cNvSpPr>
          <p:nvPr>
            <p:ph type="sldNum" sz="quarter" idx="5"/>
          </p:nvPr>
        </p:nvSpPr>
        <p:spPr/>
        <p:txBody>
          <a:bodyPr/>
          <a:lstStyle/>
          <a:p>
            <a:fld id="{2724D333-BB15-4A87-8099-304D5B000A37}" type="slidenum">
              <a:rPr lang="zh-CN" altLang="en-US" smtClean="0"/>
              <a:t>10</a:t>
            </a:fld>
            <a:endParaRPr lang="zh-CN" altLang="en-US"/>
          </a:p>
        </p:txBody>
      </p:sp>
    </p:spTree>
    <p:extLst>
      <p:ext uri="{BB962C8B-B14F-4D97-AF65-F5344CB8AC3E}">
        <p14:creationId xmlns:p14="http://schemas.microsoft.com/office/powerpoint/2010/main" val="2397474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插图</a:t>
            </a:r>
          </a:p>
        </p:txBody>
      </p:sp>
      <p:sp>
        <p:nvSpPr>
          <p:cNvPr id="4" name="灯片编号占位符 3"/>
          <p:cNvSpPr>
            <a:spLocks noGrp="1"/>
          </p:cNvSpPr>
          <p:nvPr>
            <p:ph type="sldNum" sz="quarter" idx="5"/>
          </p:nvPr>
        </p:nvSpPr>
        <p:spPr/>
        <p:txBody>
          <a:bodyPr/>
          <a:lstStyle/>
          <a:p>
            <a:fld id="{2724D333-BB15-4A87-8099-304D5B000A37}" type="slidenum">
              <a:rPr lang="zh-CN" altLang="en-US" smtClean="0"/>
              <a:t>11</a:t>
            </a:fld>
            <a:endParaRPr lang="zh-CN" altLang="en-US"/>
          </a:p>
        </p:txBody>
      </p:sp>
    </p:spTree>
    <p:extLst>
      <p:ext uri="{BB962C8B-B14F-4D97-AF65-F5344CB8AC3E}">
        <p14:creationId xmlns:p14="http://schemas.microsoft.com/office/powerpoint/2010/main" val="16104455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插图</a:t>
            </a:r>
            <a:endParaRPr lang="en-US" altLang="zh-CN" dirty="0"/>
          </a:p>
          <a:p>
            <a:r>
              <a:rPr lang="en-US" altLang="zh-CN" dirty="0"/>
              <a:t>Explained variance ratio is almost 50%</a:t>
            </a:r>
          </a:p>
          <a:p>
            <a:r>
              <a:rPr lang="en-HK" altLang="zh-HK" dirty="0"/>
              <a:t>not very high score, as considering correlations, they are not highly correlated (Figure 11). Thus, we think those principal components are rational to select for this research.</a:t>
            </a:r>
            <a:endParaRPr lang="zh-CN" altLang="en-US" dirty="0"/>
          </a:p>
        </p:txBody>
      </p:sp>
      <p:sp>
        <p:nvSpPr>
          <p:cNvPr id="4" name="灯片编号占位符 3"/>
          <p:cNvSpPr>
            <a:spLocks noGrp="1"/>
          </p:cNvSpPr>
          <p:nvPr>
            <p:ph type="sldNum" sz="quarter" idx="5"/>
          </p:nvPr>
        </p:nvSpPr>
        <p:spPr/>
        <p:txBody>
          <a:bodyPr/>
          <a:lstStyle/>
          <a:p>
            <a:fld id="{2724D333-BB15-4A87-8099-304D5B000A37}" type="slidenum">
              <a:rPr lang="zh-CN" altLang="en-US" smtClean="0"/>
              <a:t>12</a:t>
            </a:fld>
            <a:endParaRPr lang="zh-CN" altLang="en-US"/>
          </a:p>
        </p:txBody>
      </p:sp>
    </p:spTree>
    <p:extLst>
      <p:ext uri="{BB962C8B-B14F-4D97-AF65-F5344CB8AC3E}">
        <p14:creationId xmlns:p14="http://schemas.microsoft.com/office/powerpoint/2010/main" val="1123992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插图</a:t>
            </a:r>
            <a:endParaRPr lang="en-US" altLang="zh-CN" dirty="0"/>
          </a:p>
          <a:p>
            <a:r>
              <a:rPr lang="en-US" altLang="zh-CN" dirty="0"/>
              <a:t>Explained variance ratio is almost 50%</a:t>
            </a:r>
          </a:p>
          <a:p>
            <a:r>
              <a:rPr lang="en-HK" altLang="zh-HK" dirty="0"/>
              <a:t>not very high score, as considering correlations, they are not highly correlated (Figure 11). Thus, we think those principal components are rational to select for this research.</a:t>
            </a:r>
            <a:endParaRPr lang="zh-CN" altLang="en-US" dirty="0"/>
          </a:p>
        </p:txBody>
      </p:sp>
      <p:sp>
        <p:nvSpPr>
          <p:cNvPr id="4" name="灯片编号占位符 3"/>
          <p:cNvSpPr>
            <a:spLocks noGrp="1"/>
          </p:cNvSpPr>
          <p:nvPr>
            <p:ph type="sldNum" sz="quarter" idx="5"/>
          </p:nvPr>
        </p:nvSpPr>
        <p:spPr/>
        <p:txBody>
          <a:bodyPr/>
          <a:lstStyle/>
          <a:p>
            <a:fld id="{2724D333-BB15-4A87-8099-304D5B000A37}" type="slidenum">
              <a:rPr lang="zh-CN" altLang="en-US" smtClean="0"/>
              <a:t>13</a:t>
            </a:fld>
            <a:endParaRPr lang="zh-CN" altLang="en-US"/>
          </a:p>
        </p:txBody>
      </p:sp>
    </p:spTree>
    <p:extLst>
      <p:ext uri="{BB962C8B-B14F-4D97-AF65-F5344CB8AC3E}">
        <p14:creationId xmlns:p14="http://schemas.microsoft.com/office/powerpoint/2010/main" val="33531405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Even though it is not very high score, as considering correlations, they are not highly correlated (Figure). Thus, we think those principal components are rational to select for this research.</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2724D333-BB15-4A87-8099-304D5B000A37}" type="slidenum">
              <a:rPr lang="zh-CN" altLang="en-US" smtClean="0"/>
              <a:t>14</a:t>
            </a:fld>
            <a:endParaRPr lang="zh-CN" altLang="en-US"/>
          </a:p>
        </p:txBody>
      </p:sp>
    </p:spTree>
    <p:extLst>
      <p:ext uri="{BB962C8B-B14F-4D97-AF65-F5344CB8AC3E}">
        <p14:creationId xmlns:p14="http://schemas.microsoft.com/office/powerpoint/2010/main" val="3800805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FF2402-2919-B2DD-B764-3620913F0A2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0FC6EFF-6364-8C15-086E-CD88852A3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91E8911-BAFD-CDE2-41A0-9796E8475E50}"/>
              </a:ext>
            </a:extLst>
          </p:cNvPr>
          <p:cNvSpPr>
            <a:spLocks noGrp="1"/>
          </p:cNvSpPr>
          <p:nvPr>
            <p:ph type="dt" sz="half" idx="10"/>
          </p:nvPr>
        </p:nvSpPr>
        <p:spPr/>
        <p:txBody>
          <a:bodyPr/>
          <a:lstStyle/>
          <a:p>
            <a:fld id="{F34B8269-6CC5-45F9-B201-8795BE98E3B8}" type="datetimeFigureOut">
              <a:rPr lang="zh-CN" altLang="en-US" smtClean="0"/>
              <a:t>2023/11/6</a:t>
            </a:fld>
            <a:endParaRPr lang="zh-CN" altLang="en-US"/>
          </a:p>
        </p:txBody>
      </p:sp>
      <p:sp>
        <p:nvSpPr>
          <p:cNvPr id="5" name="页脚占位符 4">
            <a:extLst>
              <a:ext uri="{FF2B5EF4-FFF2-40B4-BE49-F238E27FC236}">
                <a16:creationId xmlns:a16="http://schemas.microsoft.com/office/drawing/2014/main" id="{145C4F5E-D060-313C-86CE-96D2515BA61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D4D639B-613A-5D4D-710C-9175E9B02DB2}"/>
              </a:ext>
            </a:extLst>
          </p:cNvPr>
          <p:cNvSpPr>
            <a:spLocks noGrp="1"/>
          </p:cNvSpPr>
          <p:nvPr>
            <p:ph type="sldNum" sz="quarter" idx="12"/>
          </p:nvPr>
        </p:nvSpPr>
        <p:spPr/>
        <p:txBody>
          <a:bodyPr/>
          <a:lstStyle/>
          <a:p>
            <a:fld id="{022AD324-7CA1-45F6-A81D-CB591B44A60B}" type="slidenum">
              <a:rPr lang="zh-CN" altLang="en-US" smtClean="0"/>
              <a:t>‹#›</a:t>
            </a:fld>
            <a:endParaRPr lang="zh-CN" altLang="en-US"/>
          </a:p>
        </p:txBody>
      </p:sp>
    </p:spTree>
    <p:extLst>
      <p:ext uri="{BB962C8B-B14F-4D97-AF65-F5344CB8AC3E}">
        <p14:creationId xmlns:p14="http://schemas.microsoft.com/office/powerpoint/2010/main" val="2157582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81E212-FEA0-A584-0163-9E7C50C809B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8DC1678-8F1E-B8B2-2120-C45AE69AC7C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571898C-54C1-E773-E9E4-DF5CE2AC4BBA}"/>
              </a:ext>
            </a:extLst>
          </p:cNvPr>
          <p:cNvSpPr>
            <a:spLocks noGrp="1"/>
          </p:cNvSpPr>
          <p:nvPr>
            <p:ph type="dt" sz="half" idx="10"/>
          </p:nvPr>
        </p:nvSpPr>
        <p:spPr/>
        <p:txBody>
          <a:bodyPr/>
          <a:lstStyle/>
          <a:p>
            <a:fld id="{F34B8269-6CC5-45F9-B201-8795BE98E3B8}" type="datetimeFigureOut">
              <a:rPr lang="zh-CN" altLang="en-US" smtClean="0"/>
              <a:t>2023/11/6</a:t>
            </a:fld>
            <a:endParaRPr lang="zh-CN" altLang="en-US"/>
          </a:p>
        </p:txBody>
      </p:sp>
      <p:sp>
        <p:nvSpPr>
          <p:cNvPr id="5" name="页脚占位符 4">
            <a:extLst>
              <a:ext uri="{FF2B5EF4-FFF2-40B4-BE49-F238E27FC236}">
                <a16:creationId xmlns:a16="http://schemas.microsoft.com/office/drawing/2014/main" id="{D8B63F8A-FECB-6271-AAA8-43C525B62AE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9BA7844-36D8-676E-5DE6-5351E93CC3B2}"/>
              </a:ext>
            </a:extLst>
          </p:cNvPr>
          <p:cNvSpPr>
            <a:spLocks noGrp="1"/>
          </p:cNvSpPr>
          <p:nvPr>
            <p:ph type="sldNum" sz="quarter" idx="12"/>
          </p:nvPr>
        </p:nvSpPr>
        <p:spPr/>
        <p:txBody>
          <a:bodyPr/>
          <a:lstStyle/>
          <a:p>
            <a:fld id="{022AD324-7CA1-45F6-A81D-CB591B44A60B}" type="slidenum">
              <a:rPr lang="zh-CN" altLang="en-US" smtClean="0"/>
              <a:t>‹#›</a:t>
            </a:fld>
            <a:endParaRPr lang="zh-CN" altLang="en-US"/>
          </a:p>
        </p:txBody>
      </p:sp>
    </p:spTree>
    <p:extLst>
      <p:ext uri="{BB962C8B-B14F-4D97-AF65-F5344CB8AC3E}">
        <p14:creationId xmlns:p14="http://schemas.microsoft.com/office/powerpoint/2010/main" val="3261612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EFEEA7E-BAED-E420-92EA-CD27E49704F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A671658-34F1-15C1-81D1-55A73033391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27E59CE-E2E8-2ED6-03EA-E5D86FBDF020}"/>
              </a:ext>
            </a:extLst>
          </p:cNvPr>
          <p:cNvSpPr>
            <a:spLocks noGrp="1"/>
          </p:cNvSpPr>
          <p:nvPr>
            <p:ph type="dt" sz="half" idx="10"/>
          </p:nvPr>
        </p:nvSpPr>
        <p:spPr/>
        <p:txBody>
          <a:bodyPr/>
          <a:lstStyle/>
          <a:p>
            <a:fld id="{F34B8269-6CC5-45F9-B201-8795BE98E3B8}" type="datetimeFigureOut">
              <a:rPr lang="zh-CN" altLang="en-US" smtClean="0"/>
              <a:t>2023/11/6</a:t>
            </a:fld>
            <a:endParaRPr lang="zh-CN" altLang="en-US"/>
          </a:p>
        </p:txBody>
      </p:sp>
      <p:sp>
        <p:nvSpPr>
          <p:cNvPr id="5" name="页脚占位符 4">
            <a:extLst>
              <a:ext uri="{FF2B5EF4-FFF2-40B4-BE49-F238E27FC236}">
                <a16:creationId xmlns:a16="http://schemas.microsoft.com/office/drawing/2014/main" id="{39545C6D-F8D7-BFB8-93C3-A6F084F465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8F5DB65-8987-138C-D6EE-A82BAF198DA1}"/>
              </a:ext>
            </a:extLst>
          </p:cNvPr>
          <p:cNvSpPr>
            <a:spLocks noGrp="1"/>
          </p:cNvSpPr>
          <p:nvPr>
            <p:ph type="sldNum" sz="quarter" idx="12"/>
          </p:nvPr>
        </p:nvSpPr>
        <p:spPr/>
        <p:txBody>
          <a:bodyPr/>
          <a:lstStyle/>
          <a:p>
            <a:fld id="{022AD324-7CA1-45F6-A81D-CB591B44A60B}" type="slidenum">
              <a:rPr lang="zh-CN" altLang="en-US" smtClean="0"/>
              <a:t>‹#›</a:t>
            </a:fld>
            <a:endParaRPr lang="zh-CN" altLang="en-US"/>
          </a:p>
        </p:txBody>
      </p:sp>
    </p:spTree>
    <p:extLst>
      <p:ext uri="{BB962C8B-B14F-4D97-AF65-F5344CB8AC3E}">
        <p14:creationId xmlns:p14="http://schemas.microsoft.com/office/powerpoint/2010/main" val="3424013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0A18F0-6C42-3FBA-C83C-B8555479F86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2313D33-8375-733B-965C-C7CB0F45C66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00DC680-135E-CFFD-C669-5502DDF82C86}"/>
              </a:ext>
            </a:extLst>
          </p:cNvPr>
          <p:cNvSpPr>
            <a:spLocks noGrp="1"/>
          </p:cNvSpPr>
          <p:nvPr>
            <p:ph type="dt" sz="half" idx="10"/>
          </p:nvPr>
        </p:nvSpPr>
        <p:spPr/>
        <p:txBody>
          <a:bodyPr/>
          <a:lstStyle/>
          <a:p>
            <a:fld id="{F34B8269-6CC5-45F9-B201-8795BE98E3B8}" type="datetimeFigureOut">
              <a:rPr lang="zh-CN" altLang="en-US" smtClean="0"/>
              <a:t>2023/11/6</a:t>
            </a:fld>
            <a:endParaRPr lang="zh-CN" altLang="en-US"/>
          </a:p>
        </p:txBody>
      </p:sp>
      <p:sp>
        <p:nvSpPr>
          <p:cNvPr id="5" name="页脚占位符 4">
            <a:extLst>
              <a:ext uri="{FF2B5EF4-FFF2-40B4-BE49-F238E27FC236}">
                <a16:creationId xmlns:a16="http://schemas.microsoft.com/office/drawing/2014/main" id="{16F65323-49F7-27FC-54B1-35F5BC4628A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3B117E0-9AC8-F313-2828-D31B20236702}"/>
              </a:ext>
            </a:extLst>
          </p:cNvPr>
          <p:cNvSpPr>
            <a:spLocks noGrp="1"/>
          </p:cNvSpPr>
          <p:nvPr>
            <p:ph type="sldNum" sz="quarter" idx="12"/>
          </p:nvPr>
        </p:nvSpPr>
        <p:spPr/>
        <p:txBody>
          <a:bodyPr/>
          <a:lstStyle/>
          <a:p>
            <a:fld id="{022AD324-7CA1-45F6-A81D-CB591B44A60B}" type="slidenum">
              <a:rPr lang="zh-CN" altLang="en-US" smtClean="0"/>
              <a:t>‹#›</a:t>
            </a:fld>
            <a:endParaRPr lang="zh-CN" altLang="en-US"/>
          </a:p>
        </p:txBody>
      </p:sp>
    </p:spTree>
    <p:extLst>
      <p:ext uri="{BB962C8B-B14F-4D97-AF65-F5344CB8AC3E}">
        <p14:creationId xmlns:p14="http://schemas.microsoft.com/office/powerpoint/2010/main" val="2547073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0C035C-55A7-FEB0-DEAD-CCC4B2FFD17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CFB560C-BFE0-F3D5-A999-BE75BA3828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29EBB5A-F0F6-0C68-D85D-ABA8012286F0}"/>
              </a:ext>
            </a:extLst>
          </p:cNvPr>
          <p:cNvSpPr>
            <a:spLocks noGrp="1"/>
          </p:cNvSpPr>
          <p:nvPr>
            <p:ph type="dt" sz="half" idx="10"/>
          </p:nvPr>
        </p:nvSpPr>
        <p:spPr/>
        <p:txBody>
          <a:bodyPr/>
          <a:lstStyle/>
          <a:p>
            <a:fld id="{F34B8269-6CC5-45F9-B201-8795BE98E3B8}" type="datetimeFigureOut">
              <a:rPr lang="zh-CN" altLang="en-US" smtClean="0"/>
              <a:t>2023/11/6</a:t>
            </a:fld>
            <a:endParaRPr lang="zh-CN" altLang="en-US"/>
          </a:p>
        </p:txBody>
      </p:sp>
      <p:sp>
        <p:nvSpPr>
          <p:cNvPr id="5" name="页脚占位符 4">
            <a:extLst>
              <a:ext uri="{FF2B5EF4-FFF2-40B4-BE49-F238E27FC236}">
                <a16:creationId xmlns:a16="http://schemas.microsoft.com/office/drawing/2014/main" id="{F62C7077-3E6E-30A1-4D62-382617067B0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3EAE8BF-E1A5-E4BD-82C7-D2028A845E39}"/>
              </a:ext>
            </a:extLst>
          </p:cNvPr>
          <p:cNvSpPr>
            <a:spLocks noGrp="1"/>
          </p:cNvSpPr>
          <p:nvPr>
            <p:ph type="sldNum" sz="quarter" idx="12"/>
          </p:nvPr>
        </p:nvSpPr>
        <p:spPr/>
        <p:txBody>
          <a:bodyPr/>
          <a:lstStyle/>
          <a:p>
            <a:fld id="{022AD324-7CA1-45F6-A81D-CB591B44A60B}" type="slidenum">
              <a:rPr lang="zh-CN" altLang="en-US" smtClean="0"/>
              <a:t>‹#›</a:t>
            </a:fld>
            <a:endParaRPr lang="zh-CN" altLang="en-US"/>
          </a:p>
        </p:txBody>
      </p:sp>
    </p:spTree>
    <p:extLst>
      <p:ext uri="{BB962C8B-B14F-4D97-AF65-F5344CB8AC3E}">
        <p14:creationId xmlns:p14="http://schemas.microsoft.com/office/powerpoint/2010/main" val="709820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9892BE-8486-1654-B18F-3866686A46C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C2BB7E5-86EA-A5FB-750F-3A5BAA3E3C6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FAC44CA-F6BB-0597-B74A-6CB0008AADA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5F3173F-FA16-EB6E-EE92-08027D756961}"/>
              </a:ext>
            </a:extLst>
          </p:cNvPr>
          <p:cNvSpPr>
            <a:spLocks noGrp="1"/>
          </p:cNvSpPr>
          <p:nvPr>
            <p:ph type="dt" sz="half" idx="10"/>
          </p:nvPr>
        </p:nvSpPr>
        <p:spPr/>
        <p:txBody>
          <a:bodyPr/>
          <a:lstStyle/>
          <a:p>
            <a:fld id="{F34B8269-6CC5-45F9-B201-8795BE98E3B8}" type="datetimeFigureOut">
              <a:rPr lang="zh-CN" altLang="en-US" smtClean="0"/>
              <a:t>2023/11/6</a:t>
            </a:fld>
            <a:endParaRPr lang="zh-CN" altLang="en-US"/>
          </a:p>
        </p:txBody>
      </p:sp>
      <p:sp>
        <p:nvSpPr>
          <p:cNvPr id="6" name="页脚占位符 5">
            <a:extLst>
              <a:ext uri="{FF2B5EF4-FFF2-40B4-BE49-F238E27FC236}">
                <a16:creationId xmlns:a16="http://schemas.microsoft.com/office/drawing/2014/main" id="{7520368F-92D2-60A3-7B10-3FF8B42E8A1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E37D55B-83AC-85CC-1BEA-3F2BD7FCC69D}"/>
              </a:ext>
            </a:extLst>
          </p:cNvPr>
          <p:cNvSpPr>
            <a:spLocks noGrp="1"/>
          </p:cNvSpPr>
          <p:nvPr>
            <p:ph type="sldNum" sz="quarter" idx="12"/>
          </p:nvPr>
        </p:nvSpPr>
        <p:spPr/>
        <p:txBody>
          <a:bodyPr/>
          <a:lstStyle/>
          <a:p>
            <a:fld id="{022AD324-7CA1-45F6-A81D-CB591B44A60B}" type="slidenum">
              <a:rPr lang="zh-CN" altLang="en-US" smtClean="0"/>
              <a:t>‹#›</a:t>
            </a:fld>
            <a:endParaRPr lang="zh-CN" altLang="en-US"/>
          </a:p>
        </p:txBody>
      </p:sp>
    </p:spTree>
    <p:extLst>
      <p:ext uri="{BB962C8B-B14F-4D97-AF65-F5344CB8AC3E}">
        <p14:creationId xmlns:p14="http://schemas.microsoft.com/office/powerpoint/2010/main" val="2214695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EE96DB-F960-2896-D00F-FEA8F936AB2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EDF22D3-B37A-355D-E943-92B65363D9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6F0ACE6-001A-22EA-C827-9B1B52F8916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D9241C3-A158-F890-CAFA-B5730C288D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FF41E06-D45F-33B8-A568-D466373B952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7AF36A1-AE94-2844-EAEF-E42941574E96}"/>
              </a:ext>
            </a:extLst>
          </p:cNvPr>
          <p:cNvSpPr>
            <a:spLocks noGrp="1"/>
          </p:cNvSpPr>
          <p:nvPr>
            <p:ph type="dt" sz="half" idx="10"/>
          </p:nvPr>
        </p:nvSpPr>
        <p:spPr/>
        <p:txBody>
          <a:bodyPr/>
          <a:lstStyle/>
          <a:p>
            <a:fld id="{F34B8269-6CC5-45F9-B201-8795BE98E3B8}" type="datetimeFigureOut">
              <a:rPr lang="zh-CN" altLang="en-US" smtClean="0"/>
              <a:t>2023/11/6</a:t>
            </a:fld>
            <a:endParaRPr lang="zh-CN" altLang="en-US"/>
          </a:p>
        </p:txBody>
      </p:sp>
      <p:sp>
        <p:nvSpPr>
          <p:cNvPr id="8" name="页脚占位符 7">
            <a:extLst>
              <a:ext uri="{FF2B5EF4-FFF2-40B4-BE49-F238E27FC236}">
                <a16:creationId xmlns:a16="http://schemas.microsoft.com/office/drawing/2014/main" id="{9E5AA4BA-247C-732A-28C9-310A23DEC7D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FD59084-739E-6BC6-EB76-2A983FB7DAEF}"/>
              </a:ext>
            </a:extLst>
          </p:cNvPr>
          <p:cNvSpPr>
            <a:spLocks noGrp="1"/>
          </p:cNvSpPr>
          <p:nvPr>
            <p:ph type="sldNum" sz="quarter" idx="12"/>
          </p:nvPr>
        </p:nvSpPr>
        <p:spPr/>
        <p:txBody>
          <a:bodyPr/>
          <a:lstStyle/>
          <a:p>
            <a:fld id="{022AD324-7CA1-45F6-A81D-CB591B44A60B}" type="slidenum">
              <a:rPr lang="zh-CN" altLang="en-US" smtClean="0"/>
              <a:t>‹#›</a:t>
            </a:fld>
            <a:endParaRPr lang="zh-CN" altLang="en-US"/>
          </a:p>
        </p:txBody>
      </p:sp>
    </p:spTree>
    <p:extLst>
      <p:ext uri="{BB962C8B-B14F-4D97-AF65-F5344CB8AC3E}">
        <p14:creationId xmlns:p14="http://schemas.microsoft.com/office/powerpoint/2010/main" val="2555101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D0BCDF-169E-5A3A-9A1C-D59C09BDA68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C254AC4-40F1-10A1-CDD9-676A5431C409}"/>
              </a:ext>
            </a:extLst>
          </p:cNvPr>
          <p:cNvSpPr>
            <a:spLocks noGrp="1"/>
          </p:cNvSpPr>
          <p:nvPr>
            <p:ph type="dt" sz="half" idx="10"/>
          </p:nvPr>
        </p:nvSpPr>
        <p:spPr/>
        <p:txBody>
          <a:bodyPr/>
          <a:lstStyle/>
          <a:p>
            <a:fld id="{F34B8269-6CC5-45F9-B201-8795BE98E3B8}" type="datetimeFigureOut">
              <a:rPr lang="zh-CN" altLang="en-US" smtClean="0"/>
              <a:t>2023/11/6</a:t>
            </a:fld>
            <a:endParaRPr lang="zh-CN" altLang="en-US"/>
          </a:p>
        </p:txBody>
      </p:sp>
      <p:sp>
        <p:nvSpPr>
          <p:cNvPr id="4" name="页脚占位符 3">
            <a:extLst>
              <a:ext uri="{FF2B5EF4-FFF2-40B4-BE49-F238E27FC236}">
                <a16:creationId xmlns:a16="http://schemas.microsoft.com/office/drawing/2014/main" id="{40CFD084-1935-ED88-1227-C776B891E38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55CD94C-7315-6F87-ED6C-DDF4CA9A76A2}"/>
              </a:ext>
            </a:extLst>
          </p:cNvPr>
          <p:cNvSpPr>
            <a:spLocks noGrp="1"/>
          </p:cNvSpPr>
          <p:nvPr>
            <p:ph type="sldNum" sz="quarter" idx="12"/>
          </p:nvPr>
        </p:nvSpPr>
        <p:spPr/>
        <p:txBody>
          <a:bodyPr/>
          <a:lstStyle/>
          <a:p>
            <a:fld id="{022AD324-7CA1-45F6-A81D-CB591B44A60B}" type="slidenum">
              <a:rPr lang="zh-CN" altLang="en-US" smtClean="0"/>
              <a:t>‹#›</a:t>
            </a:fld>
            <a:endParaRPr lang="zh-CN" altLang="en-US"/>
          </a:p>
        </p:txBody>
      </p:sp>
    </p:spTree>
    <p:extLst>
      <p:ext uri="{BB962C8B-B14F-4D97-AF65-F5344CB8AC3E}">
        <p14:creationId xmlns:p14="http://schemas.microsoft.com/office/powerpoint/2010/main" val="1552678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C163384-D262-7BA5-2C37-EE57C1F08B4C}"/>
              </a:ext>
            </a:extLst>
          </p:cNvPr>
          <p:cNvSpPr>
            <a:spLocks noGrp="1"/>
          </p:cNvSpPr>
          <p:nvPr>
            <p:ph type="dt" sz="half" idx="10"/>
          </p:nvPr>
        </p:nvSpPr>
        <p:spPr/>
        <p:txBody>
          <a:bodyPr/>
          <a:lstStyle/>
          <a:p>
            <a:fld id="{F34B8269-6CC5-45F9-B201-8795BE98E3B8}" type="datetimeFigureOut">
              <a:rPr lang="zh-CN" altLang="en-US" smtClean="0"/>
              <a:t>2023/11/6</a:t>
            </a:fld>
            <a:endParaRPr lang="zh-CN" altLang="en-US"/>
          </a:p>
        </p:txBody>
      </p:sp>
      <p:sp>
        <p:nvSpPr>
          <p:cNvPr id="3" name="页脚占位符 2">
            <a:extLst>
              <a:ext uri="{FF2B5EF4-FFF2-40B4-BE49-F238E27FC236}">
                <a16:creationId xmlns:a16="http://schemas.microsoft.com/office/drawing/2014/main" id="{5D675EE4-A26F-0D1B-1736-2083F17C1DD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7C8CD79-06A1-A5D1-DBC6-3C1E400B27EE}"/>
              </a:ext>
            </a:extLst>
          </p:cNvPr>
          <p:cNvSpPr>
            <a:spLocks noGrp="1"/>
          </p:cNvSpPr>
          <p:nvPr>
            <p:ph type="sldNum" sz="quarter" idx="12"/>
          </p:nvPr>
        </p:nvSpPr>
        <p:spPr/>
        <p:txBody>
          <a:bodyPr/>
          <a:lstStyle/>
          <a:p>
            <a:fld id="{022AD324-7CA1-45F6-A81D-CB591B44A60B}" type="slidenum">
              <a:rPr lang="zh-CN" altLang="en-US" smtClean="0"/>
              <a:t>‹#›</a:t>
            </a:fld>
            <a:endParaRPr lang="zh-CN" altLang="en-US"/>
          </a:p>
        </p:txBody>
      </p:sp>
    </p:spTree>
    <p:extLst>
      <p:ext uri="{BB962C8B-B14F-4D97-AF65-F5344CB8AC3E}">
        <p14:creationId xmlns:p14="http://schemas.microsoft.com/office/powerpoint/2010/main" val="2786678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869CDF-9AF7-5B8D-5E7A-2F8000BA8D5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680A8AA-457B-6DDC-A092-FF4E4F0E81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6D0AFCB-FA66-D8F1-064C-5E6C166B12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6F4E608-9909-4E75-9202-B43CAB9F3FBE}"/>
              </a:ext>
            </a:extLst>
          </p:cNvPr>
          <p:cNvSpPr>
            <a:spLocks noGrp="1"/>
          </p:cNvSpPr>
          <p:nvPr>
            <p:ph type="dt" sz="half" idx="10"/>
          </p:nvPr>
        </p:nvSpPr>
        <p:spPr/>
        <p:txBody>
          <a:bodyPr/>
          <a:lstStyle/>
          <a:p>
            <a:fld id="{F34B8269-6CC5-45F9-B201-8795BE98E3B8}" type="datetimeFigureOut">
              <a:rPr lang="zh-CN" altLang="en-US" smtClean="0"/>
              <a:t>2023/11/6</a:t>
            </a:fld>
            <a:endParaRPr lang="zh-CN" altLang="en-US"/>
          </a:p>
        </p:txBody>
      </p:sp>
      <p:sp>
        <p:nvSpPr>
          <p:cNvPr id="6" name="页脚占位符 5">
            <a:extLst>
              <a:ext uri="{FF2B5EF4-FFF2-40B4-BE49-F238E27FC236}">
                <a16:creationId xmlns:a16="http://schemas.microsoft.com/office/drawing/2014/main" id="{EC2FDE07-C727-D6CB-75FF-5325A922CD7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51D8CD7-8092-E0D4-15F0-974925D7465A}"/>
              </a:ext>
            </a:extLst>
          </p:cNvPr>
          <p:cNvSpPr>
            <a:spLocks noGrp="1"/>
          </p:cNvSpPr>
          <p:nvPr>
            <p:ph type="sldNum" sz="quarter" idx="12"/>
          </p:nvPr>
        </p:nvSpPr>
        <p:spPr/>
        <p:txBody>
          <a:bodyPr/>
          <a:lstStyle/>
          <a:p>
            <a:fld id="{022AD324-7CA1-45F6-A81D-CB591B44A60B}" type="slidenum">
              <a:rPr lang="zh-CN" altLang="en-US" smtClean="0"/>
              <a:t>‹#›</a:t>
            </a:fld>
            <a:endParaRPr lang="zh-CN" altLang="en-US"/>
          </a:p>
        </p:txBody>
      </p:sp>
    </p:spTree>
    <p:extLst>
      <p:ext uri="{BB962C8B-B14F-4D97-AF65-F5344CB8AC3E}">
        <p14:creationId xmlns:p14="http://schemas.microsoft.com/office/powerpoint/2010/main" val="2016922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F1E873-0A0D-9F91-5340-FC4E41F4A23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847B5C8-EC7A-8C4A-99A4-FC282661C3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42DA339-55F0-A7C1-1051-683541B7A7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082B8A3-FCAA-AF2C-B8A3-BB6AFC3F758A}"/>
              </a:ext>
            </a:extLst>
          </p:cNvPr>
          <p:cNvSpPr>
            <a:spLocks noGrp="1"/>
          </p:cNvSpPr>
          <p:nvPr>
            <p:ph type="dt" sz="half" idx="10"/>
          </p:nvPr>
        </p:nvSpPr>
        <p:spPr/>
        <p:txBody>
          <a:bodyPr/>
          <a:lstStyle/>
          <a:p>
            <a:fld id="{F34B8269-6CC5-45F9-B201-8795BE98E3B8}" type="datetimeFigureOut">
              <a:rPr lang="zh-CN" altLang="en-US" smtClean="0"/>
              <a:t>2023/11/6</a:t>
            </a:fld>
            <a:endParaRPr lang="zh-CN" altLang="en-US"/>
          </a:p>
        </p:txBody>
      </p:sp>
      <p:sp>
        <p:nvSpPr>
          <p:cNvPr id="6" name="页脚占位符 5">
            <a:extLst>
              <a:ext uri="{FF2B5EF4-FFF2-40B4-BE49-F238E27FC236}">
                <a16:creationId xmlns:a16="http://schemas.microsoft.com/office/drawing/2014/main" id="{EF702D60-E4ED-8F4D-631C-8B768DB8E66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900F760-BBAB-82A5-8F95-D6A19BAF6435}"/>
              </a:ext>
            </a:extLst>
          </p:cNvPr>
          <p:cNvSpPr>
            <a:spLocks noGrp="1"/>
          </p:cNvSpPr>
          <p:nvPr>
            <p:ph type="sldNum" sz="quarter" idx="12"/>
          </p:nvPr>
        </p:nvSpPr>
        <p:spPr/>
        <p:txBody>
          <a:bodyPr/>
          <a:lstStyle/>
          <a:p>
            <a:fld id="{022AD324-7CA1-45F6-A81D-CB591B44A60B}" type="slidenum">
              <a:rPr lang="zh-CN" altLang="en-US" smtClean="0"/>
              <a:t>‹#›</a:t>
            </a:fld>
            <a:endParaRPr lang="zh-CN" altLang="en-US"/>
          </a:p>
        </p:txBody>
      </p:sp>
    </p:spTree>
    <p:extLst>
      <p:ext uri="{BB962C8B-B14F-4D97-AF65-F5344CB8AC3E}">
        <p14:creationId xmlns:p14="http://schemas.microsoft.com/office/powerpoint/2010/main" val="1201631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5E6C837-9E83-B0A9-9027-6E440542DF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DB3BB21-AE7A-E292-A70B-2B7935D52C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DC4683F-DEB5-4E27-EAD7-CE698CFE35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4B8269-6CC5-45F9-B201-8795BE98E3B8}" type="datetimeFigureOut">
              <a:rPr lang="zh-CN" altLang="en-US" smtClean="0"/>
              <a:t>2023/11/6</a:t>
            </a:fld>
            <a:endParaRPr lang="zh-CN" altLang="en-US"/>
          </a:p>
        </p:txBody>
      </p:sp>
      <p:sp>
        <p:nvSpPr>
          <p:cNvPr id="5" name="页脚占位符 4">
            <a:extLst>
              <a:ext uri="{FF2B5EF4-FFF2-40B4-BE49-F238E27FC236}">
                <a16:creationId xmlns:a16="http://schemas.microsoft.com/office/drawing/2014/main" id="{139C59FC-42A2-5459-1451-3E424CF1B9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8C8724A-02D6-FCE6-EF2C-348A901B62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2AD324-7CA1-45F6-A81D-CB591B44A60B}" type="slidenum">
              <a:rPr lang="zh-CN" altLang="en-US" smtClean="0"/>
              <a:t>‹#›</a:t>
            </a:fld>
            <a:endParaRPr lang="zh-CN" altLang="en-US"/>
          </a:p>
        </p:txBody>
      </p:sp>
    </p:spTree>
    <p:extLst>
      <p:ext uri="{BB962C8B-B14F-4D97-AF65-F5344CB8AC3E}">
        <p14:creationId xmlns:p14="http://schemas.microsoft.com/office/powerpoint/2010/main" val="19989925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F30E84-88CD-DADF-09C6-655EFD6A79EC}"/>
              </a:ext>
            </a:extLst>
          </p:cNvPr>
          <p:cNvSpPr>
            <a:spLocks noGrp="1"/>
          </p:cNvSpPr>
          <p:nvPr>
            <p:ph type="ctrTitle"/>
          </p:nvPr>
        </p:nvSpPr>
        <p:spPr>
          <a:xfrm>
            <a:off x="762000" y="764117"/>
            <a:ext cx="10668000" cy="2409296"/>
          </a:xfrm>
        </p:spPr>
        <p:txBody>
          <a:bodyPr>
            <a:noAutofit/>
          </a:bodyPr>
          <a:lstStyle/>
          <a:p>
            <a:pPr>
              <a:lnSpc>
                <a:spcPct val="100000"/>
              </a:lnSpc>
            </a:pPr>
            <a:r>
              <a:rPr lang="en-US" altLang="zh-CN" sz="3600" dirty="0">
                <a:solidFill>
                  <a:srgbClr val="C00000"/>
                </a:solidFill>
                <a:latin typeface="Microsoft Sans Serif" panose="020B0604020202020204" pitchFamily="34" charset="0"/>
                <a:ea typeface="Microsoft Sans Serif" panose="020B0604020202020204" pitchFamily="34" charset="0"/>
                <a:cs typeface="Microsoft Sans Serif" panose="020B0604020202020204" pitchFamily="34" charset="0"/>
              </a:rPr>
              <a:t>MAFS 6010Z-L1 Artificial Intelligence in Fintech</a:t>
            </a:r>
            <a:br>
              <a:rPr lang="en-US" altLang="zh-CN" sz="3600" dirty="0">
                <a:solidFill>
                  <a:srgbClr val="C00000"/>
                </a:solidFill>
                <a:latin typeface="Microsoft Sans Serif" panose="020B0604020202020204" pitchFamily="34" charset="0"/>
                <a:ea typeface="Microsoft Sans Serif" panose="020B0604020202020204" pitchFamily="34" charset="0"/>
                <a:cs typeface="Microsoft Sans Serif" panose="020B0604020202020204" pitchFamily="34" charset="0"/>
              </a:rPr>
            </a:br>
            <a:r>
              <a:rPr lang="en-US" altLang="zh-CN" sz="3600" dirty="0">
                <a:latin typeface="Microsoft Sans Serif" panose="020B0604020202020204" pitchFamily="34" charset="0"/>
                <a:ea typeface="Microsoft Sans Serif" panose="020B0604020202020204" pitchFamily="34" charset="0"/>
                <a:cs typeface="Microsoft Sans Serif" panose="020B0604020202020204" pitchFamily="34" charset="0"/>
              </a:rPr>
              <a:t>Warm-up Project:</a:t>
            </a:r>
            <a:br>
              <a:rPr lang="en-US" altLang="zh-CN" sz="3600" dirty="0">
                <a:latin typeface="Microsoft Sans Serif" panose="020B0604020202020204" pitchFamily="34" charset="0"/>
                <a:ea typeface="Microsoft Sans Serif" panose="020B0604020202020204" pitchFamily="34" charset="0"/>
                <a:cs typeface="Microsoft Sans Serif" panose="020B0604020202020204" pitchFamily="34" charset="0"/>
              </a:rPr>
            </a:br>
            <a:r>
              <a:rPr lang="en-US" altLang="zh-CN" sz="3600" dirty="0">
                <a:latin typeface="Microsoft Sans Serif" panose="020B0604020202020204" pitchFamily="34" charset="0"/>
                <a:ea typeface="Microsoft Sans Serif" panose="020B0604020202020204" pitchFamily="34" charset="0"/>
                <a:cs typeface="Microsoft Sans Serif" panose="020B0604020202020204" pitchFamily="34" charset="0"/>
              </a:rPr>
              <a:t>Home Credit Default Risk Analysis</a:t>
            </a:r>
            <a:br>
              <a:rPr lang="en-US" altLang="zh-CN" sz="3600" dirty="0">
                <a:latin typeface="Microsoft Sans Serif" panose="020B0604020202020204" pitchFamily="34" charset="0"/>
                <a:ea typeface="Microsoft Sans Serif" panose="020B0604020202020204" pitchFamily="34" charset="0"/>
                <a:cs typeface="Microsoft Sans Serif" panose="020B0604020202020204" pitchFamily="34" charset="0"/>
              </a:rPr>
            </a:br>
            <a:r>
              <a:rPr lang="en-US" altLang="zh-CN" sz="3600" dirty="0">
                <a:latin typeface="Microsoft Sans Serif" panose="020B0604020202020204" pitchFamily="34" charset="0"/>
                <a:ea typeface="Microsoft Sans Serif" panose="020B0604020202020204" pitchFamily="34" charset="0"/>
                <a:cs typeface="Microsoft Sans Serif" panose="020B0604020202020204" pitchFamily="34" charset="0"/>
              </a:rPr>
              <a:t>Using Machine Learning Models</a:t>
            </a:r>
            <a:endParaRPr lang="zh-CN" altLang="en-US" sz="3600" dirty="0">
              <a:latin typeface="Microsoft Sans Serif" panose="020B0604020202020204" pitchFamily="34" charset="0"/>
              <a:ea typeface="Microsoft JhengHei" panose="020B0604030504040204" pitchFamily="34" charset="-120"/>
              <a:cs typeface="Microsoft Sans Serif" panose="020B0604020202020204" pitchFamily="34" charset="0"/>
            </a:endParaRPr>
          </a:p>
        </p:txBody>
      </p:sp>
      <p:sp>
        <p:nvSpPr>
          <p:cNvPr id="3" name="副标题 2">
            <a:extLst>
              <a:ext uri="{FF2B5EF4-FFF2-40B4-BE49-F238E27FC236}">
                <a16:creationId xmlns:a16="http://schemas.microsoft.com/office/drawing/2014/main" id="{0C64F449-2575-8DF2-09C7-73A050104605}"/>
              </a:ext>
            </a:extLst>
          </p:cNvPr>
          <p:cNvSpPr>
            <a:spLocks noGrp="1"/>
          </p:cNvSpPr>
          <p:nvPr>
            <p:ph type="subTitle" idx="1"/>
          </p:nvPr>
        </p:nvSpPr>
        <p:spPr>
          <a:xfrm>
            <a:off x="762001" y="3417077"/>
            <a:ext cx="10667999" cy="2409296"/>
          </a:xfrm>
        </p:spPr>
        <p:txBody>
          <a:bodyPr>
            <a:noAutofit/>
          </a:bodyPr>
          <a:lstStyle/>
          <a:p>
            <a:r>
              <a:rPr lang="en-US" altLang="zh-CN" sz="2500" dirty="0">
                <a:latin typeface="Microsoft Sans Serif" panose="020B0604020202020204" pitchFamily="34" charset="0"/>
                <a:ea typeface="Microsoft Sans Serif" panose="020B0604020202020204" pitchFamily="34" charset="0"/>
                <a:cs typeface="Microsoft Sans Serif" panose="020B0604020202020204" pitchFamily="34" charset="0"/>
              </a:rPr>
              <a:t>Wenjing XUE 21028457</a:t>
            </a:r>
          </a:p>
          <a:p>
            <a:r>
              <a:rPr lang="en-US" altLang="zh-CN" sz="2500" dirty="0" err="1">
                <a:latin typeface="Microsoft Sans Serif" panose="020B0604020202020204" pitchFamily="34" charset="0"/>
                <a:ea typeface="Microsoft Sans Serif" panose="020B0604020202020204" pitchFamily="34" charset="0"/>
                <a:cs typeface="Microsoft Sans Serif" panose="020B0604020202020204" pitchFamily="34" charset="0"/>
              </a:rPr>
              <a:t>Hongxi</a:t>
            </a:r>
            <a:r>
              <a:rPr lang="en-US" altLang="zh-CN" sz="2500" dirty="0">
                <a:latin typeface="Microsoft Sans Serif" panose="020B0604020202020204" pitchFamily="34" charset="0"/>
                <a:ea typeface="Microsoft Sans Serif" panose="020B0604020202020204" pitchFamily="34" charset="0"/>
                <a:cs typeface="Microsoft Sans Serif" panose="020B0604020202020204" pitchFamily="34" charset="0"/>
              </a:rPr>
              <a:t> CHEN 21025223</a:t>
            </a:r>
          </a:p>
          <a:p>
            <a:r>
              <a:rPr lang="en-US" altLang="zh-CN" sz="2500" dirty="0" err="1">
                <a:latin typeface="Microsoft Sans Serif" panose="020B0604020202020204" pitchFamily="34" charset="0"/>
                <a:ea typeface="Microsoft Sans Serif" panose="020B0604020202020204" pitchFamily="34" charset="0"/>
                <a:cs typeface="Microsoft Sans Serif" panose="020B0604020202020204" pitchFamily="34" charset="0"/>
              </a:rPr>
              <a:t>Guobin</a:t>
            </a:r>
            <a:r>
              <a:rPr lang="en-US" altLang="zh-CN" sz="2500" dirty="0">
                <a:latin typeface="Microsoft Sans Serif" panose="020B0604020202020204" pitchFamily="34" charset="0"/>
                <a:ea typeface="Microsoft Sans Serif" panose="020B0604020202020204" pitchFamily="34" charset="0"/>
                <a:cs typeface="Microsoft Sans Serif" panose="020B0604020202020204" pitchFamily="34" charset="0"/>
              </a:rPr>
              <a:t> DING 21018385</a:t>
            </a:r>
          </a:p>
          <a:p>
            <a:r>
              <a:rPr lang="en-US" altLang="zh-CN" sz="2500" dirty="0">
                <a:latin typeface="Microsoft Sans Serif" panose="020B0604020202020204" pitchFamily="34" charset="0"/>
                <a:ea typeface="Microsoft Sans Serif" panose="020B0604020202020204" pitchFamily="34" charset="0"/>
                <a:cs typeface="Microsoft Sans Serif" panose="020B0604020202020204" pitchFamily="34" charset="0"/>
              </a:rPr>
              <a:t>Guan QIAO 21017331</a:t>
            </a:r>
          </a:p>
          <a:p>
            <a:r>
              <a:rPr lang="en-US" altLang="zh-CN" sz="2500" dirty="0">
                <a:latin typeface="Microsoft Sans Serif" panose="020B0604020202020204" pitchFamily="34" charset="0"/>
                <a:ea typeface="Microsoft Sans Serif" panose="020B0604020202020204" pitchFamily="34" charset="0"/>
                <a:cs typeface="Microsoft Sans Serif" panose="020B0604020202020204" pitchFamily="34" charset="0"/>
              </a:rPr>
              <a:t>Teacher: Professor Yuan YAO</a:t>
            </a:r>
          </a:p>
          <a:p>
            <a:r>
              <a:rPr lang="en-US" altLang="zh-CN" sz="2500" dirty="0">
                <a:latin typeface="Microsoft Sans Serif" panose="020B0604020202020204" pitchFamily="34" charset="0"/>
                <a:ea typeface="Microsoft Sans Serif" panose="020B0604020202020204" pitchFamily="34" charset="0"/>
                <a:cs typeface="Microsoft Sans Serif" panose="020B0604020202020204" pitchFamily="34" charset="0"/>
              </a:rPr>
              <a:t>Hong</a:t>
            </a:r>
            <a:r>
              <a:rPr lang="zh-CN" altLang="en-US" sz="25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altLang="zh-CN" sz="2500" dirty="0">
                <a:latin typeface="Microsoft Sans Serif" panose="020B0604020202020204" pitchFamily="34" charset="0"/>
                <a:ea typeface="Microsoft Sans Serif" panose="020B0604020202020204" pitchFamily="34" charset="0"/>
                <a:cs typeface="Microsoft Sans Serif" panose="020B0604020202020204" pitchFamily="34" charset="0"/>
              </a:rPr>
              <a:t>Kong</a:t>
            </a:r>
            <a:r>
              <a:rPr lang="zh-CN" altLang="en-US" sz="25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altLang="zh-CN" sz="2500" dirty="0">
                <a:latin typeface="Microsoft Sans Serif" panose="020B0604020202020204" pitchFamily="34" charset="0"/>
                <a:ea typeface="Microsoft Sans Serif" panose="020B0604020202020204" pitchFamily="34" charset="0"/>
                <a:cs typeface="Microsoft Sans Serif" panose="020B0604020202020204" pitchFamily="34" charset="0"/>
              </a:rPr>
              <a:t>University of Science and Technology</a:t>
            </a:r>
            <a:endParaRPr lang="zh-CN" altLang="en-US" sz="2500" dirty="0">
              <a:latin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39509160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2928A1B9-4D70-35C3-35F6-B796A1B10792}"/>
              </a:ext>
            </a:extLst>
          </p:cNvPr>
          <p:cNvSpPr txBox="1"/>
          <p:nvPr/>
        </p:nvSpPr>
        <p:spPr>
          <a:xfrm>
            <a:off x="829600" y="405497"/>
            <a:ext cx="10662443" cy="1200329"/>
          </a:xfrm>
          <a:prstGeom prst="rect">
            <a:avLst/>
          </a:prstGeom>
          <a:noFill/>
        </p:spPr>
        <p:txBody>
          <a:bodyPr wrap="square" rtlCol="0">
            <a:spAutoFit/>
          </a:bodyPr>
          <a:lstStyle/>
          <a:p>
            <a:pPr algn="ctr"/>
            <a:r>
              <a:rPr lang="en-US" altLang="zh-CN" sz="3600" dirty="0">
                <a:solidFill>
                  <a:srgbClr val="C00000"/>
                </a:solidFill>
                <a:latin typeface="Microsoft Sans Serif" panose="020B0604020202020204" pitchFamily="34" charset="0"/>
                <a:ea typeface="Microsoft Sans Serif" panose="020B0604020202020204" pitchFamily="34" charset="0"/>
                <a:cs typeface="Microsoft Sans Serif" panose="020B0604020202020204" pitchFamily="34" charset="0"/>
              </a:rPr>
              <a:t>Data Processing- </a:t>
            </a:r>
          </a:p>
          <a:p>
            <a:pPr algn="ctr"/>
            <a:r>
              <a:rPr lang="en-US" altLang="zh-CN" sz="3600" dirty="0">
                <a:solidFill>
                  <a:srgbClr val="C00000"/>
                </a:solidFill>
                <a:latin typeface="Microsoft Sans Serif" panose="020B0604020202020204" pitchFamily="34" charset="0"/>
                <a:ea typeface="Microsoft Sans Serif" panose="020B0604020202020204" pitchFamily="34" charset="0"/>
                <a:cs typeface="Microsoft Sans Serif" panose="020B0604020202020204" pitchFamily="34" charset="0"/>
              </a:rPr>
              <a:t>Synthetic Minority Oversampling Technique</a:t>
            </a:r>
            <a:endParaRPr lang="zh-CN" altLang="en-US" sz="3600" dirty="0">
              <a:solidFill>
                <a:srgbClr val="C00000"/>
              </a:solidFill>
              <a:latin typeface="Microsoft Sans Serif" panose="020B0604020202020204" pitchFamily="34" charset="0"/>
              <a:cs typeface="Microsoft Sans Serif" panose="020B0604020202020204" pitchFamily="34" charset="0"/>
            </a:endParaRPr>
          </a:p>
        </p:txBody>
      </p:sp>
      <p:pic>
        <p:nvPicPr>
          <p:cNvPr id="3" name="图片 2">
            <a:extLst>
              <a:ext uri="{FF2B5EF4-FFF2-40B4-BE49-F238E27FC236}">
                <a16:creationId xmlns:a16="http://schemas.microsoft.com/office/drawing/2014/main" id="{7BB7747D-D513-6C92-D45B-7EF627DA64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713" y="1605826"/>
            <a:ext cx="4628620" cy="4624046"/>
          </a:xfrm>
          <a:prstGeom prst="rect">
            <a:avLst/>
          </a:prstGeom>
        </p:spPr>
      </p:pic>
      <p:pic>
        <p:nvPicPr>
          <p:cNvPr id="7" name="图片 6">
            <a:extLst>
              <a:ext uri="{FF2B5EF4-FFF2-40B4-BE49-F238E27FC236}">
                <a16:creationId xmlns:a16="http://schemas.microsoft.com/office/drawing/2014/main" id="{D47DDB5B-98BC-E50F-2043-DD91A38E9B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88667" y="1605826"/>
            <a:ext cx="4628620" cy="4624046"/>
          </a:xfrm>
          <a:prstGeom prst="rect">
            <a:avLst/>
          </a:prstGeom>
        </p:spPr>
      </p:pic>
    </p:spTree>
    <p:extLst>
      <p:ext uri="{BB962C8B-B14F-4D97-AF65-F5344CB8AC3E}">
        <p14:creationId xmlns:p14="http://schemas.microsoft.com/office/powerpoint/2010/main" val="168603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2928A1B9-4D70-35C3-35F6-B796A1B10792}"/>
              </a:ext>
            </a:extLst>
          </p:cNvPr>
          <p:cNvSpPr txBox="1"/>
          <p:nvPr/>
        </p:nvSpPr>
        <p:spPr>
          <a:xfrm>
            <a:off x="829600" y="405497"/>
            <a:ext cx="10662443" cy="1200329"/>
          </a:xfrm>
          <a:prstGeom prst="rect">
            <a:avLst/>
          </a:prstGeom>
          <a:noFill/>
        </p:spPr>
        <p:txBody>
          <a:bodyPr wrap="square" rtlCol="0">
            <a:spAutoFit/>
          </a:bodyPr>
          <a:lstStyle/>
          <a:p>
            <a:pPr algn="ctr"/>
            <a:r>
              <a:rPr lang="en-US" altLang="zh-CN" sz="3600" dirty="0">
                <a:solidFill>
                  <a:srgbClr val="C00000"/>
                </a:solidFill>
                <a:latin typeface="Microsoft Sans Serif" panose="020B0604020202020204" pitchFamily="34" charset="0"/>
                <a:ea typeface="Microsoft Sans Serif" panose="020B0604020202020204" pitchFamily="34" charset="0"/>
                <a:cs typeface="Microsoft Sans Serif" panose="020B0604020202020204" pitchFamily="34" charset="0"/>
              </a:rPr>
              <a:t>Feature Selection Engineering-</a:t>
            </a:r>
          </a:p>
          <a:p>
            <a:pPr algn="ctr"/>
            <a:r>
              <a:rPr lang="en-US" altLang="zh-CN" sz="3600" dirty="0">
                <a:solidFill>
                  <a:srgbClr val="C00000"/>
                </a:solidFill>
                <a:latin typeface="Microsoft Sans Serif" panose="020B0604020202020204" pitchFamily="34" charset="0"/>
                <a:ea typeface="Microsoft Sans Serif" panose="020B0604020202020204" pitchFamily="34" charset="0"/>
                <a:cs typeface="Microsoft Sans Serif" panose="020B0604020202020204" pitchFamily="34" charset="0"/>
              </a:rPr>
              <a:t>Data Leakage Processing</a:t>
            </a:r>
            <a:endParaRPr lang="zh-CN" altLang="en-US" sz="3600" dirty="0">
              <a:solidFill>
                <a:srgbClr val="C00000"/>
              </a:solidFill>
              <a:latin typeface="Microsoft Sans Serif" panose="020B0604020202020204" pitchFamily="34" charset="0"/>
              <a:cs typeface="Microsoft Sans Serif" panose="020B0604020202020204" pitchFamily="34" charset="0"/>
            </a:endParaRPr>
          </a:p>
        </p:txBody>
      </p:sp>
      <p:sp>
        <p:nvSpPr>
          <p:cNvPr id="5" name="文本框 1">
            <a:extLst>
              <a:ext uri="{FF2B5EF4-FFF2-40B4-BE49-F238E27FC236}">
                <a16:creationId xmlns:a16="http://schemas.microsoft.com/office/drawing/2014/main" id="{C9B35931-74FB-4156-A96D-6607FAE4CFFF}"/>
              </a:ext>
            </a:extLst>
          </p:cNvPr>
          <p:cNvSpPr txBox="1"/>
          <p:nvPr/>
        </p:nvSpPr>
        <p:spPr>
          <a:xfrm>
            <a:off x="874713" y="1605826"/>
            <a:ext cx="10572218" cy="3539430"/>
          </a:xfrm>
          <a:prstGeom prst="rect">
            <a:avLst/>
          </a:prstGeom>
          <a:noFill/>
        </p:spPr>
        <p:txBody>
          <a:bodyPr wrap="square" rtlCol="0">
            <a:spAutoFit/>
          </a:bodyPr>
          <a:lstStyle/>
          <a:p>
            <a:pPr marL="457200" indent="-457200">
              <a:buFont typeface="Arial" panose="020B0604020202020204" pitchFamily="34" charset="0"/>
              <a:buChar char="•"/>
            </a:pPr>
            <a:r>
              <a:rPr lang="en-US" altLang="zh-HK" sz="2800" dirty="0">
                <a:latin typeface="Microsoft Sans Serif" panose="020B0604020202020204" pitchFamily="34" charset="0"/>
                <a:ea typeface="Microsoft Sans Serif" panose="020B0604020202020204" pitchFamily="34" charset="0"/>
                <a:cs typeface="Microsoft Sans Serif" panose="020B0604020202020204" pitchFamily="34" charset="0"/>
              </a:rPr>
              <a:t>May lead to:</a:t>
            </a:r>
          </a:p>
          <a:p>
            <a:pPr marL="914400" lvl="1" indent="-457200">
              <a:buFont typeface="Microsoft Sans Serif" panose="020B0604020202020204" pitchFamily="34" charset="0"/>
              <a:buChar char="—"/>
            </a:pPr>
            <a:r>
              <a:rPr lang="en-US" altLang="zh-HK" sz="2800" dirty="0">
                <a:latin typeface="Microsoft Sans Serif" panose="020B0604020202020204" pitchFamily="34" charset="0"/>
                <a:ea typeface="Microsoft Sans Serif" panose="020B0604020202020204" pitchFamily="34" charset="0"/>
                <a:cs typeface="Microsoft Sans Serif" panose="020B0604020202020204" pitchFamily="34" charset="0"/>
              </a:rPr>
              <a:t>Great performance in the training set</a:t>
            </a:r>
          </a:p>
          <a:p>
            <a:pPr marL="914400" lvl="1" indent="-457200">
              <a:buFont typeface="Microsoft Sans Serif" panose="020B0604020202020204" pitchFamily="34" charset="0"/>
              <a:buChar char="—"/>
            </a:pPr>
            <a:r>
              <a:rPr lang="en-US" altLang="zh-HK" sz="2800" dirty="0">
                <a:latin typeface="Microsoft Sans Serif" panose="020B0604020202020204" pitchFamily="34" charset="0"/>
                <a:ea typeface="Microsoft Sans Serif" panose="020B0604020202020204" pitchFamily="34" charset="0"/>
                <a:cs typeface="Microsoft Sans Serif" panose="020B0604020202020204" pitchFamily="34" charset="0"/>
              </a:rPr>
              <a:t>Poor in testing set</a:t>
            </a:r>
          </a:p>
          <a:p>
            <a:pPr marL="457200" indent="-457200">
              <a:buFont typeface="Arial" panose="020B0604020202020204" pitchFamily="34" charset="0"/>
              <a:buChar char="•"/>
            </a:pPr>
            <a:r>
              <a:rPr lang="en-US" altLang="zh-HK" sz="2800" dirty="0">
                <a:latin typeface="Microsoft Sans Serif" panose="020B0604020202020204" pitchFamily="34" charset="0"/>
                <a:ea typeface="Microsoft Sans Serif" panose="020B0604020202020204" pitchFamily="34" charset="0"/>
                <a:cs typeface="Microsoft Sans Serif" panose="020B0604020202020204" pitchFamily="34" charset="0"/>
              </a:rPr>
              <a:t>Solution: </a:t>
            </a:r>
          </a:p>
          <a:p>
            <a:pPr marL="914400" lvl="1" indent="-457200">
              <a:buFont typeface="Microsoft Sans Serif" panose="020B0604020202020204" pitchFamily="34" charset="0"/>
              <a:buChar char="—"/>
            </a:pPr>
            <a:r>
              <a:rPr lang="en-US" altLang="zh-HK" sz="2800" dirty="0">
                <a:latin typeface="Microsoft Sans Serif" panose="020B0604020202020204" pitchFamily="34" charset="0"/>
                <a:ea typeface="Microsoft Sans Serif" panose="020B0604020202020204" pitchFamily="34" charset="0"/>
                <a:cs typeface="Microsoft Sans Serif" panose="020B0604020202020204" pitchFamily="34" charset="0"/>
              </a:rPr>
              <a:t>Drop features with high causality</a:t>
            </a:r>
          </a:p>
          <a:p>
            <a:pPr marL="914400" lvl="1" indent="-457200">
              <a:buFont typeface="Microsoft Sans Serif" panose="020B0604020202020204" pitchFamily="34" charset="0"/>
              <a:buChar char="—"/>
            </a:pPr>
            <a:r>
              <a:rPr lang="en-US" altLang="zh-HK" sz="2800" dirty="0">
                <a:latin typeface="Microsoft Sans Serif" panose="020B0604020202020204" pitchFamily="34" charset="0"/>
                <a:ea typeface="Microsoft Sans Serif" panose="020B0604020202020204" pitchFamily="34" charset="0"/>
                <a:cs typeface="Microsoft Sans Serif" panose="020B0604020202020204" pitchFamily="34" charset="0"/>
              </a:rPr>
              <a:t>Based on experts’ research</a:t>
            </a:r>
          </a:p>
          <a:p>
            <a:pPr marL="914400" lvl="1" indent="-457200">
              <a:buFont typeface="Microsoft Sans Serif" panose="020B0604020202020204" pitchFamily="34" charset="0"/>
              <a:buChar char="—"/>
            </a:pPr>
            <a:endParaRPr lang="en-US" altLang="zh-CN" sz="28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lvl="1"/>
            <a:endParaRPr lang="en-US" altLang="zh-CN" sz="28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2810876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2928A1B9-4D70-35C3-35F6-B796A1B10792}"/>
              </a:ext>
            </a:extLst>
          </p:cNvPr>
          <p:cNvSpPr txBox="1"/>
          <p:nvPr/>
        </p:nvSpPr>
        <p:spPr>
          <a:xfrm>
            <a:off x="829600" y="405497"/>
            <a:ext cx="10662443" cy="1200329"/>
          </a:xfrm>
          <a:prstGeom prst="rect">
            <a:avLst/>
          </a:prstGeom>
          <a:noFill/>
        </p:spPr>
        <p:txBody>
          <a:bodyPr wrap="square" rtlCol="0">
            <a:spAutoFit/>
          </a:bodyPr>
          <a:lstStyle/>
          <a:p>
            <a:pPr algn="ctr"/>
            <a:r>
              <a:rPr lang="en-US" altLang="zh-CN" sz="3600" dirty="0">
                <a:solidFill>
                  <a:srgbClr val="C00000"/>
                </a:solidFill>
                <a:latin typeface="Microsoft Sans Serif" panose="020B0604020202020204" pitchFamily="34" charset="0"/>
                <a:ea typeface="Microsoft Sans Serif" panose="020B0604020202020204" pitchFamily="34" charset="0"/>
                <a:cs typeface="Microsoft Sans Serif" panose="020B0604020202020204" pitchFamily="34" charset="0"/>
              </a:rPr>
              <a:t>Feature Selection Engineering-</a:t>
            </a:r>
          </a:p>
          <a:p>
            <a:pPr algn="ctr"/>
            <a:r>
              <a:rPr lang="en-US" altLang="zh-CN" sz="3600" dirty="0">
                <a:solidFill>
                  <a:srgbClr val="C00000"/>
                </a:solidFill>
                <a:latin typeface="Microsoft Sans Serif" panose="020B0604020202020204" pitchFamily="34" charset="0"/>
                <a:ea typeface="Microsoft Sans Serif" panose="020B0604020202020204" pitchFamily="34" charset="0"/>
                <a:cs typeface="Microsoft Sans Serif" panose="020B0604020202020204" pitchFamily="34" charset="0"/>
              </a:rPr>
              <a:t>Principal Components Analysis [PCA]</a:t>
            </a:r>
            <a:endParaRPr lang="zh-CN" altLang="en-US" sz="3600" dirty="0">
              <a:solidFill>
                <a:srgbClr val="C00000"/>
              </a:solidFill>
              <a:latin typeface="Microsoft Sans Serif" panose="020B0604020202020204" pitchFamily="34" charset="0"/>
              <a:cs typeface="Microsoft Sans Serif" panose="020B0604020202020204" pitchFamily="34" charset="0"/>
            </a:endParaRPr>
          </a:p>
        </p:txBody>
      </p:sp>
      <p:sp>
        <p:nvSpPr>
          <p:cNvPr id="5" name="文本框 1">
            <a:extLst>
              <a:ext uri="{FF2B5EF4-FFF2-40B4-BE49-F238E27FC236}">
                <a16:creationId xmlns:a16="http://schemas.microsoft.com/office/drawing/2014/main" id="{C9B35931-74FB-4156-A96D-6607FAE4CFFF}"/>
              </a:ext>
            </a:extLst>
          </p:cNvPr>
          <p:cNvSpPr txBox="1"/>
          <p:nvPr/>
        </p:nvSpPr>
        <p:spPr>
          <a:xfrm>
            <a:off x="874712" y="1605826"/>
            <a:ext cx="10572218" cy="2677656"/>
          </a:xfrm>
          <a:prstGeom prst="rect">
            <a:avLst/>
          </a:prstGeom>
          <a:noFill/>
        </p:spPr>
        <p:txBody>
          <a:bodyPr wrap="square" rtlCol="0">
            <a:spAutoFit/>
          </a:bodyPr>
          <a:lstStyle/>
          <a:p>
            <a:pPr marL="457200" indent="-457200">
              <a:buFont typeface="Arial" panose="020B0604020202020204" pitchFamily="34" charset="0"/>
              <a:buChar char="•"/>
            </a:pPr>
            <a:r>
              <a:rPr lang="en-US" altLang="zh-HK" sz="2800" dirty="0">
                <a:latin typeface="Microsoft Sans Serif" panose="020B0604020202020204" pitchFamily="34" charset="0"/>
                <a:ea typeface="Microsoft Sans Serif" panose="020B0604020202020204" pitchFamily="34" charset="0"/>
                <a:cs typeface="Microsoft Sans Serif" panose="020B0604020202020204" pitchFamily="34" charset="0"/>
              </a:rPr>
              <a:t>Treat categorical variables</a:t>
            </a:r>
          </a:p>
          <a:p>
            <a:pPr marL="457200" indent="-457200">
              <a:buFont typeface="Arial" panose="020B0604020202020204" pitchFamily="34" charset="0"/>
              <a:buChar char="•"/>
            </a:pPr>
            <a:r>
              <a:rPr lang="en-US" altLang="zh-HK" sz="2800" dirty="0">
                <a:latin typeface="Microsoft Sans Serif" panose="020B0604020202020204" pitchFamily="34" charset="0"/>
                <a:ea typeface="Microsoft Sans Serif" panose="020B0604020202020204" pitchFamily="34" charset="0"/>
                <a:cs typeface="Microsoft Sans Serif" panose="020B0604020202020204" pitchFamily="34" charset="0"/>
              </a:rPr>
              <a:t>Goal: </a:t>
            </a:r>
          </a:p>
          <a:p>
            <a:pPr marL="914400" lvl="1" indent="-457200">
              <a:buFont typeface="Microsoft Sans Serif" panose="020B0604020202020204" pitchFamily="34" charset="0"/>
              <a:buChar char="—"/>
            </a:pPr>
            <a:r>
              <a:rPr lang="en-US" altLang="zh-HK" sz="2800" dirty="0">
                <a:latin typeface="Microsoft Sans Serif" panose="020B0604020202020204" pitchFamily="34" charset="0"/>
                <a:ea typeface="Microsoft Sans Serif" panose="020B0604020202020204" pitchFamily="34" charset="0"/>
                <a:cs typeface="Microsoft Sans Serif" panose="020B0604020202020204" pitchFamily="34" charset="0"/>
              </a:rPr>
              <a:t>Map the high-dimensional data into low-dimensional space</a:t>
            </a:r>
          </a:p>
          <a:p>
            <a:pPr marL="914400" lvl="1" indent="-457200">
              <a:buFont typeface="Microsoft Sans Serif" panose="020B0604020202020204" pitchFamily="34" charset="0"/>
              <a:buChar char="—"/>
            </a:pPr>
            <a:r>
              <a:rPr lang="en-US" altLang="zh-HK" sz="2800" dirty="0">
                <a:latin typeface="Microsoft Sans Serif" panose="020B0604020202020204" pitchFamily="34" charset="0"/>
                <a:ea typeface="Microsoft Sans Serif" panose="020B0604020202020204" pitchFamily="34" charset="0"/>
                <a:cs typeface="Microsoft Sans Serif" panose="020B0604020202020204" pitchFamily="34" charset="0"/>
              </a:rPr>
              <a:t>Try to fully depict characteristics</a:t>
            </a:r>
          </a:p>
          <a:p>
            <a:pPr marL="457200" indent="-457200">
              <a:buFont typeface="Arial" panose="020B0604020202020204" pitchFamily="34" charset="0"/>
              <a:buChar char="•"/>
            </a:pPr>
            <a:r>
              <a:rPr lang="en-US" altLang="zh-CN" sz="2800" dirty="0">
                <a:latin typeface="Microsoft Sans Serif" panose="020B0604020202020204" pitchFamily="34" charset="0"/>
                <a:ea typeface="Microsoft Sans Serif" panose="020B0604020202020204" pitchFamily="34" charset="0"/>
                <a:cs typeface="Microsoft Sans Serif" panose="020B0604020202020204" pitchFamily="34" charset="0"/>
              </a:rPr>
              <a:t>Reduce dimension to 10</a:t>
            </a:r>
          </a:p>
          <a:p>
            <a:pPr lvl="1"/>
            <a:endParaRPr lang="en-US" altLang="zh-CN" sz="28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4239587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2928A1B9-4D70-35C3-35F6-B796A1B10792}"/>
              </a:ext>
            </a:extLst>
          </p:cNvPr>
          <p:cNvSpPr txBox="1"/>
          <p:nvPr/>
        </p:nvSpPr>
        <p:spPr>
          <a:xfrm>
            <a:off x="829600" y="405497"/>
            <a:ext cx="10662443" cy="1200329"/>
          </a:xfrm>
          <a:prstGeom prst="rect">
            <a:avLst/>
          </a:prstGeom>
          <a:noFill/>
        </p:spPr>
        <p:txBody>
          <a:bodyPr wrap="square" rtlCol="0">
            <a:spAutoFit/>
          </a:bodyPr>
          <a:lstStyle/>
          <a:p>
            <a:pPr algn="ctr"/>
            <a:r>
              <a:rPr lang="en-US" altLang="zh-CN" sz="3600" dirty="0">
                <a:solidFill>
                  <a:srgbClr val="C00000"/>
                </a:solidFill>
                <a:latin typeface="Microsoft Sans Serif" panose="020B0604020202020204" pitchFamily="34" charset="0"/>
                <a:ea typeface="Microsoft Sans Serif" panose="020B0604020202020204" pitchFamily="34" charset="0"/>
                <a:cs typeface="Microsoft Sans Serif" panose="020B0604020202020204" pitchFamily="34" charset="0"/>
              </a:rPr>
              <a:t>Feature Selection Engineering-</a:t>
            </a:r>
          </a:p>
          <a:p>
            <a:pPr algn="ctr"/>
            <a:r>
              <a:rPr lang="en-US" altLang="zh-CN" sz="3600" dirty="0">
                <a:solidFill>
                  <a:srgbClr val="C00000"/>
                </a:solidFill>
                <a:latin typeface="Microsoft Sans Serif" panose="020B0604020202020204" pitchFamily="34" charset="0"/>
                <a:ea typeface="Microsoft Sans Serif" panose="020B0604020202020204" pitchFamily="34" charset="0"/>
                <a:cs typeface="Microsoft Sans Serif" panose="020B0604020202020204" pitchFamily="34" charset="0"/>
              </a:rPr>
              <a:t>Principal Components Analysis [PCA]</a:t>
            </a:r>
            <a:endParaRPr lang="zh-CN" altLang="en-US" sz="3600" dirty="0">
              <a:solidFill>
                <a:srgbClr val="C00000"/>
              </a:solidFill>
              <a:latin typeface="Microsoft Sans Serif" panose="020B0604020202020204" pitchFamily="34" charset="0"/>
              <a:cs typeface="Microsoft Sans Serif" panose="020B0604020202020204" pitchFamily="34" charset="0"/>
            </a:endParaRPr>
          </a:p>
        </p:txBody>
      </p:sp>
      <p:pic>
        <p:nvPicPr>
          <p:cNvPr id="3" name="图片 2">
            <a:extLst>
              <a:ext uri="{FF2B5EF4-FFF2-40B4-BE49-F238E27FC236}">
                <a16:creationId xmlns:a16="http://schemas.microsoft.com/office/drawing/2014/main" id="{DCF2338E-39AC-E8A9-DF05-BDFCD3AA98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3932" y="1605826"/>
            <a:ext cx="8604135" cy="4684569"/>
          </a:xfrm>
          <a:prstGeom prst="rect">
            <a:avLst/>
          </a:prstGeom>
        </p:spPr>
      </p:pic>
    </p:spTree>
    <p:extLst>
      <p:ext uri="{BB962C8B-B14F-4D97-AF65-F5344CB8AC3E}">
        <p14:creationId xmlns:p14="http://schemas.microsoft.com/office/powerpoint/2010/main" val="1555979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2928A1B9-4D70-35C3-35F6-B796A1B10792}"/>
              </a:ext>
            </a:extLst>
          </p:cNvPr>
          <p:cNvSpPr txBox="1"/>
          <p:nvPr/>
        </p:nvSpPr>
        <p:spPr>
          <a:xfrm>
            <a:off x="829600" y="405497"/>
            <a:ext cx="10662443" cy="1200329"/>
          </a:xfrm>
          <a:prstGeom prst="rect">
            <a:avLst/>
          </a:prstGeom>
          <a:noFill/>
        </p:spPr>
        <p:txBody>
          <a:bodyPr wrap="square" rtlCol="0">
            <a:spAutoFit/>
          </a:bodyPr>
          <a:lstStyle/>
          <a:p>
            <a:pPr algn="ctr"/>
            <a:r>
              <a:rPr lang="en-US" altLang="zh-CN" sz="3600" dirty="0">
                <a:solidFill>
                  <a:srgbClr val="C00000"/>
                </a:solidFill>
                <a:latin typeface="Microsoft Sans Serif" panose="020B0604020202020204" pitchFamily="34" charset="0"/>
                <a:ea typeface="Microsoft Sans Serif" panose="020B0604020202020204" pitchFamily="34" charset="0"/>
                <a:cs typeface="Microsoft Sans Serif" panose="020B0604020202020204" pitchFamily="34" charset="0"/>
              </a:rPr>
              <a:t>Feature Selection Engineering-</a:t>
            </a:r>
          </a:p>
          <a:p>
            <a:pPr algn="ctr"/>
            <a:r>
              <a:rPr lang="en-US" altLang="zh-CN" sz="3600" dirty="0">
                <a:solidFill>
                  <a:srgbClr val="C00000"/>
                </a:solidFill>
                <a:latin typeface="Microsoft Sans Serif" panose="020B0604020202020204" pitchFamily="34" charset="0"/>
                <a:ea typeface="Microsoft Sans Serif" panose="020B0604020202020204" pitchFamily="34" charset="0"/>
                <a:cs typeface="Microsoft Sans Serif" panose="020B0604020202020204" pitchFamily="34" charset="0"/>
              </a:rPr>
              <a:t>Principal Components Analysis [PCA]</a:t>
            </a:r>
            <a:endParaRPr lang="zh-CN" altLang="en-US" sz="3600" dirty="0">
              <a:solidFill>
                <a:srgbClr val="C00000"/>
              </a:solidFill>
              <a:latin typeface="Microsoft Sans Serif" panose="020B0604020202020204" pitchFamily="34" charset="0"/>
              <a:cs typeface="Microsoft Sans Serif" panose="020B0604020202020204" pitchFamily="34" charset="0"/>
            </a:endParaRPr>
          </a:p>
        </p:txBody>
      </p:sp>
      <p:pic>
        <p:nvPicPr>
          <p:cNvPr id="2" name="图片 1">
            <a:extLst>
              <a:ext uri="{FF2B5EF4-FFF2-40B4-BE49-F238E27FC236}">
                <a16:creationId xmlns:a16="http://schemas.microsoft.com/office/drawing/2014/main" id="{98E7796A-7497-38BF-E435-0759EF5D43A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3604" y="1605826"/>
            <a:ext cx="5269460" cy="4647669"/>
          </a:xfrm>
          <a:prstGeom prst="rect">
            <a:avLst/>
          </a:prstGeom>
          <a:noFill/>
          <a:ln>
            <a:noFill/>
          </a:ln>
        </p:spPr>
      </p:pic>
    </p:spTree>
    <p:extLst>
      <p:ext uri="{BB962C8B-B14F-4D97-AF65-F5344CB8AC3E}">
        <p14:creationId xmlns:p14="http://schemas.microsoft.com/office/powerpoint/2010/main" val="3094361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59A529A-272E-BAEA-3F47-65C0CA710CC5}"/>
              </a:ext>
            </a:extLst>
          </p:cNvPr>
          <p:cNvSpPr txBox="1"/>
          <p:nvPr/>
        </p:nvSpPr>
        <p:spPr>
          <a:xfrm>
            <a:off x="874713" y="1635405"/>
            <a:ext cx="6000294" cy="523220"/>
          </a:xfrm>
          <a:prstGeom prst="rect">
            <a:avLst/>
          </a:prstGeom>
          <a:noFill/>
        </p:spPr>
        <p:txBody>
          <a:bodyPr wrap="square" rtlCol="0">
            <a:spAutoFit/>
          </a:bodyPr>
          <a:lstStyle>
            <a:defPPr>
              <a:defRPr lang="zh-CN"/>
            </a:defPPr>
            <a:lvl1pPr marL="457200" indent="-457200">
              <a:buFont typeface="Arial" panose="020B0604020202020204" pitchFamily="34" charset="0"/>
              <a:buChar char="•"/>
              <a:defRPr sz="2800">
                <a:latin typeface="Microsoft Sans Serif" panose="020B0604020202020204" pitchFamily="34" charset="0"/>
                <a:ea typeface="Microsoft Sans Serif" panose="020B0604020202020204" pitchFamily="34" charset="0"/>
                <a:cs typeface="Microsoft Sans Serif" panose="020B0604020202020204" pitchFamily="34" charset="0"/>
              </a:defRPr>
            </a:lvl1pPr>
            <a:lvl2pPr marL="914400" lvl="1" indent="-457200">
              <a:buFont typeface="Microsoft Sans Serif" panose="020B0604020202020204" pitchFamily="34" charset="0"/>
              <a:buChar char="—"/>
              <a:defRPr sz="2800">
                <a:latin typeface="Microsoft Sans Serif" panose="020B0604020202020204" pitchFamily="34" charset="0"/>
                <a:ea typeface="Microsoft Sans Serif" panose="020B0604020202020204" pitchFamily="34" charset="0"/>
                <a:cs typeface="Microsoft Sans Serif" panose="020B0604020202020204" pitchFamily="34" charset="0"/>
              </a:defRPr>
            </a:lvl2pPr>
          </a:lstStyle>
          <a:p>
            <a:r>
              <a:rPr lang="en-US" altLang="zh-CN" dirty="0"/>
              <a:t>Random Forest</a:t>
            </a:r>
            <a:endParaRPr lang="zh-CN" altLang="en-US" dirty="0"/>
          </a:p>
        </p:txBody>
      </p:sp>
      <p:pic>
        <p:nvPicPr>
          <p:cNvPr id="4" name="图片 3">
            <a:extLst>
              <a:ext uri="{FF2B5EF4-FFF2-40B4-BE49-F238E27FC236}">
                <a16:creationId xmlns:a16="http://schemas.microsoft.com/office/drawing/2014/main" id="{40ABC171-2F4C-DA8D-DB1F-FED65EF46E4C}"/>
              </a:ext>
            </a:extLst>
          </p:cNvPr>
          <p:cNvPicPr>
            <a:picLocks noChangeAspect="1"/>
          </p:cNvPicPr>
          <p:nvPr/>
        </p:nvPicPr>
        <p:blipFill>
          <a:blip r:embed="rId2"/>
          <a:stretch>
            <a:fillRect/>
          </a:stretch>
        </p:blipFill>
        <p:spPr>
          <a:xfrm>
            <a:off x="328379" y="2904827"/>
            <a:ext cx="5397997" cy="2500294"/>
          </a:xfrm>
          <a:prstGeom prst="rect">
            <a:avLst/>
          </a:prstGeom>
        </p:spPr>
      </p:pic>
      <p:sp>
        <p:nvSpPr>
          <p:cNvPr id="7" name="文本框 6">
            <a:extLst>
              <a:ext uri="{FF2B5EF4-FFF2-40B4-BE49-F238E27FC236}">
                <a16:creationId xmlns:a16="http://schemas.microsoft.com/office/drawing/2014/main" id="{D0268A30-4553-421C-9053-68160EC2686B}"/>
              </a:ext>
            </a:extLst>
          </p:cNvPr>
          <p:cNvSpPr txBox="1"/>
          <p:nvPr/>
        </p:nvSpPr>
        <p:spPr>
          <a:xfrm>
            <a:off x="5788722" y="1635405"/>
            <a:ext cx="6000294" cy="523220"/>
          </a:xfrm>
          <a:prstGeom prst="rect">
            <a:avLst/>
          </a:prstGeom>
          <a:noFill/>
        </p:spPr>
        <p:txBody>
          <a:bodyPr wrap="square" rtlCol="0">
            <a:spAutoFit/>
          </a:bodyPr>
          <a:lstStyle>
            <a:defPPr>
              <a:defRPr lang="zh-CN"/>
            </a:defPPr>
            <a:lvl1pPr marL="457200" indent="-457200">
              <a:buFont typeface="Arial" panose="020B0604020202020204" pitchFamily="34" charset="0"/>
              <a:buChar char="•"/>
              <a:defRPr sz="2800">
                <a:latin typeface="Microsoft Sans Serif" panose="020B0604020202020204" pitchFamily="34" charset="0"/>
                <a:ea typeface="Microsoft Sans Serif" panose="020B0604020202020204" pitchFamily="34" charset="0"/>
                <a:cs typeface="Microsoft Sans Serif" panose="020B0604020202020204" pitchFamily="34" charset="0"/>
              </a:defRPr>
            </a:lvl1pPr>
            <a:lvl2pPr marL="914400" lvl="1" indent="-457200">
              <a:buFont typeface="Microsoft Sans Serif" panose="020B0604020202020204" pitchFamily="34" charset="0"/>
              <a:buChar char="—"/>
              <a:defRPr sz="2800">
                <a:latin typeface="Microsoft Sans Serif" panose="020B0604020202020204" pitchFamily="34" charset="0"/>
                <a:ea typeface="Microsoft Sans Serif" panose="020B0604020202020204" pitchFamily="34" charset="0"/>
                <a:cs typeface="Microsoft Sans Serif" panose="020B0604020202020204" pitchFamily="34" charset="0"/>
              </a:defRPr>
            </a:lvl2pPr>
          </a:lstStyle>
          <a:p>
            <a:r>
              <a:rPr lang="en-US" altLang="zh-CN" dirty="0"/>
              <a:t>Pearson Correlation Coefficient</a:t>
            </a:r>
            <a:endParaRPr lang="zh-CN" altLang="en-US" dirty="0"/>
          </a:p>
        </p:txBody>
      </p:sp>
      <p:pic>
        <p:nvPicPr>
          <p:cNvPr id="15" name="图片 14">
            <a:extLst>
              <a:ext uri="{FF2B5EF4-FFF2-40B4-BE49-F238E27FC236}">
                <a16:creationId xmlns:a16="http://schemas.microsoft.com/office/drawing/2014/main" id="{4DE91B85-ECC8-082B-A88D-1F0AA5E225C5}"/>
              </a:ext>
            </a:extLst>
          </p:cNvPr>
          <p:cNvPicPr>
            <a:picLocks noChangeAspect="1"/>
          </p:cNvPicPr>
          <p:nvPr/>
        </p:nvPicPr>
        <p:blipFill>
          <a:blip r:embed="rId3"/>
          <a:stretch>
            <a:fillRect/>
          </a:stretch>
        </p:blipFill>
        <p:spPr>
          <a:xfrm>
            <a:off x="5788722" y="2410084"/>
            <a:ext cx="5950039" cy="3688080"/>
          </a:xfrm>
          <a:prstGeom prst="rect">
            <a:avLst/>
          </a:prstGeom>
        </p:spPr>
      </p:pic>
      <p:sp>
        <p:nvSpPr>
          <p:cNvPr id="3" name="文本框 2">
            <a:extLst>
              <a:ext uri="{FF2B5EF4-FFF2-40B4-BE49-F238E27FC236}">
                <a16:creationId xmlns:a16="http://schemas.microsoft.com/office/drawing/2014/main" id="{F49024FD-8E8A-2E1C-1700-578094500E05}"/>
              </a:ext>
            </a:extLst>
          </p:cNvPr>
          <p:cNvSpPr txBox="1"/>
          <p:nvPr/>
        </p:nvSpPr>
        <p:spPr>
          <a:xfrm>
            <a:off x="829600" y="405497"/>
            <a:ext cx="10662443" cy="1200329"/>
          </a:xfrm>
          <a:prstGeom prst="rect">
            <a:avLst/>
          </a:prstGeom>
          <a:noFill/>
        </p:spPr>
        <p:txBody>
          <a:bodyPr wrap="square" rtlCol="0">
            <a:spAutoFit/>
          </a:bodyPr>
          <a:lstStyle/>
          <a:p>
            <a:pPr algn="ctr"/>
            <a:r>
              <a:rPr lang="en-US" altLang="zh-CN" sz="3600" dirty="0">
                <a:solidFill>
                  <a:srgbClr val="C00000"/>
                </a:solidFill>
                <a:latin typeface="Microsoft Sans Serif" panose="020B0604020202020204" pitchFamily="34" charset="0"/>
                <a:ea typeface="Microsoft Sans Serif" panose="020B0604020202020204" pitchFamily="34" charset="0"/>
                <a:cs typeface="Microsoft Sans Serif" panose="020B0604020202020204" pitchFamily="34" charset="0"/>
              </a:rPr>
              <a:t>Feature Selection Engineering-</a:t>
            </a:r>
          </a:p>
          <a:p>
            <a:pPr algn="ctr"/>
            <a:r>
              <a:rPr lang="en-US" altLang="zh-CN" sz="3600" dirty="0">
                <a:solidFill>
                  <a:srgbClr val="C00000"/>
                </a:solidFill>
                <a:latin typeface="Microsoft Sans Serif" panose="020B0604020202020204" pitchFamily="34" charset="0"/>
                <a:ea typeface="Microsoft Sans Serif" panose="020B0604020202020204" pitchFamily="34" charset="0"/>
                <a:cs typeface="Microsoft Sans Serif" panose="020B0604020202020204" pitchFamily="34" charset="0"/>
              </a:rPr>
              <a:t>Random Forest &amp; Pearson Correlation Coefficient</a:t>
            </a:r>
            <a:endParaRPr lang="zh-CN" altLang="en-US" sz="3600" dirty="0">
              <a:solidFill>
                <a:srgbClr val="C00000"/>
              </a:solidFill>
              <a:latin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3371999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2928A1B9-4D70-35C3-35F6-B796A1B10792}"/>
              </a:ext>
            </a:extLst>
          </p:cNvPr>
          <p:cNvSpPr txBox="1"/>
          <p:nvPr/>
        </p:nvSpPr>
        <p:spPr>
          <a:xfrm>
            <a:off x="764778" y="504571"/>
            <a:ext cx="10662443" cy="646331"/>
          </a:xfrm>
          <a:prstGeom prst="rect">
            <a:avLst/>
          </a:prstGeom>
          <a:noFill/>
        </p:spPr>
        <p:txBody>
          <a:bodyPr wrap="square" rtlCol="0">
            <a:spAutoFit/>
          </a:bodyPr>
          <a:lstStyle>
            <a:defPPr>
              <a:defRPr lang="zh-CN"/>
            </a:defPPr>
            <a:lvl1pPr algn="ctr">
              <a:defRPr sz="3600">
                <a:solidFill>
                  <a:srgbClr val="C00000"/>
                </a:solidFill>
                <a:latin typeface="Microsoft Sans Serif" panose="020B0604020202020204" pitchFamily="34" charset="0"/>
                <a:ea typeface="Microsoft Sans Serif" panose="020B0604020202020204" pitchFamily="34" charset="0"/>
                <a:cs typeface="Microsoft Sans Serif" panose="020B0604020202020204" pitchFamily="34" charset="0"/>
              </a:defRPr>
            </a:lvl1pPr>
          </a:lstStyle>
          <a:p>
            <a:r>
              <a:rPr lang="en-US" altLang="zh-CN" dirty="0"/>
              <a:t>Model Construction</a:t>
            </a:r>
            <a:r>
              <a:rPr lang="zh-CN" altLang="en-US" dirty="0"/>
              <a:t> </a:t>
            </a:r>
            <a:r>
              <a:rPr lang="en-US" altLang="zh-CN" dirty="0"/>
              <a:t>&amp;</a:t>
            </a:r>
            <a:r>
              <a:rPr lang="zh-CN" altLang="en-US" dirty="0"/>
              <a:t> </a:t>
            </a:r>
            <a:r>
              <a:rPr lang="en-US" altLang="zh-CN" dirty="0"/>
              <a:t>Comparison </a:t>
            </a:r>
          </a:p>
        </p:txBody>
      </p:sp>
      <p:sp>
        <p:nvSpPr>
          <p:cNvPr id="2" name="文本框 1">
            <a:extLst>
              <a:ext uri="{FF2B5EF4-FFF2-40B4-BE49-F238E27FC236}">
                <a16:creationId xmlns:a16="http://schemas.microsoft.com/office/drawing/2014/main" id="{659A529A-272E-BAEA-3F47-65C0CA710CC5}"/>
              </a:ext>
            </a:extLst>
          </p:cNvPr>
          <p:cNvSpPr txBox="1"/>
          <p:nvPr/>
        </p:nvSpPr>
        <p:spPr>
          <a:xfrm>
            <a:off x="1011889" y="1108185"/>
            <a:ext cx="6000294" cy="4401205"/>
          </a:xfrm>
          <a:prstGeom prst="rect">
            <a:avLst/>
          </a:prstGeom>
          <a:noFill/>
        </p:spPr>
        <p:txBody>
          <a:bodyPr wrap="square" rtlCol="0">
            <a:spAutoFit/>
          </a:bodyPr>
          <a:lstStyle>
            <a:defPPr>
              <a:defRPr lang="zh-CN"/>
            </a:defPPr>
            <a:lvl1pPr marL="457200" indent="-457200">
              <a:buFont typeface="Arial" panose="020B0604020202020204" pitchFamily="34" charset="0"/>
              <a:buChar char="•"/>
              <a:defRPr sz="2800">
                <a:latin typeface="Microsoft Sans Serif" panose="020B0604020202020204" pitchFamily="34" charset="0"/>
                <a:ea typeface="Microsoft Sans Serif" panose="020B0604020202020204" pitchFamily="34" charset="0"/>
                <a:cs typeface="Microsoft Sans Serif" panose="020B0604020202020204" pitchFamily="34" charset="0"/>
              </a:defRPr>
            </a:lvl1pPr>
            <a:lvl2pPr marL="914400" lvl="1" indent="-457200">
              <a:buFont typeface="Microsoft Sans Serif" panose="020B0604020202020204" pitchFamily="34" charset="0"/>
              <a:buChar char="—"/>
              <a:defRPr sz="2800">
                <a:latin typeface="Microsoft Sans Serif" panose="020B0604020202020204" pitchFamily="34" charset="0"/>
                <a:ea typeface="Microsoft Sans Serif" panose="020B0604020202020204" pitchFamily="34" charset="0"/>
                <a:cs typeface="Microsoft Sans Serif" panose="020B0604020202020204" pitchFamily="34" charset="0"/>
              </a:defRPr>
            </a:lvl2pPr>
          </a:lstStyle>
          <a:p>
            <a:r>
              <a:rPr lang="en-US" altLang="zh-CN" dirty="0"/>
              <a:t>Logistic regression model </a:t>
            </a:r>
          </a:p>
          <a:p>
            <a:endParaRPr lang="en-US" altLang="zh-CN" dirty="0"/>
          </a:p>
          <a:p>
            <a:endParaRPr lang="en-US" altLang="zh-CN" dirty="0"/>
          </a:p>
          <a:p>
            <a:pPr marL="0" indent="0">
              <a:buNone/>
            </a:pPr>
            <a:endParaRPr lang="en-US" altLang="zh-CN" dirty="0"/>
          </a:p>
          <a:p>
            <a:r>
              <a:rPr lang="en-US" altLang="zh-CN" dirty="0"/>
              <a:t>K-Nearest Neighbors</a:t>
            </a:r>
          </a:p>
          <a:p>
            <a:endParaRPr lang="en-US" altLang="zh-CN" dirty="0"/>
          </a:p>
          <a:p>
            <a:endParaRPr lang="en-US" altLang="zh-CN" dirty="0"/>
          </a:p>
          <a:p>
            <a:pPr marL="0" indent="0">
              <a:buNone/>
            </a:pPr>
            <a:endParaRPr lang="en-US" altLang="zh-CN" dirty="0"/>
          </a:p>
          <a:p>
            <a:r>
              <a:rPr lang="en-US" altLang="zh-CN" dirty="0">
                <a:solidFill>
                  <a:srgbClr val="C00000"/>
                </a:solidFill>
              </a:rPr>
              <a:t>Random Forest</a:t>
            </a:r>
          </a:p>
          <a:p>
            <a:endParaRPr lang="en-US" altLang="zh-CN" dirty="0"/>
          </a:p>
        </p:txBody>
      </p:sp>
      <p:pic>
        <p:nvPicPr>
          <p:cNvPr id="3" name="图片 2">
            <a:extLst>
              <a:ext uri="{FF2B5EF4-FFF2-40B4-BE49-F238E27FC236}">
                <a16:creationId xmlns:a16="http://schemas.microsoft.com/office/drawing/2014/main" id="{D8EDA954-0C8B-6878-077D-3BE21957221F}"/>
              </a:ext>
            </a:extLst>
          </p:cNvPr>
          <p:cNvPicPr>
            <a:picLocks noChangeAspect="1"/>
          </p:cNvPicPr>
          <p:nvPr/>
        </p:nvPicPr>
        <p:blipFill>
          <a:blip r:embed="rId3"/>
          <a:stretch>
            <a:fillRect/>
          </a:stretch>
        </p:blipFill>
        <p:spPr>
          <a:xfrm>
            <a:off x="1521349" y="1642699"/>
            <a:ext cx="4199145" cy="1214211"/>
          </a:xfrm>
          <a:prstGeom prst="rect">
            <a:avLst/>
          </a:prstGeom>
        </p:spPr>
      </p:pic>
      <p:sp>
        <p:nvSpPr>
          <p:cNvPr id="8" name="文本框 7">
            <a:extLst>
              <a:ext uri="{FF2B5EF4-FFF2-40B4-BE49-F238E27FC236}">
                <a16:creationId xmlns:a16="http://schemas.microsoft.com/office/drawing/2014/main" id="{5A870293-5EF9-6268-397B-BE9A4409EFD2}"/>
              </a:ext>
            </a:extLst>
          </p:cNvPr>
          <p:cNvSpPr txBox="1"/>
          <p:nvPr/>
        </p:nvSpPr>
        <p:spPr>
          <a:xfrm>
            <a:off x="6158063" y="1108184"/>
            <a:ext cx="6000294" cy="4401205"/>
          </a:xfrm>
          <a:prstGeom prst="rect">
            <a:avLst/>
          </a:prstGeom>
          <a:noFill/>
        </p:spPr>
        <p:txBody>
          <a:bodyPr wrap="square" rtlCol="0">
            <a:spAutoFit/>
          </a:bodyPr>
          <a:lstStyle>
            <a:defPPr>
              <a:defRPr lang="zh-CN"/>
            </a:defPPr>
            <a:lvl1pPr marL="457200" indent="-457200">
              <a:buFont typeface="Arial" panose="020B0604020202020204" pitchFamily="34" charset="0"/>
              <a:buChar char="•"/>
              <a:defRPr sz="2800">
                <a:latin typeface="Microsoft Sans Serif" panose="020B0604020202020204" pitchFamily="34" charset="0"/>
                <a:ea typeface="Microsoft Sans Serif" panose="020B0604020202020204" pitchFamily="34" charset="0"/>
                <a:cs typeface="Microsoft Sans Serif" panose="020B0604020202020204" pitchFamily="34" charset="0"/>
              </a:defRPr>
            </a:lvl1pPr>
            <a:lvl2pPr marL="914400" lvl="1" indent="-457200">
              <a:buFont typeface="Microsoft Sans Serif" panose="020B0604020202020204" pitchFamily="34" charset="0"/>
              <a:buChar char="—"/>
              <a:defRPr sz="2800">
                <a:latin typeface="Microsoft Sans Serif" panose="020B0604020202020204" pitchFamily="34" charset="0"/>
                <a:ea typeface="Microsoft Sans Serif" panose="020B0604020202020204" pitchFamily="34" charset="0"/>
                <a:cs typeface="Microsoft Sans Serif" panose="020B0604020202020204" pitchFamily="34" charset="0"/>
              </a:defRPr>
            </a:lvl2pPr>
          </a:lstStyle>
          <a:p>
            <a:r>
              <a:rPr lang="en-US" altLang="zh-CN" dirty="0"/>
              <a:t>Support Vector Machine</a:t>
            </a:r>
          </a:p>
          <a:p>
            <a:endParaRPr lang="en-US" altLang="zh-CN" dirty="0"/>
          </a:p>
          <a:p>
            <a:endParaRPr lang="en-US" altLang="zh-CN" dirty="0"/>
          </a:p>
          <a:p>
            <a:endParaRPr lang="en-US" altLang="zh-CN" dirty="0"/>
          </a:p>
          <a:p>
            <a:r>
              <a:rPr lang="en-US" altLang="zh-CN" dirty="0"/>
              <a:t>Gaussian Naive Bayes</a:t>
            </a:r>
          </a:p>
          <a:p>
            <a:endParaRPr lang="en-US" altLang="zh-CN" dirty="0"/>
          </a:p>
          <a:p>
            <a:endParaRPr lang="en-US" altLang="zh-CN" dirty="0"/>
          </a:p>
          <a:p>
            <a:endParaRPr lang="en-US" altLang="zh-CN" dirty="0"/>
          </a:p>
          <a:p>
            <a:r>
              <a:rPr lang="en-US" altLang="zh-CN" dirty="0">
                <a:solidFill>
                  <a:srgbClr val="C00000"/>
                </a:solidFill>
              </a:rPr>
              <a:t>Gradient Boosting Decision Tree </a:t>
            </a:r>
          </a:p>
          <a:p>
            <a:endParaRPr lang="en-US" altLang="zh-CN" dirty="0"/>
          </a:p>
        </p:txBody>
      </p:sp>
      <p:pic>
        <p:nvPicPr>
          <p:cNvPr id="9" name="图片 8">
            <a:extLst>
              <a:ext uri="{FF2B5EF4-FFF2-40B4-BE49-F238E27FC236}">
                <a16:creationId xmlns:a16="http://schemas.microsoft.com/office/drawing/2014/main" id="{78E662CD-D07F-8D38-D44E-C37A8509D6A1}"/>
              </a:ext>
            </a:extLst>
          </p:cNvPr>
          <p:cNvPicPr>
            <a:picLocks noChangeAspect="1"/>
          </p:cNvPicPr>
          <p:nvPr/>
        </p:nvPicPr>
        <p:blipFill>
          <a:blip r:embed="rId4"/>
          <a:stretch>
            <a:fillRect/>
          </a:stretch>
        </p:blipFill>
        <p:spPr>
          <a:xfrm>
            <a:off x="6793375" y="1610643"/>
            <a:ext cx="4197600" cy="1196906"/>
          </a:xfrm>
          <a:prstGeom prst="rect">
            <a:avLst/>
          </a:prstGeom>
        </p:spPr>
      </p:pic>
      <p:pic>
        <p:nvPicPr>
          <p:cNvPr id="10" name="图片 9">
            <a:extLst>
              <a:ext uri="{FF2B5EF4-FFF2-40B4-BE49-F238E27FC236}">
                <a16:creationId xmlns:a16="http://schemas.microsoft.com/office/drawing/2014/main" id="{DA478976-ED33-642B-D8EA-2744ECC2404C}"/>
              </a:ext>
            </a:extLst>
          </p:cNvPr>
          <p:cNvPicPr>
            <a:picLocks noChangeAspect="1"/>
          </p:cNvPicPr>
          <p:nvPr/>
        </p:nvPicPr>
        <p:blipFill>
          <a:blip r:embed="rId5"/>
          <a:stretch>
            <a:fillRect/>
          </a:stretch>
        </p:blipFill>
        <p:spPr>
          <a:xfrm>
            <a:off x="1522894" y="3308787"/>
            <a:ext cx="4197600" cy="1291569"/>
          </a:xfrm>
          <a:prstGeom prst="rect">
            <a:avLst/>
          </a:prstGeom>
        </p:spPr>
      </p:pic>
      <p:pic>
        <p:nvPicPr>
          <p:cNvPr id="11" name="图片 10">
            <a:extLst>
              <a:ext uri="{FF2B5EF4-FFF2-40B4-BE49-F238E27FC236}">
                <a16:creationId xmlns:a16="http://schemas.microsoft.com/office/drawing/2014/main" id="{5BF57B97-D61A-03E6-1468-84205BFABBF1}"/>
              </a:ext>
            </a:extLst>
          </p:cNvPr>
          <p:cNvPicPr>
            <a:picLocks noChangeAspect="1"/>
          </p:cNvPicPr>
          <p:nvPr/>
        </p:nvPicPr>
        <p:blipFill>
          <a:blip r:embed="rId6"/>
          <a:stretch>
            <a:fillRect/>
          </a:stretch>
        </p:blipFill>
        <p:spPr>
          <a:xfrm>
            <a:off x="6793375" y="3308786"/>
            <a:ext cx="4197600" cy="1238636"/>
          </a:xfrm>
          <a:prstGeom prst="rect">
            <a:avLst/>
          </a:prstGeom>
        </p:spPr>
      </p:pic>
      <p:pic>
        <p:nvPicPr>
          <p:cNvPr id="12" name="图片 11">
            <a:extLst>
              <a:ext uri="{FF2B5EF4-FFF2-40B4-BE49-F238E27FC236}">
                <a16:creationId xmlns:a16="http://schemas.microsoft.com/office/drawing/2014/main" id="{ADE1F6F6-9429-CEA9-F95C-39B3F48AED4B}"/>
              </a:ext>
            </a:extLst>
          </p:cNvPr>
          <p:cNvPicPr>
            <a:picLocks noChangeAspect="1"/>
          </p:cNvPicPr>
          <p:nvPr/>
        </p:nvPicPr>
        <p:blipFill>
          <a:blip r:embed="rId7"/>
          <a:stretch>
            <a:fillRect/>
          </a:stretch>
        </p:blipFill>
        <p:spPr>
          <a:xfrm>
            <a:off x="1526320" y="5024608"/>
            <a:ext cx="4197600" cy="1072720"/>
          </a:xfrm>
          <a:prstGeom prst="rect">
            <a:avLst/>
          </a:prstGeom>
        </p:spPr>
      </p:pic>
      <p:pic>
        <p:nvPicPr>
          <p:cNvPr id="13" name="图片 12">
            <a:extLst>
              <a:ext uri="{FF2B5EF4-FFF2-40B4-BE49-F238E27FC236}">
                <a16:creationId xmlns:a16="http://schemas.microsoft.com/office/drawing/2014/main" id="{DB671969-B763-657B-216E-CB1698C565DF}"/>
              </a:ext>
            </a:extLst>
          </p:cNvPr>
          <p:cNvPicPr>
            <a:picLocks noChangeAspect="1"/>
          </p:cNvPicPr>
          <p:nvPr/>
        </p:nvPicPr>
        <p:blipFill>
          <a:blip r:embed="rId8"/>
          <a:stretch>
            <a:fillRect/>
          </a:stretch>
        </p:blipFill>
        <p:spPr>
          <a:xfrm>
            <a:off x="6793375" y="5024609"/>
            <a:ext cx="4197600" cy="1160291"/>
          </a:xfrm>
          <a:prstGeom prst="rect">
            <a:avLst/>
          </a:prstGeom>
        </p:spPr>
      </p:pic>
    </p:spTree>
    <p:extLst>
      <p:ext uri="{BB962C8B-B14F-4D97-AF65-F5344CB8AC3E}">
        <p14:creationId xmlns:p14="http://schemas.microsoft.com/office/powerpoint/2010/main" val="791421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A5E74C6-5E18-6472-315D-B2E3C4F04D39}"/>
              </a:ext>
            </a:extLst>
          </p:cNvPr>
          <p:cNvPicPr>
            <a:picLocks noChangeAspect="1"/>
          </p:cNvPicPr>
          <p:nvPr/>
        </p:nvPicPr>
        <p:blipFill>
          <a:blip r:embed="rId2"/>
          <a:stretch>
            <a:fillRect/>
          </a:stretch>
        </p:blipFill>
        <p:spPr>
          <a:xfrm>
            <a:off x="874713" y="728663"/>
            <a:ext cx="3243649" cy="2857500"/>
          </a:xfrm>
          <a:prstGeom prst="rect">
            <a:avLst/>
          </a:prstGeom>
        </p:spPr>
      </p:pic>
      <p:pic>
        <p:nvPicPr>
          <p:cNvPr id="4" name="图片 3">
            <a:extLst>
              <a:ext uri="{FF2B5EF4-FFF2-40B4-BE49-F238E27FC236}">
                <a16:creationId xmlns:a16="http://schemas.microsoft.com/office/drawing/2014/main" id="{C16BECF3-CD23-1807-869E-109988B306D0}"/>
              </a:ext>
            </a:extLst>
          </p:cNvPr>
          <p:cNvPicPr>
            <a:picLocks noChangeAspect="1"/>
          </p:cNvPicPr>
          <p:nvPr/>
        </p:nvPicPr>
        <p:blipFill>
          <a:blip r:embed="rId3"/>
          <a:stretch>
            <a:fillRect/>
          </a:stretch>
        </p:blipFill>
        <p:spPr>
          <a:xfrm>
            <a:off x="4474175" y="728663"/>
            <a:ext cx="3243649" cy="2935368"/>
          </a:xfrm>
          <a:prstGeom prst="rect">
            <a:avLst/>
          </a:prstGeom>
        </p:spPr>
      </p:pic>
      <p:pic>
        <p:nvPicPr>
          <p:cNvPr id="5" name="图片 4">
            <a:extLst>
              <a:ext uri="{FF2B5EF4-FFF2-40B4-BE49-F238E27FC236}">
                <a16:creationId xmlns:a16="http://schemas.microsoft.com/office/drawing/2014/main" id="{1BAEDA8E-2C5B-67FB-C736-B17BE29AD783}"/>
              </a:ext>
            </a:extLst>
          </p:cNvPr>
          <p:cNvPicPr>
            <a:picLocks noChangeAspect="1"/>
          </p:cNvPicPr>
          <p:nvPr/>
        </p:nvPicPr>
        <p:blipFill>
          <a:blip r:embed="rId4"/>
          <a:stretch>
            <a:fillRect/>
          </a:stretch>
        </p:blipFill>
        <p:spPr>
          <a:xfrm>
            <a:off x="8086929" y="728663"/>
            <a:ext cx="3230358" cy="2867105"/>
          </a:xfrm>
          <a:prstGeom prst="rect">
            <a:avLst/>
          </a:prstGeom>
        </p:spPr>
      </p:pic>
      <p:pic>
        <p:nvPicPr>
          <p:cNvPr id="7" name="图片 6">
            <a:extLst>
              <a:ext uri="{FF2B5EF4-FFF2-40B4-BE49-F238E27FC236}">
                <a16:creationId xmlns:a16="http://schemas.microsoft.com/office/drawing/2014/main" id="{EDDE13E0-4E46-4E53-1573-C5287AB25D8A}"/>
              </a:ext>
            </a:extLst>
          </p:cNvPr>
          <p:cNvPicPr>
            <a:picLocks noChangeAspect="1"/>
          </p:cNvPicPr>
          <p:nvPr/>
        </p:nvPicPr>
        <p:blipFill>
          <a:blip r:embed="rId5"/>
          <a:stretch>
            <a:fillRect/>
          </a:stretch>
        </p:blipFill>
        <p:spPr>
          <a:xfrm>
            <a:off x="976560" y="3730962"/>
            <a:ext cx="3013369" cy="2898104"/>
          </a:xfrm>
          <a:prstGeom prst="rect">
            <a:avLst/>
          </a:prstGeom>
        </p:spPr>
      </p:pic>
      <p:pic>
        <p:nvPicPr>
          <p:cNvPr id="8" name="图片 7">
            <a:extLst>
              <a:ext uri="{FF2B5EF4-FFF2-40B4-BE49-F238E27FC236}">
                <a16:creationId xmlns:a16="http://schemas.microsoft.com/office/drawing/2014/main" id="{80380812-B989-9812-AF7E-2C009C4FFA84}"/>
              </a:ext>
            </a:extLst>
          </p:cNvPr>
          <p:cNvPicPr>
            <a:picLocks noChangeAspect="1"/>
          </p:cNvPicPr>
          <p:nvPr/>
        </p:nvPicPr>
        <p:blipFill>
          <a:blip r:embed="rId6"/>
          <a:stretch>
            <a:fillRect/>
          </a:stretch>
        </p:blipFill>
        <p:spPr>
          <a:xfrm>
            <a:off x="4474175" y="3730962"/>
            <a:ext cx="3013369" cy="2918933"/>
          </a:xfrm>
          <a:prstGeom prst="rect">
            <a:avLst/>
          </a:prstGeom>
        </p:spPr>
      </p:pic>
      <p:pic>
        <p:nvPicPr>
          <p:cNvPr id="9" name="图片 8">
            <a:extLst>
              <a:ext uri="{FF2B5EF4-FFF2-40B4-BE49-F238E27FC236}">
                <a16:creationId xmlns:a16="http://schemas.microsoft.com/office/drawing/2014/main" id="{71B729BC-F225-9E93-148D-2A2835799C8D}"/>
              </a:ext>
            </a:extLst>
          </p:cNvPr>
          <p:cNvPicPr>
            <a:picLocks noChangeAspect="1"/>
          </p:cNvPicPr>
          <p:nvPr/>
        </p:nvPicPr>
        <p:blipFill>
          <a:blip r:embed="rId7"/>
          <a:stretch>
            <a:fillRect/>
          </a:stretch>
        </p:blipFill>
        <p:spPr>
          <a:xfrm>
            <a:off x="8073637" y="3664031"/>
            <a:ext cx="3013369" cy="2979127"/>
          </a:xfrm>
          <a:prstGeom prst="rect">
            <a:avLst/>
          </a:prstGeom>
        </p:spPr>
      </p:pic>
    </p:spTree>
    <p:extLst>
      <p:ext uri="{BB962C8B-B14F-4D97-AF65-F5344CB8AC3E}">
        <p14:creationId xmlns:p14="http://schemas.microsoft.com/office/powerpoint/2010/main" val="323428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2928A1B9-4D70-35C3-35F6-B796A1B10792}"/>
              </a:ext>
            </a:extLst>
          </p:cNvPr>
          <p:cNvSpPr txBox="1"/>
          <p:nvPr/>
        </p:nvSpPr>
        <p:spPr>
          <a:xfrm>
            <a:off x="764778" y="728663"/>
            <a:ext cx="10662443" cy="646331"/>
          </a:xfrm>
          <a:prstGeom prst="rect">
            <a:avLst/>
          </a:prstGeom>
          <a:noFill/>
        </p:spPr>
        <p:txBody>
          <a:bodyPr wrap="square" rtlCol="0">
            <a:spAutoFit/>
          </a:bodyPr>
          <a:lstStyle>
            <a:defPPr>
              <a:defRPr lang="zh-CN"/>
            </a:defPPr>
            <a:lvl1pPr algn="ctr">
              <a:defRPr sz="3600">
                <a:solidFill>
                  <a:srgbClr val="C00000"/>
                </a:solidFill>
                <a:latin typeface="Microsoft Sans Serif" panose="020B0604020202020204" pitchFamily="34" charset="0"/>
                <a:ea typeface="Microsoft Sans Serif" panose="020B0604020202020204" pitchFamily="34" charset="0"/>
                <a:cs typeface="Microsoft Sans Serif" panose="020B0604020202020204" pitchFamily="34" charset="0"/>
              </a:defRPr>
            </a:lvl1pPr>
          </a:lstStyle>
          <a:p>
            <a:r>
              <a:rPr lang="en-US" altLang="zh-CN" dirty="0"/>
              <a:t>Model  Prediction</a:t>
            </a:r>
            <a:endParaRPr lang="zh-CN" altLang="en-US" dirty="0"/>
          </a:p>
        </p:txBody>
      </p:sp>
      <p:sp>
        <p:nvSpPr>
          <p:cNvPr id="4" name="文本框 3">
            <a:extLst>
              <a:ext uri="{FF2B5EF4-FFF2-40B4-BE49-F238E27FC236}">
                <a16:creationId xmlns:a16="http://schemas.microsoft.com/office/drawing/2014/main" id="{B09D80BA-1DDA-5FB1-DF24-256032D560D3}"/>
              </a:ext>
            </a:extLst>
          </p:cNvPr>
          <p:cNvSpPr txBox="1"/>
          <p:nvPr/>
        </p:nvSpPr>
        <p:spPr>
          <a:xfrm>
            <a:off x="874713" y="1374994"/>
            <a:ext cx="10662443" cy="4832092"/>
          </a:xfrm>
          <a:prstGeom prst="rect">
            <a:avLst/>
          </a:prstGeom>
          <a:noFill/>
        </p:spPr>
        <p:txBody>
          <a:bodyPr wrap="square" rtlCol="0">
            <a:spAutoFit/>
          </a:bodyPr>
          <a:lstStyle>
            <a:defPPr>
              <a:defRPr lang="zh-CN"/>
            </a:defPPr>
            <a:lvl1pPr marL="457200" indent="-457200">
              <a:buFont typeface="Arial" panose="020B0604020202020204" pitchFamily="34" charset="0"/>
              <a:buChar char="•"/>
              <a:defRPr sz="2800">
                <a:latin typeface="Microsoft Sans Serif" panose="020B0604020202020204" pitchFamily="34" charset="0"/>
                <a:ea typeface="Microsoft Sans Serif" panose="020B0604020202020204" pitchFamily="34" charset="0"/>
                <a:cs typeface="Microsoft Sans Serif" panose="020B0604020202020204" pitchFamily="34" charset="0"/>
              </a:defRPr>
            </a:lvl1pPr>
            <a:lvl2pPr marL="914400" lvl="1" indent="-457200">
              <a:buFont typeface="Microsoft Sans Serif" panose="020B0604020202020204" pitchFamily="34" charset="0"/>
              <a:buChar char="—"/>
              <a:defRPr sz="2800">
                <a:latin typeface="Microsoft Sans Serif" panose="020B0604020202020204" pitchFamily="34" charset="0"/>
                <a:ea typeface="Microsoft Sans Serif" panose="020B0604020202020204" pitchFamily="34" charset="0"/>
                <a:cs typeface="Microsoft Sans Serif" panose="020B0604020202020204" pitchFamily="34" charset="0"/>
              </a:defRPr>
            </a:lvl2pPr>
          </a:lstStyle>
          <a:p>
            <a:r>
              <a:rPr lang="en-US" altLang="zh-CN" dirty="0"/>
              <a:t>Random Forest:</a:t>
            </a:r>
          </a:p>
          <a:p>
            <a:pPr lvl="1"/>
            <a:r>
              <a:rPr lang="en-US" altLang="zh-CN" dirty="0"/>
              <a:t>Using </a:t>
            </a:r>
            <a:r>
              <a:rPr lang="en-US" altLang="zh-CN" i="1" dirty="0" err="1"/>
              <a:t>max_depth</a:t>
            </a:r>
            <a:r>
              <a:rPr lang="en-US" altLang="zh-CN" i="1" dirty="0"/>
              <a:t> </a:t>
            </a:r>
            <a:r>
              <a:rPr lang="en-US" altLang="zh-CN" dirty="0"/>
              <a:t>to 11, </a:t>
            </a:r>
            <a:r>
              <a:rPr lang="en-US" altLang="zh-CN" i="1" dirty="0" err="1"/>
              <a:t>min_samples_split</a:t>
            </a:r>
            <a:r>
              <a:rPr lang="en-US" altLang="zh-CN" i="1" dirty="0"/>
              <a:t> </a:t>
            </a:r>
            <a:r>
              <a:rPr lang="en-US" altLang="zh-CN" dirty="0"/>
              <a:t>to 10, and </a:t>
            </a:r>
            <a:r>
              <a:rPr lang="en-US" altLang="zh-CN" i="1" dirty="0" err="1"/>
              <a:t>n_estimators</a:t>
            </a:r>
            <a:r>
              <a:rPr lang="en-US" altLang="zh-CN" i="1" dirty="0"/>
              <a:t> </a:t>
            </a:r>
            <a:r>
              <a:rPr lang="en-US" altLang="zh-CN" dirty="0"/>
              <a:t>to 1000. </a:t>
            </a:r>
          </a:p>
          <a:p>
            <a:pPr lvl="1"/>
            <a:r>
              <a:rPr lang="en-US" altLang="zh-CN" dirty="0"/>
              <a:t>With these adjustments, the Kaggle score for Random Forest reached 0.7189.</a:t>
            </a:r>
          </a:p>
          <a:p>
            <a:r>
              <a:rPr lang="en-US" altLang="zh-CN" dirty="0"/>
              <a:t>GBDT:</a:t>
            </a:r>
          </a:p>
          <a:p>
            <a:pPr lvl="1"/>
            <a:r>
              <a:rPr lang="en-US" altLang="zh-CN" dirty="0"/>
              <a:t>Using </a:t>
            </a:r>
            <a:r>
              <a:rPr lang="en-US" altLang="zh-CN" i="1" dirty="0" err="1"/>
              <a:t>n_estimators</a:t>
            </a:r>
            <a:r>
              <a:rPr lang="en-US" altLang="zh-CN" dirty="0"/>
              <a:t> to 100 and </a:t>
            </a:r>
            <a:r>
              <a:rPr lang="en-US" altLang="zh-CN" i="1" dirty="0" err="1"/>
              <a:t>learning_rate</a:t>
            </a:r>
            <a:r>
              <a:rPr lang="en-US" altLang="zh-CN" i="1" dirty="0"/>
              <a:t> </a:t>
            </a:r>
            <a:r>
              <a:rPr lang="en-US" altLang="zh-CN" dirty="0"/>
              <a:t>to 0.1</a:t>
            </a:r>
          </a:p>
          <a:p>
            <a:pPr lvl="1"/>
            <a:r>
              <a:rPr lang="en-US" altLang="zh-CN" dirty="0"/>
              <a:t>With these parameter adjustments, the Kaggle score for GBDT improved to 0.731.</a:t>
            </a:r>
          </a:p>
          <a:p>
            <a:pPr lvl="1"/>
            <a:endParaRPr lang="en-US" altLang="zh-CN" dirty="0"/>
          </a:p>
          <a:p>
            <a:pPr lvl="1"/>
            <a:endParaRPr lang="en-US" altLang="zh-CN" dirty="0"/>
          </a:p>
        </p:txBody>
      </p:sp>
    </p:spTree>
    <p:extLst>
      <p:ext uri="{BB962C8B-B14F-4D97-AF65-F5344CB8AC3E}">
        <p14:creationId xmlns:p14="http://schemas.microsoft.com/office/powerpoint/2010/main" val="4232199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2928A1B9-4D70-35C3-35F6-B796A1B10792}"/>
              </a:ext>
            </a:extLst>
          </p:cNvPr>
          <p:cNvSpPr txBox="1"/>
          <p:nvPr/>
        </p:nvSpPr>
        <p:spPr>
          <a:xfrm>
            <a:off x="784488" y="728663"/>
            <a:ext cx="10662443" cy="646331"/>
          </a:xfrm>
          <a:prstGeom prst="rect">
            <a:avLst/>
          </a:prstGeom>
          <a:noFill/>
        </p:spPr>
        <p:txBody>
          <a:bodyPr wrap="square" rtlCol="0">
            <a:spAutoFit/>
          </a:bodyPr>
          <a:lstStyle/>
          <a:p>
            <a:pPr algn="ctr"/>
            <a:r>
              <a:rPr lang="en-US" altLang="zh-CN" sz="3600" dirty="0">
                <a:solidFill>
                  <a:srgbClr val="C00000"/>
                </a:solidFill>
                <a:latin typeface="Microsoft Sans Serif" panose="020B0604020202020204" pitchFamily="34" charset="0"/>
                <a:ea typeface="Microsoft Sans Serif" panose="020B0604020202020204" pitchFamily="34" charset="0"/>
                <a:cs typeface="Microsoft Sans Serif" panose="020B0604020202020204" pitchFamily="34" charset="0"/>
              </a:rPr>
              <a:t>Conclusion</a:t>
            </a:r>
            <a:endParaRPr lang="zh-CN" altLang="en-US" sz="3600" dirty="0">
              <a:solidFill>
                <a:srgbClr val="C00000"/>
              </a:solidFill>
              <a:latin typeface="Microsoft Sans Serif" panose="020B0604020202020204" pitchFamily="34" charset="0"/>
              <a:cs typeface="Microsoft Sans Serif" panose="020B0604020202020204" pitchFamily="34" charset="0"/>
            </a:endParaRPr>
          </a:p>
        </p:txBody>
      </p:sp>
      <p:sp>
        <p:nvSpPr>
          <p:cNvPr id="4" name="文本框 3">
            <a:extLst>
              <a:ext uri="{FF2B5EF4-FFF2-40B4-BE49-F238E27FC236}">
                <a16:creationId xmlns:a16="http://schemas.microsoft.com/office/drawing/2014/main" id="{B09D80BA-1DDA-5FB1-DF24-256032D560D3}"/>
              </a:ext>
            </a:extLst>
          </p:cNvPr>
          <p:cNvSpPr txBox="1"/>
          <p:nvPr/>
        </p:nvSpPr>
        <p:spPr>
          <a:xfrm>
            <a:off x="784488" y="1374994"/>
            <a:ext cx="10662443" cy="3539430"/>
          </a:xfrm>
          <a:prstGeom prst="rect">
            <a:avLst/>
          </a:prstGeom>
          <a:noFill/>
        </p:spPr>
        <p:txBody>
          <a:bodyPr wrap="square" rtlCol="0">
            <a:spAutoFit/>
          </a:bodyPr>
          <a:lstStyle>
            <a:defPPr>
              <a:defRPr lang="zh-CN"/>
            </a:defPPr>
            <a:lvl1pPr marL="457200" indent="-457200">
              <a:buFont typeface="Arial" panose="020B0604020202020204" pitchFamily="34" charset="0"/>
              <a:buChar char="•"/>
              <a:defRPr sz="2800">
                <a:latin typeface="Microsoft Sans Serif" panose="020B0604020202020204" pitchFamily="34" charset="0"/>
                <a:ea typeface="Microsoft Sans Serif" panose="020B0604020202020204" pitchFamily="34" charset="0"/>
                <a:cs typeface="Microsoft Sans Serif" panose="020B0604020202020204" pitchFamily="34" charset="0"/>
              </a:defRPr>
            </a:lvl1pPr>
            <a:lvl2pPr marL="914400" lvl="1" indent="-457200">
              <a:buFont typeface="Microsoft Sans Serif" panose="020B0604020202020204" pitchFamily="34" charset="0"/>
              <a:buChar char="—"/>
              <a:defRPr sz="2800">
                <a:latin typeface="Microsoft Sans Serif" panose="020B0604020202020204" pitchFamily="34" charset="0"/>
                <a:ea typeface="Microsoft Sans Serif" panose="020B0604020202020204" pitchFamily="34" charset="0"/>
                <a:cs typeface="Microsoft Sans Serif" panose="020B0604020202020204" pitchFamily="34" charset="0"/>
              </a:defRPr>
            </a:lvl2pPr>
          </a:lstStyle>
          <a:p>
            <a:r>
              <a:rPr lang="en-US" altLang="zh-CN" dirty="0"/>
              <a:t>GBDT is better than random forest.</a:t>
            </a:r>
          </a:p>
          <a:p>
            <a:r>
              <a:rPr lang="en-US" altLang="zh-CN" dirty="0"/>
              <a:t>This project holds significant implications for individuals with limited or no credit history.</a:t>
            </a:r>
          </a:p>
          <a:p>
            <a:r>
              <a:rPr lang="en-US" altLang="zh-CN" dirty="0"/>
              <a:t>The features identified as highly significant during our data processing stage can empower customers to take proactive steps to improve their credit scores, allowing them to access lower interest rates and higher credit limits.</a:t>
            </a:r>
          </a:p>
          <a:p>
            <a:pPr lvl="1"/>
            <a:endParaRPr lang="en-US" altLang="zh-CN" dirty="0"/>
          </a:p>
        </p:txBody>
      </p:sp>
    </p:spTree>
    <p:extLst>
      <p:ext uri="{BB962C8B-B14F-4D97-AF65-F5344CB8AC3E}">
        <p14:creationId xmlns:p14="http://schemas.microsoft.com/office/powerpoint/2010/main" val="623312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2928A1B9-4D70-35C3-35F6-B796A1B10792}"/>
              </a:ext>
            </a:extLst>
          </p:cNvPr>
          <p:cNvSpPr txBox="1"/>
          <p:nvPr/>
        </p:nvSpPr>
        <p:spPr>
          <a:xfrm>
            <a:off x="784489" y="728663"/>
            <a:ext cx="10662443" cy="646331"/>
          </a:xfrm>
          <a:prstGeom prst="rect">
            <a:avLst/>
          </a:prstGeom>
          <a:noFill/>
        </p:spPr>
        <p:txBody>
          <a:bodyPr wrap="square" rtlCol="0">
            <a:spAutoFit/>
          </a:bodyPr>
          <a:lstStyle>
            <a:defPPr>
              <a:defRPr lang="zh-CN"/>
            </a:defPPr>
            <a:lvl1pPr algn="ctr">
              <a:defRPr sz="3600">
                <a:solidFill>
                  <a:srgbClr val="C00000"/>
                </a:solidFill>
                <a:latin typeface="Microsoft Sans Serif" panose="020B0604020202020204" pitchFamily="34" charset="0"/>
                <a:ea typeface="Microsoft Sans Serif" panose="020B0604020202020204" pitchFamily="34" charset="0"/>
                <a:cs typeface="Microsoft Sans Serif" panose="020B0604020202020204" pitchFamily="34" charset="0"/>
              </a:defRPr>
            </a:lvl1pPr>
          </a:lstStyle>
          <a:p>
            <a:r>
              <a:rPr lang="en-US" altLang="zh-CN" dirty="0"/>
              <a:t>Table of Content</a:t>
            </a:r>
            <a:endParaRPr lang="zh-CN" altLang="en-US" dirty="0"/>
          </a:p>
        </p:txBody>
      </p:sp>
      <p:sp>
        <p:nvSpPr>
          <p:cNvPr id="3" name="文本框 2">
            <a:extLst>
              <a:ext uri="{FF2B5EF4-FFF2-40B4-BE49-F238E27FC236}">
                <a16:creationId xmlns:a16="http://schemas.microsoft.com/office/drawing/2014/main" id="{1BE7BB79-94A2-E4F9-96E4-0FE2CFBDDA19}"/>
              </a:ext>
            </a:extLst>
          </p:cNvPr>
          <p:cNvSpPr txBox="1"/>
          <p:nvPr/>
        </p:nvSpPr>
        <p:spPr>
          <a:xfrm>
            <a:off x="874713" y="1374994"/>
            <a:ext cx="10442575" cy="3108543"/>
          </a:xfrm>
          <a:prstGeom prst="rect">
            <a:avLst/>
          </a:prstGeom>
          <a:noFill/>
        </p:spPr>
        <p:txBody>
          <a:bodyPr wrap="square" rtlCol="0">
            <a:spAutoFit/>
          </a:bodyPr>
          <a:lstStyle>
            <a:defPPr>
              <a:defRPr lang="zh-CN"/>
            </a:defPPr>
            <a:lvl1pPr marL="457200" indent="-457200">
              <a:buFont typeface="Arial" panose="020B0604020202020204" pitchFamily="34" charset="0"/>
              <a:buChar char="•"/>
              <a:defRPr sz="2800">
                <a:latin typeface="Microsoft Sans Serif" panose="020B0604020202020204" pitchFamily="34" charset="0"/>
                <a:ea typeface="Microsoft Sans Serif" panose="020B0604020202020204" pitchFamily="34" charset="0"/>
                <a:cs typeface="Microsoft Sans Serif" panose="020B0604020202020204" pitchFamily="34" charset="0"/>
              </a:defRPr>
            </a:lvl1pPr>
          </a:lstStyle>
          <a:p>
            <a:r>
              <a:rPr lang="en-US" altLang="zh-CN" dirty="0"/>
              <a:t>Restatement of Problems</a:t>
            </a:r>
          </a:p>
          <a:p>
            <a:r>
              <a:rPr lang="en-US" altLang="zh-CN" dirty="0"/>
              <a:t>Exploratory Data Analysis</a:t>
            </a:r>
          </a:p>
          <a:p>
            <a:r>
              <a:rPr lang="en-US" altLang="zh-CN" dirty="0"/>
              <a:t>Data Processing</a:t>
            </a:r>
          </a:p>
          <a:p>
            <a:r>
              <a:rPr lang="en-US" altLang="zh-CN" dirty="0"/>
              <a:t>Feature Selection Engineering</a:t>
            </a:r>
          </a:p>
          <a:p>
            <a:r>
              <a:rPr lang="en-US" altLang="zh-CN" dirty="0"/>
              <a:t>Model Construction &amp;</a:t>
            </a:r>
            <a:r>
              <a:rPr lang="zh-CN" altLang="en-US" dirty="0"/>
              <a:t> </a:t>
            </a:r>
            <a:r>
              <a:rPr lang="en-US" altLang="zh-CN" dirty="0"/>
              <a:t>Comparison</a:t>
            </a:r>
          </a:p>
          <a:p>
            <a:endParaRPr lang="en-US" altLang="zh-CN" dirty="0"/>
          </a:p>
          <a:p>
            <a:endParaRPr lang="en-US" altLang="zh-CN" dirty="0"/>
          </a:p>
        </p:txBody>
      </p:sp>
    </p:spTree>
    <p:extLst>
      <p:ext uri="{BB962C8B-B14F-4D97-AF65-F5344CB8AC3E}">
        <p14:creationId xmlns:p14="http://schemas.microsoft.com/office/powerpoint/2010/main" val="5909379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2928A1B9-4D70-35C3-35F6-B796A1B10792}"/>
              </a:ext>
            </a:extLst>
          </p:cNvPr>
          <p:cNvSpPr txBox="1"/>
          <p:nvPr/>
        </p:nvSpPr>
        <p:spPr>
          <a:xfrm>
            <a:off x="784488" y="728663"/>
            <a:ext cx="10662443" cy="646331"/>
          </a:xfrm>
          <a:prstGeom prst="rect">
            <a:avLst/>
          </a:prstGeom>
          <a:noFill/>
        </p:spPr>
        <p:txBody>
          <a:bodyPr wrap="square" rtlCol="0">
            <a:spAutoFit/>
          </a:bodyPr>
          <a:lstStyle/>
          <a:p>
            <a:pPr algn="ctr"/>
            <a:r>
              <a:rPr lang="en-US" altLang="zh-CN" sz="3600" dirty="0">
                <a:solidFill>
                  <a:srgbClr val="C00000"/>
                </a:solidFill>
                <a:latin typeface="Microsoft Sans Serif" panose="020B0604020202020204" pitchFamily="34" charset="0"/>
                <a:ea typeface="Microsoft Sans Serif" panose="020B0604020202020204" pitchFamily="34" charset="0"/>
                <a:cs typeface="Microsoft Sans Serif" panose="020B0604020202020204" pitchFamily="34" charset="0"/>
              </a:rPr>
              <a:t>Reference</a:t>
            </a:r>
            <a:endParaRPr lang="zh-CN" altLang="en-US" sz="3600" dirty="0">
              <a:solidFill>
                <a:srgbClr val="C00000"/>
              </a:solidFill>
              <a:latin typeface="Microsoft Sans Serif" panose="020B0604020202020204" pitchFamily="34" charset="0"/>
              <a:cs typeface="Microsoft Sans Serif" panose="020B0604020202020204" pitchFamily="34" charset="0"/>
            </a:endParaRPr>
          </a:p>
        </p:txBody>
      </p:sp>
      <p:sp>
        <p:nvSpPr>
          <p:cNvPr id="4" name="文本框 3">
            <a:extLst>
              <a:ext uri="{FF2B5EF4-FFF2-40B4-BE49-F238E27FC236}">
                <a16:creationId xmlns:a16="http://schemas.microsoft.com/office/drawing/2014/main" id="{B09D80BA-1DDA-5FB1-DF24-256032D560D3}"/>
              </a:ext>
            </a:extLst>
          </p:cNvPr>
          <p:cNvSpPr txBox="1"/>
          <p:nvPr/>
        </p:nvSpPr>
        <p:spPr>
          <a:xfrm>
            <a:off x="507203" y="1374994"/>
            <a:ext cx="11217012" cy="5016758"/>
          </a:xfrm>
          <a:prstGeom prst="rect">
            <a:avLst/>
          </a:prstGeom>
          <a:noFill/>
        </p:spPr>
        <p:txBody>
          <a:bodyPr wrap="square" rtlCol="0">
            <a:spAutoFit/>
          </a:bodyPr>
          <a:lstStyle>
            <a:defPPr>
              <a:defRPr lang="zh-CN"/>
            </a:defPPr>
            <a:lvl1pPr marL="457200" indent="-457200">
              <a:buFont typeface="Arial" panose="020B0604020202020204" pitchFamily="34" charset="0"/>
              <a:buChar char="•"/>
              <a:defRPr sz="2800">
                <a:latin typeface="Microsoft Sans Serif" panose="020B0604020202020204" pitchFamily="34" charset="0"/>
                <a:ea typeface="Microsoft Sans Serif" panose="020B0604020202020204" pitchFamily="34" charset="0"/>
                <a:cs typeface="Microsoft Sans Serif" panose="020B0604020202020204" pitchFamily="34" charset="0"/>
              </a:defRPr>
            </a:lvl1pPr>
            <a:lvl2pPr marL="914400" lvl="1" indent="-457200">
              <a:buFont typeface="Microsoft Sans Serif" panose="020B0604020202020204" pitchFamily="34" charset="0"/>
              <a:buChar char="—"/>
              <a:defRPr sz="2800">
                <a:latin typeface="Microsoft Sans Serif" panose="020B0604020202020204" pitchFamily="34" charset="0"/>
                <a:ea typeface="Microsoft Sans Serif" panose="020B0604020202020204" pitchFamily="34" charset="0"/>
                <a:cs typeface="Microsoft Sans Serif" panose="020B0604020202020204" pitchFamily="34" charset="0"/>
              </a:defRPr>
            </a:lvl2pPr>
          </a:lstStyle>
          <a:p>
            <a:pPr marL="457200" lvl="1">
              <a:buNone/>
            </a:pPr>
            <a:r>
              <a:rPr lang="en-US" altLang="zh-CN" sz="1600" dirty="0"/>
              <a:t>Addo, P. M., </a:t>
            </a:r>
            <a:r>
              <a:rPr lang="en-US" altLang="zh-CN" sz="1600" dirty="0" err="1"/>
              <a:t>Guegan</a:t>
            </a:r>
            <a:r>
              <a:rPr lang="en-US" altLang="zh-CN" sz="1600" dirty="0"/>
              <a:t>, D., &amp; </a:t>
            </a:r>
            <a:r>
              <a:rPr lang="en-US" altLang="zh-CN" sz="1600" dirty="0" err="1"/>
              <a:t>Hassani</a:t>
            </a:r>
            <a:r>
              <a:rPr lang="en-US" altLang="zh-CN" sz="1600" dirty="0"/>
              <a:t>, B. (2018). Credit risk analysis using machine and deep learning models. Risks (Basel), 6(2), 1–20. https://doi.org/10.3390/risks6020038 </a:t>
            </a:r>
          </a:p>
          <a:p>
            <a:pPr marL="457200" lvl="1">
              <a:buNone/>
            </a:pPr>
            <a:r>
              <a:rPr lang="en-US" altLang="zh-CN" sz="1600" dirty="0"/>
              <a:t>Bowles, M. (2015). Machine learning in python: essential techniques for predictive analysis. Wiley. Liang, W., Luo, S., Zhao, G., Wu, H. (2020). Predicting Hard Rock Pillar Stability Using GBDT, </a:t>
            </a:r>
            <a:r>
              <a:rPr lang="en-US" altLang="zh-CN" sz="1600" dirty="0" err="1"/>
              <a:t>XGBoost</a:t>
            </a:r>
            <a:r>
              <a:rPr lang="en-US" altLang="zh-CN" sz="1600" dirty="0"/>
              <a:t>, and </a:t>
            </a:r>
            <a:r>
              <a:rPr lang="en-US" altLang="zh-CN" sz="1600" dirty="0" err="1"/>
              <a:t>LightGBM</a:t>
            </a:r>
            <a:r>
              <a:rPr lang="en-US" altLang="zh-CN" sz="1600" dirty="0"/>
              <a:t> Algorithms. Mathematics (Basel), 8(5), 765–. https://doi.org/10.3390/math8050765 </a:t>
            </a:r>
          </a:p>
          <a:p>
            <a:pPr marL="457200" lvl="1">
              <a:buNone/>
            </a:pPr>
            <a:r>
              <a:rPr lang="en-US" altLang="zh-CN" sz="1600" dirty="0" err="1"/>
              <a:t>Netzer</a:t>
            </a:r>
            <a:r>
              <a:rPr lang="en-US" altLang="zh-CN" sz="1600" dirty="0"/>
              <a:t>, O., Lemaire, A., &amp; </a:t>
            </a:r>
            <a:r>
              <a:rPr lang="en-US" altLang="zh-CN" sz="1600" dirty="0" err="1"/>
              <a:t>Herzenstein</a:t>
            </a:r>
            <a:r>
              <a:rPr lang="en-US" altLang="zh-CN" sz="1600" dirty="0"/>
              <a:t>, M. (2019). When Words Sweat: Identifying Signals for Loan Default in the Text of Loan Applications. Journal of Marketing Research, 56(6), 960–980. https://doi.org/10.1177/0022243719852959 </a:t>
            </a:r>
          </a:p>
          <a:p>
            <a:pPr marL="457200" lvl="1">
              <a:buNone/>
            </a:pPr>
            <a:r>
              <a:rPr lang="en-US" altLang="zh-CN" sz="1600" dirty="0"/>
              <a:t>Shen, J. (2020). Secure Training of Random Forest Classifiers over Continuous Data. Thesis (Master’s)–University of Washington, 2020. </a:t>
            </a:r>
          </a:p>
          <a:p>
            <a:pPr marL="457200" lvl="1">
              <a:buNone/>
            </a:pPr>
            <a:r>
              <a:rPr lang="en-US" altLang="zh-CN" sz="1600" dirty="0"/>
              <a:t>Singhal, V., Chaudhary, Y., Verma, S., Agarwal, U., &amp; Sharma, M. P. (2022). Breast Cancer Prediction using KNN, SVM, Logistic Regression and Decision Tree. International Journal for Research in Applied Science and Engineering Technology, 10(5), 1877–1881. https://doi.org/10.22214/ijraset.2022.42688 </a:t>
            </a:r>
          </a:p>
          <a:p>
            <a:pPr marL="457200" lvl="1">
              <a:buNone/>
            </a:pPr>
            <a:r>
              <a:rPr lang="en-US" altLang="zh-CN" sz="1600" dirty="0" err="1"/>
              <a:t>Swiderski</a:t>
            </a:r>
            <a:r>
              <a:rPr lang="en-US" altLang="zh-CN" sz="1600" dirty="0"/>
              <a:t>, B., Kurek, J., &amp; </a:t>
            </a:r>
            <a:r>
              <a:rPr lang="en-US" altLang="zh-CN" sz="1600" dirty="0" err="1"/>
              <a:t>Osowski</a:t>
            </a:r>
            <a:r>
              <a:rPr lang="en-US" altLang="zh-CN" sz="1600" dirty="0"/>
              <a:t>, S. (2012). Multistage classification by using logistic regression and neural networks for assessment of financial condition of company. Decision Support Systems, 52(2), 539–547. https://doi.org/10.1016/j.dss.2011.10.018 </a:t>
            </a:r>
          </a:p>
          <a:p>
            <a:pPr marL="457200" lvl="1">
              <a:buNone/>
            </a:pPr>
            <a:r>
              <a:rPr lang="en-US" altLang="zh-CN" sz="1600" dirty="0"/>
              <a:t>Tsai, C.-F., &amp; Chen, M.-L. (2010). Credit rating by hybrid machine learning techniques. Applied Soft Computing, 10(2), 374–380. https://doi.org/10.1016/j.asoc.2009.08.003 </a:t>
            </a:r>
          </a:p>
          <a:p>
            <a:pPr marL="457200" lvl="1">
              <a:buNone/>
            </a:pPr>
            <a:r>
              <a:rPr lang="en-US" altLang="zh-CN" sz="1600" dirty="0"/>
              <a:t>Zhou, Z.-H. (2021). Machine learning. Springer. Zhu, T., Lin, Y., &amp; Liu, Y. (2017). Synthetic minority oversampling technique for multiclass imbalance problems. Pattern Recognition, 72, 327-340. https://doi.org/10.1016/j.patcog.2 017.07.024</a:t>
            </a:r>
          </a:p>
        </p:txBody>
      </p:sp>
    </p:spTree>
    <p:extLst>
      <p:ext uri="{BB962C8B-B14F-4D97-AF65-F5344CB8AC3E}">
        <p14:creationId xmlns:p14="http://schemas.microsoft.com/office/powerpoint/2010/main" val="1843065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2928A1B9-4D70-35C3-35F6-B796A1B10792}"/>
              </a:ext>
            </a:extLst>
          </p:cNvPr>
          <p:cNvSpPr txBox="1"/>
          <p:nvPr/>
        </p:nvSpPr>
        <p:spPr>
          <a:xfrm>
            <a:off x="784489" y="728663"/>
            <a:ext cx="10662443" cy="646331"/>
          </a:xfrm>
          <a:prstGeom prst="rect">
            <a:avLst/>
          </a:prstGeom>
          <a:noFill/>
        </p:spPr>
        <p:txBody>
          <a:bodyPr wrap="square" rtlCol="0">
            <a:spAutoFit/>
          </a:bodyPr>
          <a:lstStyle>
            <a:defPPr>
              <a:defRPr lang="zh-CN"/>
            </a:defPPr>
            <a:lvl1pPr algn="ctr">
              <a:defRPr sz="3600">
                <a:solidFill>
                  <a:srgbClr val="C00000"/>
                </a:solidFill>
                <a:latin typeface="Microsoft Sans Serif" panose="020B0604020202020204" pitchFamily="34" charset="0"/>
                <a:ea typeface="Microsoft Sans Serif" panose="020B0604020202020204" pitchFamily="34" charset="0"/>
                <a:cs typeface="Microsoft Sans Serif" panose="020B0604020202020204" pitchFamily="34" charset="0"/>
              </a:defRPr>
            </a:lvl1pPr>
          </a:lstStyle>
          <a:p>
            <a:r>
              <a:rPr lang="en-US" altLang="zh-CN" dirty="0"/>
              <a:t>Restatement of Problems</a:t>
            </a:r>
            <a:endParaRPr lang="zh-CN" altLang="en-US" dirty="0"/>
          </a:p>
        </p:txBody>
      </p:sp>
      <p:sp>
        <p:nvSpPr>
          <p:cNvPr id="3" name="文本框 2">
            <a:extLst>
              <a:ext uri="{FF2B5EF4-FFF2-40B4-BE49-F238E27FC236}">
                <a16:creationId xmlns:a16="http://schemas.microsoft.com/office/drawing/2014/main" id="{3A80576D-406E-2169-AF5F-38094AAA2ECB}"/>
              </a:ext>
            </a:extLst>
          </p:cNvPr>
          <p:cNvSpPr txBox="1"/>
          <p:nvPr/>
        </p:nvSpPr>
        <p:spPr>
          <a:xfrm>
            <a:off x="874713" y="1374994"/>
            <a:ext cx="10442575" cy="1815882"/>
          </a:xfrm>
          <a:prstGeom prst="rect">
            <a:avLst/>
          </a:prstGeom>
          <a:noFill/>
        </p:spPr>
        <p:txBody>
          <a:bodyPr wrap="square" rtlCol="0">
            <a:spAutoFit/>
          </a:bodyPr>
          <a:lstStyle>
            <a:defPPr>
              <a:defRPr lang="zh-CN"/>
            </a:defPPr>
            <a:lvl1pPr marL="457200" indent="-457200">
              <a:buFont typeface="Arial" panose="020B0604020202020204" pitchFamily="34" charset="0"/>
              <a:buChar char="•"/>
              <a:defRPr sz="2800">
                <a:latin typeface="Microsoft Sans Serif" panose="020B0604020202020204" pitchFamily="34" charset="0"/>
                <a:ea typeface="Microsoft Sans Serif" panose="020B0604020202020204" pitchFamily="34" charset="0"/>
                <a:cs typeface="Microsoft Sans Serif" panose="020B0604020202020204" pitchFamily="34" charset="0"/>
              </a:defRPr>
            </a:lvl1pPr>
          </a:lstStyle>
          <a:p>
            <a:r>
              <a:rPr lang="en-US" altLang="zh-CN" dirty="0"/>
              <a:t>What is the profiling of the customer base? </a:t>
            </a:r>
          </a:p>
          <a:p>
            <a:r>
              <a:rPr lang="en-US" altLang="zh-CN" dirty="0"/>
              <a:t>How those attributes influence the probability of default? </a:t>
            </a:r>
          </a:p>
          <a:p>
            <a:r>
              <a:rPr lang="en-US" altLang="zh-CN" dirty="0"/>
              <a:t>How to use models to accurately predict whether the customer would default or not?</a:t>
            </a:r>
            <a:endParaRPr lang="zh-CN" altLang="en-US" dirty="0"/>
          </a:p>
        </p:txBody>
      </p:sp>
    </p:spTree>
    <p:extLst>
      <p:ext uri="{BB962C8B-B14F-4D97-AF65-F5344CB8AC3E}">
        <p14:creationId xmlns:p14="http://schemas.microsoft.com/office/powerpoint/2010/main" val="2162638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2928A1B9-4D70-35C3-35F6-B796A1B10792}"/>
              </a:ext>
            </a:extLst>
          </p:cNvPr>
          <p:cNvSpPr txBox="1"/>
          <p:nvPr/>
        </p:nvSpPr>
        <p:spPr>
          <a:xfrm>
            <a:off x="784488" y="719739"/>
            <a:ext cx="10662443" cy="646331"/>
          </a:xfrm>
          <a:prstGeom prst="rect">
            <a:avLst/>
          </a:prstGeom>
          <a:noFill/>
        </p:spPr>
        <p:txBody>
          <a:bodyPr wrap="square" rtlCol="0">
            <a:spAutoFit/>
          </a:bodyPr>
          <a:lstStyle/>
          <a:p>
            <a:pPr algn="ctr"/>
            <a:r>
              <a:rPr lang="en-US" altLang="zh-CN" sz="3600" dirty="0">
                <a:solidFill>
                  <a:srgbClr val="C00000"/>
                </a:solidFill>
                <a:latin typeface="Microsoft Sans Serif" panose="020B0604020202020204" pitchFamily="34" charset="0"/>
                <a:ea typeface="Microsoft Sans Serif" panose="020B0604020202020204" pitchFamily="34" charset="0"/>
                <a:cs typeface="Microsoft Sans Serif" panose="020B0604020202020204" pitchFamily="34" charset="0"/>
              </a:rPr>
              <a:t>Exploratory Data Analysis</a:t>
            </a:r>
            <a:endParaRPr lang="zh-CN" altLang="en-US" sz="3600" dirty="0">
              <a:solidFill>
                <a:srgbClr val="C00000"/>
              </a:solidFill>
              <a:latin typeface="Microsoft Sans Serif" panose="020B0604020202020204" pitchFamily="34" charset="0"/>
              <a:cs typeface="Microsoft Sans Serif" panose="020B0604020202020204" pitchFamily="34" charset="0"/>
            </a:endParaRPr>
          </a:p>
        </p:txBody>
      </p:sp>
      <p:sp>
        <p:nvSpPr>
          <p:cNvPr id="7" name="文本框 6">
            <a:extLst>
              <a:ext uri="{FF2B5EF4-FFF2-40B4-BE49-F238E27FC236}">
                <a16:creationId xmlns:a16="http://schemas.microsoft.com/office/drawing/2014/main" id="{2CDF26CD-4F4F-6C05-D8AD-E72BFA479435}"/>
              </a:ext>
            </a:extLst>
          </p:cNvPr>
          <p:cNvSpPr txBox="1"/>
          <p:nvPr/>
        </p:nvSpPr>
        <p:spPr>
          <a:xfrm>
            <a:off x="7500257" y="6129338"/>
            <a:ext cx="3946674" cy="323165"/>
          </a:xfrm>
          <a:prstGeom prst="rect">
            <a:avLst/>
          </a:prstGeom>
          <a:noFill/>
        </p:spPr>
        <p:txBody>
          <a:bodyPr wrap="square" rtlCol="0">
            <a:spAutoFit/>
          </a:bodyPr>
          <a:lstStyle/>
          <a:p>
            <a:pPr algn="r"/>
            <a:r>
              <a:rPr lang="en-US" altLang="zh-CN" sz="1500" dirty="0">
                <a:latin typeface="Microsoft Sans Serif" panose="020B0604020202020204" pitchFamily="34" charset="0"/>
                <a:ea typeface="Microsoft Sans Serif" panose="020B0604020202020204" pitchFamily="34" charset="0"/>
                <a:cs typeface="Microsoft Sans Serif" panose="020B0604020202020204" pitchFamily="34" charset="0"/>
              </a:rPr>
              <a:t>Source: Kaggle</a:t>
            </a:r>
            <a:endParaRPr lang="zh-CN" altLang="en-US" sz="1500" dirty="0">
              <a:latin typeface="Microsoft Sans Serif" panose="020B0604020202020204" pitchFamily="34" charset="0"/>
              <a:cs typeface="Microsoft Sans Serif" panose="020B0604020202020204" pitchFamily="34" charset="0"/>
            </a:endParaRPr>
          </a:p>
        </p:txBody>
      </p:sp>
      <p:sp>
        <p:nvSpPr>
          <p:cNvPr id="5" name="文本框 1">
            <a:extLst>
              <a:ext uri="{FF2B5EF4-FFF2-40B4-BE49-F238E27FC236}">
                <a16:creationId xmlns:a16="http://schemas.microsoft.com/office/drawing/2014/main" id="{C9B35931-74FB-4156-A96D-6607FAE4CFFF}"/>
              </a:ext>
            </a:extLst>
          </p:cNvPr>
          <p:cNvSpPr txBox="1"/>
          <p:nvPr/>
        </p:nvSpPr>
        <p:spPr>
          <a:xfrm>
            <a:off x="874713" y="1373240"/>
            <a:ext cx="10442575" cy="1384995"/>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latin typeface="Microsoft Sans Serif" panose="020B0604020202020204" pitchFamily="34" charset="0"/>
                <a:ea typeface="Microsoft Sans Serif" panose="020B0604020202020204" pitchFamily="34" charset="0"/>
                <a:cs typeface="Microsoft Sans Serif" panose="020B0604020202020204" pitchFamily="34" charset="0"/>
              </a:rPr>
              <a:t>There are totally 307,511 pieces of clients’ information and 221 features.</a:t>
            </a:r>
          </a:p>
          <a:p>
            <a:pPr marL="457200" indent="-457200">
              <a:buFont typeface="Arial" panose="020B0604020202020204" pitchFamily="34" charset="0"/>
              <a:buChar char="•"/>
            </a:pPr>
            <a:r>
              <a:rPr lang="en-US" altLang="zh-CN" sz="2800" dirty="0">
                <a:latin typeface="Microsoft Sans Serif" panose="020B0604020202020204" pitchFamily="34" charset="0"/>
                <a:ea typeface="Microsoft Sans Serif" panose="020B0604020202020204" pitchFamily="34" charset="0"/>
                <a:cs typeface="Microsoft Sans Serif" panose="020B0604020202020204" pitchFamily="34" charset="0"/>
              </a:rPr>
              <a:t>Main Dataset: </a:t>
            </a:r>
            <a:r>
              <a:rPr lang="en-US" altLang="zh-CN" sz="2800" i="1" dirty="0" err="1">
                <a:latin typeface="Microsoft Sans Serif" panose="020B0604020202020204" pitchFamily="34" charset="0"/>
                <a:ea typeface="Microsoft Sans Serif" panose="020B0604020202020204" pitchFamily="34" charset="0"/>
                <a:cs typeface="Microsoft Sans Serif" panose="020B0604020202020204" pitchFamily="34" charset="0"/>
              </a:rPr>
              <a:t>application_train</a:t>
            </a:r>
            <a:endParaRPr lang="en-US" altLang="zh-CN" sz="2800" i="1"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graphicFrame>
        <p:nvGraphicFramePr>
          <p:cNvPr id="3" name="Table 2">
            <a:extLst>
              <a:ext uri="{FF2B5EF4-FFF2-40B4-BE49-F238E27FC236}">
                <a16:creationId xmlns:a16="http://schemas.microsoft.com/office/drawing/2014/main" id="{C3EEAE90-595A-43CC-8CBC-A682FD3EE44B}"/>
              </a:ext>
            </a:extLst>
          </p:cNvPr>
          <p:cNvGraphicFramePr>
            <a:graphicFrameLocks noGrp="1"/>
          </p:cNvGraphicFramePr>
          <p:nvPr>
            <p:extLst>
              <p:ext uri="{D42A27DB-BD31-4B8C-83A1-F6EECF244321}">
                <p14:modId xmlns:p14="http://schemas.microsoft.com/office/powerpoint/2010/main" val="2725154415"/>
              </p:ext>
            </p:extLst>
          </p:nvPr>
        </p:nvGraphicFramePr>
        <p:xfrm>
          <a:off x="874713" y="3080083"/>
          <a:ext cx="10442576" cy="3058174"/>
        </p:xfrm>
        <a:graphic>
          <a:graphicData uri="http://schemas.openxmlformats.org/drawingml/2006/table">
            <a:tbl>
              <a:tblPr>
                <a:tableStyleId>{616DA210-FB5B-4158-B5E0-FEB733F419BA}</a:tableStyleId>
              </a:tblPr>
              <a:tblGrid>
                <a:gridCol w="1018788">
                  <a:extLst>
                    <a:ext uri="{9D8B030D-6E8A-4147-A177-3AD203B41FA5}">
                      <a16:colId xmlns:a16="http://schemas.microsoft.com/office/drawing/2014/main" val="3658512181"/>
                    </a:ext>
                  </a:extLst>
                </a:gridCol>
                <a:gridCol w="1018788">
                  <a:extLst>
                    <a:ext uri="{9D8B030D-6E8A-4147-A177-3AD203B41FA5}">
                      <a16:colId xmlns:a16="http://schemas.microsoft.com/office/drawing/2014/main" val="3498252844"/>
                    </a:ext>
                  </a:extLst>
                </a:gridCol>
                <a:gridCol w="1018788">
                  <a:extLst>
                    <a:ext uri="{9D8B030D-6E8A-4147-A177-3AD203B41FA5}">
                      <a16:colId xmlns:a16="http://schemas.microsoft.com/office/drawing/2014/main" val="2591141363"/>
                    </a:ext>
                  </a:extLst>
                </a:gridCol>
                <a:gridCol w="1018788">
                  <a:extLst>
                    <a:ext uri="{9D8B030D-6E8A-4147-A177-3AD203B41FA5}">
                      <a16:colId xmlns:a16="http://schemas.microsoft.com/office/drawing/2014/main" val="2848401439"/>
                    </a:ext>
                  </a:extLst>
                </a:gridCol>
                <a:gridCol w="1018788">
                  <a:extLst>
                    <a:ext uri="{9D8B030D-6E8A-4147-A177-3AD203B41FA5}">
                      <a16:colId xmlns:a16="http://schemas.microsoft.com/office/drawing/2014/main" val="4172995732"/>
                    </a:ext>
                  </a:extLst>
                </a:gridCol>
                <a:gridCol w="1018788">
                  <a:extLst>
                    <a:ext uri="{9D8B030D-6E8A-4147-A177-3AD203B41FA5}">
                      <a16:colId xmlns:a16="http://schemas.microsoft.com/office/drawing/2014/main" val="1697368940"/>
                    </a:ext>
                  </a:extLst>
                </a:gridCol>
                <a:gridCol w="1018788">
                  <a:extLst>
                    <a:ext uri="{9D8B030D-6E8A-4147-A177-3AD203B41FA5}">
                      <a16:colId xmlns:a16="http://schemas.microsoft.com/office/drawing/2014/main" val="247931825"/>
                    </a:ext>
                  </a:extLst>
                </a:gridCol>
                <a:gridCol w="1018788">
                  <a:extLst>
                    <a:ext uri="{9D8B030D-6E8A-4147-A177-3AD203B41FA5}">
                      <a16:colId xmlns:a16="http://schemas.microsoft.com/office/drawing/2014/main" val="990482186"/>
                    </a:ext>
                  </a:extLst>
                </a:gridCol>
                <a:gridCol w="1273484">
                  <a:extLst>
                    <a:ext uri="{9D8B030D-6E8A-4147-A177-3AD203B41FA5}">
                      <a16:colId xmlns:a16="http://schemas.microsoft.com/office/drawing/2014/main" val="1283933478"/>
                    </a:ext>
                  </a:extLst>
                </a:gridCol>
                <a:gridCol w="1018788">
                  <a:extLst>
                    <a:ext uri="{9D8B030D-6E8A-4147-A177-3AD203B41FA5}">
                      <a16:colId xmlns:a16="http://schemas.microsoft.com/office/drawing/2014/main" val="1093158925"/>
                    </a:ext>
                  </a:extLst>
                </a:gridCol>
              </a:tblGrid>
              <a:tr h="700724">
                <a:tc>
                  <a:txBody>
                    <a:bodyPr/>
                    <a:lstStyle/>
                    <a:p>
                      <a:pPr marL="0" algn="ctr" defTabSz="914400" rtl="0" eaLnBrk="1" fontAlgn="b" latinLnBrk="0" hangingPunct="1"/>
                      <a:r>
                        <a:rPr lang="en-US" sz="1500" b="1" kern="100" dirty="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SK_ID</a:t>
                      </a:r>
                    </a:p>
                    <a:p>
                      <a:pPr marL="0" algn="ctr" defTabSz="914400" rtl="0" eaLnBrk="1" fontAlgn="b" latinLnBrk="0" hangingPunct="1"/>
                      <a:r>
                        <a:rPr lang="en-US" sz="1500" b="1" kern="100" dirty="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_CURR</a:t>
                      </a:r>
                    </a:p>
                  </a:txBody>
                  <a:tcPr marL="9525" marR="9525" marT="9525" marB="0" anchor="ctr">
                    <a:solidFill>
                      <a:schemeClr val="bg2"/>
                    </a:solidFill>
                  </a:tcPr>
                </a:tc>
                <a:tc>
                  <a:txBody>
                    <a:bodyPr/>
                    <a:lstStyle/>
                    <a:p>
                      <a:pPr marL="0" algn="ctr" defTabSz="914400" rtl="0" eaLnBrk="1" fontAlgn="b" latinLnBrk="0" hangingPunct="1"/>
                      <a:r>
                        <a:rPr lang="en-US" sz="1500" b="1" kern="100" dirty="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TARGET</a:t>
                      </a:r>
                    </a:p>
                  </a:txBody>
                  <a:tcPr marL="9525" marR="9525" marT="9525" marB="0" anchor="ctr">
                    <a:solidFill>
                      <a:schemeClr val="bg2"/>
                    </a:solidFill>
                  </a:tcPr>
                </a:tc>
                <a:tc>
                  <a:txBody>
                    <a:bodyPr/>
                    <a:lstStyle/>
                    <a:p>
                      <a:pPr marL="0" algn="ctr" defTabSz="914400" rtl="0" eaLnBrk="1" fontAlgn="b" latinLnBrk="0" hangingPunct="1"/>
                      <a:r>
                        <a:rPr lang="en-US" sz="1500" b="1" kern="100" dirty="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NAME_</a:t>
                      </a:r>
                    </a:p>
                    <a:p>
                      <a:pPr marL="0" algn="ctr" defTabSz="914400" rtl="0" eaLnBrk="1" fontAlgn="b" latinLnBrk="0" hangingPunct="1"/>
                      <a:r>
                        <a:rPr lang="en-US" sz="1500" b="1" kern="100" dirty="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CONTRACT_TYPE</a:t>
                      </a:r>
                    </a:p>
                  </a:txBody>
                  <a:tcPr marL="9525" marR="9525" marT="9525" marB="0" anchor="ctr">
                    <a:solidFill>
                      <a:schemeClr val="bg2"/>
                    </a:solidFill>
                  </a:tcPr>
                </a:tc>
                <a:tc>
                  <a:txBody>
                    <a:bodyPr/>
                    <a:lstStyle/>
                    <a:p>
                      <a:pPr marL="0" algn="ctr" defTabSz="914400" rtl="0" eaLnBrk="1" fontAlgn="b" latinLnBrk="0" hangingPunct="1"/>
                      <a:r>
                        <a:rPr lang="en-US" sz="1500" b="1" kern="100" dirty="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CODE</a:t>
                      </a:r>
                    </a:p>
                    <a:p>
                      <a:pPr marL="0" algn="ctr" defTabSz="914400" rtl="0" eaLnBrk="1" fontAlgn="b" latinLnBrk="0" hangingPunct="1"/>
                      <a:r>
                        <a:rPr lang="en-US" sz="1500" b="1" kern="100" dirty="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_GENDER</a:t>
                      </a:r>
                    </a:p>
                  </a:txBody>
                  <a:tcPr marL="9525" marR="9525" marT="9525" marB="0" anchor="ctr">
                    <a:solidFill>
                      <a:schemeClr val="bg2"/>
                    </a:solidFill>
                  </a:tcPr>
                </a:tc>
                <a:tc>
                  <a:txBody>
                    <a:bodyPr/>
                    <a:lstStyle/>
                    <a:p>
                      <a:pPr marL="0" algn="ctr" defTabSz="914400" rtl="0" eaLnBrk="1" fontAlgn="b" latinLnBrk="0" hangingPunct="1"/>
                      <a:r>
                        <a:rPr lang="en-US" sz="1500" b="1" kern="100" dirty="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FLAG</a:t>
                      </a:r>
                    </a:p>
                    <a:p>
                      <a:pPr marL="0" algn="ctr" defTabSz="914400" rtl="0" eaLnBrk="1" fontAlgn="b" latinLnBrk="0" hangingPunct="1"/>
                      <a:r>
                        <a:rPr lang="en-US" sz="1500" b="1" kern="100" dirty="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_OWN</a:t>
                      </a:r>
                    </a:p>
                    <a:p>
                      <a:pPr marL="0" algn="ctr" defTabSz="914400" rtl="0" eaLnBrk="1" fontAlgn="b" latinLnBrk="0" hangingPunct="1"/>
                      <a:r>
                        <a:rPr lang="en-US" sz="1500" b="1" kern="100" dirty="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_CAR</a:t>
                      </a:r>
                    </a:p>
                  </a:txBody>
                  <a:tcPr marL="9525" marR="9525" marT="9525" marB="0" anchor="ctr">
                    <a:solidFill>
                      <a:schemeClr val="bg2"/>
                    </a:solidFill>
                  </a:tcPr>
                </a:tc>
                <a:tc>
                  <a:txBody>
                    <a:bodyPr/>
                    <a:lstStyle/>
                    <a:p>
                      <a:pPr marL="0" algn="ctr" defTabSz="914400" rtl="0" eaLnBrk="1" fontAlgn="b" latinLnBrk="0" hangingPunct="1"/>
                      <a:r>
                        <a:rPr lang="en-US" sz="1500" b="1" kern="100" dirty="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FLAG</a:t>
                      </a:r>
                    </a:p>
                    <a:p>
                      <a:pPr marL="0" algn="ctr" defTabSz="914400" rtl="0" eaLnBrk="1" fontAlgn="b" latinLnBrk="0" hangingPunct="1"/>
                      <a:r>
                        <a:rPr lang="en-US" sz="1500" b="1" kern="100" dirty="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_OWN</a:t>
                      </a:r>
                    </a:p>
                    <a:p>
                      <a:pPr marL="0" algn="ctr" defTabSz="914400" rtl="0" eaLnBrk="1" fontAlgn="b" latinLnBrk="0" hangingPunct="1"/>
                      <a:r>
                        <a:rPr lang="en-US" sz="1500" b="1" kern="100" dirty="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_REALITY</a:t>
                      </a:r>
                    </a:p>
                  </a:txBody>
                  <a:tcPr marL="9525" marR="9525" marT="9525" marB="0" anchor="ctr">
                    <a:solidFill>
                      <a:schemeClr val="bg2"/>
                    </a:solidFill>
                  </a:tcPr>
                </a:tc>
                <a:tc>
                  <a:txBody>
                    <a:bodyPr/>
                    <a:lstStyle/>
                    <a:p>
                      <a:pPr marL="0" algn="ctr" defTabSz="914400" rtl="0" eaLnBrk="1" fontAlgn="b" latinLnBrk="0" hangingPunct="1"/>
                      <a:r>
                        <a:rPr lang="en-US" sz="1500" b="1" kern="100" dirty="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CNT</a:t>
                      </a:r>
                    </a:p>
                    <a:p>
                      <a:pPr marL="0" algn="ctr" defTabSz="914400" rtl="0" eaLnBrk="1" fontAlgn="b" latinLnBrk="0" hangingPunct="1"/>
                      <a:r>
                        <a:rPr lang="en-US" sz="1500" b="1" kern="100" dirty="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_CHILDREN</a:t>
                      </a:r>
                    </a:p>
                  </a:txBody>
                  <a:tcPr marL="9525" marR="9525" marT="9525" marB="0" anchor="ctr">
                    <a:solidFill>
                      <a:schemeClr val="bg2"/>
                    </a:solidFill>
                  </a:tcPr>
                </a:tc>
                <a:tc>
                  <a:txBody>
                    <a:bodyPr/>
                    <a:lstStyle/>
                    <a:p>
                      <a:pPr marL="0" algn="ctr" defTabSz="914400" rtl="0" eaLnBrk="1" fontAlgn="b" latinLnBrk="0" hangingPunct="1"/>
                      <a:r>
                        <a:rPr lang="en-US" sz="1500" b="1" kern="100" dirty="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AMT</a:t>
                      </a:r>
                    </a:p>
                    <a:p>
                      <a:pPr marL="0" algn="ctr" defTabSz="914400" rtl="0" eaLnBrk="1" fontAlgn="b" latinLnBrk="0" hangingPunct="1"/>
                      <a:r>
                        <a:rPr lang="en-US" sz="1500" b="1" kern="100" dirty="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_INCOME</a:t>
                      </a:r>
                    </a:p>
                    <a:p>
                      <a:pPr marL="0" algn="ctr" defTabSz="914400" rtl="0" eaLnBrk="1" fontAlgn="b" latinLnBrk="0" hangingPunct="1"/>
                      <a:r>
                        <a:rPr lang="en-US" sz="1500" b="1" kern="100" dirty="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_TOTAL</a:t>
                      </a:r>
                    </a:p>
                  </a:txBody>
                  <a:tcPr marL="9525" marR="9525" marT="9525" marB="0" anchor="ctr">
                    <a:solidFill>
                      <a:schemeClr val="bg2"/>
                    </a:solidFill>
                  </a:tcPr>
                </a:tc>
                <a:tc>
                  <a:txBody>
                    <a:bodyPr/>
                    <a:lstStyle/>
                    <a:p>
                      <a:pPr marL="0" algn="ctr" defTabSz="914400" rtl="0" eaLnBrk="1" fontAlgn="b" latinLnBrk="0" hangingPunct="1"/>
                      <a:r>
                        <a:rPr lang="en-US" sz="1500" b="1" kern="100" dirty="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AMT</a:t>
                      </a:r>
                    </a:p>
                    <a:p>
                      <a:pPr marL="0" algn="ctr" defTabSz="914400" rtl="0" eaLnBrk="1" fontAlgn="b" latinLnBrk="0" hangingPunct="1"/>
                      <a:r>
                        <a:rPr lang="en-US" sz="1500" b="1" kern="100" dirty="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_CREDIT</a:t>
                      </a:r>
                    </a:p>
                  </a:txBody>
                  <a:tcPr marL="9525" marR="9525" marT="9525" marB="0" anchor="ctr">
                    <a:solidFill>
                      <a:schemeClr val="bg2"/>
                    </a:solidFill>
                  </a:tcPr>
                </a:tc>
                <a:tc>
                  <a:txBody>
                    <a:bodyPr/>
                    <a:lstStyle/>
                    <a:p>
                      <a:pPr marL="0" algn="ctr" defTabSz="914400" rtl="0" eaLnBrk="1" fontAlgn="b" latinLnBrk="0" hangingPunct="1"/>
                      <a:r>
                        <a:rPr lang="en-US" sz="1500" b="1" kern="100" dirty="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AMT</a:t>
                      </a:r>
                    </a:p>
                    <a:p>
                      <a:pPr marL="0" algn="ctr" defTabSz="914400" rtl="0" eaLnBrk="1" fontAlgn="b" latinLnBrk="0" hangingPunct="1"/>
                      <a:r>
                        <a:rPr lang="en-US" sz="1500" b="1" kern="100" dirty="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_ANNUITY</a:t>
                      </a:r>
                    </a:p>
                  </a:txBody>
                  <a:tcPr marL="9525" marR="9525" marT="9525" marB="0" anchor="ctr">
                    <a:solidFill>
                      <a:schemeClr val="bg2"/>
                    </a:solidFill>
                  </a:tcPr>
                </a:tc>
                <a:extLst>
                  <a:ext uri="{0D108BD9-81ED-4DB2-BD59-A6C34878D82A}">
                    <a16:rowId xmlns:a16="http://schemas.microsoft.com/office/drawing/2014/main" val="3775449226"/>
                  </a:ext>
                </a:extLst>
              </a:tr>
              <a:tr h="471490">
                <a:tc>
                  <a:txBody>
                    <a:bodyPr/>
                    <a:lstStyle/>
                    <a:p>
                      <a:pPr marL="0" algn="ctr" defTabSz="914400" rtl="0" eaLnBrk="1" fontAlgn="b" latinLnBrk="0" hangingPunct="1"/>
                      <a:r>
                        <a:rPr lang="en-US" altLang="zh-HK" sz="1500" b="0" kern="100" dirty="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100002</a:t>
                      </a:r>
                    </a:p>
                  </a:txBody>
                  <a:tcPr marL="9525" marR="9525" marT="9525" marB="0" anchor="ctr"/>
                </a:tc>
                <a:tc>
                  <a:txBody>
                    <a:bodyPr/>
                    <a:lstStyle/>
                    <a:p>
                      <a:pPr marL="0" algn="ctr" defTabSz="914400" rtl="0" eaLnBrk="1" fontAlgn="b" latinLnBrk="0" hangingPunct="1"/>
                      <a:r>
                        <a:rPr lang="en-US" altLang="zh-HK" sz="1500" b="0" kern="10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1</a:t>
                      </a:r>
                    </a:p>
                  </a:txBody>
                  <a:tcPr marL="9525" marR="9525" marT="9525" marB="0" anchor="ctr"/>
                </a:tc>
                <a:tc>
                  <a:txBody>
                    <a:bodyPr/>
                    <a:lstStyle/>
                    <a:p>
                      <a:pPr marL="0" algn="ctr" defTabSz="914400" rtl="0" eaLnBrk="1" fontAlgn="b" latinLnBrk="0" hangingPunct="1"/>
                      <a:r>
                        <a:rPr lang="en-US" sz="1500" b="0" kern="100" dirty="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Cash loans</a:t>
                      </a:r>
                    </a:p>
                  </a:txBody>
                  <a:tcPr marL="9525" marR="9525" marT="9525" marB="0" anchor="ctr"/>
                </a:tc>
                <a:tc>
                  <a:txBody>
                    <a:bodyPr/>
                    <a:lstStyle/>
                    <a:p>
                      <a:pPr marL="0" algn="ctr" defTabSz="914400" rtl="0" eaLnBrk="1" fontAlgn="b" latinLnBrk="0" hangingPunct="1"/>
                      <a:r>
                        <a:rPr lang="en-US" sz="1500" b="0" kern="10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M</a:t>
                      </a:r>
                    </a:p>
                  </a:txBody>
                  <a:tcPr marL="9525" marR="9525" marT="9525" marB="0" anchor="ctr"/>
                </a:tc>
                <a:tc>
                  <a:txBody>
                    <a:bodyPr/>
                    <a:lstStyle/>
                    <a:p>
                      <a:pPr marL="0" algn="ctr" defTabSz="914400" rtl="0" eaLnBrk="1" fontAlgn="b" latinLnBrk="0" hangingPunct="1"/>
                      <a:r>
                        <a:rPr lang="en-US" sz="1500" b="0" kern="10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N</a:t>
                      </a:r>
                    </a:p>
                  </a:txBody>
                  <a:tcPr marL="9525" marR="9525" marT="9525" marB="0" anchor="ctr"/>
                </a:tc>
                <a:tc>
                  <a:txBody>
                    <a:bodyPr/>
                    <a:lstStyle/>
                    <a:p>
                      <a:pPr marL="0" algn="ctr" defTabSz="914400" rtl="0" eaLnBrk="1" fontAlgn="b" latinLnBrk="0" hangingPunct="1"/>
                      <a:r>
                        <a:rPr lang="en-US" sz="1500" b="0" kern="10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Y</a:t>
                      </a:r>
                    </a:p>
                  </a:txBody>
                  <a:tcPr marL="9525" marR="9525" marT="9525" marB="0" anchor="ctr"/>
                </a:tc>
                <a:tc>
                  <a:txBody>
                    <a:bodyPr/>
                    <a:lstStyle/>
                    <a:p>
                      <a:pPr marL="0" algn="ctr" defTabSz="914400" rtl="0" eaLnBrk="1" fontAlgn="b" latinLnBrk="0" hangingPunct="1"/>
                      <a:r>
                        <a:rPr lang="en-US" altLang="zh-HK" sz="1500" b="0" kern="10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0</a:t>
                      </a:r>
                    </a:p>
                  </a:txBody>
                  <a:tcPr marL="9525" marR="9525" marT="9525" marB="0" anchor="ctr"/>
                </a:tc>
                <a:tc>
                  <a:txBody>
                    <a:bodyPr/>
                    <a:lstStyle/>
                    <a:p>
                      <a:pPr marL="0" algn="ctr" defTabSz="914400" rtl="0" eaLnBrk="1" fontAlgn="b" latinLnBrk="0" hangingPunct="1"/>
                      <a:r>
                        <a:rPr lang="en-US" altLang="zh-HK" sz="1500" b="0" kern="10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202500</a:t>
                      </a:r>
                    </a:p>
                  </a:txBody>
                  <a:tcPr marL="9525" marR="9525" marT="9525" marB="0" anchor="ctr"/>
                </a:tc>
                <a:tc>
                  <a:txBody>
                    <a:bodyPr/>
                    <a:lstStyle/>
                    <a:p>
                      <a:pPr marL="0" algn="ctr" defTabSz="914400" rtl="0" eaLnBrk="1" fontAlgn="b" latinLnBrk="0" hangingPunct="1"/>
                      <a:r>
                        <a:rPr lang="en-US" altLang="zh-HK" sz="1500" b="0" kern="10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406597.5</a:t>
                      </a:r>
                    </a:p>
                  </a:txBody>
                  <a:tcPr marL="9525" marR="9525" marT="9525" marB="0" anchor="ctr"/>
                </a:tc>
                <a:tc>
                  <a:txBody>
                    <a:bodyPr/>
                    <a:lstStyle/>
                    <a:p>
                      <a:pPr marL="0" algn="ctr" defTabSz="914400" rtl="0" eaLnBrk="1" fontAlgn="b" latinLnBrk="0" hangingPunct="1"/>
                      <a:r>
                        <a:rPr lang="en-US" altLang="zh-HK" sz="1500" b="0" kern="100" dirty="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24700.5</a:t>
                      </a:r>
                    </a:p>
                  </a:txBody>
                  <a:tcPr marL="9525" marR="9525" marT="9525" marB="0" anchor="ctr"/>
                </a:tc>
                <a:extLst>
                  <a:ext uri="{0D108BD9-81ED-4DB2-BD59-A6C34878D82A}">
                    <a16:rowId xmlns:a16="http://schemas.microsoft.com/office/drawing/2014/main" val="3809902870"/>
                  </a:ext>
                </a:extLst>
              </a:tr>
              <a:tr h="471490">
                <a:tc>
                  <a:txBody>
                    <a:bodyPr/>
                    <a:lstStyle/>
                    <a:p>
                      <a:pPr marL="0" algn="ctr" defTabSz="914400" rtl="0" eaLnBrk="1" fontAlgn="b" latinLnBrk="0" hangingPunct="1"/>
                      <a:r>
                        <a:rPr lang="en-US" altLang="zh-HK" sz="1500" b="0" kern="10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100003</a:t>
                      </a:r>
                    </a:p>
                  </a:txBody>
                  <a:tcPr marL="9525" marR="9525" marT="9525" marB="0" anchor="ctr"/>
                </a:tc>
                <a:tc>
                  <a:txBody>
                    <a:bodyPr/>
                    <a:lstStyle/>
                    <a:p>
                      <a:pPr marL="0" algn="ctr" defTabSz="914400" rtl="0" eaLnBrk="1" fontAlgn="b" latinLnBrk="0" hangingPunct="1"/>
                      <a:r>
                        <a:rPr lang="en-US" altLang="zh-HK" sz="1500" b="0" kern="100" dirty="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0</a:t>
                      </a:r>
                    </a:p>
                  </a:txBody>
                  <a:tcPr marL="9525" marR="9525" marT="9525" marB="0" anchor="ctr"/>
                </a:tc>
                <a:tc>
                  <a:txBody>
                    <a:bodyPr/>
                    <a:lstStyle/>
                    <a:p>
                      <a:pPr marL="0" algn="ctr" defTabSz="914400" rtl="0" eaLnBrk="1" fontAlgn="b" latinLnBrk="0" hangingPunct="1"/>
                      <a:r>
                        <a:rPr lang="en-US" sz="1500" b="0" kern="10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Cash loans</a:t>
                      </a:r>
                    </a:p>
                  </a:txBody>
                  <a:tcPr marL="9525" marR="9525" marT="9525" marB="0" anchor="ctr"/>
                </a:tc>
                <a:tc>
                  <a:txBody>
                    <a:bodyPr/>
                    <a:lstStyle/>
                    <a:p>
                      <a:pPr marL="0" algn="ctr" defTabSz="914400" rtl="0" eaLnBrk="1" fontAlgn="b" latinLnBrk="0" hangingPunct="1"/>
                      <a:r>
                        <a:rPr lang="en-US" sz="1500" b="0" kern="10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F</a:t>
                      </a:r>
                    </a:p>
                  </a:txBody>
                  <a:tcPr marL="9525" marR="9525" marT="9525" marB="0" anchor="ctr"/>
                </a:tc>
                <a:tc>
                  <a:txBody>
                    <a:bodyPr/>
                    <a:lstStyle/>
                    <a:p>
                      <a:pPr marL="0" algn="ctr" defTabSz="914400" rtl="0" eaLnBrk="1" fontAlgn="b" latinLnBrk="0" hangingPunct="1"/>
                      <a:r>
                        <a:rPr lang="en-US" sz="1500" b="0" kern="10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N</a:t>
                      </a:r>
                    </a:p>
                  </a:txBody>
                  <a:tcPr marL="9525" marR="9525" marT="9525" marB="0" anchor="ctr"/>
                </a:tc>
                <a:tc>
                  <a:txBody>
                    <a:bodyPr/>
                    <a:lstStyle/>
                    <a:p>
                      <a:pPr marL="0" algn="ctr" defTabSz="914400" rtl="0" eaLnBrk="1" fontAlgn="b" latinLnBrk="0" hangingPunct="1"/>
                      <a:r>
                        <a:rPr lang="en-US" sz="1500" b="0" kern="10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N</a:t>
                      </a:r>
                    </a:p>
                  </a:txBody>
                  <a:tcPr marL="9525" marR="9525" marT="9525" marB="0" anchor="ctr"/>
                </a:tc>
                <a:tc>
                  <a:txBody>
                    <a:bodyPr/>
                    <a:lstStyle/>
                    <a:p>
                      <a:pPr marL="0" algn="ctr" defTabSz="914400" rtl="0" eaLnBrk="1" fontAlgn="b" latinLnBrk="0" hangingPunct="1"/>
                      <a:r>
                        <a:rPr lang="en-US" altLang="zh-HK" sz="1500" b="0" kern="10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0</a:t>
                      </a:r>
                    </a:p>
                  </a:txBody>
                  <a:tcPr marL="9525" marR="9525" marT="9525" marB="0" anchor="ctr"/>
                </a:tc>
                <a:tc>
                  <a:txBody>
                    <a:bodyPr/>
                    <a:lstStyle/>
                    <a:p>
                      <a:pPr marL="0" algn="ctr" defTabSz="914400" rtl="0" eaLnBrk="1" fontAlgn="b" latinLnBrk="0" hangingPunct="1"/>
                      <a:r>
                        <a:rPr lang="en-US" altLang="zh-HK" sz="1500" b="0" kern="10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270000</a:t>
                      </a:r>
                    </a:p>
                  </a:txBody>
                  <a:tcPr marL="9525" marR="9525" marT="9525" marB="0" anchor="ctr"/>
                </a:tc>
                <a:tc>
                  <a:txBody>
                    <a:bodyPr/>
                    <a:lstStyle/>
                    <a:p>
                      <a:pPr marL="0" algn="ctr" defTabSz="914400" rtl="0" eaLnBrk="1" fontAlgn="b" latinLnBrk="0" hangingPunct="1"/>
                      <a:r>
                        <a:rPr lang="en-US" altLang="zh-HK" sz="1500" b="0" kern="10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1293502.5</a:t>
                      </a:r>
                    </a:p>
                  </a:txBody>
                  <a:tcPr marL="9525" marR="9525" marT="9525" marB="0" anchor="ctr"/>
                </a:tc>
                <a:tc>
                  <a:txBody>
                    <a:bodyPr/>
                    <a:lstStyle/>
                    <a:p>
                      <a:pPr marL="0" algn="ctr" defTabSz="914400" rtl="0" eaLnBrk="1" fontAlgn="b" latinLnBrk="0" hangingPunct="1"/>
                      <a:r>
                        <a:rPr lang="en-US" altLang="zh-HK" sz="1500" b="0" kern="100" dirty="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35698.5</a:t>
                      </a:r>
                    </a:p>
                  </a:txBody>
                  <a:tcPr marL="9525" marR="9525" marT="9525" marB="0" anchor="ctr"/>
                </a:tc>
                <a:extLst>
                  <a:ext uri="{0D108BD9-81ED-4DB2-BD59-A6C34878D82A}">
                    <a16:rowId xmlns:a16="http://schemas.microsoft.com/office/drawing/2014/main" val="3850855540"/>
                  </a:ext>
                </a:extLst>
              </a:tr>
              <a:tr h="471490">
                <a:tc>
                  <a:txBody>
                    <a:bodyPr/>
                    <a:lstStyle/>
                    <a:p>
                      <a:pPr marL="0" algn="ctr" defTabSz="914400" rtl="0" eaLnBrk="1" fontAlgn="b" latinLnBrk="0" hangingPunct="1"/>
                      <a:r>
                        <a:rPr lang="en-US" altLang="zh-HK" sz="1500" b="0" kern="10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100004</a:t>
                      </a:r>
                    </a:p>
                  </a:txBody>
                  <a:tcPr marL="9525" marR="9525" marT="9525" marB="0" anchor="ctr"/>
                </a:tc>
                <a:tc>
                  <a:txBody>
                    <a:bodyPr/>
                    <a:lstStyle/>
                    <a:p>
                      <a:pPr marL="0" algn="ctr" defTabSz="914400" rtl="0" eaLnBrk="1" fontAlgn="b" latinLnBrk="0" hangingPunct="1"/>
                      <a:r>
                        <a:rPr lang="en-US" altLang="zh-HK" sz="1500" b="0" kern="10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0</a:t>
                      </a:r>
                    </a:p>
                  </a:txBody>
                  <a:tcPr marL="9525" marR="9525" marT="9525" marB="0" anchor="ctr"/>
                </a:tc>
                <a:tc>
                  <a:txBody>
                    <a:bodyPr/>
                    <a:lstStyle/>
                    <a:p>
                      <a:pPr marL="0" algn="ctr" defTabSz="914400" rtl="0" eaLnBrk="1" fontAlgn="b" latinLnBrk="0" hangingPunct="1"/>
                      <a:r>
                        <a:rPr lang="en-US" sz="1500" b="0" kern="10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Revolving loans</a:t>
                      </a:r>
                    </a:p>
                  </a:txBody>
                  <a:tcPr marL="9525" marR="9525" marT="9525" marB="0" anchor="ctr"/>
                </a:tc>
                <a:tc>
                  <a:txBody>
                    <a:bodyPr/>
                    <a:lstStyle/>
                    <a:p>
                      <a:pPr marL="0" algn="ctr" defTabSz="914400" rtl="0" eaLnBrk="1" fontAlgn="b" latinLnBrk="0" hangingPunct="1"/>
                      <a:r>
                        <a:rPr lang="en-US" sz="1500" b="0" kern="10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M</a:t>
                      </a:r>
                    </a:p>
                  </a:txBody>
                  <a:tcPr marL="9525" marR="9525" marT="9525" marB="0" anchor="ctr"/>
                </a:tc>
                <a:tc>
                  <a:txBody>
                    <a:bodyPr/>
                    <a:lstStyle/>
                    <a:p>
                      <a:pPr marL="0" algn="ctr" defTabSz="914400" rtl="0" eaLnBrk="1" fontAlgn="b" latinLnBrk="0" hangingPunct="1"/>
                      <a:r>
                        <a:rPr lang="en-US" sz="1500" b="0" kern="100" dirty="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Y</a:t>
                      </a:r>
                    </a:p>
                  </a:txBody>
                  <a:tcPr marL="9525" marR="9525" marT="9525" marB="0" anchor="ctr"/>
                </a:tc>
                <a:tc>
                  <a:txBody>
                    <a:bodyPr/>
                    <a:lstStyle/>
                    <a:p>
                      <a:pPr marL="0" algn="ctr" defTabSz="914400" rtl="0" eaLnBrk="1" fontAlgn="b" latinLnBrk="0" hangingPunct="1"/>
                      <a:r>
                        <a:rPr lang="en-US" sz="1500" b="0" kern="10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Y</a:t>
                      </a:r>
                    </a:p>
                  </a:txBody>
                  <a:tcPr marL="9525" marR="9525" marT="9525" marB="0" anchor="ctr"/>
                </a:tc>
                <a:tc>
                  <a:txBody>
                    <a:bodyPr/>
                    <a:lstStyle/>
                    <a:p>
                      <a:pPr marL="0" algn="ctr" defTabSz="914400" rtl="0" eaLnBrk="1" fontAlgn="b" latinLnBrk="0" hangingPunct="1"/>
                      <a:r>
                        <a:rPr lang="en-US" altLang="zh-HK" sz="1500" b="0" kern="10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0</a:t>
                      </a:r>
                    </a:p>
                  </a:txBody>
                  <a:tcPr marL="9525" marR="9525" marT="9525" marB="0" anchor="ctr"/>
                </a:tc>
                <a:tc>
                  <a:txBody>
                    <a:bodyPr/>
                    <a:lstStyle/>
                    <a:p>
                      <a:pPr marL="0" algn="ctr" defTabSz="914400" rtl="0" eaLnBrk="1" fontAlgn="b" latinLnBrk="0" hangingPunct="1"/>
                      <a:r>
                        <a:rPr lang="en-US" altLang="zh-HK" sz="1500" b="0" kern="10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67500</a:t>
                      </a:r>
                    </a:p>
                  </a:txBody>
                  <a:tcPr marL="9525" marR="9525" marT="9525" marB="0" anchor="ctr"/>
                </a:tc>
                <a:tc>
                  <a:txBody>
                    <a:bodyPr/>
                    <a:lstStyle/>
                    <a:p>
                      <a:pPr marL="0" algn="ctr" defTabSz="914400" rtl="0" eaLnBrk="1" fontAlgn="b" latinLnBrk="0" hangingPunct="1"/>
                      <a:r>
                        <a:rPr lang="en-US" altLang="zh-HK" sz="1500" b="0" kern="10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135000.0</a:t>
                      </a:r>
                    </a:p>
                  </a:txBody>
                  <a:tcPr marL="9525" marR="9525" marT="9525" marB="0" anchor="ctr"/>
                </a:tc>
                <a:tc>
                  <a:txBody>
                    <a:bodyPr/>
                    <a:lstStyle/>
                    <a:p>
                      <a:pPr marL="0" algn="ctr" defTabSz="914400" rtl="0" eaLnBrk="1" fontAlgn="b" latinLnBrk="0" hangingPunct="1"/>
                      <a:r>
                        <a:rPr lang="en-US" altLang="zh-HK" sz="1500" b="0" kern="10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6750.0</a:t>
                      </a:r>
                    </a:p>
                  </a:txBody>
                  <a:tcPr marL="9525" marR="9525" marT="9525" marB="0" anchor="ctr"/>
                </a:tc>
                <a:extLst>
                  <a:ext uri="{0D108BD9-81ED-4DB2-BD59-A6C34878D82A}">
                    <a16:rowId xmlns:a16="http://schemas.microsoft.com/office/drawing/2014/main" val="1634069619"/>
                  </a:ext>
                </a:extLst>
              </a:tr>
              <a:tr h="471490">
                <a:tc>
                  <a:txBody>
                    <a:bodyPr/>
                    <a:lstStyle/>
                    <a:p>
                      <a:pPr marL="0" algn="ctr" defTabSz="914400" rtl="0" eaLnBrk="1" fontAlgn="b" latinLnBrk="0" hangingPunct="1"/>
                      <a:r>
                        <a:rPr lang="en-US" altLang="zh-HK" sz="1500" b="0" kern="10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100006</a:t>
                      </a:r>
                    </a:p>
                  </a:txBody>
                  <a:tcPr marL="9525" marR="9525" marT="9525" marB="0" anchor="ctr"/>
                </a:tc>
                <a:tc>
                  <a:txBody>
                    <a:bodyPr/>
                    <a:lstStyle/>
                    <a:p>
                      <a:pPr marL="0" algn="ctr" defTabSz="914400" rtl="0" eaLnBrk="1" fontAlgn="b" latinLnBrk="0" hangingPunct="1"/>
                      <a:r>
                        <a:rPr lang="en-US" altLang="zh-HK" sz="1500" b="0" kern="10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0</a:t>
                      </a:r>
                    </a:p>
                  </a:txBody>
                  <a:tcPr marL="9525" marR="9525" marT="9525" marB="0" anchor="ctr"/>
                </a:tc>
                <a:tc>
                  <a:txBody>
                    <a:bodyPr/>
                    <a:lstStyle/>
                    <a:p>
                      <a:pPr marL="0" algn="ctr" defTabSz="914400" rtl="0" eaLnBrk="1" fontAlgn="b" latinLnBrk="0" hangingPunct="1"/>
                      <a:r>
                        <a:rPr lang="en-US" sz="1500" b="0" kern="10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Cash loans</a:t>
                      </a:r>
                    </a:p>
                  </a:txBody>
                  <a:tcPr marL="9525" marR="9525" marT="9525" marB="0" anchor="ctr"/>
                </a:tc>
                <a:tc>
                  <a:txBody>
                    <a:bodyPr/>
                    <a:lstStyle/>
                    <a:p>
                      <a:pPr marL="0" algn="ctr" defTabSz="914400" rtl="0" eaLnBrk="1" fontAlgn="b" latinLnBrk="0" hangingPunct="1"/>
                      <a:r>
                        <a:rPr lang="en-US" sz="1500" b="0" kern="10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F</a:t>
                      </a:r>
                    </a:p>
                  </a:txBody>
                  <a:tcPr marL="9525" marR="9525" marT="9525" marB="0" anchor="ctr"/>
                </a:tc>
                <a:tc>
                  <a:txBody>
                    <a:bodyPr/>
                    <a:lstStyle/>
                    <a:p>
                      <a:pPr marL="0" algn="ctr" defTabSz="914400" rtl="0" eaLnBrk="1" fontAlgn="b" latinLnBrk="0" hangingPunct="1"/>
                      <a:r>
                        <a:rPr lang="en-US" sz="1500" b="0" kern="10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N</a:t>
                      </a:r>
                    </a:p>
                  </a:txBody>
                  <a:tcPr marL="9525" marR="9525" marT="9525" marB="0" anchor="ctr"/>
                </a:tc>
                <a:tc>
                  <a:txBody>
                    <a:bodyPr/>
                    <a:lstStyle/>
                    <a:p>
                      <a:pPr marL="0" algn="ctr" defTabSz="914400" rtl="0" eaLnBrk="1" fontAlgn="b" latinLnBrk="0" hangingPunct="1"/>
                      <a:r>
                        <a:rPr lang="en-US" sz="1500" b="0" kern="100" dirty="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Y</a:t>
                      </a:r>
                    </a:p>
                  </a:txBody>
                  <a:tcPr marL="9525" marR="9525" marT="9525" marB="0" anchor="ctr"/>
                </a:tc>
                <a:tc>
                  <a:txBody>
                    <a:bodyPr/>
                    <a:lstStyle/>
                    <a:p>
                      <a:pPr marL="0" algn="ctr" defTabSz="914400" rtl="0" eaLnBrk="1" fontAlgn="b" latinLnBrk="0" hangingPunct="1"/>
                      <a:r>
                        <a:rPr lang="en-US" altLang="zh-HK" sz="1500" b="0" kern="100" dirty="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0</a:t>
                      </a:r>
                    </a:p>
                  </a:txBody>
                  <a:tcPr marL="9525" marR="9525" marT="9525" marB="0" anchor="ctr"/>
                </a:tc>
                <a:tc>
                  <a:txBody>
                    <a:bodyPr/>
                    <a:lstStyle/>
                    <a:p>
                      <a:pPr marL="0" algn="ctr" defTabSz="914400" rtl="0" eaLnBrk="1" fontAlgn="b" latinLnBrk="0" hangingPunct="1"/>
                      <a:r>
                        <a:rPr lang="en-US" altLang="zh-HK" sz="1500" b="0" kern="100" dirty="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135000</a:t>
                      </a:r>
                    </a:p>
                  </a:txBody>
                  <a:tcPr marL="9525" marR="9525" marT="9525" marB="0" anchor="ctr"/>
                </a:tc>
                <a:tc>
                  <a:txBody>
                    <a:bodyPr/>
                    <a:lstStyle/>
                    <a:p>
                      <a:pPr marL="0" algn="ctr" defTabSz="914400" rtl="0" eaLnBrk="1" fontAlgn="b" latinLnBrk="0" hangingPunct="1"/>
                      <a:r>
                        <a:rPr lang="en-US" altLang="zh-HK" sz="1500" b="0" kern="100" dirty="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312682.5</a:t>
                      </a:r>
                    </a:p>
                  </a:txBody>
                  <a:tcPr marL="9525" marR="9525" marT="9525" marB="0" anchor="ctr"/>
                </a:tc>
                <a:tc>
                  <a:txBody>
                    <a:bodyPr/>
                    <a:lstStyle/>
                    <a:p>
                      <a:pPr marL="0" algn="ctr" defTabSz="914400" rtl="0" eaLnBrk="1" fontAlgn="b" latinLnBrk="0" hangingPunct="1"/>
                      <a:r>
                        <a:rPr lang="en-US" altLang="zh-HK" sz="1500" b="0" kern="100" dirty="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29686.5</a:t>
                      </a:r>
                    </a:p>
                  </a:txBody>
                  <a:tcPr marL="9525" marR="9525" marT="9525" marB="0" anchor="ctr"/>
                </a:tc>
                <a:extLst>
                  <a:ext uri="{0D108BD9-81ED-4DB2-BD59-A6C34878D82A}">
                    <a16:rowId xmlns:a16="http://schemas.microsoft.com/office/drawing/2014/main" val="3535454011"/>
                  </a:ext>
                </a:extLst>
              </a:tr>
              <a:tr h="471490">
                <a:tc>
                  <a:txBody>
                    <a:bodyPr/>
                    <a:lstStyle/>
                    <a:p>
                      <a:pPr marL="0" algn="ctr" defTabSz="914400" rtl="0" eaLnBrk="1" fontAlgn="b" latinLnBrk="0" hangingPunct="1"/>
                      <a:r>
                        <a:rPr lang="en-US" altLang="zh-HK" sz="1500" b="0" kern="10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100007</a:t>
                      </a:r>
                    </a:p>
                  </a:txBody>
                  <a:tcPr marL="9525" marR="9525" marT="9525" marB="0" anchor="ctr"/>
                </a:tc>
                <a:tc>
                  <a:txBody>
                    <a:bodyPr/>
                    <a:lstStyle/>
                    <a:p>
                      <a:pPr marL="0" algn="ctr" defTabSz="914400" rtl="0" eaLnBrk="1" fontAlgn="b" latinLnBrk="0" hangingPunct="1"/>
                      <a:r>
                        <a:rPr lang="en-US" altLang="zh-HK" sz="1500" b="0" kern="100" dirty="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0</a:t>
                      </a:r>
                    </a:p>
                  </a:txBody>
                  <a:tcPr marL="9525" marR="9525" marT="9525" marB="0" anchor="ctr"/>
                </a:tc>
                <a:tc>
                  <a:txBody>
                    <a:bodyPr/>
                    <a:lstStyle/>
                    <a:p>
                      <a:pPr marL="0" algn="ctr" defTabSz="914400" rtl="0" eaLnBrk="1" fontAlgn="b" latinLnBrk="0" hangingPunct="1"/>
                      <a:r>
                        <a:rPr lang="en-US" sz="1500" b="0" kern="10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Cash loans</a:t>
                      </a:r>
                    </a:p>
                  </a:txBody>
                  <a:tcPr marL="9525" marR="9525" marT="9525" marB="0" anchor="ctr"/>
                </a:tc>
                <a:tc>
                  <a:txBody>
                    <a:bodyPr/>
                    <a:lstStyle/>
                    <a:p>
                      <a:pPr marL="0" algn="ctr" defTabSz="914400" rtl="0" eaLnBrk="1" fontAlgn="b" latinLnBrk="0" hangingPunct="1"/>
                      <a:r>
                        <a:rPr lang="en-US" sz="1500" b="0" kern="100" dirty="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M</a:t>
                      </a:r>
                    </a:p>
                  </a:txBody>
                  <a:tcPr marL="9525" marR="9525" marT="9525" marB="0" anchor="ctr"/>
                </a:tc>
                <a:tc>
                  <a:txBody>
                    <a:bodyPr/>
                    <a:lstStyle/>
                    <a:p>
                      <a:pPr marL="0" algn="ctr" defTabSz="914400" rtl="0" eaLnBrk="1" fontAlgn="b" latinLnBrk="0" hangingPunct="1"/>
                      <a:r>
                        <a:rPr lang="en-US" sz="1500" b="0" kern="10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N</a:t>
                      </a:r>
                    </a:p>
                  </a:txBody>
                  <a:tcPr marL="9525" marR="9525" marT="9525" marB="0" anchor="ctr"/>
                </a:tc>
                <a:tc>
                  <a:txBody>
                    <a:bodyPr/>
                    <a:lstStyle/>
                    <a:p>
                      <a:pPr marL="0" algn="ctr" defTabSz="914400" rtl="0" eaLnBrk="1" fontAlgn="b" latinLnBrk="0" hangingPunct="1"/>
                      <a:r>
                        <a:rPr lang="en-US" sz="1500" b="0" kern="10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Y</a:t>
                      </a:r>
                    </a:p>
                  </a:txBody>
                  <a:tcPr marL="9525" marR="9525" marT="9525" marB="0" anchor="ctr"/>
                </a:tc>
                <a:tc>
                  <a:txBody>
                    <a:bodyPr/>
                    <a:lstStyle/>
                    <a:p>
                      <a:pPr marL="0" algn="ctr" defTabSz="914400" rtl="0" eaLnBrk="1" fontAlgn="b" latinLnBrk="0" hangingPunct="1"/>
                      <a:r>
                        <a:rPr lang="en-US" altLang="zh-HK" sz="1500" b="0" kern="10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0</a:t>
                      </a:r>
                    </a:p>
                  </a:txBody>
                  <a:tcPr marL="9525" marR="9525" marT="9525" marB="0" anchor="ctr"/>
                </a:tc>
                <a:tc>
                  <a:txBody>
                    <a:bodyPr/>
                    <a:lstStyle/>
                    <a:p>
                      <a:pPr marL="0" algn="ctr" defTabSz="914400" rtl="0" eaLnBrk="1" fontAlgn="b" latinLnBrk="0" hangingPunct="1"/>
                      <a:r>
                        <a:rPr lang="en-US" altLang="zh-HK" sz="1500" b="0" kern="10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121500</a:t>
                      </a:r>
                    </a:p>
                  </a:txBody>
                  <a:tcPr marL="9525" marR="9525" marT="9525" marB="0" anchor="ctr"/>
                </a:tc>
                <a:tc>
                  <a:txBody>
                    <a:bodyPr/>
                    <a:lstStyle/>
                    <a:p>
                      <a:pPr marL="0" algn="ctr" defTabSz="914400" rtl="0" eaLnBrk="1" fontAlgn="b" latinLnBrk="0" hangingPunct="1"/>
                      <a:r>
                        <a:rPr lang="en-US" altLang="zh-HK" sz="1500" b="0" kern="10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513000.0</a:t>
                      </a:r>
                    </a:p>
                  </a:txBody>
                  <a:tcPr marL="9525" marR="9525" marT="9525" marB="0" anchor="ctr"/>
                </a:tc>
                <a:tc>
                  <a:txBody>
                    <a:bodyPr/>
                    <a:lstStyle/>
                    <a:p>
                      <a:pPr marL="0" algn="ctr" defTabSz="914400" rtl="0" eaLnBrk="1" fontAlgn="b" latinLnBrk="0" hangingPunct="1"/>
                      <a:r>
                        <a:rPr lang="en-US" altLang="zh-HK" sz="1500" b="0" kern="100" dirty="0">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21865.5</a:t>
                      </a:r>
                    </a:p>
                  </a:txBody>
                  <a:tcPr marL="9525" marR="9525" marT="9525" marB="0" anchor="ctr"/>
                </a:tc>
                <a:extLst>
                  <a:ext uri="{0D108BD9-81ED-4DB2-BD59-A6C34878D82A}">
                    <a16:rowId xmlns:a16="http://schemas.microsoft.com/office/drawing/2014/main" val="2108991259"/>
                  </a:ext>
                </a:extLst>
              </a:tr>
            </a:tbl>
          </a:graphicData>
        </a:graphic>
      </p:graphicFrame>
    </p:spTree>
    <p:extLst>
      <p:ext uri="{BB962C8B-B14F-4D97-AF65-F5344CB8AC3E}">
        <p14:creationId xmlns:p14="http://schemas.microsoft.com/office/powerpoint/2010/main" val="1324266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2928A1B9-4D70-35C3-35F6-B796A1B10792}"/>
              </a:ext>
            </a:extLst>
          </p:cNvPr>
          <p:cNvSpPr txBox="1"/>
          <p:nvPr/>
        </p:nvSpPr>
        <p:spPr>
          <a:xfrm>
            <a:off x="784488" y="719739"/>
            <a:ext cx="10662443" cy="646331"/>
          </a:xfrm>
          <a:prstGeom prst="rect">
            <a:avLst/>
          </a:prstGeom>
          <a:noFill/>
        </p:spPr>
        <p:txBody>
          <a:bodyPr wrap="square" rtlCol="0">
            <a:spAutoFit/>
          </a:bodyPr>
          <a:lstStyle/>
          <a:p>
            <a:pPr algn="ctr"/>
            <a:r>
              <a:rPr lang="en-US" altLang="zh-CN" sz="3600" dirty="0">
                <a:solidFill>
                  <a:srgbClr val="C00000"/>
                </a:solidFill>
                <a:latin typeface="Microsoft Sans Serif" panose="020B0604020202020204" pitchFamily="34" charset="0"/>
                <a:ea typeface="Microsoft Sans Serif" panose="020B0604020202020204" pitchFamily="34" charset="0"/>
                <a:cs typeface="Microsoft Sans Serif" panose="020B0604020202020204" pitchFamily="34" charset="0"/>
              </a:rPr>
              <a:t>Exploratory Data Analysis- Numerical Variables</a:t>
            </a:r>
            <a:endParaRPr lang="zh-CN" altLang="en-US" sz="3600" dirty="0">
              <a:solidFill>
                <a:srgbClr val="C00000"/>
              </a:solidFill>
              <a:latin typeface="Microsoft Sans Serif" panose="020B0604020202020204" pitchFamily="34" charset="0"/>
              <a:cs typeface="Microsoft Sans Serif" panose="020B0604020202020204" pitchFamily="34" charset="0"/>
            </a:endParaRPr>
          </a:p>
        </p:txBody>
      </p:sp>
      <p:sp>
        <p:nvSpPr>
          <p:cNvPr id="5" name="文本框 1">
            <a:extLst>
              <a:ext uri="{FF2B5EF4-FFF2-40B4-BE49-F238E27FC236}">
                <a16:creationId xmlns:a16="http://schemas.microsoft.com/office/drawing/2014/main" id="{C9B35931-74FB-4156-A96D-6607FAE4CFFF}"/>
              </a:ext>
            </a:extLst>
          </p:cNvPr>
          <p:cNvSpPr txBox="1"/>
          <p:nvPr/>
        </p:nvSpPr>
        <p:spPr>
          <a:xfrm>
            <a:off x="874713" y="1374994"/>
            <a:ext cx="10572218" cy="4401205"/>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latin typeface="Microsoft Sans Serif" panose="020B0604020202020204" pitchFamily="34" charset="0"/>
                <a:ea typeface="Microsoft Sans Serif" panose="020B0604020202020204" pitchFamily="34" charset="0"/>
                <a:cs typeface="Microsoft Sans Serif" panose="020B0604020202020204" pitchFamily="34" charset="0"/>
              </a:rPr>
              <a:t> 28 numerical variables</a:t>
            </a:r>
          </a:p>
          <a:p>
            <a:pPr marL="457200" indent="-457200">
              <a:buFont typeface="Arial" panose="020B0604020202020204" pitchFamily="34" charset="0"/>
              <a:buChar char="•"/>
            </a:pPr>
            <a:r>
              <a:rPr lang="en-US" altLang="zh-CN" sz="2800" dirty="0">
                <a:latin typeface="Microsoft Sans Serif" panose="020B0604020202020204" pitchFamily="34" charset="0"/>
                <a:ea typeface="Microsoft Sans Serif" panose="020B0604020202020204" pitchFamily="34" charset="0"/>
                <a:cs typeface="Microsoft Sans Serif" panose="020B0604020202020204" pitchFamily="34" charset="0"/>
              </a:rPr>
              <a:t>Customer Base Description:</a:t>
            </a:r>
          </a:p>
          <a:p>
            <a:pPr marL="914400" lvl="1" indent="-457200">
              <a:buFont typeface="Microsoft Sans Serif" panose="020B0604020202020204" pitchFamily="34" charset="0"/>
              <a:buChar char="—"/>
            </a:pPr>
            <a:r>
              <a:rPr lang="en-US" altLang="zh-CN" sz="2800" dirty="0">
                <a:latin typeface="Microsoft Sans Serif" panose="020B0604020202020204" pitchFamily="34" charset="0"/>
                <a:ea typeface="Microsoft Sans Serif" panose="020B0604020202020204" pitchFamily="34" charset="0"/>
                <a:cs typeface="Microsoft Sans Serif" panose="020B0604020202020204" pitchFamily="34" charset="0"/>
              </a:rPr>
              <a:t>Total Income is $[25,650, 117,000,000] (Average $168,798).</a:t>
            </a:r>
          </a:p>
          <a:p>
            <a:pPr marL="914400" lvl="1" indent="-457200">
              <a:buFont typeface="Microsoft Sans Serif" panose="020B0604020202020204" pitchFamily="34" charset="0"/>
              <a:buChar char="—"/>
            </a:pPr>
            <a:r>
              <a:rPr lang="en-US" altLang="zh-CN" sz="2800" dirty="0">
                <a:latin typeface="Microsoft Sans Serif" panose="020B0604020202020204" pitchFamily="34" charset="0"/>
                <a:ea typeface="Microsoft Sans Serif" panose="020B0604020202020204" pitchFamily="34" charset="0"/>
                <a:cs typeface="Microsoft Sans Serif" panose="020B0604020202020204" pitchFamily="34" charset="0"/>
              </a:rPr>
              <a:t>Credit is </a:t>
            </a:r>
            <a:r>
              <a:rPr lang="en-US" altLang="zh-HK" sz="2800" dirty="0">
                <a:latin typeface="Microsoft Sans Serif" panose="020B0604020202020204" pitchFamily="34" charset="0"/>
                <a:ea typeface="Microsoft Sans Serif" panose="020B0604020202020204" pitchFamily="34" charset="0"/>
                <a:cs typeface="Microsoft Sans Serif" panose="020B0604020202020204" pitchFamily="34" charset="0"/>
              </a:rPr>
              <a:t>$[402,491, 4,050,000].</a:t>
            </a:r>
          </a:p>
          <a:p>
            <a:pPr marL="914400" lvl="1" indent="-457200">
              <a:buFont typeface="Microsoft Sans Serif" panose="020B0604020202020204" pitchFamily="34" charset="0"/>
              <a:buChar char="—"/>
            </a:pPr>
            <a:r>
              <a:rPr lang="en-US" altLang="zh-CN" sz="2800" dirty="0">
                <a:latin typeface="Microsoft Sans Serif" panose="020B0604020202020204" pitchFamily="34" charset="0"/>
                <a:ea typeface="Microsoft Sans Serif" panose="020B0604020202020204" pitchFamily="34" charset="0"/>
                <a:cs typeface="Microsoft Sans Serif" panose="020B0604020202020204" pitchFamily="34" charset="0"/>
              </a:rPr>
              <a:t>Annuity is </a:t>
            </a:r>
            <a:r>
              <a:rPr lang="en-US" altLang="zh-HK" sz="2800" dirty="0">
                <a:latin typeface="Microsoft Sans Serif" panose="020B0604020202020204" pitchFamily="34" charset="0"/>
                <a:ea typeface="Microsoft Sans Serif" panose="020B0604020202020204" pitchFamily="34" charset="0"/>
                <a:cs typeface="Microsoft Sans Serif" panose="020B0604020202020204" pitchFamily="34" charset="0"/>
              </a:rPr>
              <a:t>$[1,615.50, 258,025.50].</a:t>
            </a:r>
          </a:p>
          <a:p>
            <a:pPr marL="457200" indent="-457200">
              <a:buFont typeface="Arial" panose="020B0604020202020204" pitchFamily="34" charset="0"/>
              <a:buChar char="•"/>
            </a:pPr>
            <a:r>
              <a:rPr lang="en-US" altLang="zh-HK" sz="2800" dirty="0">
                <a:latin typeface="Microsoft Sans Serif" panose="020B0604020202020204" pitchFamily="34" charset="0"/>
                <a:ea typeface="Microsoft Sans Serif" panose="020B0604020202020204" pitchFamily="34" charset="0"/>
                <a:cs typeface="Microsoft Sans Serif" panose="020B0604020202020204" pitchFamily="34" charset="0"/>
              </a:rPr>
              <a:t>Close to normal distribution and at rational range</a:t>
            </a:r>
          </a:p>
          <a:p>
            <a:pPr marL="457200" indent="-457200">
              <a:buFont typeface="Arial" panose="020B0604020202020204" pitchFamily="34" charset="0"/>
              <a:buChar char="•"/>
            </a:pPr>
            <a:r>
              <a:rPr lang="en-US" altLang="zh-HK" sz="2800" dirty="0">
                <a:latin typeface="Microsoft Sans Serif" panose="020B0604020202020204" pitchFamily="34" charset="0"/>
                <a:ea typeface="Microsoft Sans Serif" panose="020B0604020202020204" pitchFamily="34" charset="0"/>
                <a:cs typeface="Microsoft Sans Serif" panose="020B0604020202020204" pitchFamily="34" charset="0"/>
              </a:rPr>
              <a:t>Outliers</a:t>
            </a:r>
          </a:p>
          <a:p>
            <a:pPr marL="457200" indent="-457200">
              <a:buFont typeface="Arial" panose="020B0604020202020204" pitchFamily="34" charset="0"/>
              <a:buChar char="•"/>
            </a:pPr>
            <a:endParaRPr lang="en-US" altLang="zh-HK" sz="28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914400" lvl="1" indent="-457200">
              <a:buFont typeface="Microsoft Sans Serif" panose="020B0604020202020204" pitchFamily="34" charset="0"/>
              <a:buChar char="—"/>
            </a:pPr>
            <a:endParaRPr lang="en-US" altLang="zh-CN" sz="28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914400" lvl="1" indent="-457200">
              <a:buFont typeface="Microsoft Sans Serif" panose="020B0604020202020204" pitchFamily="34" charset="0"/>
              <a:buChar char="—"/>
            </a:pPr>
            <a:endParaRPr lang="en-US" altLang="zh-CN" sz="28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61070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2928A1B9-4D70-35C3-35F6-B796A1B10792}"/>
              </a:ext>
            </a:extLst>
          </p:cNvPr>
          <p:cNvSpPr txBox="1"/>
          <p:nvPr/>
        </p:nvSpPr>
        <p:spPr>
          <a:xfrm>
            <a:off x="784489" y="728663"/>
            <a:ext cx="10662443" cy="646331"/>
          </a:xfrm>
          <a:prstGeom prst="rect">
            <a:avLst/>
          </a:prstGeom>
          <a:noFill/>
        </p:spPr>
        <p:txBody>
          <a:bodyPr wrap="square" rtlCol="0">
            <a:spAutoFit/>
          </a:bodyPr>
          <a:lstStyle>
            <a:defPPr>
              <a:defRPr lang="zh-CN"/>
            </a:defPPr>
            <a:lvl1pPr algn="ctr">
              <a:defRPr sz="3600">
                <a:solidFill>
                  <a:srgbClr val="C00000"/>
                </a:solidFill>
                <a:latin typeface="Microsoft Sans Serif" panose="020B0604020202020204" pitchFamily="34" charset="0"/>
                <a:ea typeface="Microsoft Sans Serif" panose="020B0604020202020204" pitchFamily="34" charset="0"/>
                <a:cs typeface="Microsoft Sans Serif" panose="020B0604020202020204" pitchFamily="34" charset="0"/>
              </a:defRPr>
            </a:lvl1pPr>
          </a:lstStyle>
          <a:p>
            <a:r>
              <a:rPr lang="en-US" altLang="zh-CN" dirty="0"/>
              <a:t>Exploratory Data Analysis- Categorical Variables</a:t>
            </a:r>
            <a:endParaRPr lang="zh-CN" altLang="en-US" dirty="0"/>
          </a:p>
        </p:txBody>
      </p:sp>
      <p:pic>
        <p:nvPicPr>
          <p:cNvPr id="4" name="图片 3">
            <a:extLst>
              <a:ext uri="{FF2B5EF4-FFF2-40B4-BE49-F238E27FC236}">
                <a16:creationId xmlns:a16="http://schemas.microsoft.com/office/drawing/2014/main" id="{BF0B419B-E394-528A-DA8F-65A4CADC24EA}"/>
              </a:ext>
            </a:extLst>
          </p:cNvPr>
          <p:cNvPicPr>
            <a:picLocks noChangeAspect="1"/>
          </p:cNvPicPr>
          <p:nvPr/>
        </p:nvPicPr>
        <p:blipFill>
          <a:blip r:embed="rId2"/>
          <a:stretch>
            <a:fillRect/>
          </a:stretch>
        </p:blipFill>
        <p:spPr>
          <a:xfrm>
            <a:off x="1342615" y="1571192"/>
            <a:ext cx="4014961" cy="3901864"/>
          </a:xfrm>
          <a:prstGeom prst="rect">
            <a:avLst/>
          </a:prstGeom>
        </p:spPr>
      </p:pic>
      <p:sp>
        <p:nvSpPr>
          <p:cNvPr id="7" name="文本框 6">
            <a:extLst>
              <a:ext uri="{FF2B5EF4-FFF2-40B4-BE49-F238E27FC236}">
                <a16:creationId xmlns:a16="http://schemas.microsoft.com/office/drawing/2014/main" id="{59134D00-F72C-A664-441C-30CB70D30A14}"/>
              </a:ext>
            </a:extLst>
          </p:cNvPr>
          <p:cNvSpPr txBox="1"/>
          <p:nvPr/>
        </p:nvSpPr>
        <p:spPr>
          <a:xfrm>
            <a:off x="2224909" y="5407644"/>
            <a:ext cx="3132667" cy="523220"/>
          </a:xfrm>
          <a:prstGeom prst="rect">
            <a:avLst/>
          </a:prstGeom>
          <a:noFill/>
        </p:spPr>
        <p:txBody>
          <a:bodyPr wrap="square" rtlCol="0">
            <a:spAutoFit/>
          </a:bodyPr>
          <a:lstStyle>
            <a:defPPr>
              <a:defRPr lang="zh-CN"/>
            </a:defPPr>
            <a:lvl1pPr marL="457200" indent="-457200">
              <a:buFont typeface="Arial" panose="020B0604020202020204" pitchFamily="34" charset="0"/>
              <a:buChar char="•"/>
              <a:defRPr sz="2800">
                <a:latin typeface="Microsoft Sans Serif" panose="020B0604020202020204" pitchFamily="34" charset="0"/>
                <a:ea typeface="Microsoft Sans Serif" panose="020B0604020202020204" pitchFamily="34" charset="0"/>
                <a:cs typeface="Microsoft Sans Serif" panose="020B0604020202020204" pitchFamily="34" charset="0"/>
              </a:defRPr>
            </a:lvl1pPr>
          </a:lstStyle>
          <a:p>
            <a:pPr marL="0" indent="0">
              <a:buNone/>
            </a:pPr>
            <a:r>
              <a:rPr lang="en-US" altLang="zh-CN" dirty="0"/>
              <a:t>Imbalance !</a:t>
            </a:r>
            <a:endParaRPr lang="zh-CN" altLang="en-US" dirty="0"/>
          </a:p>
        </p:txBody>
      </p:sp>
      <p:pic>
        <p:nvPicPr>
          <p:cNvPr id="9" name="图片 8">
            <a:extLst>
              <a:ext uri="{FF2B5EF4-FFF2-40B4-BE49-F238E27FC236}">
                <a16:creationId xmlns:a16="http://schemas.microsoft.com/office/drawing/2014/main" id="{BFBF5BA7-C964-CCE1-8446-09ED303CED07}"/>
              </a:ext>
            </a:extLst>
          </p:cNvPr>
          <p:cNvPicPr>
            <a:picLocks noChangeAspect="1"/>
          </p:cNvPicPr>
          <p:nvPr/>
        </p:nvPicPr>
        <p:blipFill>
          <a:blip r:embed="rId3"/>
          <a:stretch>
            <a:fillRect/>
          </a:stretch>
        </p:blipFill>
        <p:spPr>
          <a:xfrm>
            <a:off x="5855935" y="1571192"/>
            <a:ext cx="4286250" cy="4962525"/>
          </a:xfrm>
          <a:prstGeom prst="rect">
            <a:avLst/>
          </a:prstGeom>
        </p:spPr>
      </p:pic>
      <p:sp>
        <p:nvSpPr>
          <p:cNvPr id="11" name="文本框 10">
            <a:extLst>
              <a:ext uri="{FF2B5EF4-FFF2-40B4-BE49-F238E27FC236}">
                <a16:creationId xmlns:a16="http://schemas.microsoft.com/office/drawing/2014/main" id="{EECF8B9C-B29B-744E-3613-003A1BFCBCB5}"/>
              </a:ext>
            </a:extLst>
          </p:cNvPr>
          <p:cNvSpPr txBox="1"/>
          <p:nvPr/>
        </p:nvSpPr>
        <p:spPr>
          <a:xfrm>
            <a:off x="9815988" y="2437211"/>
            <a:ext cx="2262621" cy="954107"/>
          </a:xfrm>
          <a:prstGeom prst="rect">
            <a:avLst/>
          </a:prstGeom>
          <a:noFill/>
        </p:spPr>
        <p:txBody>
          <a:bodyPr wrap="square" rtlCol="0">
            <a:spAutoFit/>
          </a:bodyPr>
          <a:lstStyle>
            <a:defPPr>
              <a:defRPr lang="zh-CN"/>
            </a:defPPr>
            <a:lvl1pPr indent="0">
              <a:buFont typeface="Arial" panose="020B0604020202020204" pitchFamily="34" charset="0"/>
              <a:buNone/>
              <a:defRPr sz="2800">
                <a:latin typeface="Microsoft Sans Serif" panose="020B0604020202020204" pitchFamily="34" charset="0"/>
                <a:ea typeface="Microsoft Sans Serif" panose="020B0604020202020204" pitchFamily="34" charset="0"/>
                <a:cs typeface="Microsoft Sans Serif" panose="020B0604020202020204" pitchFamily="34" charset="0"/>
              </a:defRPr>
            </a:lvl1pPr>
          </a:lstStyle>
          <a:p>
            <a:r>
              <a:rPr lang="en-US" altLang="zh-CN" dirty="0"/>
              <a:t>Single-category</a:t>
            </a:r>
            <a:endParaRPr lang="zh-CN" altLang="en-US" dirty="0"/>
          </a:p>
        </p:txBody>
      </p:sp>
      <p:sp>
        <p:nvSpPr>
          <p:cNvPr id="13" name="文本框 12">
            <a:extLst>
              <a:ext uri="{FF2B5EF4-FFF2-40B4-BE49-F238E27FC236}">
                <a16:creationId xmlns:a16="http://schemas.microsoft.com/office/drawing/2014/main" id="{491A2F27-E1A8-FB23-3F59-8E7B2C2F9838}"/>
              </a:ext>
            </a:extLst>
          </p:cNvPr>
          <p:cNvSpPr txBox="1"/>
          <p:nvPr/>
        </p:nvSpPr>
        <p:spPr>
          <a:xfrm>
            <a:off x="9815988" y="4930590"/>
            <a:ext cx="2262621" cy="954107"/>
          </a:xfrm>
          <a:prstGeom prst="rect">
            <a:avLst/>
          </a:prstGeom>
          <a:noFill/>
        </p:spPr>
        <p:txBody>
          <a:bodyPr wrap="square" rtlCol="0">
            <a:spAutoFit/>
          </a:bodyPr>
          <a:lstStyle>
            <a:defPPr>
              <a:defRPr lang="zh-CN"/>
            </a:defPPr>
            <a:lvl1pPr indent="0">
              <a:buFont typeface="Arial" panose="020B0604020202020204" pitchFamily="34" charset="0"/>
              <a:buNone/>
              <a:defRPr sz="2800">
                <a:latin typeface="Microsoft Sans Serif" panose="020B0604020202020204" pitchFamily="34" charset="0"/>
                <a:ea typeface="Microsoft Sans Serif" panose="020B0604020202020204" pitchFamily="34" charset="0"/>
                <a:cs typeface="Microsoft Sans Serif" panose="020B0604020202020204" pitchFamily="34" charset="0"/>
              </a:defRPr>
            </a:lvl1pPr>
          </a:lstStyle>
          <a:p>
            <a:r>
              <a:rPr lang="en-US" altLang="zh-CN" dirty="0"/>
              <a:t>Multi-category </a:t>
            </a:r>
            <a:endParaRPr lang="zh-CN" altLang="en-US" dirty="0"/>
          </a:p>
        </p:txBody>
      </p:sp>
    </p:spTree>
    <p:extLst>
      <p:ext uri="{BB962C8B-B14F-4D97-AF65-F5344CB8AC3E}">
        <p14:creationId xmlns:p14="http://schemas.microsoft.com/office/powerpoint/2010/main" val="1906056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2928A1B9-4D70-35C3-35F6-B796A1B10792}"/>
              </a:ext>
            </a:extLst>
          </p:cNvPr>
          <p:cNvSpPr txBox="1"/>
          <p:nvPr/>
        </p:nvSpPr>
        <p:spPr>
          <a:xfrm>
            <a:off x="248180" y="411277"/>
            <a:ext cx="11943820" cy="1200329"/>
          </a:xfrm>
          <a:prstGeom prst="rect">
            <a:avLst/>
          </a:prstGeom>
          <a:noFill/>
        </p:spPr>
        <p:txBody>
          <a:bodyPr wrap="square" rtlCol="0">
            <a:spAutoFit/>
          </a:bodyPr>
          <a:lstStyle>
            <a:defPPr>
              <a:defRPr lang="zh-CN"/>
            </a:defPPr>
            <a:lvl1pPr algn="ctr">
              <a:defRPr sz="3600">
                <a:solidFill>
                  <a:srgbClr val="C00000"/>
                </a:solidFill>
                <a:latin typeface="Microsoft Sans Serif" panose="020B0604020202020204" pitchFamily="34" charset="0"/>
                <a:ea typeface="Microsoft Sans Serif" panose="020B0604020202020204" pitchFamily="34" charset="0"/>
                <a:cs typeface="Microsoft Sans Serif" panose="020B0604020202020204" pitchFamily="34" charset="0"/>
              </a:defRPr>
            </a:lvl1pPr>
          </a:lstStyle>
          <a:p>
            <a:r>
              <a:rPr lang="en-US" altLang="zh-CN" dirty="0"/>
              <a:t>Data Processing- </a:t>
            </a:r>
          </a:p>
          <a:p>
            <a:r>
              <a:rPr lang="en-US" altLang="zh-CN" dirty="0"/>
              <a:t>One Hot Encoder, Label Encoder &amp; Feature Construction</a:t>
            </a:r>
            <a:endParaRPr lang="zh-CN" altLang="en-US" dirty="0"/>
          </a:p>
        </p:txBody>
      </p:sp>
      <p:sp>
        <p:nvSpPr>
          <p:cNvPr id="2" name="文本框 1">
            <a:extLst>
              <a:ext uri="{FF2B5EF4-FFF2-40B4-BE49-F238E27FC236}">
                <a16:creationId xmlns:a16="http://schemas.microsoft.com/office/drawing/2014/main" id="{659A529A-272E-BAEA-3F47-65C0CA710CC5}"/>
              </a:ext>
            </a:extLst>
          </p:cNvPr>
          <p:cNvSpPr txBox="1"/>
          <p:nvPr/>
        </p:nvSpPr>
        <p:spPr>
          <a:xfrm>
            <a:off x="874713" y="1657255"/>
            <a:ext cx="7759578" cy="523220"/>
          </a:xfrm>
          <a:prstGeom prst="rect">
            <a:avLst/>
          </a:prstGeom>
          <a:noFill/>
        </p:spPr>
        <p:txBody>
          <a:bodyPr wrap="square" rtlCol="0">
            <a:spAutoFit/>
          </a:bodyPr>
          <a:lstStyle>
            <a:defPPr>
              <a:defRPr lang="zh-CN"/>
            </a:defPPr>
            <a:lvl1pPr marL="457200" indent="-457200">
              <a:buFont typeface="Arial" panose="020B0604020202020204" pitchFamily="34" charset="0"/>
              <a:buChar char="•"/>
              <a:defRPr sz="2800">
                <a:latin typeface="Microsoft Sans Serif" panose="020B0604020202020204" pitchFamily="34" charset="0"/>
                <a:ea typeface="Microsoft Sans Serif" panose="020B0604020202020204" pitchFamily="34" charset="0"/>
                <a:cs typeface="Microsoft Sans Serif" panose="020B0604020202020204" pitchFamily="34" charset="0"/>
              </a:defRPr>
            </a:lvl1pPr>
            <a:lvl2pPr marL="914400" lvl="1" indent="-457200">
              <a:buFont typeface="Microsoft Sans Serif" panose="020B0604020202020204" pitchFamily="34" charset="0"/>
              <a:buChar char="—"/>
              <a:defRPr sz="2800">
                <a:latin typeface="Microsoft Sans Serif" panose="020B0604020202020204" pitchFamily="34" charset="0"/>
                <a:ea typeface="Microsoft Sans Serif" panose="020B0604020202020204" pitchFamily="34" charset="0"/>
                <a:cs typeface="Microsoft Sans Serif" panose="020B0604020202020204" pitchFamily="34" charset="0"/>
              </a:defRPr>
            </a:lvl2pPr>
          </a:lstStyle>
          <a:p>
            <a:r>
              <a:rPr lang="en-US" altLang="zh-CN" dirty="0"/>
              <a:t>One Hot Encoder &amp; Label Encoder</a:t>
            </a:r>
            <a:endParaRPr lang="zh-CN" altLang="en-US" dirty="0"/>
          </a:p>
        </p:txBody>
      </p:sp>
      <p:sp>
        <p:nvSpPr>
          <p:cNvPr id="5" name="文本框 4">
            <a:extLst>
              <a:ext uri="{FF2B5EF4-FFF2-40B4-BE49-F238E27FC236}">
                <a16:creationId xmlns:a16="http://schemas.microsoft.com/office/drawing/2014/main" id="{9EC79006-5F72-D4E0-CAB8-D86FB4AFA561}"/>
              </a:ext>
            </a:extLst>
          </p:cNvPr>
          <p:cNvSpPr txBox="1"/>
          <p:nvPr/>
        </p:nvSpPr>
        <p:spPr>
          <a:xfrm>
            <a:off x="978022" y="3991161"/>
            <a:ext cx="6000294" cy="523220"/>
          </a:xfrm>
          <a:prstGeom prst="rect">
            <a:avLst/>
          </a:prstGeom>
          <a:noFill/>
        </p:spPr>
        <p:txBody>
          <a:bodyPr wrap="square" rtlCol="0">
            <a:spAutoFit/>
          </a:bodyPr>
          <a:lstStyle>
            <a:defPPr>
              <a:defRPr lang="zh-CN"/>
            </a:defPPr>
            <a:lvl1pPr marL="457200" indent="-457200">
              <a:buFont typeface="Arial" panose="020B0604020202020204" pitchFamily="34" charset="0"/>
              <a:buChar char="•"/>
              <a:defRPr sz="2800">
                <a:latin typeface="Microsoft Sans Serif" panose="020B0604020202020204" pitchFamily="34" charset="0"/>
                <a:ea typeface="Microsoft Sans Serif" panose="020B0604020202020204" pitchFamily="34" charset="0"/>
                <a:cs typeface="Microsoft Sans Serif" panose="020B0604020202020204" pitchFamily="34" charset="0"/>
              </a:defRPr>
            </a:lvl1pPr>
            <a:lvl2pPr marL="914400" lvl="1" indent="-457200">
              <a:buFont typeface="Microsoft Sans Serif" panose="020B0604020202020204" pitchFamily="34" charset="0"/>
              <a:buChar char="—"/>
              <a:defRPr sz="2800">
                <a:latin typeface="Microsoft Sans Serif" panose="020B0604020202020204" pitchFamily="34" charset="0"/>
                <a:ea typeface="Microsoft Sans Serif" panose="020B0604020202020204" pitchFamily="34" charset="0"/>
                <a:cs typeface="Microsoft Sans Serif" panose="020B0604020202020204" pitchFamily="34" charset="0"/>
              </a:defRPr>
            </a:lvl2pPr>
          </a:lstStyle>
          <a:p>
            <a:r>
              <a:rPr lang="en-US" altLang="zh-CN" dirty="0"/>
              <a:t>Feature Construction</a:t>
            </a:r>
          </a:p>
        </p:txBody>
      </p:sp>
      <p:sp>
        <p:nvSpPr>
          <p:cNvPr id="8" name="文本框 7">
            <a:extLst>
              <a:ext uri="{FF2B5EF4-FFF2-40B4-BE49-F238E27FC236}">
                <a16:creationId xmlns:a16="http://schemas.microsoft.com/office/drawing/2014/main" id="{E9B7EFC7-CC14-C02E-A18D-67353DF58EB9}"/>
              </a:ext>
            </a:extLst>
          </p:cNvPr>
          <p:cNvSpPr txBox="1"/>
          <p:nvPr/>
        </p:nvSpPr>
        <p:spPr>
          <a:xfrm>
            <a:off x="1186292" y="4634170"/>
            <a:ext cx="10442575" cy="523220"/>
          </a:xfrm>
          <a:prstGeom prst="rect">
            <a:avLst/>
          </a:prstGeom>
          <a:noFill/>
        </p:spPr>
        <p:txBody>
          <a:bodyPr wrap="square" rtlCol="0">
            <a:spAutoFit/>
          </a:bodyPr>
          <a:lstStyle>
            <a:defPPr>
              <a:defRPr lang="zh-CN"/>
            </a:defPPr>
            <a:lvl1pPr marL="457200" indent="-457200">
              <a:buFont typeface="Arial" panose="020B0604020202020204" pitchFamily="34" charset="0"/>
              <a:buChar char="•"/>
              <a:defRPr sz="2800">
                <a:latin typeface="Microsoft Sans Serif" panose="020B0604020202020204" pitchFamily="34" charset="0"/>
                <a:ea typeface="Microsoft Sans Serif" panose="020B0604020202020204" pitchFamily="34" charset="0"/>
                <a:cs typeface="Microsoft Sans Serif" panose="020B0604020202020204" pitchFamily="34" charset="0"/>
              </a:defRPr>
            </a:lvl1pPr>
            <a:lvl2pPr marL="914400" lvl="1" indent="-457200">
              <a:buFont typeface="Microsoft Sans Serif" panose="020B0604020202020204" pitchFamily="34" charset="0"/>
              <a:buChar char="—"/>
              <a:defRPr sz="2800">
                <a:latin typeface="Microsoft Sans Serif" panose="020B0604020202020204" pitchFamily="34" charset="0"/>
                <a:ea typeface="Microsoft Sans Serif" panose="020B0604020202020204" pitchFamily="34" charset="0"/>
                <a:cs typeface="Microsoft Sans Serif" panose="020B0604020202020204" pitchFamily="34" charset="0"/>
              </a:defRPr>
            </a:lvl2pPr>
          </a:lstStyle>
          <a:p>
            <a:pPr marL="0" indent="0">
              <a:buNone/>
            </a:pPr>
            <a:r>
              <a:rPr lang="en-US" altLang="zh-CN" dirty="0">
                <a:solidFill>
                  <a:srgbClr val="C00000"/>
                </a:solidFill>
              </a:rPr>
              <a:t>More economical meanings and rational -- Construct variables</a:t>
            </a:r>
            <a:endParaRPr lang="zh-CN" altLang="en-US" dirty="0">
              <a:solidFill>
                <a:srgbClr val="C00000"/>
              </a:solidFill>
            </a:endParaRPr>
          </a:p>
        </p:txBody>
      </p:sp>
      <p:sp>
        <p:nvSpPr>
          <p:cNvPr id="10" name="文本框 9">
            <a:extLst>
              <a:ext uri="{FF2B5EF4-FFF2-40B4-BE49-F238E27FC236}">
                <a16:creationId xmlns:a16="http://schemas.microsoft.com/office/drawing/2014/main" id="{5DCA6470-E77F-4156-9444-801418FBF948}"/>
              </a:ext>
            </a:extLst>
          </p:cNvPr>
          <p:cNvSpPr txBox="1"/>
          <p:nvPr/>
        </p:nvSpPr>
        <p:spPr>
          <a:xfrm>
            <a:off x="1186292" y="5200745"/>
            <a:ext cx="5774266" cy="523220"/>
          </a:xfrm>
          <a:prstGeom prst="rect">
            <a:avLst/>
          </a:prstGeom>
          <a:noFill/>
        </p:spPr>
        <p:txBody>
          <a:bodyPr wrap="square" rtlCol="0">
            <a:spAutoFit/>
          </a:bodyPr>
          <a:lstStyle>
            <a:defPPr>
              <a:defRPr lang="zh-CN"/>
            </a:defPPr>
            <a:lvl1pPr marL="457200" indent="-457200">
              <a:buFont typeface="Arial" panose="020B0604020202020204" pitchFamily="34" charset="0"/>
              <a:buChar char="•"/>
              <a:defRPr sz="2800">
                <a:latin typeface="Microsoft Sans Serif" panose="020B0604020202020204" pitchFamily="34" charset="0"/>
                <a:ea typeface="Microsoft Sans Serif" panose="020B0604020202020204" pitchFamily="34" charset="0"/>
                <a:cs typeface="Microsoft Sans Serif" panose="020B0604020202020204" pitchFamily="34" charset="0"/>
              </a:defRPr>
            </a:lvl1pPr>
            <a:lvl2pPr marL="914400" lvl="1" indent="-457200">
              <a:buFont typeface="Microsoft Sans Serif" panose="020B0604020202020204" pitchFamily="34" charset="0"/>
              <a:buChar char="—"/>
              <a:defRPr sz="2800">
                <a:latin typeface="Microsoft Sans Serif" panose="020B0604020202020204" pitchFamily="34" charset="0"/>
                <a:ea typeface="Microsoft Sans Serif" panose="020B0604020202020204" pitchFamily="34" charset="0"/>
                <a:cs typeface="Microsoft Sans Serif" panose="020B0604020202020204" pitchFamily="34" charset="0"/>
              </a:defRPr>
            </a:lvl2pPr>
          </a:lstStyle>
          <a:p>
            <a:pPr marL="0" indent="0">
              <a:buNone/>
            </a:pPr>
            <a:r>
              <a:rPr lang="en-US" altLang="zh-CN" dirty="0"/>
              <a:t>New linear-combined variables</a:t>
            </a:r>
            <a:endParaRPr lang="zh-CN" altLang="en-US" dirty="0"/>
          </a:p>
        </p:txBody>
      </p:sp>
      <p:sp>
        <p:nvSpPr>
          <p:cNvPr id="12" name="文本框 11">
            <a:extLst>
              <a:ext uri="{FF2B5EF4-FFF2-40B4-BE49-F238E27FC236}">
                <a16:creationId xmlns:a16="http://schemas.microsoft.com/office/drawing/2014/main" id="{B8C94ED6-C0D6-E2EA-F4A2-31FD52A37DB3}"/>
              </a:ext>
            </a:extLst>
          </p:cNvPr>
          <p:cNvSpPr txBox="1"/>
          <p:nvPr/>
        </p:nvSpPr>
        <p:spPr>
          <a:xfrm>
            <a:off x="6613934" y="5200745"/>
            <a:ext cx="4703354" cy="523220"/>
          </a:xfrm>
          <a:prstGeom prst="rect">
            <a:avLst/>
          </a:prstGeom>
          <a:noFill/>
        </p:spPr>
        <p:txBody>
          <a:bodyPr wrap="square" rtlCol="0">
            <a:spAutoFit/>
          </a:bodyPr>
          <a:lstStyle>
            <a:defPPr>
              <a:defRPr lang="zh-CN"/>
            </a:defPPr>
            <a:lvl1pPr indent="0">
              <a:buFont typeface="Arial" panose="020B0604020202020204" pitchFamily="34" charset="0"/>
              <a:buNone/>
              <a:defRPr sz="2800">
                <a:latin typeface="Microsoft Sans Serif" panose="020B0604020202020204" pitchFamily="34" charset="0"/>
                <a:ea typeface="Microsoft Sans Serif" panose="020B0604020202020204" pitchFamily="34" charset="0"/>
                <a:cs typeface="Microsoft Sans Serif" panose="020B0604020202020204" pitchFamily="34" charset="0"/>
              </a:defRPr>
            </a:lvl1pPr>
            <a:lvl2pPr marL="914400" lvl="1" indent="-457200">
              <a:buFont typeface="Microsoft Sans Serif" panose="020B0604020202020204" pitchFamily="34" charset="0"/>
              <a:buChar char="—"/>
              <a:defRPr sz="2800">
                <a:latin typeface="Microsoft Sans Serif" panose="020B0604020202020204" pitchFamily="34" charset="0"/>
                <a:ea typeface="Microsoft Sans Serif" panose="020B0604020202020204" pitchFamily="34" charset="0"/>
                <a:cs typeface="Microsoft Sans Serif" panose="020B0604020202020204" pitchFamily="34" charset="0"/>
              </a:defRPr>
            </a:lvl2pPr>
          </a:lstStyle>
          <a:p>
            <a:r>
              <a:rPr lang="en-US" altLang="zh-CN" dirty="0"/>
              <a:t>Rational-combined variables</a:t>
            </a:r>
            <a:endParaRPr lang="zh-CN" altLang="en-US" dirty="0"/>
          </a:p>
        </p:txBody>
      </p:sp>
      <p:sp>
        <p:nvSpPr>
          <p:cNvPr id="14" name="文本框 13">
            <a:extLst>
              <a:ext uri="{FF2B5EF4-FFF2-40B4-BE49-F238E27FC236}">
                <a16:creationId xmlns:a16="http://schemas.microsoft.com/office/drawing/2014/main" id="{D435E112-52FA-4B93-FB37-BBA66E8C7DBF}"/>
              </a:ext>
            </a:extLst>
          </p:cNvPr>
          <p:cNvSpPr txBox="1"/>
          <p:nvPr/>
        </p:nvSpPr>
        <p:spPr>
          <a:xfrm>
            <a:off x="1504770" y="2758987"/>
            <a:ext cx="4902810" cy="523220"/>
          </a:xfrm>
          <a:prstGeom prst="rect">
            <a:avLst/>
          </a:prstGeom>
          <a:noFill/>
        </p:spPr>
        <p:txBody>
          <a:bodyPr wrap="square" rtlCol="0">
            <a:spAutoFit/>
          </a:bodyPr>
          <a:lstStyle>
            <a:defPPr>
              <a:defRPr lang="zh-CN"/>
            </a:defPPr>
            <a:lvl1pPr marL="457200" indent="-457200">
              <a:buFont typeface="Arial" panose="020B0604020202020204" pitchFamily="34" charset="0"/>
              <a:buChar char="•"/>
              <a:defRPr sz="2800">
                <a:latin typeface="Microsoft Sans Serif" panose="020B0604020202020204" pitchFamily="34" charset="0"/>
                <a:ea typeface="Microsoft Sans Serif" panose="020B0604020202020204" pitchFamily="34" charset="0"/>
                <a:cs typeface="Microsoft Sans Serif" panose="020B0604020202020204" pitchFamily="34" charset="0"/>
              </a:defRPr>
            </a:lvl1pPr>
            <a:lvl2pPr marL="914400" lvl="1" indent="-457200">
              <a:buFont typeface="Microsoft Sans Serif" panose="020B0604020202020204" pitchFamily="34" charset="0"/>
              <a:buChar char="—"/>
              <a:defRPr sz="2800">
                <a:latin typeface="Microsoft Sans Serif" panose="020B0604020202020204" pitchFamily="34" charset="0"/>
                <a:ea typeface="Microsoft Sans Serif" panose="020B0604020202020204" pitchFamily="34" charset="0"/>
                <a:cs typeface="Microsoft Sans Serif" panose="020B0604020202020204" pitchFamily="34" charset="0"/>
              </a:defRPr>
            </a:lvl2pPr>
          </a:lstStyle>
          <a:p>
            <a:pPr marL="0" indent="0">
              <a:buNone/>
            </a:pPr>
            <a:r>
              <a:rPr lang="en-US" altLang="zh-CN" dirty="0"/>
              <a:t>Focus Categorical Data</a:t>
            </a:r>
            <a:endParaRPr lang="zh-CN" altLang="en-US" dirty="0"/>
          </a:p>
        </p:txBody>
      </p:sp>
      <p:sp>
        <p:nvSpPr>
          <p:cNvPr id="16" name="文本框 15">
            <a:extLst>
              <a:ext uri="{FF2B5EF4-FFF2-40B4-BE49-F238E27FC236}">
                <a16:creationId xmlns:a16="http://schemas.microsoft.com/office/drawing/2014/main" id="{4239E064-DB6D-EB56-BC23-D0E2D14FC9B7}"/>
              </a:ext>
            </a:extLst>
          </p:cNvPr>
          <p:cNvSpPr txBox="1"/>
          <p:nvPr/>
        </p:nvSpPr>
        <p:spPr>
          <a:xfrm>
            <a:off x="5225180" y="3382251"/>
            <a:ext cx="3638350" cy="523220"/>
          </a:xfrm>
          <a:prstGeom prst="rect">
            <a:avLst/>
          </a:prstGeom>
          <a:noFill/>
        </p:spPr>
        <p:txBody>
          <a:bodyPr wrap="square" rtlCol="0">
            <a:spAutoFit/>
          </a:bodyPr>
          <a:lstStyle>
            <a:defPPr>
              <a:defRPr lang="zh-CN"/>
            </a:defPPr>
            <a:lvl1pPr indent="0">
              <a:buFont typeface="Arial" panose="020B0604020202020204" pitchFamily="34" charset="0"/>
              <a:buNone/>
              <a:defRPr sz="2800">
                <a:latin typeface="Microsoft Sans Serif" panose="020B0604020202020204" pitchFamily="34" charset="0"/>
                <a:ea typeface="Microsoft Sans Serif" panose="020B0604020202020204" pitchFamily="34" charset="0"/>
                <a:cs typeface="Microsoft Sans Serif" panose="020B0604020202020204" pitchFamily="34" charset="0"/>
              </a:defRPr>
            </a:lvl1pPr>
            <a:lvl2pPr marL="914400" lvl="1" indent="-457200">
              <a:buFont typeface="Microsoft Sans Serif" panose="020B0604020202020204" pitchFamily="34" charset="0"/>
              <a:buChar char="—"/>
              <a:defRPr sz="2800">
                <a:latin typeface="Microsoft Sans Serif" panose="020B0604020202020204" pitchFamily="34" charset="0"/>
                <a:ea typeface="Microsoft Sans Serif" panose="020B0604020202020204" pitchFamily="34" charset="0"/>
                <a:cs typeface="Microsoft Sans Serif" panose="020B0604020202020204" pitchFamily="34" charset="0"/>
              </a:defRPr>
            </a:lvl2pPr>
          </a:lstStyle>
          <a:p>
            <a:r>
              <a:rPr lang="en-US" altLang="zh-CN" dirty="0"/>
              <a:t>Multi-category Data</a:t>
            </a:r>
            <a:endParaRPr lang="zh-CN" altLang="en-US" dirty="0"/>
          </a:p>
        </p:txBody>
      </p:sp>
      <p:sp>
        <p:nvSpPr>
          <p:cNvPr id="18" name="文本框 17">
            <a:extLst>
              <a:ext uri="{FF2B5EF4-FFF2-40B4-BE49-F238E27FC236}">
                <a16:creationId xmlns:a16="http://schemas.microsoft.com/office/drawing/2014/main" id="{B94F7EEC-16B3-153B-116D-835028A154FC}"/>
              </a:ext>
            </a:extLst>
          </p:cNvPr>
          <p:cNvSpPr txBox="1"/>
          <p:nvPr/>
        </p:nvSpPr>
        <p:spPr>
          <a:xfrm>
            <a:off x="5223487" y="2336423"/>
            <a:ext cx="3509657" cy="523220"/>
          </a:xfrm>
          <a:prstGeom prst="rect">
            <a:avLst/>
          </a:prstGeom>
          <a:noFill/>
        </p:spPr>
        <p:txBody>
          <a:bodyPr wrap="square" rtlCol="0">
            <a:spAutoFit/>
          </a:bodyPr>
          <a:lstStyle>
            <a:defPPr>
              <a:defRPr lang="zh-CN"/>
            </a:defPPr>
            <a:lvl1pPr indent="0">
              <a:buFont typeface="Arial" panose="020B0604020202020204" pitchFamily="34" charset="0"/>
              <a:buNone/>
              <a:defRPr sz="2800">
                <a:latin typeface="Microsoft Sans Serif" panose="020B0604020202020204" pitchFamily="34" charset="0"/>
                <a:ea typeface="Microsoft Sans Serif" panose="020B0604020202020204" pitchFamily="34" charset="0"/>
                <a:cs typeface="Microsoft Sans Serif" panose="020B0604020202020204" pitchFamily="34" charset="0"/>
              </a:defRPr>
            </a:lvl1pPr>
            <a:lvl2pPr marL="914400" lvl="1" indent="-457200">
              <a:buFont typeface="Microsoft Sans Serif" panose="020B0604020202020204" pitchFamily="34" charset="0"/>
              <a:buChar char="—"/>
              <a:defRPr sz="2800">
                <a:latin typeface="Microsoft Sans Serif" panose="020B0604020202020204" pitchFamily="34" charset="0"/>
                <a:ea typeface="Microsoft Sans Serif" panose="020B0604020202020204" pitchFamily="34" charset="0"/>
                <a:cs typeface="Microsoft Sans Serif" panose="020B0604020202020204" pitchFamily="34" charset="0"/>
              </a:defRPr>
            </a:lvl2pPr>
          </a:lstStyle>
          <a:p>
            <a:r>
              <a:rPr lang="en-US" altLang="zh-CN" dirty="0"/>
              <a:t>Two-category Data</a:t>
            </a:r>
            <a:endParaRPr lang="zh-CN" altLang="en-US" dirty="0"/>
          </a:p>
        </p:txBody>
      </p:sp>
      <p:sp>
        <p:nvSpPr>
          <p:cNvPr id="19" name="箭头: 右 18">
            <a:extLst>
              <a:ext uri="{FF2B5EF4-FFF2-40B4-BE49-F238E27FC236}">
                <a16:creationId xmlns:a16="http://schemas.microsoft.com/office/drawing/2014/main" id="{6541A217-D4FB-22CE-85FB-C72795294683}"/>
              </a:ext>
            </a:extLst>
          </p:cNvPr>
          <p:cNvSpPr/>
          <p:nvPr/>
        </p:nvSpPr>
        <p:spPr>
          <a:xfrm>
            <a:off x="8519160" y="2506980"/>
            <a:ext cx="533400" cy="288315"/>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箭头: 右 19">
            <a:extLst>
              <a:ext uri="{FF2B5EF4-FFF2-40B4-BE49-F238E27FC236}">
                <a16:creationId xmlns:a16="http://schemas.microsoft.com/office/drawing/2014/main" id="{47D70338-ED5D-6803-BE45-762A38CE7A6B}"/>
              </a:ext>
            </a:extLst>
          </p:cNvPr>
          <p:cNvSpPr/>
          <p:nvPr/>
        </p:nvSpPr>
        <p:spPr>
          <a:xfrm>
            <a:off x="8462210" y="3510929"/>
            <a:ext cx="590350" cy="288315"/>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60831502-DA95-3FF2-5FD5-C7107661A371}"/>
              </a:ext>
            </a:extLst>
          </p:cNvPr>
          <p:cNvSpPr txBox="1"/>
          <p:nvPr/>
        </p:nvSpPr>
        <p:spPr>
          <a:xfrm>
            <a:off x="9277684" y="2198562"/>
            <a:ext cx="2211480" cy="954107"/>
          </a:xfrm>
          <a:prstGeom prst="rect">
            <a:avLst/>
          </a:prstGeom>
          <a:noFill/>
        </p:spPr>
        <p:txBody>
          <a:bodyPr wrap="square" rtlCol="0">
            <a:spAutoFit/>
          </a:bodyPr>
          <a:lstStyle>
            <a:defPPr>
              <a:defRPr lang="zh-CN"/>
            </a:defPPr>
            <a:lvl1pPr indent="0">
              <a:buFont typeface="Arial" panose="020B0604020202020204" pitchFamily="34" charset="0"/>
              <a:buNone/>
              <a:defRPr sz="2800">
                <a:latin typeface="Microsoft Sans Serif" panose="020B0604020202020204" pitchFamily="34" charset="0"/>
                <a:ea typeface="Microsoft Sans Serif" panose="020B0604020202020204" pitchFamily="34" charset="0"/>
                <a:cs typeface="Microsoft Sans Serif" panose="020B0604020202020204" pitchFamily="34" charset="0"/>
              </a:defRPr>
            </a:lvl1pPr>
            <a:lvl2pPr marL="914400" lvl="1" indent="-457200">
              <a:buFont typeface="Microsoft Sans Serif" panose="020B0604020202020204" pitchFamily="34" charset="0"/>
              <a:buChar char="—"/>
              <a:defRPr sz="2800">
                <a:latin typeface="Microsoft Sans Serif" panose="020B0604020202020204" pitchFamily="34" charset="0"/>
                <a:ea typeface="Microsoft Sans Serif" panose="020B0604020202020204" pitchFamily="34" charset="0"/>
                <a:cs typeface="Microsoft Sans Serif" panose="020B0604020202020204" pitchFamily="34" charset="0"/>
              </a:defRPr>
            </a:lvl2pPr>
          </a:lstStyle>
          <a:p>
            <a:r>
              <a:rPr lang="en-US" altLang="zh-CN" dirty="0">
                <a:solidFill>
                  <a:srgbClr val="C00000"/>
                </a:solidFill>
              </a:rPr>
              <a:t>Label Encoder</a:t>
            </a:r>
            <a:endParaRPr lang="zh-CN" altLang="en-US" dirty="0">
              <a:solidFill>
                <a:srgbClr val="C00000"/>
              </a:solidFill>
            </a:endParaRPr>
          </a:p>
        </p:txBody>
      </p:sp>
      <p:sp>
        <p:nvSpPr>
          <p:cNvPr id="24" name="文本框 23">
            <a:extLst>
              <a:ext uri="{FF2B5EF4-FFF2-40B4-BE49-F238E27FC236}">
                <a16:creationId xmlns:a16="http://schemas.microsoft.com/office/drawing/2014/main" id="{27C35681-5F89-9E46-C691-8E300E622509}"/>
              </a:ext>
            </a:extLst>
          </p:cNvPr>
          <p:cNvSpPr txBox="1"/>
          <p:nvPr/>
        </p:nvSpPr>
        <p:spPr>
          <a:xfrm>
            <a:off x="9273227" y="3276016"/>
            <a:ext cx="2693470" cy="954107"/>
          </a:xfrm>
          <a:prstGeom prst="rect">
            <a:avLst/>
          </a:prstGeom>
          <a:noFill/>
        </p:spPr>
        <p:txBody>
          <a:bodyPr wrap="square" rtlCol="0">
            <a:spAutoFit/>
          </a:bodyPr>
          <a:lstStyle>
            <a:defPPr>
              <a:defRPr lang="zh-CN"/>
            </a:defPPr>
            <a:lvl1pPr indent="0">
              <a:buFont typeface="Arial" panose="020B0604020202020204" pitchFamily="34" charset="0"/>
              <a:buNone/>
              <a:defRPr sz="2800">
                <a:latin typeface="Microsoft Sans Serif" panose="020B0604020202020204" pitchFamily="34" charset="0"/>
                <a:ea typeface="Microsoft Sans Serif" panose="020B0604020202020204" pitchFamily="34" charset="0"/>
                <a:cs typeface="Microsoft Sans Serif" panose="020B0604020202020204" pitchFamily="34" charset="0"/>
              </a:defRPr>
            </a:lvl1pPr>
            <a:lvl2pPr marL="914400" lvl="1" indent="-457200">
              <a:buFont typeface="Microsoft Sans Serif" panose="020B0604020202020204" pitchFamily="34" charset="0"/>
              <a:buChar char="—"/>
              <a:defRPr sz="2800">
                <a:latin typeface="Microsoft Sans Serif" panose="020B0604020202020204" pitchFamily="34" charset="0"/>
                <a:ea typeface="Microsoft Sans Serif" panose="020B0604020202020204" pitchFamily="34" charset="0"/>
                <a:cs typeface="Microsoft Sans Serif" panose="020B0604020202020204" pitchFamily="34" charset="0"/>
              </a:defRPr>
            </a:lvl2pPr>
          </a:lstStyle>
          <a:p>
            <a:r>
              <a:rPr lang="en-US" altLang="zh-CN" dirty="0">
                <a:solidFill>
                  <a:srgbClr val="C00000"/>
                </a:solidFill>
              </a:rPr>
              <a:t>One-hot Encoder</a:t>
            </a:r>
            <a:endParaRPr lang="zh-CN" altLang="en-US" dirty="0">
              <a:solidFill>
                <a:srgbClr val="C00000"/>
              </a:solidFill>
            </a:endParaRPr>
          </a:p>
        </p:txBody>
      </p:sp>
    </p:spTree>
    <p:extLst>
      <p:ext uri="{BB962C8B-B14F-4D97-AF65-F5344CB8AC3E}">
        <p14:creationId xmlns:p14="http://schemas.microsoft.com/office/powerpoint/2010/main" val="3858851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5">
            <a:extLst>
              <a:ext uri="{FF2B5EF4-FFF2-40B4-BE49-F238E27FC236}">
                <a16:creationId xmlns:a16="http://schemas.microsoft.com/office/drawing/2014/main" id="{7C495B39-17C6-422E-9E1E-80C6CA7AA092}"/>
              </a:ext>
            </a:extLst>
          </p:cNvPr>
          <p:cNvSpPr txBox="1"/>
          <p:nvPr/>
        </p:nvSpPr>
        <p:spPr>
          <a:xfrm>
            <a:off x="829600" y="405497"/>
            <a:ext cx="10662443" cy="1200329"/>
          </a:xfrm>
          <a:prstGeom prst="rect">
            <a:avLst/>
          </a:prstGeom>
          <a:noFill/>
        </p:spPr>
        <p:txBody>
          <a:bodyPr wrap="square" rtlCol="0">
            <a:spAutoFit/>
          </a:bodyPr>
          <a:lstStyle/>
          <a:p>
            <a:pPr algn="ctr"/>
            <a:r>
              <a:rPr lang="en-US" altLang="zh-CN" sz="3600" dirty="0">
                <a:solidFill>
                  <a:srgbClr val="C00000"/>
                </a:solidFill>
                <a:latin typeface="Microsoft Sans Serif" panose="020B0604020202020204" pitchFamily="34" charset="0"/>
                <a:ea typeface="Microsoft Sans Serif" panose="020B0604020202020204" pitchFamily="34" charset="0"/>
                <a:cs typeface="Microsoft Sans Serif" panose="020B0604020202020204" pitchFamily="34" charset="0"/>
              </a:rPr>
              <a:t>Data Processing- </a:t>
            </a:r>
          </a:p>
          <a:p>
            <a:pPr algn="ctr"/>
            <a:r>
              <a:rPr lang="en-US" altLang="zh-CN" sz="3600" dirty="0">
                <a:solidFill>
                  <a:srgbClr val="C00000"/>
                </a:solidFill>
                <a:latin typeface="Microsoft Sans Serif" panose="020B0604020202020204" pitchFamily="34" charset="0"/>
                <a:ea typeface="Microsoft Sans Serif" panose="020B0604020202020204" pitchFamily="34" charset="0"/>
                <a:cs typeface="Microsoft Sans Serif" panose="020B0604020202020204" pitchFamily="34" charset="0"/>
              </a:rPr>
              <a:t>Missing Value Pudding</a:t>
            </a:r>
            <a:endParaRPr lang="zh-CN" altLang="en-US" sz="3600" dirty="0">
              <a:solidFill>
                <a:srgbClr val="C00000"/>
              </a:solidFill>
              <a:latin typeface="Microsoft Sans Serif" panose="020B0604020202020204" pitchFamily="34" charset="0"/>
              <a:cs typeface="Microsoft Sans Serif" panose="020B0604020202020204" pitchFamily="34" charset="0"/>
            </a:endParaRPr>
          </a:p>
        </p:txBody>
      </p:sp>
      <mc:AlternateContent xmlns:mc="http://schemas.openxmlformats.org/markup-compatibility/2006" xmlns:a14="http://schemas.microsoft.com/office/drawing/2010/main">
        <mc:Choice Requires="a14">
          <p:sp>
            <p:nvSpPr>
              <p:cNvPr id="10" name="文本框 1">
                <a:extLst>
                  <a:ext uri="{FF2B5EF4-FFF2-40B4-BE49-F238E27FC236}">
                    <a16:creationId xmlns:a16="http://schemas.microsoft.com/office/drawing/2014/main" id="{18708AD7-9712-4DEB-A775-32E7E10BF09A}"/>
                  </a:ext>
                </a:extLst>
              </p:cNvPr>
              <p:cNvSpPr txBox="1"/>
              <p:nvPr/>
            </p:nvSpPr>
            <p:spPr>
              <a:xfrm>
                <a:off x="874712" y="1605826"/>
                <a:ext cx="10487688" cy="5728876"/>
              </a:xfrm>
              <a:prstGeom prst="rect">
                <a:avLst/>
              </a:prstGeom>
              <a:noFill/>
            </p:spPr>
            <p:txBody>
              <a:bodyPr wrap="square" rtlCol="0">
                <a:spAutoFit/>
              </a:bodyPr>
              <a:lstStyle/>
              <a:p>
                <a:pPr marL="457200" indent="-457200">
                  <a:buFont typeface="Arial" panose="020B0604020202020204" pitchFamily="34" charset="0"/>
                  <a:buChar char="•"/>
                </a:pPr>
                <a:r>
                  <a:rPr lang="en-US" altLang="zh-HK" sz="2800" dirty="0">
                    <a:latin typeface="Microsoft Sans Serif" panose="020B0604020202020204" pitchFamily="34" charset="0"/>
                    <a:ea typeface="Microsoft Sans Serif" panose="020B0604020202020204" pitchFamily="34" charset="0"/>
                    <a:cs typeface="Microsoft Sans Serif" panose="020B0604020202020204" pitchFamily="34" charset="0"/>
                  </a:rPr>
                  <a:t>Reason: struggle to get loans due to insufficient or non-existent credit histories</a:t>
                </a:r>
              </a:p>
              <a:p>
                <a:pPr marL="457200" indent="-457200">
                  <a:buFont typeface="Arial" panose="020B0604020202020204" pitchFamily="34" charset="0"/>
                  <a:buChar char="•"/>
                </a:pPr>
                <a:r>
                  <a:rPr lang="en-US" altLang="zh-HK" sz="2800" dirty="0">
                    <a:latin typeface="Microsoft Sans Serif" panose="020B0604020202020204" pitchFamily="34" charset="0"/>
                    <a:ea typeface="Microsoft Sans Serif" panose="020B0604020202020204" pitchFamily="34" charset="0"/>
                    <a:cs typeface="Microsoft Sans Serif" panose="020B0604020202020204" pitchFamily="34" charset="0"/>
                  </a:rPr>
                  <a:t>Categorical Variables: One-hot Method</a:t>
                </a:r>
              </a:p>
              <a:p>
                <a:pPr marL="914400" lvl="1" indent="-457200">
                  <a:buFont typeface="Microsoft Sans Serif" panose="020B0604020202020204" pitchFamily="34" charset="0"/>
                  <a:buChar char="—"/>
                </a:pPr>
                <a:r>
                  <a:rPr lang="en-US" altLang="zh-HK" sz="2800" dirty="0">
                    <a:latin typeface="Microsoft Sans Serif" panose="020B0604020202020204" pitchFamily="34" charset="0"/>
                    <a:ea typeface="Microsoft Sans Serif" panose="020B0604020202020204" pitchFamily="34" charset="0"/>
                    <a:cs typeface="Microsoft Sans Serif" panose="020B0604020202020204" pitchFamily="34" charset="0"/>
                  </a:rPr>
                  <a:t>Treat multi-categorical variables into several dummies</a:t>
                </a:r>
              </a:p>
              <a:p>
                <a:pPr marL="914400" lvl="1" indent="-457200">
                  <a:buFont typeface="Microsoft Sans Serif" panose="020B0604020202020204" pitchFamily="34" charset="0"/>
                  <a:buChar char="—"/>
                </a:pPr>
                <a:r>
                  <a:rPr lang="en-US" altLang="zh-HK" sz="2800" dirty="0">
                    <a:latin typeface="Microsoft Sans Serif" panose="020B0604020202020204" pitchFamily="34" charset="0"/>
                    <a:ea typeface="Microsoft Sans Serif" panose="020B0604020202020204" pitchFamily="34" charset="0"/>
                    <a:cs typeface="Microsoft Sans Serif" panose="020B0604020202020204" pitchFamily="34" charset="0"/>
                  </a:rPr>
                  <a:t>Treat the unknown as one specified dummy</a:t>
                </a:r>
              </a:p>
              <a:p>
                <a:pPr marL="457200" indent="-457200">
                  <a:buFont typeface="Arial" panose="020B0604020202020204" pitchFamily="34" charset="0"/>
                  <a:buChar char="•"/>
                </a:pPr>
                <a:r>
                  <a:rPr lang="en-US" altLang="zh-HK" sz="2800" dirty="0">
                    <a:latin typeface="Microsoft Sans Serif" panose="020B0604020202020204" pitchFamily="34" charset="0"/>
                    <a:ea typeface="Microsoft Sans Serif" panose="020B0604020202020204" pitchFamily="34" charset="0"/>
                    <a:cs typeface="Microsoft Sans Serif" panose="020B0604020202020204" pitchFamily="34" charset="0"/>
                  </a:rPr>
                  <a:t>Numerical Variables: Dummy Variable Adjustment</a:t>
                </a:r>
              </a:p>
              <a:p>
                <a:pPr marL="914400" lvl="1" indent="-457200">
                  <a:buFont typeface="Microsoft Sans Serif" panose="020B0604020202020204" pitchFamily="34" charset="0"/>
                  <a:buChar char="—"/>
                </a:pPr>
                <a:r>
                  <a:rPr lang="en-US" altLang="zh-HK" sz="2800" dirty="0">
                    <a:latin typeface="Microsoft Sans Serif" panose="020B0604020202020204" pitchFamily="34" charset="0"/>
                    <a:ea typeface="Microsoft Sans Serif" panose="020B0604020202020204" pitchFamily="34" charset="0"/>
                    <a:cs typeface="Microsoft Sans Serif" panose="020B0604020202020204" pitchFamily="34" charset="0"/>
                  </a:rPr>
                  <a:t>M</a:t>
                </a:r>
                <a:r>
                  <a:rPr lang="en-US" altLang="zh-CN" sz="2800" dirty="0">
                    <a:latin typeface="Microsoft Sans Serif" panose="020B0604020202020204" pitchFamily="34" charset="0"/>
                    <a:ea typeface="Microsoft Sans Serif" panose="020B0604020202020204" pitchFamily="34" charset="0"/>
                    <a:cs typeface="Microsoft Sans Serif" panose="020B0604020202020204" pitchFamily="34" charset="0"/>
                  </a:rPr>
                  <a:t>issing Values become interactions:</a:t>
                </a:r>
              </a:p>
              <a:p>
                <a:pPr lvl="1"/>
                <a14:m>
                  <m:oMathPara xmlns:m="http://schemas.openxmlformats.org/officeDocument/2006/math">
                    <m:oMathParaPr>
                      <m:jc m:val="centerGroup"/>
                    </m:oMathParaPr>
                    <m:oMath xmlns:m="http://schemas.openxmlformats.org/officeDocument/2006/math">
                      <m:sSub>
                        <m:sSubPr>
                          <m:ctrlPr>
                            <a:rPr lang="en-US" altLang="zh-HK" sz="2800" b="0" i="1" smtClean="0">
                              <a:latin typeface="Cambria Math" panose="02040503050406030204" pitchFamily="18" charset="0"/>
                              <a:ea typeface="Microsoft Sans Serif" panose="020B0604020202020204" pitchFamily="34" charset="0"/>
                              <a:cs typeface="Microsoft Sans Serif" panose="020B0604020202020204" pitchFamily="34" charset="0"/>
                            </a:rPr>
                          </m:ctrlPr>
                        </m:sSubPr>
                        <m:e>
                          <m:r>
                            <a:rPr lang="en-US" altLang="zh-HK" sz="2800" b="0" i="1" smtClean="0">
                              <a:latin typeface="Cambria Math" panose="02040503050406030204" pitchFamily="18" charset="0"/>
                              <a:ea typeface="Microsoft Sans Serif" panose="020B0604020202020204" pitchFamily="34" charset="0"/>
                              <a:cs typeface="Microsoft Sans Serif" panose="020B0604020202020204" pitchFamily="34" charset="0"/>
                            </a:rPr>
                            <m:t>𝑥</m:t>
                          </m:r>
                        </m:e>
                        <m:sub>
                          <m:r>
                            <a:rPr lang="en-US" altLang="zh-HK" sz="2800" b="0" i="1" smtClean="0">
                              <a:latin typeface="Cambria Math" panose="02040503050406030204" pitchFamily="18" charset="0"/>
                              <a:ea typeface="Microsoft Sans Serif" panose="020B0604020202020204" pitchFamily="34" charset="0"/>
                              <a:cs typeface="Microsoft Sans Serif" panose="020B0604020202020204" pitchFamily="34" charset="0"/>
                            </a:rPr>
                            <m:t>𝑤𝑖𝑡h</m:t>
                          </m:r>
                          <m:r>
                            <a:rPr lang="en-US" altLang="zh-HK" sz="2800" b="0" i="1" smtClean="0">
                              <a:latin typeface="Cambria Math" panose="02040503050406030204" pitchFamily="18" charset="0"/>
                              <a:ea typeface="Microsoft Sans Serif" panose="020B0604020202020204" pitchFamily="34" charset="0"/>
                              <a:cs typeface="Microsoft Sans Serif" panose="020B0604020202020204" pitchFamily="34" charset="0"/>
                            </a:rPr>
                            <m:t> </m:t>
                          </m:r>
                          <m:r>
                            <a:rPr lang="en-US" altLang="zh-HK" sz="2800" b="0" i="1" smtClean="0">
                              <a:latin typeface="Cambria Math" panose="02040503050406030204" pitchFamily="18" charset="0"/>
                              <a:ea typeface="Microsoft Sans Serif" panose="020B0604020202020204" pitchFamily="34" charset="0"/>
                              <a:cs typeface="Microsoft Sans Serif" panose="020B0604020202020204" pitchFamily="34" charset="0"/>
                            </a:rPr>
                            <m:t>𝑚𝑖𝑠𝑠𝑖𝑛𝑔</m:t>
                          </m:r>
                          <m:r>
                            <a:rPr lang="en-US" altLang="zh-HK" sz="2800" b="0" i="1" smtClean="0">
                              <a:latin typeface="Cambria Math" panose="02040503050406030204" pitchFamily="18" charset="0"/>
                              <a:ea typeface="Microsoft Sans Serif" panose="020B0604020202020204" pitchFamily="34" charset="0"/>
                              <a:cs typeface="Microsoft Sans Serif" panose="020B0604020202020204" pitchFamily="34" charset="0"/>
                            </a:rPr>
                            <m:t> </m:t>
                          </m:r>
                          <m:r>
                            <a:rPr lang="en-US" altLang="zh-HK" sz="2800" b="0" i="1" smtClean="0">
                              <a:latin typeface="Cambria Math" panose="02040503050406030204" pitchFamily="18" charset="0"/>
                              <a:ea typeface="Microsoft Sans Serif" panose="020B0604020202020204" pitchFamily="34" charset="0"/>
                              <a:cs typeface="Microsoft Sans Serif" panose="020B0604020202020204" pitchFamily="34" charset="0"/>
                            </a:rPr>
                            <m:t>𝑣𝑎𝑙𝑢𝑒</m:t>
                          </m:r>
                        </m:sub>
                      </m:sSub>
                      <m:r>
                        <a:rPr lang="en-US" altLang="zh-HK" sz="2800" b="0" i="1" smtClean="0">
                          <a:latin typeface="Cambria Math" panose="02040503050406030204" pitchFamily="18" charset="0"/>
                          <a:ea typeface="Cambria Math" panose="02040503050406030204" pitchFamily="18" charset="0"/>
                          <a:cs typeface="Microsoft Sans Serif" panose="020B0604020202020204" pitchFamily="34" charset="0"/>
                        </a:rPr>
                        <m:t>→</m:t>
                      </m:r>
                      <m:r>
                        <a:rPr lang="en-US" altLang="zh-HK" sz="2800" b="0" i="1" smtClean="0">
                          <a:latin typeface="Cambria Math" panose="02040503050406030204" pitchFamily="18" charset="0"/>
                          <a:ea typeface="Cambria Math" panose="02040503050406030204" pitchFamily="18" charset="0"/>
                          <a:cs typeface="Microsoft Sans Serif" panose="020B0604020202020204" pitchFamily="34" charset="0"/>
                        </a:rPr>
                        <m:t>𝑑</m:t>
                      </m:r>
                      <m:r>
                        <a:rPr lang="en-US" altLang="zh-HK" sz="2800" b="0" i="1" smtClean="0">
                          <a:latin typeface="Cambria Math" panose="02040503050406030204" pitchFamily="18" charset="0"/>
                          <a:ea typeface="Cambria Math" panose="02040503050406030204" pitchFamily="18" charset="0"/>
                          <a:cs typeface="Microsoft Sans Serif" panose="020B0604020202020204" pitchFamily="34" charset="0"/>
                        </a:rPr>
                        <m:t>∗</m:t>
                      </m:r>
                      <m:sSub>
                        <m:sSubPr>
                          <m:ctrlPr>
                            <a:rPr lang="en-US" altLang="zh-HK" sz="2800" i="1">
                              <a:latin typeface="Cambria Math" panose="02040503050406030204" pitchFamily="18" charset="0"/>
                              <a:ea typeface="Microsoft Sans Serif" panose="020B0604020202020204" pitchFamily="34" charset="0"/>
                              <a:cs typeface="Microsoft Sans Serif" panose="020B0604020202020204" pitchFamily="34" charset="0"/>
                            </a:rPr>
                          </m:ctrlPr>
                        </m:sSubPr>
                        <m:e>
                          <m:r>
                            <a:rPr lang="en-US" altLang="zh-HK" sz="2800" i="1">
                              <a:latin typeface="Cambria Math" panose="02040503050406030204" pitchFamily="18" charset="0"/>
                              <a:ea typeface="Microsoft Sans Serif" panose="020B0604020202020204" pitchFamily="34" charset="0"/>
                              <a:cs typeface="Microsoft Sans Serif" panose="020B0604020202020204" pitchFamily="34" charset="0"/>
                            </a:rPr>
                            <m:t>𝑥</m:t>
                          </m:r>
                        </m:e>
                        <m:sub>
                          <m:r>
                            <a:rPr lang="en-US" altLang="zh-HK" sz="2800" i="1">
                              <a:latin typeface="Cambria Math" panose="02040503050406030204" pitchFamily="18" charset="0"/>
                              <a:ea typeface="Microsoft Sans Serif" panose="020B0604020202020204" pitchFamily="34" charset="0"/>
                              <a:cs typeface="Microsoft Sans Serif" panose="020B0604020202020204" pitchFamily="34" charset="0"/>
                            </a:rPr>
                            <m:t>𝑤𝑖𝑡h</m:t>
                          </m:r>
                          <m:r>
                            <a:rPr lang="en-US" altLang="zh-HK" sz="2800" i="1">
                              <a:latin typeface="Cambria Math" panose="02040503050406030204" pitchFamily="18" charset="0"/>
                              <a:ea typeface="Microsoft Sans Serif" panose="020B0604020202020204" pitchFamily="34" charset="0"/>
                              <a:cs typeface="Microsoft Sans Serif" panose="020B0604020202020204" pitchFamily="34" charset="0"/>
                            </a:rPr>
                            <m:t> </m:t>
                          </m:r>
                          <m:r>
                            <a:rPr lang="en-US" altLang="zh-HK" sz="2800" i="1">
                              <a:latin typeface="Cambria Math" panose="02040503050406030204" pitchFamily="18" charset="0"/>
                              <a:ea typeface="Microsoft Sans Serif" panose="020B0604020202020204" pitchFamily="34" charset="0"/>
                              <a:cs typeface="Microsoft Sans Serif" panose="020B0604020202020204" pitchFamily="34" charset="0"/>
                            </a:rPr>
                            <m:t>𝑚𝑖𝑠𝑠𝑖𝑛𝑔</m:t>
                          </m:r>
                          <m:r>
                            <a:rPr lang="en-US" altLang="zh-HK" sz="2800" i="1">
                              <a:latin typeface="Cambria Math" panose="02040503050406030204" pitchFamily="18" charset="0"/>
                              <a:ea typeface="Microsoft Sans Serif" panose="020B0604020202020204" pitchFamily="34" charset="0"/>
                              <a:cs typeface="Microsoft Sans Serif" panose="020B0604020202020204" pitchFamily="34" charset="0"/>
                            </a:rPr>
                            <m:t> </m:t>
                          </m:r>
                          <m:r>
                            <a:rPr lang="en-US" altLang="zh-HK" sz="2800" i="1">
                              <a:latin typeface="Cambria Math" panose="02040503050406030204" pitchFamily="18" charset="0"/>
                              <a:ea typeface="Microsoft Sans Serif" panose="020B0604020202020204" pitchFamily="34" charset="0"/>
                              <a:cs typeface="Microsoft Sans Serif" panose="020B0604020202020204" pitchFamily="34" charset="0"/>
                            </a:rPr>
                            <m:t>𝑣𝑎𝑙𝑢𝑒</m:t>
                          </m:r>
                        </m:sub>
                      </m:sSub>
                    </m:oMath>
                  </m:oMathPara>
                </a14:m>
                <a:endParaRPr lang="en-US" altLang="zh-HK" sz="28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457200" indent="-457200">
                  <a:buFont typeface="Arial" panose="020B0604020202020204" pitchFamily="34" charset="0"/>
                  <a:buChar char="•"/>
                </a:pPr>
                <a:r>
                  <a:rPr lang="en-US" altLang="zh-HK" sz="2800" dirty="0">
                    <a:latin typeface="Microsoft Sans Serif" panose="020B0604020202020204" pitchFamily="34" charset="0"/>
                    <a:ea typeface="Microsoft Sans Serif" panose="020B0604020202020204" pitchFamily="34" charset="0"/>
                    <a:cs typeface="Microsoft Sans Serif" panose="020B0604020202020204" pitchFamily="34" charset="0"/>
                  </a:rPr>
                  <a:t>Successfully divide unknown values from known values, and transform to useful indicators</a:t>
                </a:r>
              </a:p>
              <a:p>
                <a:pPr marL="457200" indent="-457200">
                  <a:buFont typeface="Arial" panose="020B0604020202020204" pitchFamily="34" charset="0"/>
                  <a:buChar char="•"/>
                </a:pPr>
                <a:endParaRPr lang="en-US" altLang="zh-HK" sz="28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914400" lvl="1" indent="-457200">
                  <a:buFont typeface="Microsoft Sans Serif" panose="020B0604020202020204" pitchFamily="34" charset="0"/>
                  <a:buChar char="—"/>
                </a:pPr>
                <a:endParaRPr lang="en-US" altLang="zh-CN" sz="28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lvl="1"/>
                <a:endParaRPr lang="en-US" altLang="zh-CN" sz="28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mc:Choice>
        <mc:Fallback xmlns="">
          <p:sp>
            <p:nvSpPr>
              <p:cNvPr id="10" name="文本框 1">
                <a:extLst>
                  <a:ext uri="{FF2B5EF4-FFF2-40B4-BE49-F238E27FC236}">
                    <a16:creationId xmlns:a16="http://schemas.microsoft.com/office/drawing/2014/main" id="{18708AD7-9712-4DEB-A775-32E7E10BF09A}"/>
                  </a:ext>
                </a:extLst>
              </p:cNvPr>
              <p:cNvSpPr txBox="1">
                <a:spLocks noRot="1" noChangeAspect="1" noMove="1" noResize="1" noEditPoints="1" noAdjustHandles="1" noChangeArrowheads="1" noChangeShapeType="1" noTextEdit="1"/>
              </p:cNvSpPr>
              <p:nvPr/>
            </p:nvSpPr>
            <p:spPr>
              <a:xfrm>
                <a:off x="874712" y="1605826"/>
                <a:ext cx="10487688" cy="5728876"/>
              </a:xfrm>
              <a:prstGeom prst="rect">
                <a:avLst/>
              </a:prstGeom>
              <a:blipFill>
                <a:blip r:embed="rId3"/>
                <a:stretch>
                  <a:fillRect l="-1046" t="-1064"/>
                </a:stretch>
              </a:blipFill>
            </p:spPr>
            <p:txBody>
              <a:bodyPr/>
              <a:lstStyle/>
              <a:p>
                <a:r>
                  <a:rPr lang="zh-HK" altLang="en-US">
                    <a:noFill/>
                  </a:rPr>
                  <a:t> </a:t>
                </a:r>
              </a:p>
            </p:txBody>
          </p:sp>
        </mc:Fallback>
      </mc:AlternateContent>
    </p:spTree>
    <p:extLst>
      <p:ext uri="{BB962C8B-B14F-4D97-AF65-F5344CB8AC3E}">
        <p14:creationId xmlns:p14="http://schemas.microsoft.com/office/powerpoint/2010/main" val="308687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2928A1B9-4D70-35C3-35F6-B796A1B10792}"/>
              </a:ext>
            </a:extLst>
          </p:cNvPr>
          <p:cNvSpPr txBox="1"/>
          <p:nvPr/>
        </p:nvSpPr>
        <p:spPr>
          <a:xfrm>
            <a:off x="829600" y="405497"/>
            <a:ext cx="10662443" cy="1200329"/>
          </a:xfrm>
          <a:prstGeom prst="rect">
            <a:avLst/>
          </a:prstGeom>
          <a:noFill/>
        </p:spPr>
        <p:txBody>
          <a:bodyPr wrap="square" rtlCol="0">
            <a:spAutoFit/>
          </a:bodyPr>
          <a:lstStyle/>
          <a:p>
            <a:pPr algn="ctr"/>
            <a:r>
              <a:rPr lang="en-US" altLang="zh-CN" sz="3600" dirty="0">
                <a:solidFill>
                  <a:srgbClr val="C00000"/>
                </a:solidFill>
                <a:latin typeface="Microsoft Sans Serif" panose="020B0604020202020204" pitchFamily="34" charset="0"/>
                <a:ea typeface="Microsoft Sans Serif" panose="020B0604020202020204" pitchFamily="34" charset="0"/>
                <a:cs typeface="Microsoft Sans Serif" panose="020B0604020202020204" pitchFamily="34" charset="0"/>
              </a:rPr>
              <a:t>Data Processing- </a:t>
            </a:r>
          </a:p>
          <a:p>
            <a:pPr algn="ctr"/>
            <a:r>
              <a:rPr lang="en-US" altLang="zh-CN" sz="3600" dirty="0">
                <a:solidFill>
                  <a:srgbClr val="C00000"/>
                </a:solidFill>
                <a:latin typeface="Microsoft Sans Serif" panose="020B0604020202020204" pitchFamily="34" charset="0"/>
                <a:ea typeface="Microsoft Sans Serif" panose="020B0604020202020204" pitchFamily="34" charset="0"/>
                <a:cs typeface="Microsoft Sans Serif" panose="020B0604020202020204" pitchFamily="34" charset="0"/>
              </a:rPr>
              <a:t>Synthetic Minority Oversampling Technique</a:t>
            </a:r>
            <a:endParaRPr lang="zh-CN" altLang="en-US" sz="3600" dirty="0">
              <a:solidFill>
                <a:srgbClr val="C00000"/>
              </a:solidFill>
              <a:latin typeface="Microsoft Sans Serif" panose="020B0604020202020204" pitchFamily="34" charset="0"/>
              <a:cs typeface="Microsoft Sans Serif" panose="020B0604020202020204" pitchFamily="34" charset="0"/>
            </a:endParaRPr>
          </a:p>
        </p:txBody>
      </p:sp>
      <p:sp>
        <p:nvSpPr>
          <p:cNvPr id="5" name="文本框 1">
            <a:extLst>
              <a:ext uri="{FF2B5EF4-FFF2-40B4-BE49-F238E27FC236}">
                <a16:creationId xmlns:a16="http://schemas.microsoft.com/office/drawing/2014/main" id="{C9B35931-74FB-4156-A96D-6607FAE4CFFF}"/>
              </a:ext>
            </a:extLst>
          </p:cNvPr>
          <p:cNvSpPr txBox="1"/>
          <p:nvPr/>
        </p:nvSpPr>
        <p:spPr>
          <a:xfrm>
            <a:off x="874712" y="1605826"/>
            <a:ext cx="10572218" cy="3970318"/>
          </a:xfrm>
          <a:prstGeom prst="rect">
            <a:avLst/>
          </a:prstGeom>
          <a:noFill/>
        </p:spPr>
        <p:txBody>
          <a:bodyPr wrap="square" rtlCol="0">
            <a:spAutoFit/>
          </a:bodyPr>
          <a:lstStyle/>
          <a:p>
            <a:pPr marL="457200" indent="-457200">
              <a:buFont typeface="Arial" panose="020B0604020202020204" pitchFamily="34" charset="0"/>
              <a:buChar char="•"/>
            </a:pPr>
            <a:r>
              <a:rPr lang="en-US" altLang="zh-HK" sz="2800" dirty="0">
                <a:latin typeface="Microsoft Sans Serif" panose="020B0604020202020204" pitchFamily="34" charset="0"/>
                <a:ea typeface="Microsoft Sans Serif" panose="020B0604020202020204" pitchFamily="34" charset="0"/>
                <a:cs typeface="Microsoft Sans Serif" panose="020B0604020202020204" pitchFamily="34" charset="0"/>
              </a:rPr>
              <a:t>Phenomenon: Target is unbalanced.</a:t>
            </a:r>
            <a:endParaRPr lang="en-US" altLang="zh-CN" sz="28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914400" lvl="1" indent="-457200">
              <a:buFont typeface="Microsoft Sans Serif" panose="020B0604020202020204" pitchFamily="34" charset="0"/>
              <a:buChar char="—"/>
            </a:pPr>
            <a:r>
              <a:rPr lang="en-US" altLang="zh-CN" sz="2800" dirty="0">
                <a:latin typeface="Microsoft Sans Serif" panose="020B0604020202020204" pitchFamily="34" charset="0"/>
                <a:ea typeface="Microsoft Sans Serif" panose="020B0604020202020204" pitchFamily="34" charset="0"/>
                <a:cs typeface="Microsoft Sans Serif" panose="020B0604020202020204" pitchFamily="34" charset="0"/>
              </a:rPr>
              <a:t>Cannot fully depict figures of default one.</a:t>
            </a:r>
          </a:p>
          <a:p>
            <a:pPr marL="457200" indent="-457200">
              <a:buFont typeface="Arial" panose="020B0604020202020204" pitchFamily="34" charset="0"/>
              <a:buChar char="•"/>
            </a:pPr>
            <a:r>
              <a:rPr lang="en-HK" altLang="zh-HK" sz="2800" dirty="0">
                <a:latin typeface="Microsoft Sans Serif" panose="020B0604020202020204" pitchFamily="34" charset="0"/>
                <a:ea typeface="Microsoft Sans Serif" panose="020B0604020202020204" pitchFamily="34" charset="0"/>
                <a:cs typeface="Microsoft Sans Serif" panose="020B0604020202020204" pitchFamily="34" charset="0"/>
              </a:rPr>
              <a:t>Synthetic Minority Oversampling Technique [SMOTE]:</a:t>
            </a:r>
          </a:p>
          <a:p>
            <a:pPr marL="914400" lvl="1" indent="-457200">
              <a:buFont typeface="Microsoft Sans Serif" panose="020B0604020202020204" pitchFamily="34" charset="0"/>
              <a:buChar char="—"/>
            </a:pPr>
            <a:r>
              <a:rPr lang="en-HK" altLang="zh-HK" sz="2800" dirty="0">
                <a:latin typeface="Microsoft Sans Serif" panose="020B0604020202020204" pitchFamily="34" charset="0"/>
                <a:ea typeface="Microsoft Sans Serif" panose="020B0604020202020204" pitchFamily="34" charset="0"/>
                <a:cs typeface="Microsoft Sans Serif" panose="020B0604020202020204" pitchFamily="34" charset="0"/>
              </a:rPr>
              <a:t>“was proposed for enlarging the region of minority class by generating synthetic instances in feature space” (Zhu et. al.,2017).</a:t>
            </a:r>
            <a:endParaRPr lang="en-US" altLang="zh-HK" sz="28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457200" indent="-457200">
              <a:buFont typeface="Arial" panose="020B0604020202020204" pitchFamily="34" charset="0"/>
              <a:buChar char="•"/>
            </a:pPr>
            <a:endParaRPr lang="en-US" altLang="zh-HK" sz="28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914400" lvl="1" indent="-457200">
              <a:buFont typeface="Microsoft Sans Serif" panose="020B0604020202020204" pitchFamily="34" charset="0"/>
              <a:buChar char="—"/>
            </a:pPr>
            <a:endParaRPr lang="en-US" altLang="zh-CN" sz="28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lvl="1"/>
            <a:endParaRPr lang="en-US" altLang="zh-CN" sz="28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213139064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1716</TotalTime>
  <Words>1457</Words>
  <Application>Microsoft Office PowerPoint</Application>
  <PresentationFormat>宽屏</PresentationFormat>
  <Paragraphs>239</Paragraphs>
  <Slides>20</Slides>
  <Notes>13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20</vt:i4>
      </vt:variant>
    </vt:vector>
  </HeadingPairs>
  <TitlesOfParts>
    <vt:vector size="27" baseType="lpstr">
      <vt:lpstr>等线</vt:lpstr>
      <vt:lpstr>等线 Light</vt:lpstr>
      <vt:lpstr>Arial</vt:lpstr>
      <vt:lpstr>Cambria Math</vt:lpstr>
      <vt:lpstr>Microsoft Sans Serif</vt:lpstr>
      <vt:lpstr>Times New Roman</vt:lpstr>
      <vt:lpstr>Office 主题​​</vt:lpstr>
      <vt:lpstr>MAFS 6010Z-L1 Artificial Intelligence in Fintech Warm-up Project: Home Credit Default Risk Analysis Using Machine Learning Models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DS4023 Machine Learning Group Project: Customer Churn Prediction on Credit Card Services using Machine Learning Models</dc:title>
  <dc:creator>XUE Gentiana</dc:creator>
  <cp:lastModifiedBy>HONGXI CHEN</cp:lastModifiedBy>
  <cp:revision>22</cp:revision>
  <dcterms:created xsi:type="dcterms:W3CDTF">2023-05-20T10:37:09Z</dcterms:created>
  <dcterms:modified xsi:type="dcterms:W3CDTF">2023-11-06T09:16:55Z</dcterms:modified>
</cp:coreProperties>
</file>