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pos="3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C6FF"/>
    <a:srgbClr val="0096FF"/>
    <a:srgbClr val="00E5ED"/>
    <a:srgbClr val="00F7FF"/>
    <a:srgbClr val="00D0FC"/>
    <a:srgbClr val="2414FF"/>
    <a:srgbClr val="FFB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92"/>
    <p:restoredTop sz="94558"/>
  </p:normalViewPr>
  <p:slideViewPr>
    <p:cSldViewPr snapToGrid="0" snapToObjects="1">
      <p:cViewPr varScale="1">
        <p:scale>
          <a:sx n="90" d="100"/>
          <a:sy n="90" d="100"/>
        </p:scale>
        <p:origin x="1128" y="72"/>
      </p:cViewPr>
      <p:guideLst>
        <p:guide orient="horz" pos="618"/>
        <p:guide pos="38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aoran\Desktop\MAFM%206010Z\assignment%201\11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Sheet1!$C$1</c:f>
              <c:strCache>
                <c:ptCount val="1"/>
                <c:pt idx="0">
                  <c:v>public_score</c:v>
                </c:pt>
              </c:strCache>
            </c:strRef>
          </c:tx>
          <c:spPr>
            <a:solidFill>
              <a:schemeClr val="accent1">
                <a:shade val="65000"/>
              </a:schemeClr>
            </a:solidFill>
            <a:ln>
              <a:noFill/>
            </a:ln>
            <a:effectLst/>
          </c:spPr>
          <c:invertIfNegative val="0"/>
          <c:cat>
            <c:multiLvlStrRef>
              <c:f>Sheet1!$A$2:$B$7</c:f>
              <c:multiLvlStrCache>
                <c:ptCount val="6"/>
                <c:lvl>
                  <c:pt idx="0">
                    <c:v>logistic</c:v>
                  </c:pt>
                  <c:pt idx="1">
                    <c:v>RF</c:v>
                  </c:pt>
                  <c:pt idx="2">
                    <c:v>lgbm</c:v>
                  </c:pt>
                  <c:pt idx="3">
                    <c:v>logistic</c:v>
                  </c:pt>
                  <c:pt idx="4">
                    <c:v>RF</c:v>
                  </c:pt>
                  <c:pt idx="5">
                    <c:v>lgbm</c:v>
                  </c:pt>
                </c:lvl>
                <c:lvl>
                  <c:pt idx="0">
                    <c:v>Application Feature</c:v>
                  </c:pt>
                  <c:pt idx="3">
                    <c:v>All Feature</c:v>
                  </c:pt>
                </c:lvl>
              </c:multiLvlStrCache>
            </c:multiLvlStrRef>
          </c:cat>
          <c:val>
            <c:numRef>
              <c:f>Sheet1!$C$2:$C$7</c:f>
              <c:numCache>
                <c:formatCode>General</c:formatCode>
                <c:ptCount val="6"/>
                <c:pt idx="0">
                  <c:v>0.66798999999999997</c:v>
                </c:pt>
                <c:pt idx="1">
                  <c:v>0.70884999999999998</c:v>
                </c:pt>
                <c:pt idx="2">
                  <c:v>0.73780000000000001</c:v>
                </c:pt>
                <c:pt idx="3">
                  <c:v>0.67483000000000004</c:v>
                </c:pt>
                <c:pt idx="4">
                  <c:v>0.71975</c:v>
                </c:pt>
                <c:pt idx="5">
                  <c:v>0.76849000000000001</c:v>
                </c:pt>
              </c:numCache>
            </c:numRef>
          </c:val>
          <c:extLst>
            <c:ext xmlns:c16="http://schemas.microsoft.com/office/drawing/2014/chart" uri="{C3380CC4-5D6E-409C-BE32-E72D297353CC}">
              <c16:uniqueId val="{00000000-FEA6-4F8D-9529-C1C6C4BF7A9D}"/>
            </c:ext>
          </c:extLst>
        </c:ser>
        <c:ser>
          <c:idx val="1"/>
          <c:order val="1"/>
          <c:tx>
            <c:strRef>
              <c:f>Sheet1!$D$1</c:f>
              <c:strCache>
                <c:ptCount val="1"/>
                <c:pt idx="0">
                  <c:v>private_score</c:v>
                </c:pt>
              </c:strCache>
            </c:strRef>
          </c:tx>
          <c:spPr>
            <a:solidFill>
              <a:schemeClr val="accent1"/>
            </a:solidFill>
            <a:ln>
              <a:noFill/>
            </a:ln>
            <a:effectLst/>
          </c:spPr>
          <c:invertIfNegative val="0"/>
          <c:cat>
            <c:multiLvlStrRef>
              <c:f>Sheet1!$A$2:$B$7</c:f>
              <c:multiLvlStrCache>
                <c:ptCount val="6"/>
                <c:lvl>
                  <c:pt idx="0">
                    <c:v>logistic</c:v>
                  </c:pt>
                  <c:pt idx="1">
                    <c:v>RF</c:v>
                  </c:pt>
                  <c:pt idx="2">
                    <c:v>lgbm</c:v>
                  </c:pt>
                  <c:pt idx="3">
                    <c:v>logistic</c:v>
                  </c:pt>
                  <c:pt idx="4">
                    <c:v>RF</c:v>
                  </c:pt>
                  <c:pt idx="5">
                    <c:v>lgbm</c:v>
                  </c:pt>
                </c:lvl>
                <c:lvl>
                  <c:pt idx="0">
                    <c:v>Application Feature</c:v>
                  </c:pt>
                  <c:pt idx="3">
                    <c:v>All Feature</c:v>
                  </c:pt>
                </c:lvl>
              </c:multiLvlStrCache>
            </c:multiLvlStrRef>
          </c:cat>
          <c:val>
            <c:numRef>
              <c:f>Sheet1!$D$2:$D$7</c:f>
              <c:numCache>
                <c:formatCode>General</c:formatCode>
                <c:ptCount val="6"/>
                <c:pt idx="0">
                  <c:v>0.66778000000000004</c:v>
                </c:pt>
                <c:pt idx="1">
                  <c:v>0.71374000000000004</c:v>
                </c:pt>
                <c:pt idx="2">
                  <c:v>0.73470000000000002</c:v>
                </c:pt>
                <c:pt idx="3">
                  <c:v>0.68264999999999998</c:v>
                </c:pt>
                <c:pt idx="4">
                  <c:v>0.72521000000000002</c:v>
                </c:pt>
                <c:pt idx="5">
                  <c:v>0.77002000000000004</c:v>
                </c:pt>
              </c:numCache>
            </c:numRef>
          </c:val>
          <c:extLst>
            <c:ext xmlns:c16="http://schemas.microsoft.com/office/drawing/2014/chart" uri="{C3380CC4-5D6E-409C-BE32-E72D297353CC}">
              <c16:uniqueId val="{00000001-FEA6-4F8D-9529-C1C6C4BF7A9D}"/>
            </c:ext>
          </c:extLst>
        </c:ser>
        <c:dLbls>
          <c:showLegendKey val="0"/>
          <c:showVal val="0"/>
          <c:showCatName val="0"/>
          <c:showSerName val="0"/>
          <c:showPercent val="0"/>
          <c:showBubbleSize val="0"/>
        </c:dLbls>
        <c:gapWidth val="219"/>
        <c:overlap val="-27"/>
        <c:axId val="1997343296"/>
        <c:axId val="1991722800"/>
      </c:barChart>
      <c:lineChart>
        <c:grouping val="standard"/>
        <c:varyColors val="0"/>
        <c:ser>
          <c:idx val="2"/>
          <c:order val="2"/>
          <c:tx>
            <c:strRef>
              <c:f>Sheet1!$E$1</c:f>
              <c:strCache>
                <c:ptCount val="1"/>
                <c:pt idx="0">
                  <c:v>kfold_train_score</c:v>
                </c:pt>
              </c:strCache>
            </c:strRef>
          </c:tx>
          <c:spPr>
            <a:ln w="28575" cap="rnd">
              <a:solidFill>
                <a:schemeClr val="accent1">
                  <a:tint val="65000"/>
                </a:schemeClr>
              </a:solidFill>
              <a:round/>
            </a:ln>
            <a:effectLst/>
          </c:spPr>
          <c:marker>
            <c:symbol val="none"/>
          </c:marker>
          <c:cat>
            <c:multiLvlStrRef>
              <c:f>Sheet1!$A$2:$B$7</c:f>
              <c:multiLvlStrCache>
                <c:ptCount val="6"/>
                <c:lvl>
                  <c:pt idx="0">
                    <c:v>logistic</c:v>
                  </c:pt>
                  <c:pt idx="1">
                    <c:v>RF</c:v>
                  </c:pt>
                  <c:pt idx="2">
                    <c:v>lgbm</c:v>
                  </c:pt>
                  <c:pt idx="3">
                    <c:v>logistic</c:v>
                  </c:pt>
                  <c:pt idx="4">
                    <c:v>RF</c:v>
                  </c:pt>
                  <c:pt idx="5">
                    <c:v>lgbm</c:v>
                  </c:pt>
                </c:lvl>
                <c:lvl>
                  <c:pt idx="0">
                    <c:v>Application Feature</c:v>
                  </c:pt>
                  <c:pt idx="3">
                    <c:v>All Feature</c:v>
                  </c:pt>
                </c:lvl>
              </c:multiLvlStrCache>
            </c:multiLvlStrRef>
          </c:cat>
          <c:val>
            <c:numRef>
              <c:f>Sheet1!$E$2:$E$7</c:f>
              <c:numCache>
                <c:formatCode>General</c:formatCode>
                <c:ptCount val="6"/>
                <c:pt idx="0">
                  <c:v>0.67328931479697929</c:v>
                </c:pt>
                <c:pt idx="1">
                  <c:v>0.71421150554179946</c:v>
                </c:pt>
                <c:pt idx="2">
                  <c:v>0.75202891548224571</c:v>
                </c:pt>
                <c:pt idx="3">
                  <c:v>0.68256918670108346</c:v>
                </c:pt>
                <c:pt idx="4">
                  <c:v>0.71838883226642436</c:v>
                </c:pt>
                <c:pt idx="5">
                  <c:v>0.77564866462740301</c:v>
                </c:pt>
              </c:numCache>
            </c:numRef>
          </c:val>
          <c:smooth val="0"/>
          <c:extLst>
            <c:ext xmlns:c16="http://schemas.microsoft.com/office/drawing/2014/chart" uri="{C3380CC4-5D6E-409C-BE32-E72D297353CC}">
              <c16:uniqueId val="{00000002-FEA6-4F8D-9529-C1C6C4BF7A9D}"/>
            </c:ext>
          </c:extLst>
        </c:ser>
        <c:dLbls>
          <c:showLegendKey val="0"/>
          <c:showVal val="0"/>
          <c:showCatName val="0"/>
          <c:showSerName val="0"/>
          <c:showPercent val="0"/>
          <c:showBubbleSize val="0"/>
        </c:dLbls>
        <c:marker val="1"/>
        <c:smooth val="0"/>
        <c:axId val="1997343296"/>
        <c:axId val="1991722800"/>
      </c:lineChart>
      <c:catAx>
        <c:axId val="1997343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1722800"/>
        <c:crosses val="autoZero"/>
        <c:auto val="1"/>
        <c:lblAlgn val="ctr"/>
        <c:lblOffset val="100"/>
        <c:noMultiLvlLbl val="0"/>
      </c:catAx>
      <c:valAx>
        <c:axId val="1991722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7343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9/17/2023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9/17/2023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9/17/2023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9/17/2023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9/17/2023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9880"/>
            <a:ext cx="12192000" cy="981075"/>
          </a:xfrm>
          <a:prstGeom prst="rect">
            <a:avLst/>
          </a:prstGeom>
          <a:gradFill flip="none" rotWithShape="1">
            <a:gsLst>
              <a:gs pos="0">
                <a:srgbClr val="2414FF">
                  <a:shade val="30000"/>
                  <a:satMod val="115000"/>
                </a:srgbClr>
              </a:gs>
              <a:gs pos="50000">
                <a:srgbClr val="2414FF">
                  <a:shade val="67500"/>
                  <a:satMod val="115000"/>
                </a:srgbClr>
              </a:gs>
              <a:gs pos="100000">
                <a:srgbClr val="2414FF">
                  <a:shade val="100000"/>
                  <a:satMod val="115000"/>
                </a:srgbClr>
              </a:gs>
            </a:gsLst>
            <a:lin ang="0" scaled="1"/>
            <a:tileRect/>
          </a:gra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MAFS 6010Z </a:t>
            </a:r>
            <a:r>
              <a:rPr lang="en-US" dirty="0"/>
              <a:t>Project 1</a:t>
            </a:r>
            <a:r>
              <a:rPr lang="en-US" altLang="zh-CN" dirty="0"/>
              <a:t>:  Warm-up of Statistical Machine Learning: Home Credit Default Risk</a:t>
            </a:r>
          </a:p>
          <a:p>
            <a:pPr algn="ctr"/>
            <a:r>
              <a:rPr lang="en-US" sz="1400" dirty="0"/>
              <a:t>Team Members: Aoran LI, </a:t>
            </a:r>
            <a:r>
              <a:rPr lang="en-US" altLang="zh-CN" sz="1400" dirty="0" err="1"/>
              <a:t>Tianying</a:t>
            </a:r>
            <a:r>
              <a:rPr lang="en-US" altLang="zh-CN" sz="1400" dirty="0"/>
              <a:t> ZHOU, </a:t>
            </a:r>
            <a:r>
              <a:rPr lang="en-US" altLang="zh-CN" sz="1400" dirty="0" err="1"/>
              <a:t>Langting</a:t>
            </a:r>
            <a:r>
              <a:rPr lang="en-US" altLang="zh-CN" sz="1400" dirty="0"/>
              <a:t> WENG, </a:t>
            </a:r>
            <a:r>
              <a:rPr lang="en-US" altLang="zh-CN" sz="1400" dirty="0" err="1"/>
              <a:t>Yijia</a:t>
            </a:r>
            <a:r>
              <a:rPr lang="en-US" altLang="zh-CN" sz="1400" dirty="0"/>
              <a:t> MA </a:t>
            </a:r>
            <a:endParaRPr lang="en-US" sz="1400" dirty="0"/>
          </a:p>
        </p:txBody>
      </p:sp>
      <p:sp>
        <p:nvSpPr>
          <p:cNvPr id="9" name="Rectangle 8"/>
          <p:cNvSpPr/>
          <p:nvPr/>
        </p:nvSpPr>
        <p:spPr>
          <a:xfrm>
            <a:off x="164895" y="1178476"/>
            <a:ext cx="3794332" cy="264920"/>
          </a:xfrm>
          <a:prstGeom prst="rect">
            <a:avLst/>
          </a:prstGeom>
          <a:gradFill flip="none" rotWithShape="1">
            <a:gsLst>
              <a:gs pos="0">
                <a:srgbClr val="2414FF">
                  <a:shade val="30000"/>
                  <a:satMod val="115000"/>
                </a:srgbClr>
              </a:gs>
              <a:gs pos="50000">
                <a:srgbClr val="2414FF">
                  <a:shade val="67500"/>
                  <a:satMod val="115000"/>
                </a:srgbClr>
              </a:gs>
              <a:gs pos="100000">
                <a:srgbClr val="2414FF">
                  <a:shade val="100000"/>
                  <a:satMod val="115000"/>
                </a:srgbClr>
              </a:gs>
            </a:gsLst>
            <a:lin ang="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6"/>
            <a:ext cx="3794332" cy="983611"/>
          </a:xfrm>
          <a:prstGeom prst="rect">
            <a:avLst/>
          </a:prstGeom>
          <a:ln>
            <a:solidFill>
              <a:srgbClr val="002060"/>
            </a:solidFill>
          </a:ln>
        </p:spPr>
        <p:style>
          <a:lnRef idx="2">
            <a:schemeClr val="accent5"/>
          </a:lnRef>
          <a:fillRef idx="1">
            <a:schemeClr val="lt1"/>
          </a:fillRef>
          <a:effectRef idx="0">
            <a:schemeClr val="accent5"/>
          </a:effectRef>
          <a:fontRef idx="minor">
            <a:schemeClr val="dk1"/>
          </a:fontRef>
        </p:style>
        <p:txBody>
          <a:bodyPr rtlCol="0" anchor="ctr"/>
          <a:lstStyle/>
          <a:p>
            <a:pPr algn="just"/>
            <a:r>
              <a:rPr lang="en-US" sz="1000" dirty="0"/>
              <a:t>We have gone through datasets related to credit default and extracted useful information via exploratory data analysis. We run different models with processed data to analyze significant features for credit default and to predict the default probability in test data. To prove the model we selected is good enough, we also did some sensitivity analysis.</a:t>
            </a:r>
          </a:p>
        </p:txBody>
      </p:sp>
      <p:sp>
        <p:nvSpPr>
          <p:cNvPr id="18" name="Rectangle 17"/>
          <p:cNvSpPr/>
          <p:nvPr/>
        </p:nvSpPr>
        <p:spPr>
          <a:xfrm>
            <a:off x="160024" y="5256951"/>
            <a:ext cx="3794332" cy="264920"/>
          </a:xfrm>
          <a:prstGeom prst="rect">
            <a:avLst/>
          </a:prstGeom>
          <a:gradFill flip="none" rotWithShape="1">
            <a:gsLst>
              <a:gs pos="0">
                <a:srgbClr val="2414FF">
                  <a:shade val="30000"/>
                  <a:satMod val="115000"/>
                </a:srgbClr>
              </a:gs>
              <a:gs pos="50000">
                <a:srgbClr val="2414FF">
                  <a:shade val="67500"/>
                  <a:satMod val="115000"/>
                </a:srgbClr>
              </a:gs>
              <a:gs pos="100000">
                <a:srgbClr val="2414FF">
                  <a:shade val="100000"/>
                  <a:satMod val="115000"/>
                </a:srgbClr>
              </a:gs>
            </a:gsLst>
            <a:lin ang="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Feature Engineering</a:t>
            </a:r>
            <a:endParaRPr lang="en-US" sz="1200" dirty="0"/>
          </a:p>
        </p:txBody>
      </p:sp>
      <p:sp>
        <p:nvSpPr>
          <p:cNvPr id="19" name="Rectangle 18"/>
          <p:cNvSpPr/>
          <p:nvPr/>
        </p:nvSpPr>
        <p:spPr>
          <a:xfrm>
            <a:off x="8227241" y="1178476"/>
            <a:ext cx="3794332" cy="264920"/>
          </a:xfrm>
          <a:prstGeom prst="rect">
            <a:avLst/>
          </a:prstGeom>
          <a:gradFill flip="none" rotWithShape="1">
            <a:gsLst>
              <a:gs pos="0">
                <a:srgbClr val="2414FF">
                  <a:shade val="30000"/>
                  <a:satMod val="115000"/>
                </a:srgbClr>
              </a:gs>
              <a:gs pos="50000">
                <a:srgbClr val="2414FF">
                  <a:shade val="67500"/>
                  <a:satMod val="115000"/>
                </a:srgbClr>
              </a:gs>
              <a:gs pos="100000">
                <a:srgbClr val="2414FF">
                  <a:shade val="100000"/>
                  <a:satMod val="115000"/>
                </a:srgbClr>
              </a:gs>
            </a:gsLst>
            <a:lin ang="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Analysis</a:t>
            </a:r>
          </a:p>
        </p:txBody>
      </p:sp>
      <p:sp>
        <p:nvSpPr>
          <p:cNvPr id="8" name="Rectangle 7"/>
          <p:cNvSpPr/>
          <p:nvPr/>
        </p:nvSpPr>
        <p:spPr>
          <a:xfrm>
            <a:off x="172085" y="2567166"/>
            <a:ext cx="3794125" cy="339229"/>
          </a:xfrm>
          <a:prstGeom prst="rect">
            <a:avLst/>
          </a:prstGeom>
          <a:gradFill flip="none" rotWithShape="1">
            <a:gsLst>
              <a:gs pos="0">
                <a:srgbClr val="2414FF">
                  <a:shade val="30000"/>
                  <a:satMod val="115000"/>
                </a:srgbClr>
              </a:gs>
              <a:gs pos="50000">
                <a:srgbClr val="2414FF">
                  <a:shade val="67500"/>
                  <a:satMod val="115000"/>
                </a:srgbClr>
              </a:gs>
              <a:gs pos="100000">
                <a:srgbClr val="2414FF">
                  <a:shade val="100000"/>
                  <a:satMod val="115000"/>
                </a:srgbClr>
              </a:gs>
            </a:gsLst>
            <a:lin ang="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Exploratory Data Analysis</a:t>
            </a:r>
            <a:endParaRPr lang="zh-CN" altLang="en-US" sz="1200" dirty="0"/>
          </a:p>
        </p:txBody>
      </p:sp>
      <p:sp>
        <p:nvSpPr>
          <p:cNvPr id="11" name="Rectangle 10"/>
          <p:cNvSpPr/>
          <p:nvPr/>
        </p:nvSpPr>
        <p:spPr>
          <a:xfrm>
            <a:off x="171870" y="2930730"/>
            <a:ext cx="3795690" cy="620048"/>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r>
              <a:rPr lang="en-US" sz="1000" dirty="0"/>
              <a:t>We used different test methods for different variables to analyze the effect of  features on credit default probability.</a:t>
            </a:r>
          </a:p>
          <a:p>
            <a:r>
              <a:rPr lang="en-US" sz="1000" b="1" dirty="0"/>
              <a:t>How?</a:t>
            </a:r>
          </a:p>
          <a:p>
            <a:r>
              <a:rPr lang="en-US" sz="1000" dirty="0"/>
              <a:t>Chi-square Test, Point-Biserial Correlation, etc.</a:t>
            </a:r>
          </a:p>
        </p:txBody>
      </p:sp>
      <p:sp>
        <p:nvSpPr>
          <p:cNvPr id="14" name="Rectangle 13"/>
          <p:cNvSpPr/>
          <p:nvPr/>
        </p:nvSpPr>
        <p:spPr>
          <a:xfrm>
            <a:off x="8227241" y="1449597"/>
            <a:ext cx="3794332" cy="1701634"/>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900" dirty="0"/>
          </a:p>
        </p:txBody>
      </p:sp>
      <p:sp>
        <p:nvSpPr>
          <p:cNvPr id="15" name="Rectangle 14"/>
          <p:cNvSpPr/>
          <p:nvPr/>
        </p:nvSpPr>
        <p:spPr>
          <a:xfrm>
            <a:off x="8227236" y="5538382"/>
            <a:ext cx="3794332" cy="354816"/>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 altLang="zh-CN" sz="1000" b="0" i="0" dirty="0">
                <a:solidFill>
                  <a:srgbClr val="363636"/>
                </a:solidFill>
                <a:effectLst/>
                <a:latin typeface="Noto Sans" panose="020B0604020202020204" pitchFamily="34" charset="0"/>
              </a:rPr>
              <a:t>Will </a:t>
            </a:r>
            <a:r>
              <a:rPr lang="en" altLang="zh-CN" sz="1000" b="0" i="0" dirty="0" err="1">
                <a:solidFill>
                  <a:srgbClr val="363636"/>
                </a:solidFill>
                <a:effectLst/>
                <a:latin typeface="Noto Sans" panose="020B0604020202020204" pitchFamily="34" charset="0"/>
              </a:rPr>
              <a:t>koehrsen</a:t>
            </a:r>
            <a:r>
              <a:rPr lang="en" altLang="zh-CN" sz="1000" b="0" i="0" dirty="0">
                <a:solidFill>
                  <a:srgbClr val="363636"/>
                </a:solidFill>
                <a:effectLst/>
                <a:latin typeface="Noto Sans" panose="020B0604020202020204" pitchFamily="34" charset="0"/>
              </a:rPr>
              <a:t>. (n.d.). </a:t>
            </a:r>
            <a:r>
              <a:rPr lang="en" altLang="zh-CN" sz="1000" b="0" i="1" dirty="0">
                <a:solidFill>
                  <a:srgbClr val="363636"/>
                </a:solidFill>
                <a:effectLst/>
                <a:latin typeface="Noto Sans" panose="020B0604020202020204" pitchFamily="34" charset="0"/>
              </a:rPr>
              <a:t>Introduction to Manual Feature Engineering</a:t>
            </a:r>
            <a:r>
              <a:rPr lang="en" altLang="zh-CN" sz="1000" b="0" i="0" dirty="0">
                <a:solidFill>
                  <a:srgbClr val="363636"/>
                </a:solidFill>
                <a:effectLst/>
                <a:latin typeface="Noto Sans" panose="020B0604020202020204" pitchFamily="34" charset="0"/>
              </a:rPr>
              <a:t>. Kaggle. </a:t>
            </a:r>
            <a:endParaRPr lang="en-US" sz="1000" dirty="0"/>
          </a:p>
        </p:txBody>
      </p:sp>
      <p:sp>
        <p:nvSpPr>
          <p:cNvPr id="17" name="Rectangle 16"/>
          <p:cNvSpPr/>
          <p:nvPr/>
        </p:nvSpPr>
        <p:spPr>
          <a:xfrm>
            <a:off x="8227236" y="5256951"/>
            <a:ext cx="3794332" cy="264920"/>
          </a:xfrm>
          <a:prstGeom prst="rect">
            <a:avLst/>
          </a:prstGeom>
          <a:gradFill flip="none" rotWithShape="1">
            <a:gsLst>
              <a:gs pos="0">
                <a:srgbClr val="2414FF">
                  <a:shade val="30000"/>
                  <a:satMod val="115000"/>
                </a:srgbClr>
              </a:gs>
              <a:gs pos="50000">
                <a:srgbClr val="2414FF">
                  <a:shade val="67500"/>
                  <a:satMod val="115000"/>
                </a:srgbClr>
              </a:gs>
              <a:gs pos="100000">
                <a:srgbClr val="2414FF">
                  <a:shade val="100000"/>
                  <a:satMod val="115000"/>
                </a:srgbClr>
              </a:gs>
            </a:gsLst>
            <a:lin ang="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 References</a:t>
            </a:r>
          </a:p>
        </p:txBody>
      </p:sp>
      <p:sp>
        <p:nvSpPr>
          <p:cNvPr id="20" name="Rectangle 19"/>
          <p:cNvSpPr/>
          <p:nvPr/>
        </p:nvSpPr>
        <p:spPr>
          <a:xfrm>
            <a:off x="8227236" y="3184936"/>
            <a:ext cx="3794332" cy="264920"/>
          </a:xfrm>
          <a:prstGeom prst="rect">
            <a:avLst/>
          </a:prstGeom>
          <a:gradFill flip="none" rotWithShape="1">
            <a:gsLst>
              <a:gs pos="0">
                <a:srgbClr val="2414FF">
                  <a:shade val="30000"/>
                  <a:satMod val="115000"/>
                </a:srgbClr>
              </a:gs>
              <a:gs pos="50000">
                <a:srgbClr val="2414FF">
                  <a:shade val="67500"/>
                  <a:satMod val="115000"/>
                </a:srgbClr>
              </a:gs>
              <a:gs pos="100000">
                <a:srgbClr val="2414FF">
                  <a:shade val="100000"/>
                  <a:satMod val="115000"/>
                </a:srgbClr>
              </a:gs>
            </a:gsLst>
            <a:lin ang="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Conclusion &amp; F</a:t>
            </a:r>
            <a:r>
              <a:rPr lang="en-US" altLang="zh-CN" sz="1200" dirty="0"/>
              <a:t>uture Work</a:t>
            </a:r>
            <a:endParaRPr lang="en-US" sz="1200" dirty="0"/>
          </a:p>
        </p:txBody>
      </p:sp>
      <p:sp>
        <p:nvSpPr>
          <p:cNvPr id="22" name="Rectangle 21"/>
          <p:cNvSpPr/>
          <p:nvPr/>
        </p:nvSpPr>
        <p:spPr>
          <a:xfrm>
            <a:off x="4188644" y="3365166"/>
            <a:ext cx="3729990" cy="3313043"/>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23" name="Rectangle 22"/>
          <p:cNvSpPr/>
          <p:nvPr/>
        </p:nvSpPr>
        <p:spPr>
          <a:xfrm>
            <a:off x="4178070" y="3108643"/>
            <a:ext cx="3740564" cy="258496"/>
          </a:xfrm>
          <a:prstGeom prst="rect">
            <a:avLst/>
          </a:prstGeom>
          <a:gradFill flip="none" rotWithShape="1">
            <a:gsLst>
              <a:gs pos="0">
                <a:srgbClr val="2414FF">
                  <a:shade val="30000"/>
                  <a:satMod val="115000"/>
                </a:srgbClr>
              </a:gs>
              <a:gs pos="50000">
                <a:srgbClr val="2414FF">
                  <a:shade val="67500"/>
                  <a:satMod val="115000"/>
                </a:srgbClr>
              </a:gs>
              <a:gs pos="100000">
                <a:srgbClr val="2414FF">
                  <a:shade val="100000"/>
                  <a:satMod val="115000"/>
                </a:srgbClr>
              </a:gs>
            </a:gsLst>
            <a:lin ang="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4. </a:t>
            </a:r>
            <a:r>
              <a:rPr lang="en-US" altLang="zh-CN" sz="1200" dirty="0"/>
              <a:t>Model Construction</a:t>
            </a:r>
            <a:endParaRPr lang="en-US" sz="1200" dirty="0"/>
          </a:p>
        </p:txBody>
      </p:sp>
      <p:sp>
        <p:nvSpPr>
          <p:cNvPr id="25" name="Rectangle 24"/>
          <p:cNvSpPr/>
          <p:nvPr/>
        </p:nvSpPr>
        <p:spPr>
          <a:xfrm>
            <a:off x="160024" y="5573498"/>
            <a:ext cx="3806186" cy="1104711"/>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b="1" dirty="0"/>
              <a:t>Previous default:</a:t>
            </a:r>
          </a:p>
          <a:p>
            <a:pPr algn="just"/>
            <a:r>
              <a:rPr lang="en-US" sz="1000" dirty="0"/>
              <a:t>Match different "SK_ID_CURR" values based on 2 criteria：</a:t>
            </a:r>
          </a:p>
          <a:p>
            <a:pPr algn="just"/>
            <a:r>
              <a:rPr lang="en-US" sz="1000" dirty="0"/>
              <a:t>Difference between two DAYS_DECISIONs of 1 = DAYS_DECISION of 2</a:t>
            </a:r>
          </a:p>
          <a:p>
            <a:pPr algn="just"/>
            <a:r>
              <a:rPr lang="en-US" sz="1000" dirty="0"/>
              <a:t>DAYS_BIRTH of 1 - DAYS_DECISION 1 of 1 = DAYS_BIRTH of 2</a:t>
            </a:r>
          </a:p>
          <a:p>
            <a:pPr algn="just"/>
            <a:r>
              <a:rPr lang="en-US" sz="1000" dirty="0"/>
              <a:t>Created a new variable called "previous default" to ascertain whether the user associated with this "SK_ID_CURR" had a previous default.</a:t>
            </a:r>
          </a:p>
        </p:txBody>
      </p:sp>
      <p:sp>
        <p:nvSpPr>
          <p:cNvPr id="26" name="Rectangle 25"/>
          <p:cNvSpPr/>
          <p:nvPr/>
        </p:nvSpPr>
        <p:spPr>
          <a:xfrm>
            <a:off x="8227236" y="3449856"/>
            <a:ext cx="3794332" cy="1790584"/>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900" dirty="0"/>
              <a:t>.</a:t>
            </a:r>
          </a:p>
        </p:txBody>
      </p:sp>
      <p:sp>
        <p:nvSpPr>
          <p:cNvPr id="29" name="Rectangle 28"/>
          <p:cNvSpPr/>
          <p:nvPr/>
        </p:nvSpPr>
        <p:spPr>
          <a:xfrm>
            <a:off x="8227236" y="6124416"/>
            <a:ext cx="3804740" cy="553793"/>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dirty="0"/>
              <a:t>Exploratory Data Analysis: </a:t>
            </a:r>
            <a:r>
              <a:rPr lang="en-US" altLang="zh-CN" sz="1000" dirty="0" err="1"/>
              <a:t>Tianying</a:t>
            </a:r>
            <a:r>
              <a:rPr lang="en-US" altLang="zh-CN" sz="1000" dirty="0"/>
              <a:t> ZHOU</a:t>
            </a:r>
          </a:p>
          <a:p>
            <a:pPr algn="just"/>
            <a:r>
              <a:rPr lang="en-US" sz="1000" dirty="0"/>
              <a:t>Feature engineering:  </a:t>
            </a:r>
            <a:r>
              <a:rPr lang="en-US" altLang="zh-CN" sz="1000" dirty="0" err="1"/>
              <a:t>Tianying</a:t>
            </a:r>
            <a:r>
              <a:rPr lang="en-US" altLang="zh-CN" sz="1000" dirty="0"/>
              <a:t> ZHOU, </a:t>
            </a:r>
            <a:r>
              <a:rPr lang="en-US" altLang="zh-CN" sz="1000" dirty="0" err="1"/>
              <a:t>Langting</a:t>
            </a:r>
            <a:r>
              <a:rPr lang="en-US" altLang="zh-CN" sz="1000" dirty="0"/>
              <a:t> WENG, </a:t>
            </a:r>
            <a:r>
              <a:rPr lang="en-US" altLang="zh-CN" sz="1000" dirty="0" err="1"/>
              <a:t>Yijia</a:t>
            </a:r>
            <a:r>
              <a:rPr lang="en-US" altLang="zh-CN" sz="1000" dirty="0"/>
              <a:t> MA </a:t>
            </a:r>
            <a:endParaRPr lang="en-US" sz="1000" dirty="0"/>
          </a:p>
          <a:p>
            <a:pPr algn="just"/>
            <a:r>
              <a:rPr lang="en-US" sz="1000" dirty="0"/>
              <a:t>Model Construction:   Aoran LI</a:t>
            </a:r>
          </a:p>
        </p:txBody>
      </p:sp>
      <p:sp>
        <p:nvSpPr>
          <p:cNvPr id="30" name="Rectangle 29"/>
          <p:cNvSpPr/>
          <p:nvPr/>
        </p:nvSpPr>
        <p:spPr>
          <a:xfrm>
            <a:off x="8227236" y="5909709"/>
            <a:ext cx="3804740" cy="198196"/>
          </a:xfrm>
          <a:prstGeom prst="rect">
            <a:avLst/>
          </a:prstGeom>
          <a:gradFill flip="none" rotWithShape="1">
            <a:gsLst>
              <a:gs pos="0">
                <a:srgbClr val="2414FF">
                  <a:shade val="30000"/>
                  <a:satMod val="115000"/>
                </a:srgbClr>
              </a:gs>
              <a:gs pos="50000">
                <a:srgbClr val="2414FF">
                  <a:shade val="67500"/>
                  <a:satMod val="115000"/>
                </a:srgbClr>
              </a:gs>
              <a:gs pos="100000">
                <a:srgbClr val="2414FF">
                  <a:shade val="100000"/>
                  <a:satMod val="115000"/>
                </a:srgbClr>
              </a:gs>
            </a:gsLst>
            <a:lin ang="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8</a:t>
            </a:r>
            <a:r>
              <a:rPr lang="en-US" sz="1200" dirty="0"/>
              <a:t>. </a:t>
            </a:r>
            <a:r>
              <a:rPr lang="en-US" altLang="zh-CN" sz="1200" dirty="0"/>
              <a:t>Contribution</a:t>
            </a:r>
            <a:endParaRPr lang="en-US" sz="1200" dirty="0"/>
          </a:p>
        </p:txBody>
      </p:sp>
      <p:sp>
        <p:nvSpPr>
          <p:cNvPr id="32" name="Rectangle 24">
            <a:extLst>
              <a:ext uri="{FF2B5EF4-FFF2-40B4-BE49-F238E27FC236}">
                <a16:creationId xmlns:a16="http://schemas.microsoft.com/office/drawing/2014/main" id="{46CC4C4A-60B8-64AB-550B-8474D0FD2123}"/>
              </a:ext>
            </a:extLst>
          </p:cNvPr>
          <p:cNvSpPr/>
          <p:nvPr/>
        </p:nvSpPr>
        <p:spPr>
          <a:xfrm>
            <a:off x="4188644" y="1178475"/>
            <a:ext cx="3679375" cy="1881545"/>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b="1" dirty="0"/>
              <a:t>Bureau analysis</a:t>
            </a:r>
            <a:r>
              <a:rPr lang="en-US" altLang="zh-CN" sz="1000" dirty="0"/>
              <a:t>: The significance of  ‘bureau’ and ‘</a:t>
            </a:r>
            <a:r>
              <a:rPr lang="en-US" altLang="zh-CN" sz="1000" dirty="0" err="1"/>
              <a:t>bureau_balance</a:t>
            </a:r>
            <a:r>
              <a:rPr lang="en-US" altLang="zh-CN" sz="1000" dirty="0"/>
              <a:t>’ datasets is weak, but we extracted some significant features via some statistical analysis, like calculating the minimum, maximum, summation, and so on</a:t>
            </a:r>
            <a:endParaRPr lang="en-US" sz="1000" b="1" dirty="0"/>
          </a:p>
          <a:p>
            <a:pPr algn="just"/>
            <a:r>
              <a:rPr lang="en-US" sz="1000" b="1" dirty="0" err="1"/>
              <a:t>Installments_payments</a:t>
            </a:r>
            <a:r>
              <a:rPr lang="en-US" sz="1000" b="1" dirty="0"/>
              <a:t> analysis:</a:t>
            </a:r>
            <a:r>
              <a:rPr lang="en-US" sz="1000" dirty="0"/>
              <a:t> Includes original features and new features constructed by simple operations ，such as calculate the total default amount for each SK_ID_CIRR to conduct a new feature.</a:t>
            </a:r>
          </a:p>
          <a:p>
            <a:pPr algn="just"/>
            <a:r>
              <a:rPr lang="en-US" sz="1000" b="1" dirty="0" err="1"/>
              <a:t>Previous_application</a:t>
            </a:r>
            <a:r>
              <a:rPr lang="en-US" sz="1000" b="1" dirty="0"/>
              <a:t> analysis</a:t>
            </a:r>
            <a:r>
              <a:rPr lang="en-US" sz="1000" dirty="0"/>
              <a:t>: </a:t>
            </a:r>
            <a:r>
              <a:rPr lang="en-US" sz="1000" dirty="0">
                <a:solidFill>
                  <a:srgbClr val="161719"/>
                </a:solidFill>
                <a:latin typeface="Inter"/>
              </a:rPr>
              <a:t>Define functions that do one-hot encoding on a </a:t>
            </a:r>
            <a:r>
              <a:rPr lang="en-US" sz="1000" dirty="0" err="1">
                <a:solidFill>
                  <a:srgbClr val="161719"/>
                </a:solidFill>
                <a:latin typeface="Inter"/>
              </a:rPr>
              <a:t>dataframe</a:t>
            </a:r>
            <a:r>
              <a:rPr lang="en-US" sz="1000" dirty="0">
                <a:solidFill>
                  <a:srgbClr val="161719"/>
                </a:solidFill>
                <a:latin typeface="Inter"/>
              </a:rPr>
              <a:t>, then conduct some new features by performing a calculation on the grouped data ,and match the aggregated statistics to the appropriate client.</a:t>
            </a:r>
            <a:endParaRPr lang="en-US" sz="1000" dirty="0"/>
          </a:p>
        </p:txBody>
      </p:sp>
      <p:graphicFrame>
        <p:nvGraphicFramePr>
          <p:cNvPr id="4" name="图表 3">
            <a:extLst>
              <a:ext uri="{FF2B5EF4-FFF2-40B4-BE49-F238E27FC236}">
                <a16:creationId xmlns:a16="http://schemas.microsoft.com/office/drawing/2014/main" id="{7C574970-48D2-E952-B149-51DD96C941C9}"/>
              </a:ext>
            </a:extLst>
          </p:cNvPr>
          <p:cNvGraphicFramePr>
            <a:graphicFrameLocks/>
          </p:cNvGraphicFramePr>
          <p:nvPr>
            <p:extLst>
              <p:ext uri="{D42A27DB-BD31-4B8C-83A1-F6EECF244321}">
                <p14:modId xmlns:p14="http://schemas.microsoft.com/office/powerpoint/2010/main" val="2125768380"/>
              </p:ext>
            </p:extLst>
          </p:nvPr>
        </p:nvGraphicFramePr>
        <p:xfrm>
          <a:off x="4213951" y="4472606"/>
          <a:ext cx="3679375" cy="2254226"/>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a:extLst>
              <a:ext uri="{FF2B5EF4-FFF2-40B4-BE49-F238E27FC236}">
                <a16:creationId xmlns:a16="http://schemas.microsoft.com/office/drawing/2014/main" id="{A33F701A-2A41-93FC-4A30-19C4D345817B}"/>
              </a:ext>
            </a:extLst>
          </p:cNvPr>
          <p:cNvSpPr txBox="1"/>
          <p:nvPr/>
        </p:nvSpPr>
        <p:spPr>
          <a:xfrm>
            <a:off x="4203377" y="3365167"/>
            <a:ext cx="3715257" cy="1169551"/>
          </a:xfrm>
          <a:prstGeom prst="rect">
            <a:avLst/>
          </a:prstGeom>
          <a:noFill/>
        </p:spPr>
        <p:txBody>
          <a:bodyPr wrap="square" rtlCol="0">
            <a:spAutoFit/>
          </a:bodyPr>
          <a:lstStyle/>
          <a:p>
            <a:r>
              <a:rPr lang="en-US" altLang="zh-CN" sz="1000" b="0" i="0" dirty="0">
                <a:solidFill>
                  <a:srgbClr val="05073B"/>
                </a:solidFill>
                <a:effectLst/>
                <a:latin typeface="PingFang-SC-Regular"/>
              </a:rPr>
              <a:t>To </a:t>
            </a:r>
            <a:r>
              <a:rPr lang="en-US" altLang="zh-CN" sz="1000" dirty="0">
                <a:solidFill>
                  <a:srgbClr val="161719"/>
                </a:solidFill>
                <a:latin typeface="Inter"/>
              </a:rPr>
              <a:t>show</a:t>
            </a:r>
            <a:r>
              <a:rPr lang="en-US" altLang="zh-CN" sz="1000" b="0" i="0" dirty="0">
                <a:solidFill>
                  <a:srgbClr val="05073B"/>
                </a:solidFill>
                <a:effectLst/>
                <a:latin typeface="PingFang-SC-Regular"/>
              </a:rPr>
              <a:t> the performance of different models on different feature sets, we selected </a:t>
            </a:r>
            <a:r>
              <a:rPr lang="en-US" altLang="zh-CN" sz="1000" b="1" i="0" dirty="0">
                <a:solidFill>
                  <a:srgbClr val="05073B"/>
                </a:solidFill>
                <a:effectLst/>
                <a:latin typeface="PingFang-SC-Regular"/>
              </a:rPr>
              <a:t>logistic regression</a:t>
            </a:r>
            <a:r>
              <a:rPr lang="en-US" altLang="zh-CN" sz="1000" b="0" i="0" dirty="0">
                <a:solidFill>
                  <a:srgbClr val="05073B"/>
                </a:solidFill>
                <a:effectLst/>
                <a:latin typeface="PingFang-SC-Regular"/>
              </a:rPr>
              <a:t>, </a:t>
            </a:r>
            <a:r>
              <a:rPr lang="en-US" altLang="zh-CN" sz="1000" b="1" i="0" dirty="0">
                <a:solidFill>
                  <a:srgbClr val="05073B"/>
                </a:solidFill>
                <a:effectLst/>
                <a:latin typeface="PingFang-SC-Regular"/>
              </a:rPr>
              <a:t>random forest</a:t>
            </a:r>
            <a:r>
              <a:rPr lang="en-US" altLang="zh-CN" sz="1000" b="0" i="0" dirty="0">
                <a:solidFill>
                  <a:srgbClr val="05073B"/>
                </a:solidFill>
                <a:effectLst/>
                <a:latin typeface="PingFang-SC-Regular"/>
              </a:rPr>
              <a:t>, and </a:t>
            </a:r>
            <a:r>
              <a:rPr lang="en-US" altLang="zh-CN" sz="1000" b="1" i="0" dirty="0" err="1">
                <a:solidFill>
                  <a:srgbClr val="05073B"/>
                </a:solidFill>
                <a:effectLst/>
                <a:latin typeface="PingFang-SC-Regular"/>
              </a:rPr>
              <a:t>lightgbm</a:t>
            </a:r>
            <a:r>
              <a:rPr lang="en-US" altLang="zh-CN" sz="1000" b="0" i="0" dirty="0">
                <a:solidFill>
                  <a:srgbClr val="05073B"/>
                </a:solidFill>
                <a:effectLst/>
                <a:latin typeface="PingFang-SC-Regular"/>
              </a:rPr>
              <a:t> as comparison models and applied them to predict on different feature sets (one generated features using all data, and the other generated features using only part of the data). We obtained the scores corresponding to each model on Kaggle and conducted comparative analysis.</a:t>
            </a:r>
            <a:endParaRPr lang="zh-CN" altLang="en-US" sz="1000" dirty="0"/>
          </a:p>
        </p:txBody>
      </p:sp>
      <p:sp>
        <p:nvSpPr>
          <p:cNvPr id="24" name="文本框 23">
            <a:extLst>
              <a:ext uri="{FF2B5EF4-FFF2-40B4-BE49-F238E27FC236}">
                <a16:creationId xmlns:a16="http://schemas.microsoft.com/office/drawing/2014/main" id="{BE712283-7E87-3656-C262-75DC2957FBAF}"/>
              </a:ext>
            </a:extLst>
          </p:cNvPr>
          <p:cNvSpPr txBox="1"/>
          <p:nvPr/>
        </p:nvSpPr>
        <p:spPr>
          <a:xfrm>
            <a:off x="8218908" y="1449571"/>
            <a:ext cx="3797625" cy="861774"/>
          </a:xfrm>
          <a:prstGeom prst="rect">
            <a:avLst/>
          </a:prstGeom>
          <a:noFill/>
        </p:spPr>
        <p:txBody>
          <a:bodyPr wrap="square" rtlCol="0">
            <a:spAutoFit/>
          </a:bodyPr>
          <a:lstStyle/>
          <a:p>
            <a:r>
              <a:rPr lang="en-US" altLang="zh-CN" sz="1000" b="1" dirty="0"/>
              <a:t>Model Comparison: </a:t>
            </a:r>
          </a:p>
          <a:p>
            <a:r>
              <a:rPr lang="en-US" altLang="zh-CN" sz="1000" dirty="0"/>
              <a:t>It is </a:t>
            </a:r>
            <a:r>
              <a:rPr lang="en-US" altLang="zh-CN" sz="1000" dirty="0">
                <a:solidFill>
                  <a:srgbClr val="161719"/>
                </a:solidFill>
                <a:latin typeface="Inter"/>
              </a:rPr>
              <a:t>obviously</a:t>
            </a:r>
            <a:r>
              <a:rPr lang="en-US" altLang="zh-CN" sz="1000" dirty="0"/>
              <a:t> that when we extract features from other data tables and add them to the model, the performance of different models has significantly increased, indicating that the features we added have a significant effect on model recognition.</a:t>
            </a:r>
          </a:p>
        </p:txBody>
      </p:sp>
      <p:sp>
        <p:nvSpPr>
          <p:cNvPr id="31" name="文本框 30">
            <a:extLst>
              <a:ext uri="{FF2B5EF4-FFF2-40B4-BE49-F238E27FC236}">
                <a16:creationId xmlns:a16="http://schemas.microsoft.com/office/drawing/2014/main" id="{7F059FB9-B505-5062-B775-D2B14B530B70}"/>
              </a:ext>
            </a:extLst>
          </p:cNvPr>
          <p:cNvSpPr txBox="1"/>
          <p:nvPr/>
        </p:nvSpPr>
        <p:spPr>
          <a:xfrm>
            <a:off x="8246642" y="2289456"/>
            <a:ext cx="3794332" cy="861774"/>
          </a:xfrm>
          <a:prstGeom prst="rect">
            <a:avLst/>
          </a:prstGeom>
          <a:noFill/>
        </p:spPr>
        <p:txBody>
          <a:bodyPr wrap="square" rtlCol="0">
            <a:spAutoFit/>
          </a:bodyPr>
          <a:lstStyle/>
          <a:p>
            <a:r>
              <a:rPr lang="en-US" altLang="zh-CN" sz="1000" b="1" dirty="0"/>
              <a:t>Feature Importance:</a:t>
            </a:r>
          </a:p>
          <a:p>
            <a:r>
              <a:rPr lang="en-US" altLang="zh-CN" sz="1000" dirty="0"/>
              <a:t>Both </a:t>
            </a:r>
            <a:r>
              <a:rPr lang="en-US" altLang="zh-CN" sz="1000" dirty="0" err="1"/>
              <a:t>lgbm</a:t>
            </a:r>
            <a:r>
              <a:rPr lang="en-US" altLang="zh-CN" sz="1000" dirty="0"/>
              <a:t> and random forest model give high score to EXT_SOURCE</a:t>
            </a:r>
            <a:r>
              <a:rPr lang="zh-CN" altLang="en-US" sz="1000" dirty="0"/>
              <a:t>、</a:t>
            </a:r>
            <a:r>
              <a:rPr lang="en-US" altLang="zh-CN" sz="1000" dirty="0"/>
              <a:t>YEAR_BIRTH</a:t>
            </a:r>
            <a:r>
              <a:rPr lang="zh-CN" altLang="en-US" sz="1000" dirty="0"/>
              <a:t>、</a:t>
            </a:r>
            <a:r>
              <a:rPr lang="en-US" altLang="zh-CN" sz="1000" dirty="0"/>
              <a:t>YEAR_PUBLISH, etc. On the contrary, logistic regression in the regression model has a significant divergence from the tree model in terms of variable importance. </a:t>
            </a:r>
            <a:endParaRPr lang="zh-CN" altLang="en-US" sz="1000" dirty="0"/>
          </a:p>
        </p:txBody>
      </p:sp>
      <p:sp>
        <p:nvSpPr>
          <p:cNvPr id="36" name="文本框 35">
            <a:extLst>
              <a:ext uri="{FF2B5EF4-FFF2-40B4-BE49-F238E27FC236}">
                <a16:creationId xmlns:a16="http://schemas.microsoft.com/office/drawing/2014/main" id="{CE8B2841-8E91-1DEA-F98E-863A910FEEB2}"/>
              </a:ext>
            </a:extLst>
          </p:cNvPr>
          <p:cNvSpPr txBox="1"/>
          <p:nvPr/>
        </p:nvSpPr>
        <p:spPr>
          <a:xfrm>
            <a:off x="8196337" y="3448476"/>
            <a:ext cx="3835639" cy="1938992"/>
          </a:xfrm>
          <a:prstGeom prst="rect">
            <a:avLst/>
          </a:prstGeom>
          <a:noFill/>
        </p:spPr>
        <p:txBody>
          <a:bodyPr wrap="square" rtlCol="0">
            <a:spAutoFit/>
          </a:bodyPr>
          <a:lstStyle/>
          <a:p>
            <a:r>
              <a:rPr lang="en-US" altLang="zh-CN" sz="1000" b="1" dirty="0"/>
              <a:t>  Conclusion:</a:t>
            </a:r>
          </a:p>
          <a:p>
            <a:r>
              <a:rPr lang="en-US" altLang="zh-CN" sz="1000" dirty="0"/>
              <a:t>- </a:t>
            </a:r>
            <a:r>
              <a:rPr lang="en-US" altLang="zh-CN" sz="1000" b="0" i="0" dirty="0">
                <a:solidFill>
                  <a:srgbClr val="05073B"/>
                </a:solidFill>
                <a:effectLst/>
                <a:latin typeface="PingFang-SC-Regular"/>
              </a:rPr>
              <a:t>Feature engineering is of great help in improving the prediction performance of models, as new features often bring new information.</a:t>
            </a:r>
            <a:endParaRPr lang="en-US" altLang="zh-CN" sz="1000" dirty="0"/>
          </a:p>
          <a:p>
            <a:r>
              <a:rPr lang="en-US" altLang="zh-CN" sz="1000" dirty="0"/>
              <a:t> - Not all feature engineering can improve the model performance. Only when new features can provide new information to the model can the performance of the model be improved.</a:t>
            </a:r>
          </a:p>
          <a:p>
            <a:r>
              <a:rPr lang="en-US" altLang="zh-CN" sz="1000" dirty="0"/>
              <a:t>- </a:t>
            </a:r>
            <a:r>
              <a:rPr lang="en-US" altLang="zh-CN" sz="1000" b="0" i="0" dirty="0">
                <a:solidFill>
                  <a:srgbClr val="05073B"/>
                </a:solidFill>
                <a:effectLst/>
                <a:latin typeface="PingFang-SC-Regular"/>
              </a:rPr>
              <a:t>Similar models have similarities in variable selection. T</a:t>
            </a:r>
            <a:r>
              <a:rPr lang="en-US" altLang="zh-CN" sz="1000" dirty="0">
                <a:solidFill>
                  <a:srgbClr val="05073B"/>
                </a:solidFill>
                <a:latin typeface="PingFang-SC-Regular"/>
              </a:rPr>
              <a:t>r</a:t>
            </a:r>
            <a:r>
              <a:rPr lang="en-US" altLang="zh-CN" sz="1000" b="0" i="0" dirty="0">
                <a:solidFill>
                  <a:srgbClr val="05073B"/>
                </a:solidFill>
                <a:effectLst/>
                <a:latin typeface="PingFang-SC-Regular"/>
              </a:rPr>
              <a:t>ee model and linear model capture different patterns of features.</a:t>
            </a:r>
          </a:p>
          <a:p>
            <a:r>
              <a:rPr lang="en-US" altLang="zh-CN" sz="1000" b="1" dirty="0">
                <a:solidFill>
                  <a:srgbClr val="05073B"/>
                </a:solidFill>
                <a:latin typeface="PingFang-SC-Regular"/>
              </a:rPr>
              <a:t>Future Work:</a:t>
            </a:r>
          </a:p>
          <a:p>
            <a:r>
              <a:rPr lang="en-US" altLang="zh-CN" sz="1000" dirty="0">
                <a:solidFill>
                  <a:srgbClr val="05073B"/>
                </a:solidFill>
                <a:latin typeface="PingFang-SC-Regular"/>
              </a:rPr>
              <a:t>- model hyperparameter tunning</a:t>
            </a:r>
          </a:p>
          <a:p>
            <a:r>
              <a:rPr lang="en-US" altLang="zh-CN" sz="1000" dirty="0">
                <a:solidFill>
                  <a:srgbClr val="05073B"/>
                </a:solidFill>
                <a:latin typeface="PingFang-SC-Regular"/>
              </a:rPr>
              <a:t>- adding more domain relative feature</a:t>
            </a:r>
            <a:endParaRPr lang="zh-CN" altLang="en-US" sz="1000" dirty="0"/>
          </a:p>
        </p:txBody>
      </p:sp>
      <p:pic>
        <p:nvPicPr>
          <p:cNvPr id="12" name="图片 11" descr="图表, 折线图&#10;&#10;描述已自动生成">
            <a:extLst>
              <a:ext uri="{FF2B5EF4-FFF2-40B4-BE49-F238E27FC236}">
                <a16:creationId xmlns:a16="http://schemas.microsoft.com/office/drawing/2014/main" id="{2093D28E-E50B-EFE6-3290-20705EB3F66D}"/>
              </a:ext>
            </a:extLst>
          </p:cNvPr>
          <p:cNvPicPr>
            <a:picLocks noChangeAspect="1"/>
          </p:cNvPicPr>
          <p:nvPr/>
        </p:nvPicPr>
        <p:blipFill>
          <a:blip r:embed="rId4"/>
          <a:stretch>
            <a:fillRect/>
          </a:stretch>
        </p:blipFill>
        <p:spPr>
          <a:xfrm>
            <a:off x="160025" y="3598659"/>
            <a:ext cx="3806186" cy="16417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640</Words>
  <Application>Microsoft Office PowerPoint</Application>
  <PresentationFormat>宽屏</PresentationFormat>
  <Paragraphs>40</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Inter</vt:lpstr>
      <vt:lpstr>PingFang-SC-Regular</vt:lpstr>
      <vt:lpstr>Arial</vt:lpstr>
      <vt:lpstr>Calibri</vt:lpstr>
      <vt:lpstr>Calibri Light</vt:lpstr>
      <vt:lpstr>Noto Sans</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傲然 李</cp:lastModifiedBy>
  <cp:revision>116</cp:revision>
  <dcterms:created xsi:type="dcterms:W3CDTF">2023-09-17T10:14:47Z</dcterms:created>
  <dcterms:modified xsi:type="dcterms:W3CDTF">2023-09-17T15:39:54Z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5E6729461B387E6297D1066513C37345_43</vt:lpwstr>
  </property>
  <property fmtid="{D5CDD505-2E9C-101B-9397-08002B2CF9AE}" pid="3" name="KSOProductBuildVer">
    <vt:lpwstr>2052-5.5.1.7991</vt:lpwstr>
  </property>
</Properties>
</file>