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31" r:id="rId2"/>
    <p:sldId id="4432" r:id="rId3"/>
    <p:sldId id="4450" r:id="rId4"/>
    <p:sldId id="4451" r:id="rId5"/>
    <p:sldId id="4452" r:id="rId6"/>
    <p:sldId id="4433" r:id="rId7"/>
    <p:sldId id="4461" r:id="rId8"/>
    <p:sldId id="4462" r:id="rId9"/>
    <p:sldId id="4463" r:id="rId10"/>
    <p:sldId id="4464" r:id="rId11"/>
    <p:sldId id="4434" r:id="rId12"/>
    <p:sldId id="4465" r:id="rId13"/>
    <p:sldId id="4466" r:id="rId14"/>
    <p:sldId id="4467" r:id="rId15"/>
    <p:sldId id="4468" r:id="rId16"/>
    <p:sldId id="4420" r:id="rId17"/>
    <p:sldId id="4421" r:id="rId18"/>
    <p:sldId id="4422" r:id="rId19"/>
    <p:sldId id="4423" r:id="rId20"/>
    <p:sldId id="4424" r:id="rId21"/>
    <p:sldId id="4425" r:id="rId22"/>
    <p:sldId id="4426" r:id="rId23"/>
    <p:sldId id="4501" r:id="rId2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04BD8B3-4A65-4C97-A996-CD152204F852}">
          <p14:sldIdLst>
            <p14:sldId id="4431"/>
            <p14:sldId id="4432"/>
            <p14:sldId id="4450"/>
            <p14:sldId id="4451"/>
            <p14:sldId id="4452"/>
            <p14:sldId id="4433"/>
            <p14:sldId id="4461"/>
            <p14:sldId id="4462"/>
            <p14:sldId id="4463"/>
            <p14:sldId id="4464"/>
            <p14:sldId id="4434"/>
            <p14:sldId id="4465"/>
            <p14:sldId id="4466"/>
            <p14:sldId id="4467"/>
            <p14:sldId id="4468"/>
            <p14:sldId id="4420"/>
            <p14:sldId id="4421"/>
            <p14:sldId id="4422"/>
            <p14:sldId id="4423"/>
            <p14:sldId id="4424"/>
            <p14:sldId id="4425"/>
            <p14:sldId id="4426"/>
            <p14:sldId id="4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A55"/>
    <a:srgbClr val="FFDE50"/>
    <a:srgbClr val="37709F"/>
    <a:srgbClr val="FFCF3F"/>
    <a:srgbClr val="376F9F"/>
    <a:srgbClr val="3773A6"/>
    <a:srgbClr val="FFDD4F"/>
    <a:srgbClr val="FFDB4C"/>
    <a:srgbClr val="3770A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94186" autoAdjust="0"/>
  </p:normalViewPr>
  <p:slideViewPr>
    <p:cSldViewPr>
      <p:cViewPr varScale="1">
        <p:scale>
          <a:sx n="105" d="100"/>
          <a:sy n="105" d="100"/>
        </p:scale>
        <p:origin x="2040" y="84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57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55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68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0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000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E0D391-997B-4BDE-9542-C348407714FB}"/>
              </a:ext>
            </a:extLst>
          </p:cNvPr>
          <p:cNvGrpSpPr/>
          <p:nvPr userDrawn="1"/>
        </p:nvGrpSpPr>
        <p:grpSpPr>
          <a:xfrm>
            <a:off x="7343957" y="2695161"/>
            <a:ext cx="1322032" cy="1138436"/>
            <a:chOff x="7343957" y="2695161"/>
            <a:chExt cx="1322032" cy="11384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9B957B3-4904-432E-BC7A-6C494AD3A334}"/>
                </a:ext>
              </a:extLst>
            </p:cNvPr>
            <p:cNvCxnSpPr/>
            <p:nvPr userDrawn="1"/>
          </p:nvCxnSpPr>
          <p:spPr>
            <a:xfrm>
              <a:off x="7343957" y="3287817"/>
              <a:ext cx="1080000" cy="0"/>
            </a:xfrm>
            <a:prstGeom prst="line">
              <a:avLst/>
            </a:prstGeom>
            <a:ln w="38100" cap="rnd">
              <a:solidFill>
                <a:srgbClr val="FFDE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1D2E30-EB98-4B28-A7E5-F955870CE6F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428343" y="2714798"/>
              <a:ext cx="0" cy="540000"/>
            </a:xfrm>
            <a:prstGeom prst="line">
              <a:avLst/>
            </a:prstGeom>
            <a:ln w="38100" cap="rnd">
              <a:solidFill>
                <a:srgbClr val="FDDA55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python 이미지 검색결과">
              <a:extLst>
                <a:ext uri="{FF2B5EF4-FFF2-40B4-BE49-F238E27FC236}">
                  <a16:creationId xmlns:a16="http://schemas.microsoft.com/office/drawing/2014/main" id="{A8FF24F8-47F6-4DA3-A465-4268EBAA188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6" b="97656" l="9896" r="98047">
                          <a14:foregroundMark x1="93229" y1="48047" x2="94271" y2="54036"/>
                          <a14:foregroundMark x1="98177" y1="42578" x2="98177" y2="49089"/>
                          <a14:foregroundMark x1="58854" y1="90885" x2="36068" y2="92188"/>
                          <a14:foregroundMark x1="63932" y1="92839" x2="48438" y2="93620"/>
                          <a14:foregroundMark x1="54427" y1="97005" x2="48177" y2="97656"/>
                          <a14:foregroundMark x1="78906" y1="26302" x2="80859" y2="26302"/>
                          <a14:foregroundMark x1="82292" y1="27083" x2="82552" y2="24870"/>
                          <a14:foregroundMark x1="86719" y1="26432" x2="79557" y2="25391"/>
                          <a14:foregroundMark x1="87760" y1="24609" x2="79818" y2="25391"/>
                          <a14:foregroundMark x1="82552" y1="25391" x2="78125" y2="25391"/>
                          <a14:backgroundMark x1="75912" y1="37226" x2="64964" y2="44526"/>
                          <a14:backgroundMark x1="70803" y1="44526" x2="27007" y2="49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53" y="2695161"/>
              <a:ext cx="1138436" cy="113843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895C89-BF68-47F2-B2A0-B55D06E122BF}"/>
              </a:ext>
            </a:extLst>
          </p:cNvPr>
          <p:cNvGrpSpPr/>
          <p:nvPr userDrawn="1"/>
        </p:nvGrpSpPr>
        <p:grpSpPr>
          <a:xfrm>
            <a:off x="475164" y="1830112"/>
            <a:ext cx="1360412" cy="1138436"/>
            <a:chOff x="475164" y="1830112"/>
            <a:chExt cx="1360412" cy="11384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59D0E12-1CE2-4565-A151-12258BD685F2}"/>
                </a:ext>
              </a:extLst>
            </p:cNvPr>
            <p:cNvCxnSpPr/>
            <p:nvPr userDrawn="1"/>
          </p:nvCxnSpPr>
          <p:spPr>
            <a:xfrm>
              <a:off x="755576" y="2363961"/>
              <a:ext cx="1080000" cy="0"/>
            </a:xfrm>
            <a:prstGeom prst="line">
              <a:avLst/>
            </a:prstGeom>
            <a:ln w="38100" cap="rnd">
              <a:solidFill>
                <a:srgbClr val="37709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480FE45-EBFD-4C14-95C1-BF232D15ED9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4998" y="2348879"/>
              <a:ext cx="0" cy="540000"/>
            </a:xfrm>
            <a:prstGeom prst="line">
              <a:avLst/>
            </a:prstGeom>
            <a:ln w="38100" cap="rnd">
              <a:solidFill>
                <a:srgbClr val="37709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python 이미지 검색결과">
              <a:extLst>
                <a:ext uri="{FF2B5EF4-FFF2-40B4-BE49-F238E27FC236}">
                  <a16:creationId xmlns:a16="http://schemas.microsoft.com/office/drawing/2014/main" id="{0A5F9E08-4FE8-4FF0-84EE-6888FA2E2A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25" b="89974" l="1172" r="89974">
                          <a14:foregroundMark x1="66016" y1="36849" x2="32161" y2="37500"/>
                          <a14:foregroundMark x1="57813" y1="19531" x2="54427" y2="38542"/>
                          <a14:foregroundMark x1="61849" y1="17839" x2="61198" y2="36198"/>
                          <a14:foregroundMark x1="63281" y1="18229" x2="64583" y2="35807"/>
                          <a14:foregroundMark x1="49089" y1="9896" x2="57031" y2="10286"/>
                          <a14:foregroundMark x1="39453" y1="9505" x2="74609" y2="11328"/>
                          <a14:foregroundMark x1="6120" y1="41667" x2="5729" y2="59245"/>
                          <a14:foregroundMark x1="1172" y1="42969" x2="1302" y2="48568"/>
                          <a14:foregroundMark x1="35677" y1="4427" x2="52604" y2="3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1830112"/>
              <a:ext cx="1138436" cy="113843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93071E62-3B39-4A5E-AF59-540A198A85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722" y="3385085"/>
            <a:ext cx="5040558" cy="680909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0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000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827585" y="1808968"/>
            <a:ext cx="7488832" cy="1620032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E0D391-997B-4BDE-9542-C348407714FB}"/>
              </a:ext>
            </a:extLst>
          </p:cNvPr>
          <p:cNvGrpSpPr/>
          <p:nvPr userDrawn="1"/>
        </p:nvGrpSpPr>
        <p:grpSpPr>
          <a:xfrm>
            <a:off x="7352583" y="2850436"/>
            <a:ext cx="1322032" cy="1138436"/>
            <a:chOff x="7343957" y="2695161"/>
            <a:chExt cx="1322032" cy="11384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9B957B3-4904-432E-BC7A-6C494AD3A334}"/>
                </a:ext>
              </a:extLst>
            </p:cNvPr>
            <p:cNvCxnSpPr/>
            <p:nvPr userDrawn="1"/>
          </p:nvCxnSpPr>
          <p:spPr>
            <a:xfrm>
              <a:off x="7343957" y="3287817"/>
              <a:ext cx="1080000" cy="0"/>
            </a:xfrm>
            <a:prstGeom prst="line">
              <a:avLst/>
            </a:prstGeom>
            <a:ln w="38100" cap="rnd">
              <a:solidFill>
                <a:srgbClr val="FFDE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1D2E30-EB98-4B28-A7E5-F955870CE6F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428343" y="2714798"/>
              <a:ext cx="0" cy="540000"/>
            </a:xfrm>
            <a:prstGeom prst="line">
              <a:avLst/>
            </a:prstGeom>
            <a:ln w="38100" cap="rnd">
              <a:solidFill>
                <a:srgbClr val="FDDA55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python 이미지 검색결과">
              <a:extLst>
                <a:ext uri="{FF2B5EF4-FFF2-40B4-BE49-F238E27FC236}">
                  <a16:creationId xmlns:a16="http://schemas.microsoft.com/office/drawing/2014/main" id="{A8FF24F8-47F6-4DA3-A465-4268EBAA188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6" b="97656" l="9896" r="98047">
                          <a14:foregroundMark x1="93229" y1="48047" x2="94271" y2="54036"/>
                          <a14:foregroundMark x1="98177" y1="42578" x2="98177" y2="49089"/>
                          <a14:foregroundMark x1="58854" y1="90885" x2="36068" y2="92188"/>
                          <a14:foregroundMark x1="63932" y1="92839" x2="48438" y2="93620"/>
                          <a14:foregroundMark x1="54427" y1="97005" x2="48177" y2="97656"/>
                          <a14:foregroundMark x1="78906" y1="26302" x2="80859" y2="26302"/>
                          <a14:foregroundMark x1="82292" y1="27083" x2="82552" y2="24870"/>
                          <a14:foregroundMark x1="86719" y1="26432" x2="79557" y2="25391"/>
                          <a14:foregroundMark x1="87760" y1="24609" x2="79818" y2="25391"/>
                          <a14:foregroundMark x1="82552" y1="25391" x2="78125" y2="25391"/>
                          <a14:backgroundMark x1="75912" y1="37226" x2="64964" y2="44526"/>
                          <a14:backgroundMark x1="70803" y1="44526" x2="27007" y2="49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53" y="2695161"/>
              <a:ext cx="1138436" cy="113843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895C89-BF68-47F2-B2A0-B55D06E122BF}"/>
              </a:ext>
            </a:extLst>
          </p:cNvPr>
          <p:cNvGrpSpPr/>
          <p:nvPr userDrawn="1"/>
        </p:nvGrpSpPr>
        <p:grpSpPr>
          <a:xfrm>
            <a:off x="475164" y="1278021"/>
            <a:ext cx="1360412" cy="1138436"/>
            <a:chOff x="475164" y="1830112"/>
            <a:chExt cx="1360412" cy="11384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59D0E12-1CE2-4565-A151-12258BD685F2}"/>
                </a:ext>
              </a:extLst>
            </p:cNvPr>
            <p:cNvCxnSpPr/>
            <p:nvPr userDrawn="1"/>
          </p:nvCxnSpPr>
          <p:spPr>
            <a:xfrm>
              <a:off x="755576" y="2363961"/>
              <a:ext cx="1080000" cy="0"/>
            </a:xfrm>
            <a:prstGeom prst="line">
              <a:avLst/>
            </a:prstGeom>
            <a:ln w="38100" cap="rnd">
              <a:solidFill>
                <a:srgbClr val="37709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480FE45-EBFD-4C14-95C1-BF232D15ED9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4998" y="2348879"/>
              <a:ext cx="0" cy="540000"/>
            </a:xfrm>
            <a:prstGeom prst="line">
              <a:avLst/>
            </a:prstGeom>
            <a:ln w="38100" cap="rnd">
              <a:solidFill>
                <a:srgbClr val="37709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python 이미지 검색결과">
              <a:extLst>
                <a:ext uri="{FF2B5EF4-FFF2-40B4-BE49-F238E27FC236}">
                  <a16:creationId xmlns:a16="http://schemas.microsoft.com/office/drawing/2014/main" id="{0A5F9E08-4FE8-4FF0-84EE-6888FA2E2A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25" b="89974" l="1172" r="89974">
                          <a14:foregroundMark x1="66016" y1="36849" x2="32161" y2="37500"/>
                          <a14:foregroundMark x1="57813" y1="19531" x2="54427" y2="38542"/>
                          <a14:foregroundMark x1="61849" y1="17839" x2="61198" y2="36198"/>
                          <a14:foregroundMark x1="63281" y1="18229" x2="64583" y2="35807"/>
                          <a14:foregroundMark x1="49089" y1="9896" x2="57031" y2="10286"/>
                          <a14:foregroundMark x1="39453" y1="9505" x2="74609" y2="11328"/>
                          <a14:foregroundMark x1="6120" y1="41667" x2="5729" y2="59245"/>
                          <a14:foregroundMark x1="1172" y1="42969" x2="1302" y2="48568"/>
                          <a14:foregroundMark x1="35677" y1="4427" x2="52604" y2="3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1830112"/>
              <a:ext cx="1138436" cy="113843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22A68D92-56C8-4872-A63A-06ED2D5A53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722" y="3795418"/>
            <a:ext cx="5040558" cy="1620032"/>
          </a:xfrm>
          <a:prstGeom prst="rect">
            <a:avLst/>
          </a:prstGeom>
          <a:ln w="2540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62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52" y="285586"/>
            <a:ext cx="8136892" cy="54868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284768" y="1196752"/>
            <a:ext cx="8463691" cy="547260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v"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630238" indent="-268288"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896938" indent="-266700">
              <a:spcAft>
                <a:spcPts val="300"/>
              </a:spcAft>
              <a:buClrTx/>
              <a:buFont typeface="Wingdings" panose="05000000000000000000" pitchFamily="2" charset="2"/>
              <a:buChar char="ü"/>
              <a:defRPr sz="1200"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809625" indent="-180975">
              <a:spcAft>
                <a:spcPts val="300"/>
              </a:spcAft>
              <a:buSzPct val="96000"/>
              <a:buFont typeface="Wingdings" panose="05000000000000000000" pitchFamily="2" charset="2"/>
              <a:buChar char="§"/>
              <a:defRPr sz="1100"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990600" indent="-180975">
              <a:buFont typeface="Wingdings" panose="05000000000000000000" pitchFamily="2" charset="2"/>
              <a:buChar char="§"/>
              <a:defRPr sz="1100"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B8F0A9-E3E0-43BF-A8C6-E57180B3A275}"/>
              </a:ext>
            </a:extLst>
          </p:cNvPr>
          <p:cNvGrpSpPr/>
          <p:nvPr userDrawn="1"/>
        </p:nvGrpSpPr>
        <p:grpSpPr>
          <a:xfrm>
            <a:off x="8238904" y="569647"/>
            <a:ext cx="648000" cy="540000"/>
            <a:chOff x="7343957" y="2695161"/>
            <a:chExt cx="1322032" cy="11384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2E2DDCA-C0E2-4F85-8E0E-1AB375261ADD}"/>
                </a:ext>
              </a:extLst>
            </p:cNvPr>
            <p:cNvCxnSpPr/>
            <p:nvPr userDrawn="1"/>
          </p:nvCxnSpPr>
          <p:spPr>
            <a:xfrm>
              <a:off x="7343957" y="3287817"/>
              <a:ext cx="1080000" cy="0"/>
            </a:xfrm>
            <a:prstGeom prst="line">
              <a:avLst/>
            </a:prstGeom>
            <a:ln w="38100" cap="rnd">
              <a:solidFill>
                <a:srgbClr val="FFDE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A06E9E3-2F0A-4E57-B636-BB13427B8BC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428343" y="2714798"/>
              <a:ext cx="0" cy="540000"/>
            </a:xfrm>
            <a:prstGeom prst="line">
              <a:avLst/>
            </a:prstGeom>
            <a:ln w="38100" cap="rnd">
              <a:solidFill>
                <a:srgbClr val="FDDA55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" descr="python 이미지 검색결과">
              <a:extLst>
                <a:ext uri="{FF2B5EF4-FFF2-40B4-BE49-F238E27FC236}">
                  <a16:creationId xmlns:a16="http://schemas.microsoft.com/office/drawing/2014/main" id="{F404F16D-023A-4623-BE89-67689A021B1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97656" l="9896" r="98047">
                          <a14:foregroundMark x1="93229" y1="48047" x2="94271" y2="54036"/>
                          <a14:foregroundMark x1="98177" y1="42578" x2="98177" y2="49089"/>
                          <a14:foregroundMark x1="58854" y1="90885" x2="36068" y2="92188"/>
                          <a14:foregroundMark x1="63932" y1="92839" x2="48438" y2="93620"/>
                          <a14:foregroundMark x1="54427" y1="97005" x2="48177" y2="97656"/>
                          <a14:foregroundMark x1="78906" y1="26302" x2="80859" y2="26302"/>
                          <a14:foregroundMark x1="82292" y1="27083" x2="82552" y2="24870"/>
                          <a14:foregroundMark x1="86719" y1="26432" x2="79557" y2="25391"/>
                          <a14:foregroundMark x1="87760" y1="24609" x2="79818" y2="25391"/>
                          <a14:foregroundMark x1="82552" y1="25391" x2="78125" y2="25391"/>
                          <a14:backgroundMark x1="75912" y1="37226" x2="64964" y2="44526"/>
                          <a14:backgroundMark x1="70803" y1="44526" x2="27007" y2="49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53" y="2695161"/>
              <a:ext cx="1138436" cy="113843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C9D984-2709-4E3D-8FE5-BB07D5843E85}"/>
              </a:ext>
            </a:extLst>
          </p:cNvPr>
          <p:cNvGrpSpPr/>
          <p:nvPr userDrawn="1"/>
        </p:nvGrpSpPr>
        <p:grpSpPr>
          <a:xfrm>
            <a:off x="153031" y="14625"/>
            <a:ext cx="648000" cy="540000"/>
            <a:chOff x="475164" y="1830112"/>
            <a:chExt cx="1360412" cy="11384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EFC8DE-32AB-470E-B8EC-B2B865783113}"/>
                </a:ext>
              </a:extLst>
            </p:cNvPr>
            <p:cNvCxnSpPr/>
            <p:nvPr userDrawn="1"/>
          </p:nvCxnSpPr>
          <p:spPr>
            <a:xfrm>
              <a:off x="755576" y="2363961"/>
              <a:ext cx="1080000" cy="0"/>
            </a:xfrm>
            <a:prstGeom prst="line">
              <a:avLst/>
            </a:prstGeom>
            <a:ln w="38100" cap="rnd">
              <a:solidFill>
                <a:srgbClr val="37709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5147C0E-17FD-4948-AA4F-F3927F68837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4998" y="2348879"/>
              <a:ext cx="0" cy="540000"/>
            </a:xfrm>
            <a:prstGeom prst="line">
              <a:avLst/>
            </a:prstGeom>
            <a:ln w="38100" cap="rnd">
              <a:solidFill>
                <a:srgbClr val="37709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python 이미지 검색결과">
              <a:extLst>
                <a:ext uri="{FF2B5EF4-FFF2-40B4-BE49-F238E27FC236}">
                  <a16:creationId xmlns:a16="http://schemas.microsoft.com/office/drawing/2014/main" id="{D4D0CC6A-13FE-4630-9483-E2280B04E0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89974" l="1172" r="89974">
                          <a14:foregroundMark x1="66016" y1="36849" x2="32161" y2="37500"/>
                          <a14:foregroundMark x1="57813" y1="19531" x2="54427" y2="38542"/>
                          <a14:foregroundMark x1="61849" y1="17839" x2="61198" y2="36198"/>
                          <a14:foregroundMark x1="63281" y1="18229" x2="64583" y2="35807"/>
                          <a14:foregroundMark x1="49089" y1="9896" x2="57031" y2="10286"/>
                          <a14:foregroundMark x1="39453" y1="9505" x2="74609" y2="11328"/>
                          <a14:foregroundMark x1="6120" y1="41667" x2="5729" y2="59245"/>
                          <a14:foregroundMark x1="1172" y1="42969" x2="1302" y2="48568"/>
                          <a14:foregroundMark x1="35677" y1="4427" x2="52604" y2="3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1830112"/>
              <a:ext cx="1138436" cy="113843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25391-87CC-457F-8005-9147FF08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DB60D7-64F1-4D4A-9AFA-E75C3C65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78EDA-844B-4B5A-8651-0DFE4CFD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E6F52-0246-4B42-88AF-EE051670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0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04800" y="836712"/>
            <a:ext cx="8458200" cy="5562600"/>
          </a:xfr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pitchFamily="2" charset="2"/>
              <a:buChar char="§"/>
              <a:defRPr lang="ko-KR" altLang="en-US" sz="2000" spc="-130" dirty="0" smtClean="0">
                <a:solidFill>
                  <a:srgbClr val="231916"/>
                </a:solidFill>
                <a:latin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1600" indent="-284400" algn="l">
              <a:buFont typeface="Arial" panose="020B0604020202020204" pitchFamily="34" charset="0"/>
              <a:buChar char="•"/>
              <a:defRPr lang="ko-KR" altLang="en-US" sz="1800" spc="-130" dirty="0" smtClean="0">
                <a:solidFill>
                  <a:srgbClr val="231916"/>
                </a:solidFill>
                <a:latin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914400" indent="0">
              <a:buFont typeface="Wingdings" panose="05000000000000000000" pitchFamily="2" charset="2"/>
              <a:buChar char="ü"/>
              <a:defRPr lang="ko-KR" altLang="en-US" sz="1600" dirty="0" smtClean="0"/>
            </a:lvl3pPr>
            <a:lvl4pPr marL="1371600" indent="0">
              <a:buNone/>
              <a:defRPr lang="ko-KR" altLang="en-US" sz="1600" dirty="0" smtClean="0"/>
            </a:lvl4pPr>
            <a:lvl5pPr>
              <a:defRPr lang="ko-KR" altLang="en-US" sz="1600" dirty="0"/>
            </a:lvl5pPr>
          </a:lstStyle>
          <a:p>
            <a:pPr marL="12700" lvl="0" algn="just">
              <a:spcBef>
                <a:spcPts val="605"/>
              </a:spcBef>
            </a:pPr>
            <a:r>
              <a:rPr lang="ko-KR" altLang="en-US" dirty="0"/>
              <a:t>마스터 텍스트 스타일을 편집합니다</a:t>
            </a:r>
          </a:p>
          <a:p>
            <a:pPr marL="431100" lvl="1" indent="-304100" algn="just">
              <a:spcBef>
                <a:spcPts val="605"/>
              </a:spcBef>
            </a:pPr>
            <a:r>
              <a:rPr lang="ko-KR" altLang="en-US" dirty="0"/>
              <a:t>둘째 수준</a:t>
            </a:r>
            <a:endParaRPr lang="en-US" altLang="ko-KR" dirty="0"/>
          </a:p>
          <a:p>
            <a:pPr marL="603900" lvl="2" indent="-304100" algn="just">
              <a:spcBef>
                <a:spcPts val="605"/>
              </a:spcBef>
            </a:pPr>
            <a:r>
              <a:rPr lang="ko-KR" altLang="en-US" dirty="0"/>
              <a:t>셋째 수준</a:t>
            </a:r>
            <a:endParaRPr lang="en-US" altLang="ko-KR" dirty="0"/>
          </a:p>
          <a:p>
            <a:pPr marL="1061100" lvl="3" indent="-304100" algn="just">
              <a:spcBef>
                <a:spcPts val="605"/>
              </a:spcBef>
            </a:pPr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9128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29FA4D-9F31-43FE-AF22-CA587E453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2" r="34425"/>
          <a:stretch/>
        </p:blipFill>
        <p:spPr>
          <a:xfrm>
            <a:off x="0" y="2291804"/>
            <a:ext cx="4497164" cy="45480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27939A-C64E-49C0-8124-F16AE479DCB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15516" y="390030"/>
            <a:ext cx="8712968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AF029C04-8A3E-4487-B0E8-093C1E9F11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46825" y="6573296"/>
            <a:ext cx="762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53565F2C-7C15-4AFC-8EAE-61B0215ABB82}" type="slidenum">
              <a:rPr lang="ko-KR" altLang="en-US" sz="1300" smtClean="0">
                <a:solidFill>
                  <a:srgbClr val="3770A0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300" dirty="0">
              <a:solidFill>
                <a:srgbClr val="3770A0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113D88-4DDD-4948-B53E-D73EB338C29A}"/>
              </a:ext>
            </a:extLst>
          </p:cNvPr>
          <p:cNvSpPr/>
          <p:nvPr userDrawn="1"/>
        </p:nvSpPr>
        <p:spPr>
          <a:xfrm>
            <a:off x="0" y="-3515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376F9F">
                  <a:alpha val="5000"/>
                </a:srgbClr>
              </a:gs>
              <a:gs pos="100000">
                <a:srgbClr val="FFCF3F">
                  <a:alpha val="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82" r:id="rId2"/>
    <p:sldLayoutId id="2147483686" r:id="rId3"/>
    <p:sldLayoutId id="2147483783" r:id="rId4"/>
    <p:sldLayoutId id="214748378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3XudbFwLDwU&amp;list=PL7hySDKlnYfthvWb-Q6npozCuSdf2TMn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8D93FE-FFA3-4356-BDF0-1ABEBCD7C5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58C34-C8B1-4511-99A2-2CAAD57C09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722" y="3385085"/>
            <a:ext cx="5040558" cy="12680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수원대학교 컴퓨터프로그래밍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33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A9FF-AA61-42AC-9831-CCB8CE18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실행 방법 </a:t>
            </a:r>
            <a:r>
              <a:rPr lang="en-US" altLang="ko-KR" dirty="0"/>
              <a:t>: </a:t>
            </a:r>
            <a:r>
              <a:rPr lang="ko-KR" altLang="en-US" dirty="0"/>
              <a:t>대화형 모드와 스크립트 모드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4C6936-FD05-4D2B-B609-ACE466B7F245}"/>
              </a:ext>
            </a:extLst>
          </p:cNvPr>
          <p:cNvGrpSpPr/>
          <p:nvPr/>
        </p:nvGrpSpPr>
        <p:grpSpPr>
          <a:xfrm>
            <a:off x="470731" y="1394612"/>
            <a:ext cx="3971529" cy="1874983"/>
            <a:chOff x="470731" y="1394612"/>
            <a:chExt cx="3971529" cy="18749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E1EE21-8F85-48C9-A401-20F77AA34D49}"/>
                </a:ext>
              </a:extLst>
            </p:cNvPr>
            <p:cNvSpPr/>
            <p:nvPr/>
          </p:nvSpPr>
          <p:spPr>
            <a:xfrm>
              <a:off x="470731" y="1394612"/>
              <a:ext cx="2943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kumimoji="0" lang="en-US" altLang="ko-KR" b="1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1. </a:t>
              </a:r>
              <a:r>
                <a:rPr kumimoji="0" lang="ko-KR" altLang="ko-KR" b="1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대화형 모드 프로그래밍: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830FA1B-DDB7-4E87-8027-DA9ABCF4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868" y="2158050"/>
              <a:ext cx="3528392" cy="24622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522" tIns="0" rIns="9522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latinLnBrk="0" hangingPunct="0"/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8888FF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888FF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&gt;&gt;&gt;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print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(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"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Hello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,</a:t>
              </a:r>
              <a:r>
                <a:rPr kumimoji="0" lang="en-US" altLang="ko-KR" sz="1600" dirty="0">
                  <a:solidFill>
                    <a:srgbClr val="880000"/>
                  </a:solidFill>
                  <a:latin typeface="Consolas" panose="020B0609020204030204" pitchFamily="49" charset="0"/>
                  <a:ea typeface="HY그래픽M" panose="02030600000101010101" pitchFamily="18" charset="-127"/>
                </a:rPr>
                <a:t> World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!"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)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endPara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HY그래픽M" panose="02030600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06FB34-95B4-47C6-86D8-DE67BAB0B153}"/>
                </a:ext>
              </a:extLst>
            </p:cNvPr>
            <p:cNvSpPr/>
            <p:nvPr/>
          </p:nvSpPr>
          <p:spPr>
            <a:xfrm>
              <a:off x="697994" y="1774723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소스</a:t>
              </a:r>
              <a:endPara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D2542E-B423-451E-88FF-C20FFAEF406C}"/>
                </a:ext>
              </a:extLst>
            </p:cNvPr>
            <p:cNvSpPr/>
            <p:nvPr/>
          </p:nvSpPr>
          <p:spPr>
            <a:xfrm>
              <a:off x="697844" y="2608967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결과</a:t>
              </a:r>
              <a:endPara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4D80A910-9BA1-4321-8EC8-6E43EAAC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868" y="3023374"/>
              <a:ext cx="3528392" cy="24622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522" tIns="0" rIns="9522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Hello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,</a:t>
              </a:r>
              <a:r>
                <a:rPr kumimoji="0" lang="en-US" altLang="ko-KR" sz="1600" dirty="0">
                  <a:solidFill>
                    <a:srgbClr val="880000"/>
                  </a:solidFill>
                  <a:latin typeface="Consolas" panose="020B0609020204030204" pitchFamily="49" charset="0"/>
                  <a:ea typeface="HY그래픽M" panose="02030600000101010101" pitchFamily="18" charset="-127"/>
                </a:rPr>
                <a:t> World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!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endPara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HY그래픽M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CCC98C-97BC-4716-88D5-605741E439F5}"/>
              </a:ext>
            </a:extLst>
          </p:cNvPr>
          <p:cNvGrpSpPr/>
          <p:nvPr/>
        </p:nvGrpSpPr>
        <p:grpSpPr>
          <a:xfrm>
            <a:off x="470731" y="3390834"/>
            <a:ext cx="4149390" cy="2758305"/>
            <a:chOff x="551279" y="3390834"/>
            <a:chExt cx="4149390" cy="27583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BA09F2-2FB0-42CD-B4A8-8EA4EF8862B4}"/>
                </a:ext>
              </a:extLst>
            </p:cNvPr>
            <p:cNvSpPr/>
            <p:nvPr/>
          </p:nvSpPr>
          <p:spPr>
            <a:xfrm>
              <a:off x="551279" y="3390834"/>
              <a:ext cx="3169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2. </a:t>
              </a:r>
              <a:r>
                <a:rPr lang="ko-KR" altLang="en-US" b="1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스크립트 모드 프로그래밍</a:t>
              </a:r>
              <a:r>
                <a:rPr lang="en-US" altLang="ko-KR" b="1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:</a:t>
              </a:r>
              <a:endParaRPr lang="en-US" altLang="ko-KR" b="1" i="0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CB90620-161B-494F-8C80-EC49638A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35" y="4273151"/>
              <a:ext cx="2936859" cy="24622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522" tIns="0" rIns="9522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r>
                <a:rPr kumimoji="0" lang="ko-KR" altLang="ko-KR" sz="16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print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(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"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Hello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,</a:t>
              </a:r>
              <a:r>
                <a:rPr kumimoji="0" lang="en-US" altLang="ko-KR" sz="1600" dirty="0">
                  <a:solidFill>
                    <a:srgbClr val="880000"/>
                  </a:solidFill>
                  <a:latin typeface="Consolas" panose="020B0609020204030204" pitchFamily="49" charset="0"/>
                  <a:ea typeface="HY그래픽M" panose="02030600000101010101" pitchFamily="18" charset="-127"/>
                </a:rPr>
                <a:t> World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8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!"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)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endPara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HY그래픽M" panose="02030600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A99CEA-F7BF-427A-9945-501C4B738459}"/>
                </a:ext>
              </a:extLst>
            </p:cNvPr>
            <p:cNvSpPr/>
            <p:nvPr/>
          </p:nvSpPr>
          <p:spPr>
            <a:xfrm>
              <a:off x="783260" y="3782841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600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소스 (</a:t>
              </a:r>
              <a:r>
                <a:rPr kumimoji="0" lang="ko-KR" altLang="ko-KR" sz="1600" dirty="0" err="1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Hello.py</a:t>
              </a:r>
              <a:r>
                <a:rPr kumimoji="0" lang="ko-KR" altLang="ko-KR" sz="1600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)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AD1A174D-F9B1-440E-8FB3-D02BDA011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53" y="5052336"/>
              <a:ext cx="3788316" cy="24622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522" tIns="0" rIns="9522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C:\Python3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7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&gt;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python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Hello.py</a:t>
              </a:r>
              <a:r>
                <a:rPr kumimoji="0" lang="ko-KR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endPara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HY그래픽M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C2DCD9-7FDC-437E-8844-37D2DFB5A735}"/>
                </a:ext>
              </a:extLst>
            </p:cNvPr>
            <p:cNvSpPr/>
            <p:nvPr/>
          </p:nvSpPr>
          <p:spPr>
            <a:xfrm>
              <a:off x="827392" y="4605848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kumimoji="0" lang="ko-KR" altLang="ko-KR" sz="1600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실행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A181907F-6747-47C9-A673-4B72A801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53" y="5902918"/>
              <a:ext cx="2501812" cy="24622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522" tIns="0" rIns="9522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Hello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,</a:t>
              </a:r>
              <a:r>
                <a:rPr kumimoji="0"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  <a:ea typeface="HY그래픽M" panose="02030600000101010101" pitchFamily="18" charset="-127"/>
                </a:rPr>
                <a:t> World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HY그래픽M" panose="02030600000101010101" pitchFamily="18" charset="-127"/>
                </a:rPr>
                <a:t>! </a:t>
              </a:r>
              <a:endPara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HY그래픽M" panose="02030600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FBD65F-0650-4236-9259-3153AD10DD27}"/>
                </a:ext>
              </a:extLst>
            </p:cNvPr>
            <p:cNvSpPr/>
            <p:nvPr/>
          </p:nvSpPr>
          <p:spPr>
            <a:xfrm>
              <a:off x="827391" y="549702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kumimoji="0" lang="ko-KR" altLang="ko-KR" sz="1600" dirty="0">
                  <a:solidFill>
                    <a:srgbClr val="000000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</a:rPr>
                <a:t>결과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B705BC8F-8832-4506-8944-18A14119A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3" b="36375"/>
          <a:stretch/>
        </p:blipFill>
        <p:spPr>
          <a:xfrm>
            <a:off x="4620121" y="1317415"/>
            <a:ext cx="3874006" cy="20088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81DBF7-31D0-473E-8521-54DF818A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98" y="3519447"/>
            <a:ext cx="3869647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4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828F5-B94D-4480-B026-3F791EA8FC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sz="20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43D373-8B90-48AB-AB5D-7D2CCCEB7B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86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B105AA-F913-4291-84C4-2861E878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노트북에서 코딩하기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1B7382-04C8-4055-9F5F-C14E10D877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  <a:r>
              <a:rPr lang="en-US" altLang="ko-KR" dirty="0"/>
              <a:t>(</a:t>
            </a:r>
            <a:r>
              <a:rPr lang="en-US" altLang="ko-KR" dirty="0" err="1"/>
              <a:t>Jupyter</a:t>
            </a:r>
            <a:r>
              <a:rPr lang="en-US" altLang="ko-KR" dirty="0"/>
              <a:t> Notebook)</a:t>
            </a:r>
          </a:p>
          <a:p>
            <a:pPr lvl="1"/>
            <a:r>
              <a:rPr lang="ko-KR" altLang="en-US" dirty="0"/>
              <a:t>코드 작성 및 </a:t>
            </a:r>
            <a:r>
              <a:rPr lang="ko-KR" altLang="en-US" dirty="0" err="1"/>
              <a:t>실행뿐만</a:t>
            </a:r>
            <a:r>
              <a:rPr lang="ko-KR" altLang="en-US" dirty="0"/>
              <a:t> 아니라 코드 설명을 위한  문서  작성을 편리하게 할 수 있는 웹 응용 프로그램</a:t>
            </a:r>
          </a:p>
          <a:p>
            <a:endParaRPr lang="ko-KR" altLang="en-US" dirty="0"/>
          </a:p>
          <a:p>
            <a:r>
              <a:rPr lang="ko-KR" altLang="en-US" dirty="0"/>
              <a:t>주피터  노트북 실행</a:t>
            </a:r>
          </a:p>
          <a:p>
            <a:pPr lvl="1"/>
            <a:r>
              <a:rPr lang="ko-KR" altLang="en-US" dirty="0"/>
              <a:t>아나콘다 메뉴에서 </a:t>
            </a:r>
            <a:r>
              <a:rPr lang="en-US" altLang="ko-KR" dirty="0"/>
              <a:t>[</a:t>
            </a:r>
            <a:r>
              <a:rPr lang="en-US" altLang="ko-KR" dirty="0" err="1"/>
              <a:t>Jupyter</a:t>
            </a:r>
            <a:r>
              <a:rPr lang="en-US" altLang="ko-KR" dirty="0"/>
              <a:t> Notebook]</a:t>
            </a:r>
            <a:r>
              <a:rPr lang="ko-KR" altLang="en-US" dirty="0"/>
              <a:t>을 클릭해서 실행</a:t>
            </a:r>
          </a:p>
          <a:p>
            <a:pPr lvl="1"/>
            <a:r>
              <a:rPr lang="ko-KR" altLang="en-US" dirty="0"/>
              <a:t>주피터 서버가  시작되고 기본 브라우저의 새 창에서 주피터 노트북이 열림</a:t>
            </a:r>
          </a:p>
          <a:p>
            <a:pPr lvl="1"/>
            <a:r>
              <a:rPr lang="en-US" altLang="ko-KR" dirty="0"/>
              <a:t>Home</a:t>
            </a:r>
            <a:r>
              <a:rPr lang="ko-KR" altLang="en-US" dirty="0"/>
              <a:t>이  주피터  노트북의 시작점</a:t>
            </a:r>
          </a:p>
          <a:p>
            <a:endParaRPr lang="ko-KR" altLang="en-US" dirty="0"/>
          </a:p>
        </p:txBody>
      </p:sp>
      <p:pic>
        <p:nvPicPr>
          <p:cNvPr id="6" name="Picture 2" descr="jupyter notebook 이미지 검색결과">
            <a:extLst>
              <a:ext uri="{FF2B5EF4-FFF2-40B4-BE49-F238E27FC236}">
                <a16:creationId xmlns:a16="http://schemas.microsoft.com/office/drawing/2014/main" id="{C0B6CF37-F934-4B99-8FDA-06094DDD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77072"/>
            <a:ext cx="1733377" cy="200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7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B105AA-F913-4291-84C4-2861E878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노트북에서 코딩하기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1B7382-04C8-4055-9F5F-C14E10D877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주피터 노트북의 시작 폴더</a:t>
            </a:r>
            <a:endParaRPr lang="en-US" altLang="ko-KR" dirty="0"/>
          </a:p>
          <a:p>
            <a:pPr lvl="1"/>
            <a:r>
              <a:rPr lang="en-US" altLang="ko-KR" dirty="0"/>
              <a:t>C:\Users\</a:t>
            </a:r>
            <a:r>
              <a:rPr lang="ko-KR" altLang="en-US" dirty="0"/>
              <a:t>사용자명</a:t>
            </a:r>
          </a:p>
          <a:p>
            <a:pPr lvl="1"/>
            <a:r>
              <a:rPr lang="ko-KR" altLang="en-US" dirty="0"/>
              <a:t>새로운 노트북을  생성하면 이 폴더나 그 아래의  폴더에만 저장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2A6353-5ECE-4868-8F23-93467645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36" y="2564904"/>
            <a:ext cx="6096528" cy="388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18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8DC3F-5AC2-4EC0-88FE-11C17583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28AE4-4955-4D12-861C-52389567A02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편집 모드와 명령 모드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편집  모드</a:t>
            </a:r>
            <a:r>
              <a:rPr lang="en-US" altLang="ko-KR" dirty="0"/>
              <a:t>(Edit mode): </a:t>
            </a:r>
            <a:r>
              <a:rPr lang="ko-KR" altLang="en-US" dirty="0"/>
              <a:t>코드나  문서를  작성하기  위한 모드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ko-KR" altLang="en-US" dirty="0"/>
              <a:t>명령  모드</a:t>
            </a:r>
            <a:r>
              <a:rPr lang="en-US" altLang="ko-KR" dirty="0"/>
              <a:t>(Command mode): </a:t>
            </a:r>
            <a:r>
              <a:rPr lang="ko-KR" altLang="en-US" dirty="0"/>
              <a:t>셀을  다루기  위한 모드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9ECC7-9DD3-4AF5-8B0F-55FB3F3D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8" y="2436967"/>
            <a:ext cx="6781800" cy="66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1E562-3151-4FA5-8FB8-2AF0196B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88" y="3989852"/>
            <a:ext cx="6858000" cy="709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6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A8AD-8AC4-4403-8358-F2E0064C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노트북에서 코드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D5675-E91E-442D-B5B7-7FE6106AD3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코드 셀에는 코드를 여러 줄 입력 가능</a:t>
            </a:r>
            <a:endParaRPr lang="en-US" altLang="ko-KR" dirty="0"/>
          </a:p>
          <a:p>
            <a:pPr lvl="1"/>
            <a:r>
              <a:rPr lang="ko-KR" altLang="en-US" dirty="0"/>
              <a:t>코드 셀에 코드를 여러 줄 입력해 실행하면 위에서부터  순차적으로 코드가 모두 실행됨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0CCBF2-A41A-434B-8288-B906AE5D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32753"/>
            <a:ext cx="5562901" cy="4239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23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2B3E6E-FC30-4D9B-BBAC-F565F6CE4DC3}"/>
              </a:ext>
            </a:extLst>
          </p:cNvPr>
          <p:cNvSpPr txBox="1"/>
          <p:nvPr/>
        </p:nvSpPr>
        <p:spPr>
          <a:xfrm>
            <a:off x="0" y="5738614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hlinkClick r:id="rId2"/>
              </a:rPr>
              <a:t>https://www.youtube.com/watch?v=3XudbFwLDwU&amp;list=PL7hySDKlnYfthvWb-Q6npozCuSdf2TMna</a:t>
            </a:r>
            <a:endParaRPr lang="ko-KR" altLang="en-US" sz="14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BB4FE4-5755-44D6-9A2A-01F66C094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283EC27-52A1-4B51-9A23-D3D017D21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8446D-990A-491E-939B-37157840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328611"/>
            <a:ext cx="618614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8018A3D-E0B3-44FC-9DB0-F401831A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1A32A-BAAA-4ADC-B1A6-D4EE8F2E04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구글에서 교육과 과학 연구를 목적으로 개발한 도구 </a:t>
            </a:r>
            <a:r>
              <a:rPr lang="en-US" altLang="ko-KR" dirty="0"/>
              <a:t>(2017</a:t>
            </a:r>
            <a:r>
              <a:rPr lang="ko-KR" altLang="en-US" dirty="0"/>
              <a:t>년에 무료 공개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주피터 노트북을 구글 서버에 특화 시킨 버전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</a:t>
            </a:r>
            <a:r>
              <a:rPr lang="ko-KR" altLang="en-US" dirty="0" err="1"/>
              <a:t>코랩의</a:t>
            </a:r>
            <a:r>
              <a:rPr lang="ko-KR" altLang="en-US" dirty="0"/>
              <a:t> 장점</a:t>
            </a:r>
          </a:p>
          <a:p>
            <a:pPr lvl="1"/>
            <a:r>
              <a:rPr lang="ko-KR" altLang="en-US" dirty="0"/>
              <a:t>내 컴퓨터에 </a:t>
            </a:r>
            <a:r>
              <a:rPr lang="en-US" altLang="ko-KR" dirty="0"/>
              <a:t>GPU</a:t>
            </a:r>
            <a:r>
              <a:rPr lang="ko-KR" altLang="en-US" dirty="0"/>
              <a:t>가 설치되어 있지 않을 때</a:t>
            </a:r>
            <a:r>
              <a:rPr lang="en-US" altLang="ko-KR" dirty="0"/>
              <a:t>, </a:t>
            </a:r>
            <a:r>
              <a:rPr lang="ko-KR" altLang="en-US" dirty="0"/>
              <a:t>구글의 </a:t>
            </a:r>
            <a:r>
              <a:rPr lang="en-US" altLang="ko-KR" dirty="0"/>
              <a:t>GPU</a:t>
            </a:r>
            <a:r>
              <a:rPr lang="ko-KR" altLang="en-US" dirty="0"/>
              <a:t>에서 코드 실행가능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ko-KR" altLang="en-US" dirty="0" err="1"/>
              <a:t>코랩의</a:t>
            </a:r>
            <a:r>
              <a:rPr lang="ko-KR" altLang="en-US" dirty="0"/>
              <a:t> 단점</a:t>
            </a:r>
          </a:p>
          <a:p>
            <a:pPr lvl="1"/>
            <a:r>
              <a:rPr lang="ko-KR" altLang="en-US" dirty="0"/>
              <a:t>내 컴퓨터가 아니므로 내가 새로 설치한 패키지가 저장되지 않는다는 점</a:t>
            </a:r>
            <a:endParaRPr lang="en-US" altLang="ko-KR" dirty="0"/>
          </a:p>
          <a:p>
            <a:pPr lvl="1"/>
            <a:r>
              <a:rPr lang="ko-KR" altLang="en-US" dirty="0"/>
              <a:t>사용한 예제 파일이나 가중치 값이 유실될 수 있다는 것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13CF2-7F31-4534-88EE-603333A1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348880"/>
            <a:ext cx="4995375" cy="17428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1CF041-5012-4CE6-8160-D4589DE5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9" y="2698108"/>
            <a:ext cx="2275302" cy="10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6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40C04-5665-4035-83D9-390612E2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(</a:t>
            </a:r>
            <a:r>
              <a:rPr lang="ko-KR" altLang="en-US" dirty="0" err="1"/>
              <a:t>코랩</a:t>
            </a:r>
            <a:r>
              <a:rPr lang="en-US" altLang="ko-KR" dirty="0"/>
              <a:t>)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037A5-E88F-4FEF-AC65-2A48CC5CAE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colaboratory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웹 서비스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ko-KR" altLang="en-US" dirty="0" err="1"/>
              <a:t>코랩</a:t>
            </a: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주피터 노트북을 구글 서버에서 가동</a:t>
            </a:r>
            <a:r>
              <a:rPr lang="en-US" altLang="ko-KR" dirty="0"/>
              <a:t>,</a:t>
            </a:r>
            <a:r>
              <a:rPr lang="ko-KR" altLang="en-US" dirty="0"/>
              <a:t> 사용할 수 있도록 무료로 제공</a:t>
            </a:r>
            <a:r>
              <a:rPr lang="en-US" altLang="ko-KR" dirty="0"/>
              <a:t>. </a:t>
            </a:r>
          </a:p>
          <a:p>
            <a:pPr lvl="1"/>
            <a:r>
              <a:rPr lang="ko-KR" altLang="en-US" dirty="0"/>
              <a:t>구글에서 교육과 과학 연구를 목적으로 개발한 도구</a:t>
            </a:r>
            <a:r>
              <a:rPr lang="en-US" altLang="ko-KR" dirty="0"/>
              <a:t>(2017</a:t>
            </a:r>
            <a:r>
              <a:rPr lang="ko-KR" altLang="en-US" dirty="0"/>
              <a:t>년에 무료 공개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주피터 노트북을 구글 서버에 </a:t>
            </a:r>
            <a:r>
              <a:rPr lang="ko-KR" altLang="en-US" dirty="0" err="1"/>
              <a:t>특화시킨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지메일</a:t>
            </a:r>
            <a:r>
              <a:rPr lang="en-US" altLang="ko-KR" dirty="0"/>
              <a:t>(</a:t>
            </a:r>
            <a:r>
              <a:rPr lang="en-US" altLang="ko-KR" dirty="0" err="1"/>
              <a:t>gmail</a:t>
            </a:r>
            <a:r>
              <a:rPr lang="en-US" altLang="ko-KR" dirty="0"/>
              <a:t>) </a:t>
            </a:r>
            <a:r>
              <a:rPr lang="ko-KR" altLang="en-US" dirty="0"/>
              <a:t>계정으로 사용 가능</a:t>
            </a:r>
          </a:p>
          <a:p>
            <a:endParaRPr lang="ko-KR" altLang="en-US" dirty="0"/>
          </a:p>
          <a:p>
            <a:r>
              <a:rPr lang="ko-KR" altLang="en-US" dirty="0"/>
              <a:t>장점</a:t>
            </a:r>
          </a:p>
          <a:p>
            <a:pPr lvl="1"/>
            <a:r>
              <a:rPr lang="ko-KR" altLang="en-US" dirty="0"/>
              <a:t>별도의 </a:t>
            </a:r>
            <a:r>
              <a:rPr lang="ko-KR" altLang="en-US" dirty="0" err="1"/>
              <a:t>파이썬</a:t>
            </a:r>
            <a:r>
              <a:rPr lang="ko-KR" altLang="en-US" dirty="0"/>
              <a:t> 설치 없이 웹 브라우저 만을 이용해 주피터 노트북과 같은 작업 가능 </a:t>
            </a:r>
          </a:p>
          <a:p>
            <a:pPr lvl="1"/>
            <a:r>
              <a:rPr lang="ko-KR" altLang="en-US" dirty="0"/>
              <a:t>다른 사용자들과 공유가 쉬워 연구 및 교육용으로 많이 사용</a:t>
            </a:r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en-US" altLang="ko-KR" dirty="0"/>
              <a:t>, matplotlib, </a:t>
            </a:r>
            <a:r>
              <a:rPr lang="en-US" altLang="ko-KR" dirty="0" err="1"/>
              <a:t>scikit</a:t>
            </a:r>
            <a:r>
              <a:rPr lang="en-US" altLang="ko-KR" dirty="0"/>
              <a:t>-learn, pandas </a:t>
            </a:r>
            <a:r>
              <a:rPr lang="ko-KR" altLang="en-US" dirty="0"/>
              <a:t>등 데이터 분석에 많이 사용되는 패키지들이 미리 설치되어 있음</a:t>
            </a:r>
          </a:p>
          <a:p>
            <a:pPr lvl="1"/>
            <a:r>
              <a:rPr lang="ko-KR" altLang="en-US" dirty="0"/>
              <a:t>무료로 </a:t>
            </a:r>
            <a:r>
              <a:rPr lang="en-US" altLang="ko-KR" dirty="0"/>
              <a:t>GPU </a:t>
            </a:r>
            <a:r>
              <a:rPr lang="ko-KR" altLang="en-US" dirty="0"/>
              <a:t>를 사용 가능</a:t>
            </a:r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독스나</a:t>
            </a:r>
            <a:r>
              <a:rPr lang="ko-KR" altLang="en-US" dirty="0"/>
              <a:t> 구글 스프레드시트 등과 같은 식으로 공유와 편집이 가능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2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1CB5-2D3E-4DAB-A6A1-78243D0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(</a:t>
            </a:r>
            <a:r>
              <a:rPr lang="ko-KR" altLang="en-US" dirty="0" err="1"/>
              <a:t>코랩</a:t>
            </a:r>
            <a:r>
              <a:rPr lang="en-US" altLang="ko-KR" dirty="0"/>
              <a:t>) </a:t>
            </a:r>
            <a:r>
              <a:rPr lang="ko-KR" altLang="en-US" dirty="0"/>
              <a:t>시작하기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DC0B8-393C-43EE-90BD-58E01B8103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지메일</a:t>
            </a:r>
            <a:r>
              <a:rPr lang="ko-KR" altLang="en-US" dirty="0"/>
              <a:t> 계정이 있으면 로그인</a:t>
            </a:r>
            <a:endParaRPr lang="en-US" altLang="ko-KR" dirty="0"/>
          </a:p>
          <a:p>
            <a:r>
              <a:rPr lang="ko-KR" altLang="en-US" dirty="0"/>
              <a:t>로그인을 한 후에는 웹 브라우저를 열고 다음 웹 페이지 주소로 접속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http://colab.research.google.com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0E123D-69D2-4917-BCBC-00558607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1" y="2382037"/>
            <a:ext cx="7362564" cy="42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828F5-B94D-4480-B026-3F791EA8FC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511DEC-75CD-4A0C-833D-998BD5BF2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3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9BA40-1766-49F3-B1AB-8F281E82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(</a:t>
            </a:r>
            <a:r>
              <a:rPr lang="ko-KR" altLang="en-US" dirty="0" err="1"/>
              <a:t>코랩</a:t>
            </a:r>
            <a:r>
              <a:rPr lang="en-US" altLang="ko-KR" dirty="0"/>
              <a:t>) </a:t>
            </a:r>
            <a:r>
              <a:rPr lang="ko-KR" altLang="en-US" dirty="0"/>
              <a:t>시작하기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9DB377-12E6-4BFD-863E-58A0776401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메뉴에서 ‘파일’ </a:t>
            </a:r>
            <a:r>
              <a:rPr lang="en-US" altLang="ko-KR" dirty="0"/>
              <a:t>&gt; ‘</a:t>
            </a:r>
            <a:r>
              <a:rPr lang="ko-KR" altLang="en-US" dirty="0"/>
              <a:t>새 </a:t>
            </a:r>
            <a:r>
              <a:rPr lang="en-US" altLang="ko-KR" dirty="0"/>
              <a:t>Python 3 </a:t>
            </a:r>
            <a:r>
              <a:rPr lang="ko-KR" altLang="en-US" dirty="0"/>
              <a:t>노트’ 명령을 선택하거나 다이얼로그 아래의 </a:t>
            </a:r>
            <a:r>
              <a:rPr lang="en-US" altLang="ko-KR" dirty="0"/>
              <a:t>"</a:t>
            </a:r>
            <a:r>
              <a:rPr lang="ko-KR" altLang="en-US" dirty="0"/>
              <a:t>새 </a:t>
            </a:r>
            <a:r>
              <a:rPr lang="en-US" altLang="ko-KR" dirty="0"/>
              <a:t>PYTHON 3 </a:t>
            </a:r>
            <a:r>
              <a:rPr lang="ko-KR" altLang="en-US" dirty="0"/>
              <a:t>노트</a:t>
            </a:r>
            <a:r>
              <a:rPr lang="en-US" altLang="ko-KR" dirty="0"/>
              <a:t>" </a:t>
            </a:r>
            <a:r>
              <a:rPr lang="ko-KR" altLang="en-US" dirty="0"/>
              <a:t>버튼을 누르면 다음 그림처럼 새 노트북 사용</a:t>
            </a:r>
          </a:p>
          <a:p>
            <a:pPr lvl="1"/>
            <a:r>
              <a:rPr lang="ko-KR" altLang="en-US" dirty="0"/>
              <a:t>사용법은 주피터 노트북과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4D668-DBCA-4446-BB28-7ED55E04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28" y="2636912"/>
            <a:ext cx="7182544" cy="33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B5A4-C6E0-48CE-B579-B0C8738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(</a:t>
            </a:r>
            <a:r>
              <a:rPr lang="ko-KR" altLang="en-US" dirty="0" err="1"/>
              <a:t>코랩</a:t>
            </a:r>
            <a:r>
              <a:rPr lang="en-US" altLang="ko-KR" dirty="0"/>
              <a:t>)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360B-D49D-45AD-8612-C3C9FDB8EE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4768" y="1196752"/>
            <a:ext cx="8463691" cy="5472607"/>
          </a:xfrm>
        </p:spPr>
        <p:txBody>
          <a:bodyPr/>
          <a:lstStyle/>
          <a:p>
            <a:r>
              <a:rPr lang="ko-KR" altLang="en-US" dirty="0"/>
              <a:t>코드 셀을 수정하려고 하면 다음과 같은 화면이 나타남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pc="-75" dirty="0">
                <a:latin typeface="+mn-ea"/>
              </a:rPr>
              <a:t>텍스트 셀을 수정 시 마크다운 편집기 영역과 결과 화면 영역이 함께 보임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8BE7A9-2978-4F03-8FA7-BF68CBFA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67789"/>
            <a:ext cx="7527658" cy="25826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2B8FBD-D7A0-4928-8ACC-C4F1C93B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60198"/>
            <a:ext cx="6316003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0241DB-523D-4F8B-BAAB-0D86D145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(</a:t>
            </a:r>
            <a:r>
              <a:rPr lang="ko-KR" altLang="en-US" dirty="0" err="1"/>
              <a:t>코랩</a:t>
            </a:r>
            <a:r>
              <a:rPr lang="en-US" altLang="ko-KR" dirty="0"/>
              <a:t>) </a:t>
            </a:r>
            <a:r>
              <a:rPr lang="ko-KR" altLang="en-US" dirty="0"/>
              <a:t>시작하기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35B85-E454-4A3D-A4A0-04DE036B3F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주의할 점 </a:t>
            </a:r>
          </a:p>
          <a:p>
            <a:pPr lvl="1"/>
            <a:r>
              <a:rPr lang="ko-KR" altLang="en-US" dirty="0"/>
              <a:t>무료인 대신에 최대 세션 유지시간은 </a:t>
            </a:r>
            <a:r>
              <a:rPr lang="en-US" altLang="ko-KR" dirty="0"/>
              <a:t>12</a:t>
            </a:r>
            <a:r>
              <a:rPr lang="ko-KR" altLang="en-US" dirty="0"/>
              <a:t>시간이다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실행을 </a:t>
            </a:r>
            <a:r>
              <a:rPr lang="ko-KR" altLang="en-US" dirty="0" err="1"/>
              <a:t>안하거나</a:t>
            </a:r>
            <a:r>
              <a:rPr lang="ko-KR" altLang="en-US" dirty="0"/>
              <a:t> 또는 </a:t>
            </a:r>
            <a:r>
              <a:rPr lang="en-US" altLang="ko-KR" dirty="0"/>
              <a:t>12</a:t>
            </a:r>
            <a:r>
              <a:rPr lang="ko-KR" altLang="en-US" dirty="0"/>
              <a:t>시간이 지나면 알아서 세션 자동 종료</a:t>
            </a:r>
            <a:endParaRPr lang="en-US" altLang="ko-KR" dirty="0"/>
          </a:p>
          <a:p>
            <a:pPr lvl="2"/>
            <a:r>
              <a:rPr lang="ko-KR" altLang="en-US" dirty="0"/>
              <a:t>소스코드는 </a:t>
            </a:r>
            <a:r>
              <a:rPr lang="en-US" altLang="ko-KR" dirty="0"/>
              <a:t>.</a:t>
            </a:r>
            <a:r>
              <a:rPr lang="en-US" altLang="ko-KR" dirty="0" err="1"/>
              <a:t>ipynd</a:t>
            </a:r>
            <a:r>
              <a:rPr lang="en-US" altLang="ko-KR" dirty="0"/>
              <a:t> </a:t>
            </a:r>
            <a:r>
              <a:rPr lang="ko-KR" altLang="en-US" dirty="0"/>
              <a:t>확장자로 구글 드라이브에 안전하게 보관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학습시킬 데이터는 구글 드라이브에 저장</a:t>
            </a:r>
            <a:endParaRPr lang="en-US" altLang="ko-KR" dirty="0"/>
          </a:p>
          <a:p>
            <a:pPr lvl="1"/>
            <a:r>
              <a:rPr lang="ko-KR" altLang="en-US" dirty="0"/>
              <a:t>개인이 무료로 쓰는 구글 계정의 최대 용량은 </a:t>
            </a:r>
            <a:r>
              <a:rPr lang="en-US" altLang="ko-KR" dirty="0"/>
              <a:t>15G</a:t>
            </a:r>
            <a:br>
              <a:rPr lang="en-US" altLang="ko-KR" dirty="0"/>
            </a:br>
            <a:r>
              <a:rPr lang="ko-KR" altLang="en-US" dirty="0"/>
              <a:t>학생이라면 구글 </a:t>
            </a:r>
            <a:r>
              <a:rPr lang="en-US" altLang="ko-KR" dirty="0" err="1"/>
              <a:t>GSuite</a:t>
            </a:r>
            <a:r>
              <a:rPr lang="en-US" altLang="ko-KR" dirty="0"/>
              <a:t> </a:t>
            </a:r>
            <a:r>
              <a:rPr lang="ko-KR" altLang="en-US" dirty="0"/>
              <a:t>서비스로 구글 드라이브를 무제한으로 활용 가능</a:t>
            </a:r>
            <a:br>
              <a:rPr lang="ko-KR" altLang="en-US" dirty="0"/>
            </a:b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01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B5887-0C0A-4966-AB28-2C668DBC00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1F5AA-6C56-4E4E-AFA0-895677BA2A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09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9556C4-2FB2-46FD-BAB8-469EB069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개발 역사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B630B3-9643-4117-A1B3-52E1A7826D8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개발의 시작</a:t>
            </a:r>
          </a:p>
          <a:p>
            <a:pPr lvl="1"/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네덜란드의 </a:t>
            </a:r>
            <a:r>
              <a:rPr lang="en-US" altLang="ko-KR" dirty="0"/>
              <a:t>Guido van Rossum at CWI</a:t>
            </a:r>
          </a:p>
          <a:p>
            <a:pPr lvl="2"/>
            <a:r>
              <a:rPr lang="en-US" altLang="ko-KR" dirty="0"/>
              <a:t>Google, </a:t>
            </a:r>
            <a:r>
              <a:rPr lang="en-US" altLang="ko-KR" dirty="0" err="1"/>
              <a:t>dropbox</a:t>
            </a:r>
            <a:r>
              <a:rPr lang="en-US" altLang="ko-KR" dirty="0"/>
              <a:t> (from January, 2013) </a:t>
            </a:r>
          </a:p>
          <a:p>
            <a:endParaRPr lang="ko-KR" altLang="en-US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~ </a:t>
            </a:r>
            <a:r>
              <a:rPr lang="ko-KR" altLang="en-US" dirty="0"/>
              <a:t>현재까지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2.7)</a:t>
            </a:r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</a:p>
          <a:p>
            <a:pPr lvl="1"/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~ </a:t>
            </a:r>
            <a:r>
              <a:rPr lang="ko-KR" altLang="en-US" dirty="0"/>
              <a:t>현재까지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3.8)</a:t>
            </a:r>
          </a:p>
          <a:p>
            <a:pPr lvl="1"/>
            <a:r>
              <a:rPr lang="ko-KR" altLang="en-US" dirty="0"/>
              <a:t>하위 호환성 제공이 안됨</a:t>
            </a:r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로고</a:t>
            </a:r>
            <a:endParaRPr lang="en-US" altLang="ko-KR" dirty="0"/>
          </a:p>
          <a:p>
            <a:pPr lvl="1"/>
            <a:r>
              <a:rPr lang="ko-KR" altLang="en-US" dirty="0"/>
              <a:t>사전적인 의미는 비단뱀</a:t>
            </a:r>
            <a:endParaRPr lang="en-US" altLang="ko-KR" dirty="0"/>
          </a:p>
          <a:p>
            <a:pPr lvl="1"/>
            <a:r>
              <a:rPr lang="ko-KR" altLang="en-US" dirty="0"/>
              <a:t>로고도 파란색과 노란색 비단뱀 두 마리가 서로 얽혀 있는 형태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4B172E-542D-44B4-8DB3-3BC3A8503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8" t="11147" r="10555" b="22380"/>
          <a:stretch/>
        </p:blipFill>
        <p:spPr>
          <a:xfrm>
            <a:off x="5076056" y="1268760"/>
            <a:ext cx="2844316" cy="879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95A51-08AD-4900-B26A-9FC8030A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36" y="2564904"/>
            <a:ext cx="3055349" cy="2232248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4CC4FD62-7A92-4765-9916-410AFAFD4E13}"/>
              </a:ext>
            </a:extLst>
          </p:cNvPr>
          <p:cNvSpPr/>
          <p:nvPr/>
        </p:nvSpPr>
        <p:spPr>
          <a:xfrm>
            <a:off x="7333609" y="3921293"/>
            <a:ext cx="1270835" cy="2016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2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52D20-52AE-49EC-BDA9-89A0A559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(Python)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DB36B-16F6-4728-A4FB-8BA943A13C9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en-US" altLang="ko-KR" dirty="0"/>
          </a:p>
          <a:p>
            <a:pPr lvl="1"/>
            <a:r>
              <a:rPr lang="en-US" altLang="ko-KR" dirty="0"/>
              <a:t>1991</a:t>
            </a:r>
            <a:r>
              <a:rPr lang="ko-KR" altLang="en-US" dirty="0"/>
              <a:t>년 네덜란드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객체지향 프로그래밍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en-US" altLang="ko-KR" dirty="0"/>
              <a:t>(python) </a:t>
            </a:r>
            <a:r>
              <a:rPr lang="ko-KR" altLang="en-US" dirty="0"/>
              <a:t>버전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3.7</a:t>
            </a:r>
            <a:r>
              <a:rPr lang="ko-KR" altLang="en-US" dirty="0"/>
              <a:t>까지 사용</a:t>
            </a:r>
            <a:r>
              <a:rPr lang="en-US" altLang="ko-KR" dirty="0"/>
              <a:t>, C </a:t>
            </a:r>
            <a:r>
              <a:rPr lang="ko-KR" altLang="en-US" dirty="0"/>
              <a:t>언어로 구현된 </a:t>
            </a:r>
            <a:r>
              <a:rPr lang="ko-KR" altLang="en-US" dirty="0" err="1"/>
              <a:t>파이썬</a:t>
            </a:r>
            <a:endParaRPr lang="en-US" altLang="ko-KR" dirty="0"/>
          </a:p>
          <a:p>
            <a:pPr lvl="1"/>
            <a:r>
              <a:rPr lang="ko-KR" altLang="en-US" dirty="0"/>
              <a:t>비 영리의 </a:t>
            </a:r>
            <a:r>
              <a:rPr lang="ko-KR" altLang="en-US" dirty="0" err="1"/>
              <a:t>파이썬</a:t>
            </a:r>
            <a:r>
              <a:rPr lang="ko-KR" altLang="en-US" dirty="0"/>
              <a:t> 소프트웨어 재단이 관리하는 개방형</a:t>
            </a:r>
            <a:r>
              <a:rPr lang="en-US" altLang="ko-KR" dirty="0"/>
              <a:t>, </a:t>
            </a:r>
            <a:r>
              <a:rPr lang="ko-KR" altLang="en-US" dirty="0"/>
              <a:t>공동체 기반 개발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으로 구현된 </a:t>
            </a:r>
            <a:r>
              <a:rPr lang="ko-KR" altLang="en-US" dirty="0" err="1"/>
              <a:t>닷넷프레임워크</a:t>
            </a:r>
            <a:r>
              <a:rPr lang="ko-KR" altLang="en-US" dirty="0"/>
              <a:t> 위에서 동작하는 </a:t>
            </a:r>
            <a:r>
              <a:rPr lang="ko-KR" altLang="en-US" dirty="0" err="1"/>
              <a:t>아이언파이썬</a:t>
            </a:r>
            <a:r>
              <a:rPr lang="en-US" altLang="ko-KR" dirty="0"/>
              <a:t>(</a:t>
            </a:r>
            <a:r>
              <a:rPr lang="en-US" altLang="ko-KR" dirty="0" err="1"/>
              <a:t>IronPython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자바로 구현되어 자바가상기계</a:t>
            </a:r>
            <a:r>
              <a:rPr lang="en-US" altLang="ko-KR" dirty="0"/>
              <a:t>(JVM)</a:t>
            </a:r>
            <a:r>
              <a:rPr lang="ko-KR" altLang="en-US" dirty="0"/>
              <a:t>에서 돌아가는 </a:t>
            </a:r>
            <a:r>
              <a:rPr lang="en-US" altLang="ko-KR" dirty="0" err="1"/>
              <a:t>Jython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자체로 구현된 </a:t>
            </a:r>
            <a:r>
              <a:rPr lang="en-US" altLang="ko-KR" dirty="0" err="1"/>
              <a:t>PyPy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언어로 구현된 </a:t>
            </a:r>
            <a:r>
              <a:rPr lang="en-US" altLang="ko-KR" dirty="0"/>
              <a:t>C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cpython</a:t>
            </a:r>
            <a:r>
              <a:rPr lang="en-US" altLang="ko-KR" dirty="0"/>
              <a:t>) </a:t>
            </a:r>
            <a:r>
              <a:rPr lang="ko-KR" altLang="en-US" dirty="0"/>
              <a:t>구현이 사실상의 표준</a:t>
            </a:r>
            <a:endParaRPr lang="en-US" altLang="ko-KR" dirty="0"/>
          </a:p>
          <a:p>
            <a:pPr lvl="1"/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22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52D20-52AE-49EC-BDA9-89A0A559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(Python)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DB36B-16F6-4728-A4FB-8BA943A13C9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대학의 컴퓨터기초 교육에 많이 활용</a:t>
            </a:r>
          </a:p>
          <a:p>
            <a:pPr lvl="1"/>
            <a:r>
              <a:rPr lang="ko-KR" altLang="en-US" dirty="0"/>
              <a:t>간단하면서 효과적으로 객체지향을 적용할 수 있는 강력한 프로그래밍 언어</a:t>
            </a:r>
          </a:p>
          <a:p>
            <a:pPr lvl="1"/>
            <a:r>
              <a:rPr lang="ko-KR" altLang="en-US" dirty="0"/>
              <a:t>매우 간결하고 읽기 쉽게 프로그램을 작성</a:t>
            </a:r>
          </a:p>
          <a:p>
            <a:endParaRPr lang="en-US" altLang="ko-KR" dirty="0"/>
          </a:p>
          <a:p>
            <a:r>
              <a:rPr lang="ko-KR" altLang="en-US" dirty="0"/>
              <a:t>인터프리터 언어</a:t>
            </a:r>
          </a:p>
          <a:p>
            <a:pPr lvl="1"/>
            <a:r>
              <a:rPr lang="ko-KR" altLang="en-US" dirty="0"/>
              <a:t>간단한 문법구조를 가진 대화형 언어</a:t>
            </a:r>
          </a:p>
          <a:p>
            <a:pPr lvl="1"/>
            <a:r>
              <a:rPr lang="ko-KR" altLang="en-US" dirty="0"/>
              <a:t>동적 자료형</a:t>
            </a:r>
            <a:r>
              <a:rPr lang="en-US" altLang="ko-KR" dirty="0"/>
              <a:t>(dynamic typing)</a:t>
            </a:r>
            <a:r>
              <a:rPr lang="ko-KR" altLang="en-US" dirty="0"/>
              <a:t>을 제공</a:t>
            </a:r>
          </a:p>
          <a:p>
            <a:pPr lvl="1"/>
            <a:r>
              <a:rPr lang="ko-KR" altLang="en-US" dirty="0"/>
              <a:t>변수를 선언하지 않고 사용</a:t>
            </a:r>
          </a:p>
          <a:p>
            <a:pPr lvl="1"/>
            <a:r>
              <a:rPr lang="ko-KR" altLang="en-US" dirty="0"/>
              <a:t>여러 플랫폼에서 사용되는 다양한 영역에 활용</a:t>
            </a:r>
          </a:p>
          <a:p>
            <a:pPr lvl="1"/>
            <a:r>
              <a:rPr lang="ko-KR" altLang="en-US" dirty="0"/>
              <a:t>프로그램을 쉽고 빠르게 개발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0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828F5-B94D-4480-B026-3F791EA8FC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개발환경 구축</a:t>
            </a:r>
            <a:endParaRPr lang="en-US" altLang="ko-KR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A29CFA-7F33-455E-80CA-3C94F1A91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2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817513-EC6C-4632-B9A4-3040667F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vs </a:t>
            </a:r>
            <a:r>
              <a:rPr lang="ko-KR" altLang="en-US" dirty="0" err="1"/>
              <a:t>아니콘다</a:t>
            </a:r>
            <a:r>
              <a:rPr lang="en-US" altLang="ko-KR" dirty="0"/>
              <a:t>(Anaconda) </a:t>
            </a:r>
            <a:r>
              <a:rPr lang="ko-KR" altLang="en-US" dirty="0"/>
              <a:t>차이점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FB5EA8B-2B19-4B92-BC61-F7CB9D44F2B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Py</a:t>
            </a:r>
            <a:r>
              <a:rPr lang="en-US" altLang="ko-KR" dirty="0"/>
              <a:t>thon</a:t>
            </a:r>
          </a:p>
          <a:p>
            <a:pPr lvl="1">
              <a:buClr>
                <a:schemeClr val="tx1"/>
              </a:buClr>
            </a:pPr>
            <a:r>
              <a:rPr lang="ko-KR" altLang="en-US" dirty="0" err="1"/>
              <a:t>파이썬</a:t>
            </a:r>
            <a:r>
              <a:rPr lang="ko-KR" altLang="en-US" dirty="0"/>
              <a:t> 공식 홈페이지에서 설치 가능</a:t>
            </a:r>
            <a:r>
              <a:rPr lang="en-US" altLang="ko-KR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pip</a:t>
            </a:r>
            <a:r>
              <a:rPr lang="ko-KR" altLang="en-US" dirty="0"/>
              <a:t>만 포함</a:t>
            </a:r>
            <a:r>
              <a:rPr lang="en-US" altLang="ko-KR" dirty="0"/>
              <a:t>, </a:t>
            </a:r>
            <a:r>
              <a:rPr lang="ko-KR" altLang="en-US" dirty="0"/>
              <a:t>필요한 패키지나 라이브러리 등을 수동 설치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>
              <a:buClr>
                <a:schemeClr val="tx1"/>
              </a:buClr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아나콘</a:t>
            </a:r>
            <a:r>
              <a:rPr lang="ko-KR" altLang="en-US" dirty="0"/>
              <a:t>다</a:t>
            </a:r>
            <a:endParaRPr lang="en-US" altLang="ko-KR" dirty="0"/>
          </a:p>
          <a:p>
            <a:pPr lvl="1">
              <a:buClr>
                <a:schemeClr val="tx1"/>
              </a:buClr>
            </a:pPr>
            <a:r>
              <a:rPr lang="en-US" altLang="ko-KR" dirty="0"/>
              <a:t>Python </a:t>
            </a:r>
            <a:r>
              <a:rPr lang="ko-KR" altLang="en-US" dirty="0"/>
              <a:t>기본 패키지 </a:t>
            </a:r>
            <a:r>
              <a:rPr lang="en-US" altLang="ko-KR" dirty="0"/>
              <a:t>+</a:t>
            </a:r>
            <a:r>
              <a:rPr lang="ko-KR" altLang="en-US" dirty="0"/>
              <a:t> 수학</a:t>
            </a:r>
            <a:r>
              <a:rPr lang="en-US" altLang="ko-KR" dirty="0"/>
              <a:t>/</a:t>
            </a:r>
            <a:r>
              <a:rPr lang="ko-KR" altLang="en-US" dirty="0"/>
              <a:t>과학 라이브러리</a:t>
            </a:r>
            <a:endParaRPr lang="en-US" altLang="ko-KR" dirty="0"/>
          </a:p>
          <a:p>
            <a:pPr lvl="1">
              <a:buClr>
                <a:schemeClr val="tx1"/>
              </a:buClr>
            </a:pPr>
            <a:r>
              <a:rPr lang="ko-KR" altLang="en-US" dirty="0"/>
              <a:t>아나콘다에 포함된 대표적인 라이브러리</a:t>
            </a:r>
            <a:endParaRPr lang="en-US" altLang="ko-KR" dirty="0"/>
          </a:p>
          <a:p>
            <a:pPr lvl="2">
              <a:buClr>
                <a:schemeClr val="tx1"/>
              </a:buClr>
            </a:pPr>
            <a:r>
              <a:rPr lang="en-US" altLang="ko-KR" dirty="0">
                <a:solidFill>
                  <a:srgbClr val="C00000"/>
                </a:solidFill>
              </a:rPr>
              <a:t>pandas, </a:t>
            </a:r>
            <a:r>
              <a:rPr lang="en-US" altLang="ko-KR" dirty="0" err="1">
                <a:solidFill>
                  <a:srgbClr val="C00000"/>
                </a:solidFill>
              </a:rPr>
              <a:t>numpy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scipy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sklearn</a:t>
            </a:r>
            <a:r>
              <a:rPr lang="en-US" altLang="ko-KR" dirty="0">
                <a:solidFill>
                  <a:srgbClr val="C00000"/>
                </a:solidFill>
              </a:rPr>
              <a:t>, matplotlib, </a:t>
            </a:r>
            <a:r>
              <a:rPr lang="en-US" altLang="ko-KR" dirty="0" err="1">
                <a:solidFill>
                  <a:srgbClr val="C00000"/>
                </a:solidFill>
              </a:rPr>
              <a:t>Jupyter</a:t>
            </a:r>
            <a:r>
              <a:rPr lang="en-US" altLang="ko-KR" dirty="0">
                <a:solidFill>
                  <a:srgbClr val="C00000"/>
                </a:solidFill>
              </a:rPr>
              <a:t> Notebook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E6FDC-D49B-4F1D-BE02-DDE7FEEE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" b="5889"/>
          <a:stretch/>
        </p:blipFill>
        <p:spPr>
          <a:xfrm>
            <a:off x="1464513" y="3933056"/>
            <a:ext cx="6214974" cy="261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9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B73E8-C12E-4ABB-8ABE-9753412D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개발 환경</a:t>
            </a:r>
            <a:r>
              <a:rPr lang="en-US" altLang="ko-KR" dirty="0"/>
              <a:t>(Anaconda)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69E97-50AC-48F5-8ECA-18D41DAE680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아나콘다 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1"/>
            <a:r>
              <a:rPr lang="en-US" altLang="ko-KR" dirty="0"/>
              <a:t>https://www.anaconda.com/distribution/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기본 프로그램과 함께 많이 사용하는 패키지와 통합 개발  환경을 한번에 설치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21F15-29DD-4053-B585-1D2495A8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68342"/>
            <a:ext cx="5076564" cy="4182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A1D320B-0F88-4A75-90A8-A76EB22CAE38}"/>
              </a:ext>
            </a:extLst>
          </p:cNvPr>
          <p:cNvSpPr/>
          <p:nvPr/>
        </p:nvSpPr>
        <p:spPr>
          <a:xfrm>
            <a:off x="2684319" y="4806552"/>
            <a:ext cx="1728192" cy="1674464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3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B73E8-C12E-4ABB-8ABE-9753412D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 설치 주의 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69E97-50AC-48F5-8ECA-18D41DAE680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설치 옵션</a:t>
            </a:r>
            <a:r>
              <a:rPr lang="en-US" altLang="ko-KR" dirty="0"/>
              <a:t>(</a:t>
            </a:r>
            <a:r>
              <a:rPr lang="ko-KR" altLang="en-US" dirty="0"/>
              <a:t>윈도우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공용 </a:t>
            </a:r>
            <a:r>
              <a:rPr lang="ko-KR" altLang="en-US" dirty="0" err="1"/>
              <a:t>으로설치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–</a:t>
            </a:r>
            <a:r>
              <a:rPr lang="ko-KR" altLang="en-US" dirty="0" err="1"/>
              <a:t>한글문제때문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PATH </a:t>
            </a:r>
            <a:r>
              <a:rPr lang="ko-KR" altLang="en-US" dirty="0"/>
              <a:t>설정체크 </a:t>
            </a:r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–</a:t>
            </a:r>
            <a:r>
              <a:rPr lang="ko-KR" altLang="en-US" dirty="0"/>
              <a:t>콘솔사용위해</a:t>
            </a:r>
            <a:r>
              <a:rPr lang="en-US" altLang="ko-KR" dirty="0"/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8085F9-FCBA-48A2-91DB-DAE904CA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564904"/>
            <a:ext cx="4299257" cy="3346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C0402-AF69-4694-9AE8-11093C47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9" y="2575239"/>
            <a:ext cx="4286250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2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22380</TotalTime>
  <Words>705</Words>
  <Application>Microsoft Office PowerPoint</Application>
  <PresentationFormat>화면 슬라이드 쇼(4:3)</PresentationFormat>
  <Paragraphs>156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HY그래픽M</vt:lpstr>
      <vt:lpstr>HY중고딕</vt:lpstr>
      <vt:lpstr>HY헤드라인M</vt:lpstr>
      <vt:lpstr>KoPubWorld바탕체 Light</vt:lpstr>
      <vt:lpstr>굴림</vt:lpstr>
      <vt:lpstr>맑은 고딕</vt:lpstr>
      <vt:lpstr>Arial</vt:lpstr>
      <vt:lpstr>Consolas</vt:lpstr>
      <vt:lpstr>Impact</vt:lpstr>
      <vt:lpstr>Wingdings</vt:lpstr>
      <vt:lpstr>Office 테마</vt:lpstr>
      <vt:lpstr>PowerPoint 프레젠테이션</vt:lpstr>
      <vt:lpstr>PowerPoint 프레젠테이션</vt:lpstr>
      <vt:lpstr>파이썬 개발 역사</vt:lpstr>
      <vt:lpstr>파이썬 (Python) 개요</vt:lpstr>
      <vt:lpstr>파이썬 (Python) 특징</vt:lpstr>
      <vt:lpstr>PowerPoint 프레젠테이션</vt:lpstr>
      <vt:lpstr>Python vs 아니콘다(Anaconda) 차이점</vt:lpstr>
      <vt:lpstr>파이썬 개발 환경(Anaconda) 설치</vt:lpstr>
      <vt:lpstr>아나콘다 설치 주의 사항 </vt:lpstr>
      <vt:lpstr>Python 실행 방법 : 대화형 모드와 스크립트 모드 </vt:lpstr>
      <vt:lpstr>PowerPoint 프레젠테이션</vt:lpstr>
      <vt:lpstr>주피터 노트북에서 코딩하기</vt:lpstr>
      <vt:lpstr>주피터 노트북에서 코딩하기</vt:lpstr>
      <vt:lpstr>주피터 노트북 사용법</vt:lpstr>
      <vt:lpstr>주피터 노트북에서 코드 작성</vt:lpstr>
      <vt:lpstr>PowerPoint 프레젠테이션</vt:lpstr>
      <vt:lpstr>구글 코랩 소개</vt:lpstr>
      <vt:lpstr>Google Colab (코랩) 개요</vt:lpstr>
      <vt:lpstr>Google Colab (코랩) 시작하기</vt:lpstr>
      <vt:lpstr>Google Colab (코랩) 시작하기</vt:lpstr>
      <vt:lpstr>Google Colab (코랩) 시작하기</vt:lpstr>
      <vt:lpstr>Google Colab (코랩) 시작하기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AICube-YSJ</cp:lastModifiedBy>
  <cp:revision>1435</cp:revision>
  <cp:lastPrinted>2021-04-29T05:39:03Z</cp:lastPrinted>
  <dcterms:created xsi:type="dcterms:W3CDTF">2012-07-11T10:23:22Z</dcterms:created>
  <dcterms:modified xsi:type="dcterms:W3CDTF">2023-06-26T00:15:33Z</dcterms:modified>
</cp:coreProperties>
</file>