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8"/>
  </p:notesMasterIdLst>
  <p:handoutMasterIdLst>
    <p:handoutMasterId r:id="rId29"/>
  </p:handoutMasterIdLst>
  <p:sldIdLst>
    <p:sldId id="266" r:id="rId2"/>
    <p:sldId id="293" r:id="rId3"/>
    <p:sldId id="298" r:id="rId4"/>
    <p:sldId id="313" r:id="rId5"/>
    <p:sldId id="315" r:id="rId6"/>
    <p:sldId id="348" r:id="rId7"/>
    <p:sldId id="318" r:id="rId8"/>
    <p:sldId id="317" r:id="rId9"/>
    <p:sldId id="341" r:id="rId10"/>
    <p:sldId id="342" r:id="rId11"/>
    <p:sldId id="344" r:id="rId12"/>
    <p:sldId id="343" r:id="rId13"/>
    <p:sldId id="319" r:id="rId14"/>
    <p:sldId id="321" r:id="rId15"/>
    <p:sldId id="349" r:id="rId16"/>
    <p:sldId id="324" r:id="rId17"/>
    <p:sldId id="351" r:id="rId18"/>
    <p:sldId id="325" r:id="rId19"/>
    <p:sldId id="346" r:id="rId20"/>
    <p:sldId id="327" r:id="rId21"/>
    <p:sldId id="347" r:id="rId22"/>
    <p:sldId id="353" r:id="rId23"/>
    <p:sldId id="354" r:id="rId24"/>
    <p:sldId id="355" r:id="rId25"/>
    <p:sldId id="356" r:id="rId26"/>
    <p:sldId id="357" r:id="rId27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298"/>
            <p14:sldId id="313"/>
            <p14:sldId id="315"/>
            <p14:sldId id="348"/>
            <p14:sldId id="318"/>
            <p14:sldId id="317"/>
            <p14:sldId id="341"/>
            <p14:sldId id="342"/>
            <p14:sldId id="344"/>
            <p14:sldId id="343"/>
            <p14:sldId id="319"/>
            <p14:sldId id="321"/>
            <p14:sldId id="349"/>
            <p14:sldId id="324"/>
            <p14:sldId id="351"/>
            <p14:sldId id="325"/>
            <p14:sldId id="346"/>
            <p14:sldId id="327"/>
            <p14:sldId id="347"/>
            <p14:sldId id="353"/>
            <p14:sldId id="354"/>
            <p14:sldId id="355"/>
            <p14:sldId id="356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74" autoAdjust="0"/>
    <p:restoredTop sz="96723" autoAdjust="0"/>
  </p:normalViewPr>
  <p:slideViewPr>
    <p:cSldViewPr snapToGrid="0" snapToObjects="1">
      <p:cViewPr>
        <p:scale>
          <a:sx n="192" d="100"/>
          <a:sy n="192" d="100"/>
        </p:scale>
        <p:origin x="-344" y="-5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81759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256552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844981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555463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640240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99751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863711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061397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539779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94302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0900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513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74600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8077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614600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844394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754496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4467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633, Fall 2023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4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</a:t>
            </a:r>
            <a:r>
              <a:rPr lang="en-US" sz="4000" b="1" dirty="0" err="1">
                <a:solidFill>
                  <a:srgbClr val="E46102"/>
                </a:solidFill>
              </a:rPr>
              <a:t>contd</a:t>
            </a:r>
            <a:r>
              <a:rPr lang="en-US" sz="4000" b="1" dirty="0">
                <a:solidFill>
                  <a:srgbClr val="E46102"/>
                </a:solidFill>
              </a:rPr>
              <a:t>…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563D6C-29B7-4D7E-AA19-2A4FCE0B6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042" y="1704104"/>
            <a:ext cx="3781916" cy="1043289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2A11C5-D884-4A29-ADC1-3956F0DF1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0" y="3157340"/>
            <a:ext cx="10327983" cy="293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8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 how do we actually evaluate quality?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RMSE (Root mean square error) measures how well or poorly a model  fits the training data.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Find </a:t>
            </a:r>
            <a:r>
              <a:rPr lang="it-IT" b="1" dirty="0">
                <a:latin typeface="MinionPro-It"/>
              </a:rPr>
              <a:t>θ</a:t>
            </a:r>
            <a:r>
              <a:rPr lang="en-US" dirty="0"/>
              <a:t> that minimizes RMSE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FA5B6-5E3E-4DDF-A63B-A890D96D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84" y="3612366"/>
            <a:ext cx="2186792" cy="60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69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training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75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/>
              <a:t>Clearer Goal</a:t>
            </a:r>
            <a:r>
              <a:rPr lang="en-US" dirty="0"/>
              <a:t>:        Find </a:t>
            </a:r>
            <a:r>
              <a:rPr lang="it-IT" b="1" dirty="0">
                <a:latin typeface="MinionPro-It"/>
              </a:rPr>
              <a:t>θ</a:t>
            </a:r>
            <a:r>
              <a:rPr lang="en-US" dirty="0"/>
              <a:t> that minimizes RMSE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FA5B6-5E3E-4DDF-A63B-A890D96D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749" y="1428078"/>
            <a:ext cx="2186792" cy="60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DD5974-8F4B-4DBF-820D-1A5D0D23758E}"/>
              </a:ext>
            </a:extLst>
          </p:cNvPr>
          <p:cNvSpPr txBox="1"/>
          <p:nvPr/>
        </p:nvSpPr>
        <p:spPr>
          <a:xfrm>
            <a:off x="3056099" y="3995531"/>
            <a:ext cx="556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does minimizing RMSE mean?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F901C-FD19-4F92-97A9-3D7BC428070A}"/>
              </a:ext>
            </a:extLst>
          </p:cNvPr>
          <p:cNvSpPr txBox="1"/>
          <p:nvPr/>
        </p:nvSpPr>
        <p:spPr>
          <a:xfrm>
            <a:off x="1312765" y="2733261"/>
            <a:ext cx="9695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Remember - RMSE is the standard deviation of the residuals (prediction errors).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E07F5E-C9B2-40C8-8AE1-3B9BB977EF87}"/>
              </a:ext>
            </a:extLst>
          </p:cNvPr>
          <p:cNvSpPr/>
          <p:nvPr/>
        </p:nvSpPr>
        <p:spPr>
          <a:xfrm>
            <a:off x="2869096" y="472303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Minimizing </a:t>
            </a:r>
            <a:r>
              <a:rPr lang="it-IT" b="1" dirty="0">
                <a:latin typeface="MinionPro-It"/>
              </a:rPr>
              <a:t>Error!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314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2" grpId="0"/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In practice, it is simpler to minimize the Mean Square Error (MSE) than the RMSE, and it leads to the same result (because the value that minimizes a</a:t>
            </a:r>
          </a:p>
          <a:p>
            <a:r>
              <a:rPr lang="en-US" sz="2800" dirty="0"/>
              <a:t>function also minimizes its square root).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558798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where, </a:t>
            </a:r>
            <a:r>
              <a:rPr lang="en-US" i="1" dirty="0"/>
              <a:t>m</a:t>
            </a:r>
            <a:r>
              <a:rPr lang="en-US" dirty="0"/>
              <a:t> is the number of instances in training dataset you’re measuring the MSE on,</a:t>
            </a:r>
          </a:p>
          <a:p>
            <a:pPr marL="558798" indent="-457200"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x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 is a vector of all the feature values (excluding the label) of the </a:t>
            </a:r>
            <a:r>
              <a:rPr lang="en-US" i="1" dirty="0" err="1"/>
              <a:t>i</a:t>
            </a:r>
            <a:r>
              <a:rPr lang="en-US" i="1" baseline="30000" dirty="0" err="1"/>
              <a:t>th</a:t>
            </a:r>
            <a:r>
              <a:rPr lang="en-US" dirty="0"/>
              <a:t> instance in the dataset, and </a:t>
            </a:r>
            <a:r>
              <a:rPr lang="en-US" b="1" dirty="0"/>
              <a:t>y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 is its label (the desired output value for that instance).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F0395-C044-4BF6-BCBE-6F200D2FF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661" y="3859905"/>
            <a:ext cx="3808627" cy="752124"/>
          </a:xfrm>
          <a:prstGeom prst="rect">
            <a:avLst/>
          </a:prstGeom>
        </p:spPr>
      </p:pic>
      <p:pic>
        <p:nvPicPr>
          <p:cNvPr id="7" name="Picture 2" descr="https://qph.fs.quoracdn.net/main-qimg-bb8279567778d3e87812d66b60dd0656">
            <a:extLst>
              <a:ext uri="{FF2B5EF4-FFF2-40B4-BE49-F238E27FC236}">
                <a16:creationId xmlns:a16="http://schemas.microsoft.com/office/drawing/2014/main" id="{AE1105F5-892A-4E46-B8A9-E3FEF8B7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93" y="2357558"/>
            <a:ext cx="1921677" cy="173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5;p14">
            <a:extLst>
              <a:ext uri="{FF2B5EF4-FFF2-40B4-BE49-F238E27FC236}">
                <a16:creationId xmlns:a16="http://schemas.microsoft.com/office/drawing/2014/main" id="{EE028E10-9F58-47F9-A820-B65349D7F66F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Linear regression training</a:t>
            </a:r>
          </a:p>
        </p:txBody>
      </p:sp>
    </p:spTree>
    <p:extLst>
      <p:ext uri="{BB962C8B-B14F-4D97-AF65-F5344CB8AC3E}">
        <p14:creationId xmlns:p14="http://schemas.microsoft.com/office/powerpoint/2010/main" val="387760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Example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5122" name="Picture 2" descr="http://blog.trifork.com/wp-content/uploads/2017/02/AAEAAQAAAAAAAAngAAAAJGMzYmZkYjEzLWY4MmUtNGIwMS05NTU3LTdhNmZiNDMzMmEyMA.png">
            <a:extLst>
              <a:ext uri="{FF2B5EF4-FFF2-40B4-BE49-F238E27FC236}">
                <a16:creationId xmlns:a16="http://schemas.microsoft.com/office/drawing/2014/main" id="{31DB087E-E234-4CC8-B705-35F749CB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45" y="2163596"/>
            <a:ext cx="6736024" cy="20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3A3014-715E-49DC-82D6-EEEADFEF6918}"/>
              </a:ext>
            </a:extLst>
          </p:cNvPr>
          <p:cNvSpPr txBox="1"/>
          <p:nvPr/>
        </p:nvSpPr>
        <p:spPr>
          <a:xfrm flipH="1">
            <a:off x="2086699" y="1637485"/>
            <a:ext cx="416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46102"/>
                </a:solidFill>
              </a:rPr>
              <a:t>House price prediction</a:t>
            </a:r>
          </a:p>
        </p:txBody>
      </p:sp>
      <p:pic>
        <p:nvPicPr>
          <p:cNvPr id="10" name="Picture 2" descr="http://blog.trifork.com/wp-content/uploads/2017/02/AAEAAQAAAAAAAAngAAAAJGMzYmZkYjEzLWY4MmUtNGIwMS05NTU3LTdhNmZiNDMzMmEyMA.png">
            <a:extLst>
              <a:ext uri="{FF2B5EF4-FFF2-40B4-BE49-F238E27FC236}">
                <a16:creationId xmlns:a16="http://schemas.microsoft.com/office/drawing/2014/main" id="{57406B1A-D022-4537-8C38-EA8A4BF27A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t="14730" r="89713"/>
          <a:stretch/>
        </p:blipFill>
        <p:spPr bwMode="auto">
          <a:xfrm>
            <a:off x="10073555" y="2214660"/>
            <a:ext cx="565817" cy="176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Bracket 6">
            <a:extLst>
              <a:ext uri="{FF2B5EF4-FFF2-40B4-BE49-F238E27FC236}">
                <a16:creationId xmlns:a16="http://schemas.microsoft.com/office/drawing/2014/main" id="{08E531FB-34AA-483B-BBA5-20011D6EBFBE}"/>
              </a:ext>
            </a:extLst>
          </p:cNvPr>
          <p:cNvSpPr/>
          <p:nvPr/>
        </p:nvSpPr>
        <p:spPr>
          <a:xfrm>
            <a:off x="9942206" y="2099150"/>
            <a:ext cx="126298" cy="1963289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6F48AD6-07DD-488F-ACAD-EB3233B968F2}"/>
              </a:ext>
            </a:extLst>
          </p:cNvPr>
          <p:cNvSpPr/>
          <p:nvPr/>
        </p:nvSpPr>
        <p:spPr>
          <a:xfrm>
            <a:off x="10543386" y="2101606"/>
            <a:ext cx="146506" cy="1963289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EC479-33C5-4C2E-AEB2-9619C0CB82C1}"/>
              </a:ext>
            </a:extLst>
          </p:cNvPr>
          <p:cNvSpPr txBox="1"/>
          <p:nvPr/>
        </p:nvSpPr>
        <p:spPr>
          <a:xfrm>
            <a:off x="9080000" y="2700847"/>
            <a:ext cx="65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Y=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6CB9BC-18FA-4498-B7B3-7FD717344AA0}"/>
              </a:ext>
            </a:extLst>
          </p:cNvPr>
          <p:cNvGrpSpPr/>
          <p:nvPr/>
        </p:nvGrpSpPr>
        <p:grpSpPr>
          <a:xfrm>
            <a:off x="662220" y="4573007"/>
            <a:ext cx="7004202" cy="1963290"/>
            <a:chOff x="662220" y="4573007"/>
            <a:chExt cx="7004202" cy="1963290"/>
          </a:xfrm>
        </p:grpSpPr>
        <p:pic>
          <p:nvPicPr>
            <p:cNvPr id="14" name="Picture 2" descr="http://blog.trifork.com/wp-content/uploads/2017/02/AAEAAQAAAAAAAAngAAAAJGMzYmZkYjEzLWY4MmUtNGIwMS05NTU3LTdhNmZiNDMzMmEyMA.png">
              <a:extLst>
                <a:ext uri="{FF2B5EF4-FFF2-40B4-BE49-F238E27FC236}">
                  <a16:creationId xmlns:a16="http://schemas.microsoft.com/office/drawing/2014/main" id="{48E09BE9-10D5-410C-8B7E-ED461B8C32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86" t="14847" r="1890" b="5832"/>
            <a:stretch/>
          </p:blipFill>
          <p:spPr bwMode="auto">
            <a:xfrm>
              <a:off x="1535788" y="4693246"/>
              <a:ext cx="5875399" cy="164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0E9DE287-C8BF-4C96-952B-D731314D919E}"/>
                </a:ext>
              </a:extLst>
            </p:cNvPr>
            <p:cNvSpPr/>
            <p:nvPr/>
          </p:nvSpPr>
          <p:spPr>
            <a:xfrm>
              <a:off x="1490570" y="4573008"/>
              <a:ext cx="126298" cy="1963289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836E8E87-629E-45C5-BE21-12E62D77B77C}"/>
                </a:ext>
              </a:extLst>
            </p:cNvPr>
            <p:cNvSpPr/>
            <p:nvPr/>
          </p:nvSpPr>
          <p:spPr>
            <a:xfrm>
              <a:off x="7519916" y="4573007"/>
              <a:ext cx="146506" cy="1963289"/>
            </a:xfrm>
            <a:prstGeom prst="righ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1A9586-88C4-43D7-A9F3-41F3318A6D30}"/>
                </a:ext>
              </a:extLst>
            </p:cNvPr>
            <p:cNvSpPr txBox="1"/>
            <p:nvPr/>
          </p:nvSpPr>
          <p:spPr>
            <a:xfrm>
              <a:off x="662220" y="5245433"/>
              <a:ext cx="7393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04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Model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90500" y="1382233"/>
            <a:ext cx="11658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One of the simplest model. Teaches how to identify patterns in data.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 ways to train model:</a:t>
            </a:r>
          </a:p>
          <a:p>
            <a:pPr lvl="1"/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1. using a direct “closed-form” equation called normal equation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directly computes model parameters that best fit model to training set (model parameters that minimize cost function over the training set)</a:t>
            </a:r>
          </a:p>
          <a:p>
            <a:pPr lvl="1"/>
            <a:endParaRPr lang="en-US" sz="2800" dirty="0">
              <a:solidFill>
                <a:schemeClr val="bg1">
                  <a:lumMod val="85000"/>
                </a:schemeClr>
              </a:solidFill>
              <a:latin typeface="MinionPro-Regular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2. using iterative optimization approach, called Gradient Descent (GD)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gradually tweaks the model parameters to minimize the cost function over the training set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eventually converging to same set of parameters as first method.</a:t>
            </a:r>
          </a:p>
        </p:txBody>
      </p:sp>
    </p:spTree>
    <p:extLst>
      <p:ext uri="{BB962C8B-B14F-4D97-AF65-F5344CB8AC3E}">
        <p14:creationId xmlns:p14="http://schemas.microsoft.com/office/powerpoint/2010/main" val="202184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Gradient Descent (GD)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55494" y="1823098"/>
            <a:ext cx="11759034" cy="1612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200" u="sng" dirty="0">
                <a:latin typeface="Calibri" panose="020F0502020204030204" pitchFamily="34" charset="0"/>
                <a:cs typeface="Calibri" panose="020F0502020204030204" pitchFamily="34" charset="0"/>
              </a:rPr>
              <a:t>Common Analogy 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you are lost in the mountains in a dense fog;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you can only feel the slope of the ground below your feet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good strategy to get to the bottom of the valley quickly is to go downhill in the direction of the steepest slope.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FF1A9C-6AC7-C83A-6F64-92175DA847F8}"/>
              </a:ext>
            </a:extLst>
          </p:cNvPr>
          <p:cNvGrpSpPr/>
          <p:nvPr/>
        </p:nvGrpSpPr>
        <p:grpSpPr>
          <a:xfrm>
            <a:off x="525220" y="3778625"/>
            <a:ext cx="4826073" cy="2343255"/>
            <a:chOff x="592455" y="3574000"/>
            <a:chExt cx="5777195" cy="2890074"/>
          </a:xfrm>
        </p:grpSpPr>
        <p:pic>
          <p:nvPicPr>
            <p:cNvPr id="3078" name="Picture 6" descr="glimpses, high-angle photography, fog, covering, portion, mountain, mist,  valley | Piqsels">
              <a:extLst>
                <a:ext uri="{FF2B5EF4-FFF2-40B4-BE49-F238E27FC236}">
                  <a16:creationId xmlns:a16="http://schemas.microsoft.com/office/drawing/2014/main" id="{3D123E1E-35F5-4AB6-8D4E-C30AED58F5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41" b="16050"/>
            <a:stretch/>
          </p:blipFill>
          <p:spPr bwMode="auto">
            <a:xfrm>
              <a:off x="592455" y="3574000"/>
              <a:ext cx="4114800" cy="2721727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666507FE-17AE-4260-8242-402F7B2A78D3}"/>
                </a:ext>
              </a:extLst>
            </p:cNvPr>
            <p:cNvSpPr/>
            <p:nvPr/>
          </p:nvSpPr>
          <p:spPr>
            <a:xfrm>
              <a:off x="1287270" y="3821982"/>
              <a:ext cx="3279913" cy="1776592"/>
            </a:xfrm>
            <a:custGeom>
              <a:avLst/>
              <a:gdLst>
                <a:gd name="connsiteX0" fmla="*/ 0 w 3279913"/>
                <a:gd name="connsiteY0" fmla="*/ 0 h 1776592"/>
                <a:gd name="connsiteX1" fmla="*/ 1326874 w 3279913"/>
                <a:gd name="connsiteY1" fmla="*/ 1769165 h 1776592"/>
                <a:gd name="connsiteX2" fmla="*/ 3279913 w 3279913"/>
                <a:gd name="connsiteY2" fmla="*/ 675861 h 1776592"/>
                <a:gd name="connsiteX3" fmla="*/ 3279913 w 3279913"/>
                <a:gd name="connsiteY3" fmla="*/ 675861 h 177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9913" h="1776592">
                  <a:moveTo>
                    <a:pt x="0" y="0"/>
                  </a:moveTo>
                  <a:cubicBezTo>
                    <a:pt x="390111" y="828261"/>
                    <a:pt x="780222" y="1656522"/>
                    <a:pt x="1326874" y="1769165"/>
                  </a:cubicBezTo>
                  <a:cubicBezTo>
                    <a:pt x="1873526" y="1881809"/>
                    <a:pt x="3279913" y="675861"/>
                    <a:pt x="3279913" y="675861"/>
                  </a:cubicBezTo>
                  <a:lnTo>
                    <a:pt x="3279913" y="675861"/>
                  </a:lnTo>
                </a:path>
              </a:pathLst>
            </a:custGeom>
            <a:noFill/>
            <a:ln w="28575">
              <a:solidFill>
                <a:srgbClr val="E4610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 Straight">
              <a:extLst>
                <a:ext uri="{FF2B5EF4-FFF2-40B4-BE49-F238E27FC236}">
                  <a16:creationId xmlns:a16="http://schemas.microsoft.com/office/drawing/2014/main" id="{47D34912-B3C9-40C2-9621-C34E75B2D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325880" y="3916570"/>
              <a:ext cx="342995" cy="399924"/>
            </a:xfrm>
            <a:prstGeom prst="rect">
              <a:avLst/>
            </a:prstGeom>
          </p:spPr>
        </p:pic>
        <p:pic>
          <p:nvPicPr>
            <p:cNvPr id="10" name="Graphic 9" descr="Line arrow Straight">
              <a:extLst>
                <a:ext uri="{FF2B5EF4-FFF2-40B4-BE49-F238E27FC236}">
                  <a16:creationId xmlns:a16="http://schemas.microsoft.com/office/drawing/2014/main" id="{A7081011-DB30-4BE3-B599-7C862DAFB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415563" y="4179526"/>
              <a:ext cx="342995" cy="399924"/>
            </a:xfrm>
            <a:prstGeom prst="rect">
              <a:avLst/>
            </a:prstGeom>
          </p:spPr>
        </p:pic>
        <p:pic>
          <p:nvPicPr>
            <p:cNvPr id="11" name="Graphic 10" descr="Line arrow Straight">
              <a:extLst>
                <a:ext uri="{FF2B5EF4-FFF2-40B4-BE49-F238E27FC236}">
                  <a16:creationId xmlns:a16="http://schemas.microsoft.com/office/drawing/2014/main" id="{DAA63291-1807-470F-BA0E-98FEFA96D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505244" y="4331925"/>
              <a:ext cx="342995" cy="399924"/>
            </a:xfrm>
            <a:prstGeom prst="rect">
              <a:avLst/>
            </a:prstGeom>
          </p:spPr>
        </p:pic>
        <p:pic>
          <p:nvPicPr>
            <p:cNvPr id="12" name="Graphic 11" descr="Line arrow Straight">
              <a:extLst>
                <a:ext uri="{FF2B5EF4-FFF2-40B4-BE49-F238E27FC236}">
                  <a16:creationId xmlns:a16="http://schemas.microsoft.com/office/drawing/2014/main" id="{4F30B5DA-6B94-4BCA-9E45-E40CE5A75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627555" y="4569719"/>
              <a:ext cx="342995" cy="399924"/>
            </a:xfrm>
            <a:prstGeom prst="rect">
              <a:avLst/>
            </a:prstGeom>
          </p:spPr>
        </p:pic>
        <p:pic>
          <p:nvPicPr>
            <p:cNvPr id="13" name="Graphic 12" descr="Line arrow Straight">
              <a:extLst>
                <a:ext uri="{FF2B5EF4-FFF2-40B4-BE49-F238E27FC236}">
                  <a16:creationId xmlns:a16="http://schemas.microsoft.com/office/drawing/2014/main" id="{CE099CE3-8129-46CE-A1CA-8C1A916AA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627392" y="4770766"/>
              <a:ext cx="460309" cy="399924"/>
            </a:xfrm>
            <a:prstGeom prst="rect">
              <a:avLst/>
            </a:prstGeom>
          </p:spPr>
        </p:pic>
        <p:pic>
          <p:nvPicPr>
            <p:cNvPr id="14" name="Graphic 13" descr="Line arrow Straight">
              <a:extLst>
                <a:ext uri="{FF2B5EF4-FFF2-40B4-BE49-F238E27FC236}">
                  <a16:creationId xmlns:a16="http://schemas.microsoft.com/office/drawing/2014/main" id="{F56C5441-C3E1-4C97-91A1-793F577EE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891077" y="5038195"/>
              <a:ext cx="329981" cy="399924"/>
            </a:xfrm>
            <a:prstGeom prst="rect">
              <a:avLst/>
            </a:prstGeom>
          </p:spPr>
        </p:pic>
        <p:pic>
          <p:nvPicPr>
            <p:cNvPr id="15" name="Graphic 14" descr="Line arrow Straight">
              <a:extLst>
                <a:ext uri="{FF2B5EF4-FFF2-40B4-BE49-F238E27FC236}">
                  <a16:creationId xmlns:a16="http://schemas.microsoft.com/office/drawing/2014/main" id="{8A142172-944D-457A-BE17-2573E9699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286496">
              <a:off x="2016747" y="5282743"/>
              <a:ext cx="406028" cy="399924"/>
            </a:xfrm>
            <a:prstGeom prst="rect">
              <a:avLst/>
            </a:prstGeom>
          </p:spPr>
        </p:pic>
        <p:pic>
          <p:nvPicPr>
            <p:cNvPr id="16" name="Graphic 15" descr="Line arrow Straight">
              <a:extLst>
                <a:ext uri="{FF2B5EF4-FFF2-40B4-BE49-F238E27FC236}">
                  <a16:creationId xmlns:a16="http://schemas.microsoft.com/office/drawing/2014/main" id="{1984F53E-48BD-4A7B-9389-ECC38097B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071600">
              <a:off x="2348514" y="5447346"/>
              <a:ext cx="348306" cy="399924"/>
            </a:xfrm>
            <a:prstGeom prst="rect">
              <a:avLst/>
            </a:prstGeom>
          </p:spPr>
        </p:pic>
        <p:pic>
          <p:nvPicPr>
            <p:cNvPr id="17" name="Graphic 16" descr="Line arrow Straight">
              <a:extLst>
                <a:ext uri="{FF2B5EF4-FFF2-40B4-BE49-F238E27FC236}">
                  <a16:creationId xmlns:a16="http://schemas.microsoft.com/office/drawing/2014/main" id="{29BF2F3D-1479-4EBC-8C9B-8C9537F77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644637">
              <a:off x="2220065" y="5380271"/>
              <a:ext cx="298318" cy="399924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DDA4D1-6B3A-4945-8389-8C0C48BE9C62}"/>
                </a:ext>
              </a:extLst>
            </p:cNvPr>
            <p:cNvSpPr/>
            <p:nvPr/>
          </p:nvSpPr>
          <p:spPr>
            <a:xfrm>
              <a:off x="2598827" y="5506638"/>
              <a:ext cx="167630" cy="1577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745B8E0-5697-4CE9-A928-E2EBF13A941B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 flipV="1">
              <a:off x="2766457" y="5585500"/>
              <a:ext cx="2126816" cy="661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1DADE2-638B-4BEA-BD61-503C5947A27E}"/>
                </a:ext>
              </a:extLst>
            </p:cNvPr>
            <p:cNvSpPr txBox="1"/>
            <p:nvPr/>
          </p:nvSpPr>
          <p:spPr>
            <a:xfrm>
              <a:off x="4903209" y="5970595"/>
              <a:ext cx="1466441" cy="493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E46102"/>
                  </a:solidFill>
                </a:rPr>
                <a:t>minimum</a:t>
              </a:r>
              <a:endParaRPr lang="en-US" dirty="0">
                <a:solidFill>
                  <a:srgbClr val="E46102"/>
                </a:solidFill>
              </a:endParaRPr>
            </a:p>
          </p:txBody>
        </p:sp>
      </p:grpSp>
      <p:sp>
        <p:nvSpPr>
          <p:cNvPr id="3" name="Google Shape;96;p14">
            <a:extLst>
              <a:ext uri="{FF2B5EF4-FFF2-40B4-BE49-F238E27FC236}">
                <a16:creationId xmlns:a16="http://schemas.microsoft.com/office/drawing/2014/main" id="{7A90D06B-5566-7146-E506-9B18D1A5F346}"/>
              </a:ext>
            </a:extLst>
          </p:cNvPr>
          <p:cNvSpPr txBox="1"/>
          <p:nvPr/>
        </p:nvSpPr>
        <p:spPr>
          <a:xfrm>
            <a:off x="273424" y="1383829"/>
            <a:ext cx="11759034" cy="5279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/>
              <a:t>Intuition</a:t>
            </a:r>
            <a:r>
              <a:rPr lang="en-US" dirty="0"/>
              <a:t>: Tweak parameters iteratively in order to minimize a cost function, </a:t>
            </a:r>
            <a:r>
              <a:rPr lang="it-IT" b="1" dirty="0" err="1">
                <a:latin typeface="MinionPro-It"/>
              </a:rPr>
              <a:t>θ</a:t>
            </a: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59321-9A3A-8F70-D245-6C8D6A050419}"/>
              </a:ext>
            </a:extLst>
          </p:cNvPr>
          <p:cNvSpPr txBox="1"/>
          <p:nvPr/>
        </p:nvSpPr>
        <p:spPr>
          <a:xfrm>
            <a:off x="4208963" y="4022119"/>
            <a:ext cx="7386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Generate predictions given the current weight &amp; bias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Calculate the error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Adjust the weights and bias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Repeat until convergence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0AD5F1-E785-7A33-ADA8-D63432195F45}"/>
              </a:ext>
            </a:extLst>
          </p:cNvPr>
          <p:cNvSpPr txBox="1"/>
          <p:nvPr/>
        </p:nvSpPr>
        <p:spPr>
          <a:xfrm>
            <a:off x="4194880" y="3555074"/>
            <a:ext cx="1458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Approach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19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Gradient Descent (GD)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FF1A9C-6AC7-C83A-6F64-92175DA847F8}"/>
              </a:ext>
            </a:extLst>
          </p:cNvPr>
          <p:cNvGrpSpPr/>
          <p:nvPr/>
        </p:nvGrpSpPr>
        <p:grpSpPr>
          <a:xfrm>
            <a:off x="525220" y="1506076"/>
            <a:ext cx="4826073" cy="2343255"/>
            <a:chOff x="592455" y="3574000"/>
            <a:chExt cx="5777195" cy="2890074"/>
          </a:xfrm>
        </p:grpSpPr>
        <p:pic>
          <p:nvPicPr>
            <p:cNvPr id="3078" name="Picture 6" descr="glimpses, high-angle photography, fog, covering, portion, mountain, mist,  valley | Piqsels">
              <a:extLst>
                <a:ext uri="{FF2B5EF4-FFF2-40B4-BE49-F238E27FC236}">
                  <a16:creationId xmlns:a16="http://schemas.microsoft.com/office/drawing/2014/main" id="{3D123E1E-35F5-4AB6-8D4E-C30AED58F5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41" b="16050"/>
            <a:stretch/>
          </p:blipFill>
          <p:spPr bwMode="auto">
            <a:xfrm>
              <a:off x="592455" y="3574000"/>
              <a:ext cx="4114800" cy="2721727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666507FE-17AE-4260-8242-402F7B2A78D3}"/>
                </a:ext>
              </a:extLst>
            </p:cNvPr>
            <p:cNvSpPr/>
            <p:nvPr/>
          </p:nvSpPr>
          <p:spPr>
            <a:xfrm>
              <a:off x="1287270" y="3821982"/>
              <a:ext cx="3279913" cy="1776592"/>
            </a:xfrm>
            <a:custGeom>
              <a:avLst/>
              <a:gdLst>
                <a:gd name="connsiteX0" fmla="*/ 0 w 3279913"/>
                <a:gd name="connsiteY0" fmla="*/ 0 h 1776592"/>
                <a:gd name="connsiteX1" fmla="*/ 1326874 w 3279913"/>
                <a:gd name="connsiteY1" fmla="*/ 1769165 h 1776592"/>
                <a:gd name="connsiteX2" fmla="*/ 3279913 w 3279913"/>
                <a:gd name="connsiteY2" fmla="*/ 675861 h 1776592"/>
                <a:gd name="connsiteX3" fmla="*/ 3279913 w 3279913"/>
                <a:gd name="connsiteY3" fmla="*/ 675861 h 177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9913" h="1776592">
                  <a:moveTo>
                    <a:pt x="0" y="0"/>
                  </a:moveTo>
                  <a:cubicBezTo>
                    <a:pt x="390111" y="828261"/>
                    <a:pt x="780222" y="1656522"/>
                    <a:pt x="1326874" y="1769165"/>
                  </a:cubicBezTo>
                  <a:cubicBezTo>
                    <a:pt x="1873526" y="1881809"/>
                    <a:pt x="3279913" y="675861"/>
                    <a:pt x="3279913" y="675861"/>
                  </a:cubicBezTo>
                  <a:lnTo>
                    <a:pt x="3279913" y="675861"/>
                  </a:lnTo>
                </a:path>
              </a:pathLst>
            </a:custGeom>
            <a:noFill/>
            <a:ln w="28575">
              <a:solidFill>
                <a:srgbClr val="E4610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 Straight">
              <a:extLst>
                <a:ext uri="{FF2B5EF4-FFF2-40B4-BE49-F238E27FC236}">
                  <a16:creationId xmlns:a16="http://schemas.microsoft.com/office/drawing/2014/main" id="{47D34912-B3C9-40C2-9621-C34E75B2D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325880" y="3916570"/>
              <a:ext cx="342995" cy="399924"/>
            </a:xfrm>
            <a:prstGeom prst="rect">
              <a:avLst/>
            </a:prstGeom>
          </p:spPr>
        </p:pic>
        <p:pic>
          <p:nvPicPr>
            <p:cNvPr id="10" name="Graphic 9" descr="Line arrow Straight">
              <a:extLst>
                <a:ext uri="{FF2B5EF4-FFF2-40B4-BE49-F238E27FC236}">
                  <a16:creationId xmlns:a16="http://schemas.microsoft.com/office/drawing/2014/main" id="{A7081011-DB30-4BE3-B599-7C862DAFB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415563" y="4179526"/>
              <a:ext cx="342995" cy="399924"/>
            </a:xfrm>
            <a:prstGeom prst="rect">
              <a:avLst/>
            </a:prstGeom>
          </p:spPr>
        </p:pic>
        <p:pic>
          <p:nvPicPr>
            <p:cNvPr id="11" name="Graphic 10" descr="Line arrow Straight">
              <a:extLst>
                <a:ext uri="{FF2B5EF4-FFF2-40B4-BE49-F238E27FC236}">
                  <a16:creationId xmlns:a16="http://schemas.microsoft.com/office/drawing/2014/main" id="{DAA63291-1807-470F-BA0E-98FEFA96D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505244" y="4331925"/>
              <a:ext cx="342995" cy="399924"/>
            </a:xfrm>
            <a:prstGeom prst="rect">
              <a:avLst/>
            </a:prstGeom>
          </p:spPr>
        </p:pic>
        <p:pic>
          <p:nvPicPr>
            <p:cNvPr id="12" name="Graphic 11" descr="Line arrow Straight">
              <a:extLst>
                <a:ext uri="{FF2B5EF4-FFF2-40B4-BE49-F238E27FC236}">
                  <a16:creationId xmlns:a16="http://schemas.microsoft.com/office/drawing/2014/main" id="{4F30B5DA-6B94-4BCA-9E45-E40CE5A75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627555" y="4569719"/>
              <a:ext cx="342995" cy="399924"/>
            </a:xfrm>
            <a:prstGeom prst="rect">
              <a:avLst/>
            </a:prstGeom>
          </p:spPr>
        </p:pic>
        <p:pic>
          <p:nvPicPr>
            <p:cNvPr id="13" name="Graphic 12" descr="Line arrow Straight">
              <a:extLst>
                <a:ext uri="{FF2B5EF4-FFF2-40B4-BE49-F238E27FC236}">
                  <a16:creationId xmlns:a16="http://schemas.microsoft.com/office/drawing/2014/main" id="{CE099CE3-8129-46CE-A1CA-8C1A916AA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627392" y="4770766"/>
              <a:ext cx="460309" cy="399924"/>
            </a:xfrm>
            <a:prstGeom prst="rect">
              <a:avLst/>
            </a:prstGeom>
          </p:spPr>
        </p:pic>
        <p:pic>
          <p:nvPicPr>
            <p:cNvPr id="14" name="Graphic 13" descr="Line arrow Straight">
              <a:extLst>
                <a:ext uri="{FF2B5EF4-FFF2-40B4-BE49-F238E27FC236}">
                  <a16:creationId xmlns:a16="http://schemas.microsoft.com/office/drawing/2014/main" id="{F56C5441-C3E1-4C97-91A1-793F577EE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891077" y="5038195"/>
              <a:ext cx="329981" cy="399924"/>
            </a:xfrm>
            <a:prstGeom prst="rect">
              <a:avLst/>
            </a:prstGeom>
          </p:spPr>
        </p:pic>
        <p:pic>
          <p:nvPicPr>
            <p:cNvPr id="15" name="Graphic 14" descr="Line arrow Straight">
              <a:extLst>
                <a:ext uri="{FF2B5EF4-FFF2-40B4-BE49-F238E27FC236}">
                  <a16:creationId xmlns:a16="http://schemas.microsoft.com/office/drawing/2014/main" id="{8A142172-944D-457A-BE17-2573E9699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286496">
              <a:off x="2016747" y="5282743"/>
              <a:ext cx="406028" cy="399924"/>
            </a:xfrm>
            <a:prstGeom prst="rect">
              <a:avLst/>
            </a:prstGeom>
          </p:spPr>
        </p:pic>
        <p:pic>
          <p:nvPicPr>
            <p:cNvPr id="16" name="Graphic 15" descr="Line arrow Straight">
              <a:extLst>
                <a:ext uri="{FF2B5EF4-FFF2-40B4-BE49-F238E27FC236}">
                  <a16:creationId xmlns:a16="http://schemas.microsoft.com/office/drawing/2014/main" id="{1984F53E-48BD-4A7B-9389-ECC38097B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071600">
              <a:off x="2348514" y="5447346"/>
              <a:ext cx="348306" cy="399924"/>
            </a:xfrm>
            <a:prstGeom prst="rect">
              <a:avLst/>
            </a:prstGeom>
          </p:spPr>
        </p:pic>
        <p:pic>
          <p:nvPicPr>
            <p:cNvPr id="17" name="Graphic 16" descr="Line arrow Straight">
              <a:extLst>
                <a:ext uri="{FF2B5EF4-FFF2-40B4-BE49-F238E27FC236}">
                  <a16:creationId xmlns:a16="http://schemas.microsoft.com/office/drawing/2014/main" id="{29BF2F3D-1479-4EBC-8C9B-8C9537F77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644637">
              <a:off x="2220065" y="5380271"/>
              <a:ext cx="298318" cy="399924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DDA4D1-6B3A-4945-8389-8C0C48BE9C62}"/>
                </a:ext>
              </a:extLst>
            </p:cNvPr>
            <p:cNvSpPr/>
            <p:nvPr/>
          </p:nvSpPr>
          <p:spPr>
            <a:xfrm>
              <a:off x="2598827" y="5506638"/>
              <a:ext cx="167630" cy="1577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745B8E0-5697-4CE9-A928-E2EBF13A941B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 flipV="1">
              <a:off x="2766457" y="5585500"/>
              <a:ext cx="2126816" cy="661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1DADE2-638B-4BEA-BD61-503C5947A27E}"/>
                </a:ext>
              </a:extLst>
            </p:cNvPr>
            <p:cNvSpPr txBox="1"/>
            <p:nvPr/>
          </p:nvSpPr>
          <p:spPr>
            <a:xfrm>
              <a:off x="4903209" y="5970595"/>
              <a:ext cx="1466441" cy="493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E46102"/>
                  </a:solidFill>
                </a:rPr>
                <a:t>minimum</a:t>
              </a:r>
              <a:endParaRPr lang="en-US" dirty="0">
                <a:solidFill>
                  <a:srgbClr val="E46102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0459321-9A3A-8F70-D245-6C8D6A050419}"/>
              </a:ext>
            </a:extLst>
          </p:cNvPr>
          <p:cNvSpPr txBox="1"/>
          <p:nvPr/>
        </p:nvSpPr>
        <p:spPr>
          <a:xfrm>
            <a:off x="4208963" y="1749570"/>
            <a:ext cx="7386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Generate predictions given the current weight &amp; bias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Calculate the error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Adjust the weights and bias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Repeat until convergence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0AD5F1-E785-7A33-ADA8-D63432195F45}"/>
              </a:ext>
            </a:extLst>
          </p:cNvPr>
          <p:cNvSpPr txBox="1"/>
          <p:nvPr/>
        </p:nvSpPr>
        <p:spPr>
          <a:xfrm>
            <a:off x="4194880" y="1309419"/>
            <a:ext cx="2895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Approach (in English)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5A27E-5D1F-826B-7426-559D3CD748BE}"/>
              </a:ext>
            </a:extLst>
          </p:cNvPr>
          <p:cNvSpPr txBox="1"/>
          <p:nvPr/>
        </p:nvSpPr>
        <p:spPr>
          <a:xfrm>
            <a:off x="2009472" y="4400148"/>
            <a:ext cx="9162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GD: measures local gradient of the error function vis-à-vis </a:t>
            </a:r>
            <a:r>
              <a:rPr lang="en-US" b="1" dirty="0"/>
              <a:t>θ</a:t>
            </a:r>
            <a:r>
              <a:rPr lang="en-US" dirty="0"/>
              <a:t>,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goes in the direction of descending gradient.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once the gradient = 0, </a:t>
            </a:r>
            <a:r>
              <a:rPr lang="en-US" b="1" dirty="0"/>
              <a:t>θ </a:t>
            </a:r>
            <a:r>
              <a:rPr lang="en-US" dirty="0"/>
              <a:t>reached a minimum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68D8DC-BADF-81BA-CE90-6877B4F2CB80}"/>
              </a:ext>
            </a:extLst>
          </p:cNvPr>
          <p:cNvSpPr txBox="1"/>
          <p:nvPr/>
        </p:nvSpPr>
        <p:spPr>
          <a:xfrm>
            <a:off x="4117978" y="3945410"/>
            <a:ext cx="3640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Approach (mathematically)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18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700709"/>
            <a:ext cx="11277600" cy="485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Start by filling </a:t>
            </a:r>
            <a:r>
              <a:rPr lang="en-US" b="1" dirty="0"/>
              <a:t>θ </a:t>
            </a:r>
            <a:r>
              <a:rPr lang="en-US" dirty="0"/>
              <a:t>with random values (this is called </a:t>
            </a:r>
            <a:r>
              <a:rPr lang="en-US" i="1" dirty="0"/>
              <a:t>random initialization</a:t>
            </a:r>
            <a:r>
              <a:rPr lang="en-US" dirty="0"/>
              <a:t>)</a:t>
            </a:r>
          </a:p>
          <a:p>
            <a:r>
              <a:rPr lang="en-US" dirty="0"/>
              <a:t>Improve it gradually - Each step attempting to decrease the cost function (e.g., the MSE), until the algorithm </a:t>
            </a:r>
            <a:r>
              <a:rPr lang="en-US" i="1" dirty="0"/>
              <a:t>converges </a:t>
            </a:r>
            <a:r>
              <a:rPr lang="en-US" dirty="0"/>
              <a:t>to a minimum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1DDDD8-0326-4220-8205-738F201BA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0" y="2695684"/>
            <a:ext cx="5174428" cy="3215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BEC6A-B4F1-44B3-A74E-0E45691727D2}"/>
              </a:ext>
            </a:extLst>
          </p:cNvPr>
          <p:cNvSpPr txBox="1"/>
          <p:nvPr/>
        </p:nvSpPr>
        <p:spPr>
          <a:xfrm>
            <a:off x="6096000" y="2410239"/>
            <a:ext cx="58030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an important parameters of GD?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size of the steps, determined by the </a:t>
            </a:r>
            <a:r>
              <a:rPr lang="en-US" sz="2000" i="1" dirty="0"/>
              <a:t>learning rate </a:t>
            </a:r>
            <a:r>
              <a:rPr lang="en-US" sz="2000" dirty="0"/>
              <a:t>hyperparameter. 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r>
              <a:rPr lang="en-US" sz="2000" dirty="0"/>
              <a:t>If too small, then ….</a:t>
            </a:r>
          </a:p>
          <a:p>
            <a:r>
              <a:rPr lang="en-US" sz="2000" dirty="0"/>
              <a:t>the algorithm will have to go through many iterations to converge, which will take a long time. </a:t>
            </a:r>
          </a:p>
          <a:p>
            <a:endParaRPr lang="en-US" sz="2000" dirty="0"/>
          </a:p>
          <a:p>
            <a:r>
              <a:rPr lang="en-US" sz="2000" dirty="0"/>
              <a:t>If too big, then ….</a:t>
            </a:r>
          </a:p>
          <a:p>
            <a:endParaRPr lang="en-US" sz="2000" dirty="0"/>
          </a:p>
          <a:p>
            <a:r>
              <a:rPr lang="en-US" sz="2000" dirty="0"/>
              <a:t>the algorithm might diverge, with larger and larger values, failing to find a good solution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332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198783" y="700710"/>
            <a:ext cx="11600593" cy="557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Shape of cost function : A bowl</a:t>
            </a:r>
            <a:endParaRPr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A93E6-9BBC-4D10-B982-1BBCAA13C8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1"/>
          <a:stretch/>
        </p:blipFill>
        <p:spPr>
          <a:xfrm>
            <a:off x="6862970" y="2570245"/>
            <a:ext cx="5008881" cy="2244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CD9A0-2002-4CB1-B033-2ED29D174089}"/>
              </a:ext>
            </a:extLst>
          </p:cNvPr>
          <p:cNvSpPr txBox="1"/>
          <p:nvPr/>
        </p:nvSpPr>
        <p:spPr>
          <a:xfrm>
            <a:off x="320149" y="1959737"/>
            <a:ext cx="65428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Left</a:t>
            </a:r>
            <a:r>
              <a:rPr lang="en-US" sz="1800" dirty="0"/>
              <a:t>: GD algorithm goes straight toward minimum</a:t>
            </a:r>
          </a:p>
          <a:p>
            <a:r>
              <a:rPr lang="en-US" sz="1800" dirty="0"/>
              <a:t>Reaching quickly</a:t>
            </a:r>
          </a:p>
          <a:p>
            <a:endParaRPr lang="en-US" sz="1800" dirty="0"/>
          </a:p>
          <a:p>
            <a:r>
              <a:rPr lang="en-US" sz="1800" b="1" dirty="0"/>
              <a:t>Right</a:t>
            </a:r>
            <a:r>
              <a:rPr lang="en-US" sz="1800" dirty="0"/>
              <a:t>: GD first goes in a direction almost orthogonal to direction of global minimum</a:t>
            </a:r>
          </a:p>
          <a:p>
            <a:endParaRPr lang="en-US" sz="1800" dirty="0"/>
          </a:p>
          <a:p>
            <a:r>
              <a:rPr lang="en-US" sz="1800" dirty="0"/>
              <a:t>Eventually reaches minimum, but it will</a:t>
            </a:r>
          </a:p>
          <a:p>
            <a:r>
              <a:rPr lang="en-US" sz="1800" dirty="0"/>
              <a:t>take a long time. </a:t>
            </a:r>
          </a:p>
          <a:p>
            <a:endParaRPr lang="en-US" sz="1800" dirty="0"/>
          </a:p>
          <a:p>
            <a:r>
              <a:rPr lang="en-US" sz="1800" b="1" dirty="0"/>
              <a:t>Note</a:t>
            </a:r>
            <a:r>
              <a:rPr lang="en-US" sz="1800" dirty="0"/>
              <a:t>: Training a GD model means searching for a</a:t>
            </a:r>
          </a:p>
          <a:p>
            <a:r>
              <a:rPr lang="en-US" sz="1800" dirty="0"/>
              <a:t>combination of model parameters that minimizes a cost function (over the training set).</a:t>
            </a:r>
          </a:p>
          <a:p>
            <a:endParaRPr lang="en-US" sz="1800" dirty="0"/>
          </a:p>
          <a:p>
            <a:r>
              <a:rPr lang="en-US" sz="1800" dirty="0"/>
              <a:t>Since, search in the model’s </a:t>
            </a:r>
            <a:r>
              <a:rPr lang="en-US" sz="1800" i="1" dirty="0"/>
              <a:t>parameter space</a:t>
            </a:r>
            <a:r>
              <a:rPr lang="en-US" sz="1800" dirty="0"/>
              <a:t>: the more parameters a model has, the more dimensions this space has, and the harder the search 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35D58-77E7-4E49-AF78-B2E24BFE2E06}"/>
              </a:ext>
            </a:extLst>
          </p:cNvPr>
          <p:cNvSpPr txBox="1"/>
          <p:nvPr/>
        </p:nvSpPr>
        <p:spPr>
          <a:xfrm>
            <a:off x="421049" y="1275027"/>
            <a:ext cx="11462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Elongated : If the features have very different scales.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3C648-C20B-453E-97B0-B3FD8C893059}"/>
              </a:ext>
            </a:extLst>
          </p:cNvPr>
          <p:cNvSpPr txBox="1"/>
          <p:nvPr/>
        </p:nvSpPr>
        <p:spPr>
          <a:xfrm>
            <a:off x="6789799" y="4964271"/>
            <a:ext cx="3005900" cy="830997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46102"/>
                </a:solidFill>
                <a:latin typeface="MinionPro-Regular"/>
              </a:rPr>
              <a:t>Gradient Descent on a training set where features 1 and 2 have the same scale</a:t>
            </a:r>
            <a:endParaRPr lang="en-US" sz="1600" dirty="0">
              <a:solidFill>
                <a:srgbClr val="E4610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99452-B65B-4D39-90E2-F25796633D99}"/>
              </a:ext>
            </a:extLst>
          </p:cNvPr>
          <p:cNvSpPr txBox="1"/>
          <p:nvPr/>
        </p:nvSpPr>
        <p:spPr>
          <a:xfrm>
            <a:off x="9285454" y="1495015"/>
            <a:ext cx="2637109" cy="830997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46102"/>
                </a:solidFill>
                <a:latin typeface="MinionPro-Regular"/>
              </a:rPr>
              <a:t>training set where feature 1 has much smaller values than feature 2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3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6" grpId="0"/>
      <p:bldP spid="7" grpId="0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E46102"/>
                </a:solidFill>
              </a:rPr>
              <a:t>Course Information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Grades for HW1 will be posted by end of next week.</a:t>
            </a:r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Stochastic Gradient Descent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162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Picks random instance in training set at every step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Computes gradients based only on that single instance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Makes the algorithm much faster, very little data to manipulate at every iteration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CA98C-EA1A-4454-80D5-2CE003F25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800" y="3160981"/>
            <a:ext cx="3913209" cy="25757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64B40E-58E3-4EA2-9A24-208F32B808C4}"/>
              </a:ext>
            </a:extLst>
          </p:cNvPr>
          <p:cNvSpPr txBox="1"/>
          <p:nvPr/>
        </p:nvSpPr>
        <p:spPr>
          <a:xfrm>
            <a:off x="571500" y="3247863"/>
            <a:ext cx="6679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function will bounce up and down, decreasing only on average.</a:t>
            </a:r>
          </a:p>
          <a:p>
            <a:r>
              <a:rPr lang="en-US" dirty="0"/>
              <a:t>Over time it will end up very close to the minimum, but once it gets there it will</a:t>
            </a:r>
          </a:p>
          <a:p>
            <a:r>
              <a:rPr lang="en-US" dirty="0"/>
              <a:t>continue to bounce around, never settling down.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AA6FD-292C-472A-9079-9C99A72C5A45}"/>
              </a:ext>
            </a:extLst>
          </p:cNvPr>
          <p:cNvSpPr txBox="1"/>
          <p:nvPr/>
        </p:nvSpPr>
        <p:spPr>
          <a:xfrm>
            <a:off x="2414623" y="4861645"/>
            <a:ext cx="31646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E46102"/>
              </a:solidFill>
            </a:endParaRPr>
          </a:p>
          <a:p>
            <a:r>
              <a:rPr lang="en-US" dirty="0">
                <a:solidFill>
                  <a:srgbClr val="E46102"/>
                </a:solidFill>
              </a:rPr>
              <a:t>Do we reach minima?</a:t>
            </a:r>
          </a:p>
          <a:p>
            <a:endParaRPr lang="en-US" dirty="0">
              <a:solidFill>
                <a:srgbClr val="E4610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DE931-07B9-43AA-82A8-511F9C66D058}"/>
              </a:ext>
            </a:extLst>
          </p:cNvPr>
          <p:cNvSpPr txBox="1"/>
          <p:nvPr/>
        </p:nvSpPr>
        <p:spPr>
          <a:xfrm flipH="1">
            <a:off x="775174" y="5736764"/>
            <a:ext cx="8115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Once GD algorithm stops, the final parameter values are good, but not optimal.</a:t>
            </a:r>
          </a:p>
        </p:txBody>
      </p:sp>
    </p:spTree>
    <p:extLst>
      <p:ext uri="{BB962C8B-B14F-4D97-AF65-F5344CB8AC3E}">
        <p14:creationId xmlns:p14="http://schemas.microsoft.com/office/powerpoint/2010/main" val="138994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Other Gradient Descent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162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Batch GD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Mini-batch GD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/>
              <a:t>…left for self-study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22514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321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2922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270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200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97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Objective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Study and Implement </a:t>
            </a:r>
            <a:r>
              <a:rPr lang="en-US" sz="2800" b="1" dirty="0"/>
              <a:t>Training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Linear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Gradient Descent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Regularized Linear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Logistic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Softmax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ML Models as Black boxes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Working with ML Models without knowing anything about what’s under the hood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Black boxes do not give you a good understanding of “</a:t>
            </a:r>
            <a:r>
              <a:rPr lang="en-US" i="1" dirty="0"/>
              <a:t>how things work</a:t>
            </a:r>
            <a:r>
              <a:rPr lang="en-US" dirty="0"/>
              <a:t>”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White boxes do: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Narrow down the appropriate model - right training algorithm to use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 good set of hyperparameters for your task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Debug issues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Perform error analysis more efficiently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Understanding, building, and training neural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4104" name="Picture 8" descr="File:Black Box.svg - Wikipedia">
            <a:extLst>
              <a:ext uri="{FF2B5EF4-FFF2-40B4-BE49-F238E27FC236}">
                <a16:creationId xmlns:a16="http://schemas.microsoft.com/office/drawing/2014/main" id="{074EE021-43DB-40B9-93CF-606BAFB3B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895" y="3095670"/>
            <a:ext cx="1421105" cy="142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Opened White Box Vector SVG Icon (2) - SVG Repo">
            <a:extLst>
              <a:ext uri="{FF2B5EF4-FFF2-40B4-BE49-F238E27FC236}">
                <a16:creationId xmlns:a16="http://schemas.microsoft.com/office/drawing/2014/main" id="{4AD29A11-FD53-419B-A025-950926A5A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318" y="4295296"/>
            <a:ext cx="1686056" cy="168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Model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90500" y="1382233"/>
            <a:ext cx="11658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One of the simplest model. Teaches how to identify patterns in data.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 ways to train model: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1. using a direct “closed-form” equation called normal equation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directly computes model parameters that best fit model to training set (model parameters that minimize cost function over the training set)</a:t>
            </a:r>
          </a:p>
          <a:p>
            <a:pPr lvl="1"/>
            <a:endParaRPr lang="en-US" sz="2800" dirty="0">
              <a:solidFill>
                <a:srgbClr val="000000"/>
              </a:solidFill>
              <a:latin typeface="MinionPro-Regular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2. using iterative optimization approach, called Gradient Descent (GD)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gradually tweaks the model parameters to minimize the cost function over the training set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eventually converging to same set of parameters as first method.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Stochastic GD. Batch GD, Mini-batch GD left for self-study.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6338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Model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90500" y="1382233"/>
            <a:ext cx="11658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One of the simplest model. Teaches how to identify patterns in data.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 ways to train model: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1. using a direct “closed-form” equation called normal equation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directly computes model parameters that best fit model to training set (model parameters that minimize cost function over the training set)</a:t>
            </a:r>
          </a:p>
          <a:p>
            <a:pPr lvl="1"/>
            <a:endParaRPr lang="en-US" sz="2800" dirty="0">
              <a:solidFill>
                <a:srgbClr val="000000"/>
              </a:solidFill>
              <a:latin typeface="MinionPro-Regular"/>
            </a:endParaRPr>
          </a:p>
          <a:p>
            <a:pPr lvl="1"/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2. using iterative optimization approach, called Gradient Descent (GD)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gradually tweaks the model parameters to minimize the cost function over the training set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eventually converging to same set of parameters as first method.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Stochastic GD. Batch GD, Mini-batch GD left for self-study.</a:t>
            </a:r>
            <a:endParaRPr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7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training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GOAL: Training a model means setting its parameters so that the model BEST fits the training set.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</a:t>
            </a:r>
            <a:r>
              <a:rPr lang="en-US" i="1" dirty="0"/>
              <a:t>uality</a:t>
            </a:r>
            <a:r>
              <a:rPr lang="en-US" dirty="0"/>
              <a:t> : how well predictions match up against actual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Graphically, find a line that minimizes the prediction error of all the data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https://qph.fs.quoracdn.net/main-qimg-bb8279567778d3e87812d66b60dd0656">
            <a:extLst>
              <a:ext uri="{FF2B5EF4-FFF2-40B4-BE49-F238E27FC236}">
                <a16:creationId xmlns:a16="http://schemas.microsoft.com/office/drawing/2014/main" id="{0E298701-4860-4DAF-A001-86C26FABE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548" y="3842950"/>
            <a:ext cx="2977988" cy="269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37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</a:t>
            </a:r>
            <a:r>
              <a:rPr lang="en-US" sz="4000" b="1" dirty="0" err="1">
                <a:solidFill>
                  <a:srgbClr val="E46102"/>
                </a:solidFill>
              </a:rPr>
              <a:t>contd</a:t>
            </a:r>
            <a:r>
              <a:rPr lang="en-US" sz="4000" b="1" dirty="0">
                <a:solidFill>
                  <a:srgbClr val="E46102"/>
                </a:solidFill>
              </a:rPr>
              <a:t>…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236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Simple regression model learnt in last classes (and in Assignment 2)</a:t>
            </a:r>
          </a:p>
          <a:p>
            <a:r>
              <a:rPr lang="en-US" i="1" dirty="0">
                <a:latin typeface="MinionPro-It"/>
              </a:rPr>
              <a:t>		</a:t>
            </a:r>
          </a:p>
          <a:p>
            <a:r>
              <a:rPr lang="en-US" i="1" dirty="0">
                <a:latin typeface="MinionPro-It"/>
              </a:rPr>
              <a:t>				</a:t>
            </a:r>
            <a:r>
              <a:rPr lang="en-US" i="1" dirty="0" err="1">
                <a:latin typeface="MinionPro-It"/>
              </a:rPr>
              <a:t>life_satisfaction</a:t>
            </a:r>
            <a:r>
              <a:rPr lang="en-US" i="1" dirty="0">
                <a:latin typeface="MinionPro-It"/>
              </a:rPr>
              <a:t> </a:t>
            </a:r>
            <a:r>
              <a:rPr lang="it-IT" dirty="0">
                <a:latin typeface="MinionPro-Regular"/>
              </a:rPr>
              <a:t>=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× </a:t>
            </a:r>
            <a:r>
              <a:rPr lang="it-IT" i="1" dirty="0">
                <a:latin typeface="MinionPro-It"/>
              </a:rPr>
              <a:t>GDP_per_capita</a:t>
            </a:r>
            <a:endParaRPr lang="it-IT" dirty="0">
              <a:latin typeface="MinionPro-Regular"/>
            </a:endParaRPr>
          </a:p>
          <a:p>
            <a:r>
              <a:rPr lang="it-IT" dirty="0">
                <a:latin typeface="MinionPro-Regular"/>
              </a:rPr>
              <a:t>			</a:t>
            </a:r>
          </a:p>
          <a:p>
            <a:r>
              <a:rPr lang="it-IT" dirty="0">
                <a:latin typeface="MinionPro-Regular"/>
              </a:rPr>
              <a:t>				where,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     </a:t>
            </a:r>
            <a:r>
              <a:rPr lang="en-US" dirty="0"/>
              <a:t>are model parameters</a:t>
            </a:r>
          </a:p>
          <a:p>
            <a:r>
              <a:rPr lang="en-US" dirty="0"/>
              <a:t>					   </a:t>
            </a:r>
            <a:r>
              <a:rPr lang="it-IT" i="1" dirty="0">
                <a:latin typeface="MinionPro-It"/>
              </a:rPr>
              <a:t>GDP_per_capita input feature</a:t>
            </a:r>
            <a:endParaRPr lang="en-US" dirty="0"/>
          </a:p>
          <a:p>
            <a:endParaRPr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BE83F6F8-C188-4DD7-AABB-4C0BC5BFA392}"/>
              </a:ext>
            </a:extLst>
          </p:cNvPr>
          <p:cNvSpPr/>
          <p:nvPr/>
        </p:nvSpPr>
        <p:spPr>
          <a:xfrm>
            <a:off x="8433352" y="2131943"/>
            <a:ext cx="218661" cy="61622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BC9CC-FB1C-4B57-B94C-5474289DD275}"/>
              </a:ext>
            </a:extLst>
          </p:cNvPr>
          <p:cNvSpPr txBox="1"/>
          <p:nvPr/>
        </p:nvSpPr>
        <p:spPr>
          <a:xfrm>
            <a:off x="8816008" y="2211457"/>
            <a:ext cx="226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Linear function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4732A8-C1D7-40E3-BB8E-4811F62B541A}"/>
              </a:ext>
            </a:extLst>
          </p:cNvPr>
          <p:cNvGrpSpPr/>
          <p:nvPr/>
        </p:nvGrpSpPr>
        <p:grpSpPr>
          <a:xfrm>
            <a:off x="1777635" y="4581246"/>
            <a:ext cx="8171433" cy="2128588"/>
            <a:chOff x="1760273" y="4692420"/>
            <a:chExt cx="7979137" cy="2013783"/>
          </a:xfrm>
        </p:grpSpPr>
        <p:pic>
          <p:nvPicPr>
            <p:cNvPr id="2052" name="Picture 4" descr="https://miro.medium.com/max/1050/1*7h2mA6MeOiFUHfdV3M6hIw.png">
              <a:extLst>
                <a:ext uri="{FF2B5EF4-FFF2-40B4-BE49-F238E27FC236}">
                  <a16:creationId xmlns:a16="http://schemas.microsoft.com/office/drawing/2014/main" id="{D0E8F955-AC7C-4BAE-8B8A-0F7DC19B8F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0273" y="4692420"/>
              <a:ext cx="7979137" cy="2013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81150DA-5228-4658-8630-3E129828C3A3}"/>
                </a:ext>
              </a:extLst>
            </p:cNvPr>
            <p:cNvSpPr/>
            <p:nvPr/>
          </p:nvSpPr>
          <p:spPr>
            <a:xfrm>
              <a:off x="5030724" y="4760002"/>
              <a:ext cx="600519" cy="1857074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676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</a:t>
            </a:r>
            <a:r>
              <a:rPr lang="en-US" sz="4000" b="1" dirty="0" err="1">
                <a:solidFill>
                  <a:srgbClr val="E46102"/>
                </a:solidFill>
              </a:rPr>
              <a:t>contd</a:t>
            </a:r>
            <a:r>
              <a:rPr lang="en-US" sz="4000" b="1" dirty="0">
                <a:solidFill>
                  <a:srgbClr val="E46102"/>
                </a:solidFill>
              </a:rPr>
              <a:t>…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-462170" y="1263657"/>
            <a:ext cx="8792817" cy="504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i="1" dirty="0" err="1">
                <a:latin typeface="MinionPro-It"/>
              </a:rPr>
              <a:t>life_satisfaction</a:t>
            </a:r>
            <a:r>
              <a:rPr lang="en-US" i="1" dirty="0">
                <a:latin typeface="MinionPro-It"/>
              </a:rPr>
              <a:t> </a:t>
            </a:r>
            <a:r>
              <a:rPr lang="it-IT" dirty="0">
                <a:latin typeface="MinionPro-Regular"/>
              </a:rPr>
              <a:t>=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× </a:t>
            </a:r>
            <a:r>
              <a:rPr lang="it-IT" i="1" dirty="0">
                <a:latin typeface="MinionPro-It"/>
              </a:rPr>
              <a:t>GDP_per_capita</a:t>
            </a:r>
          </a:p>
          <a:p>
            <a:pPr algn="ctr"/>
            <a:endParaRPr lang="cy-GB" i="1" dirty="0">
              <a:latin typeface="MinionPro-It"/>
            </a:endParaRPr>
          </a:p>
          <a:p>
            <a:pPr algn="ctr"/>
            <a:endParaRPr lang="cy-GB" i="1" dirty="0">
              <a:latin typeface="MinionPro-It"/>
            </a:endParaRPr>
          </a:p>
          <a:p>
            <a:pPr algn="ctr"/>
            <a:r>
              <a:rPr lang="cy-GB" i="1" dirty="0">
                <a:latin typeface="MinionPro-It"/>
              </a:rPr>
              <a:t>ŷ</a:t>
            </a:r>
            <a:r>
              <a:rPr lang="en-US" i="1" dirty="0">
                <a:latin typeface="MinionPro-It"/>
              </a:rPr>
              <a:t> </a:t>
            </a:r>
            <a:r>
              <a:rPr lang="it-IT" dirty="0">
                <a:latin typeface="MinionPro-Regular"/>
              </a:rPr>
              <a:t>=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× </a:t>
            </a:r>
            <a:r>
              <a:rPr lang="it-IT" i="1" dirty="0">
                <a:latin typeface="MinionPro-It"/>
              </a:rPr>
              <a:t>GDP_per_capita</a:t>
            </a:r>
            <a:endParaRPr lang="it-IT" dirty="0">
              <a:latin typeface="MinionPro-Regular"/>
            </a:endParaRPr>
          </a:p>
          <a:p>
            <a:r>
              <a:rPr lang="it-IT" dirty="0">
                <a:latin typeface="MinionPro-Regular"/>
              </a:rPr>
              <a:t>			</a:t>
            </a:r>
          </a:p>
          <a:p>
            <a:r>
              <a:rPr lang="it-IT" dirty="0">
                <a:latin typeface="MinionPro-Regular"/>
              </a:rPr>
              <a:t>							</a:t>
            </a:r>
            <a:r>
              <a:rPr lang="el-GR" i="1" dirty="0">
                <a:latin typeface="MinionPro-It"/>
              </a:rPr>
              <a:t> </a:t>
            </a:r>
            <a:r>
              <a:rPr lang="en-US" i="1" dirty="0">
                <a:latin typeface="MinionPro-It"/>
              </a:rPr>
              <a:t>    </a:t>
            </a:r>
            <a:r>
              <a:rPr lang="el-GR" i="1" dirty="0">
                <a:latin typeface="MinionPro-It"/>
              </a:rPr>
              <a:t>θ</a:t>
            </a:r>
            <a:r>
              <a:rPr lang="el-GR" sz="1800" baseline="-25000" dirty="0">
                <a:latin typeface="MinionPro-Regular"/>
              </a:rPr>
              <a:t>1</a:t>
            </a:r>
            <a:r>
              <a:rPr lang="en-US" sz="1800" dirty="0">
                <a:latin typeface="MinionPro-Regular"/>
              </a:rPr>
              <a:t> </a:t>
            </a:r>
            <a:r>
              <a:rPr lang="en-US" i="1" dirty="0">
                <a:latin typeface="MinionPro-It"/>
              </a:rPr>
              <a:t>x</a:t>
            </a:r>
            <a:r>
              <a:rPr lang="el-GR" sz="1800" baseline="-25000" dirty="0">
                <a:latin typeface="MinionPro-Regular"/>
              </a:rPr>
              <a:t>1</a:t>
            </a:r>
            <a:r>
              <a:rPr lang="en-US" sz="18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+ </a:t>
            </a:r>
            <a:r>
              <a:rPr lang="el-GR" i="1" dirty="0">
                <a:latin typeface="MinionPro-It"/>
              </a:rPr>
              <a:t>θ</a:t>
            </a:r>
            <a:r>
              <a:rPr lang="en-US" sz="1800" baseline="-25000" dirty="0">
                <a:latin typeface="MinionPro-Regular"/>
              </a:rPr>
              <a:t>2</a:t>
            </a:r>
            <a:r>
              <a:rPr lang="en-US" sz="1800" dirty="0">
                <a:latin typeface="MinionPro-Regular"/>
              </a:rPr>
              <a:t> </a:t>
            </a:r>
            <a:r>
              <a:rPr lang="en-US" i="1" dirty="0">
                <a:latin typeface="MinionPro-It"/>
              </a:rPr>
              <a:t>x</a:t>
            </a:r>
            <a:r>
              <a:rPr lang="en-US" sz="1800" baseline="-25000" dirty="0">
                <a:latin typeface="MinionPro-Regular"/>
              </a:rPr>
              <a:t>2</a:t>
            </a:r>
            <a:r>
              <a:rPr lang="en-US" sz="18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+ </a:t>
            </a:r>
            <a:r>
              <a:rPr lang="en-US" dirty="0">
                <a:latin typeface="Symbola"/>
              </a:rPr>
              <a:t>⋯ </a:t>
            </a:r>
            <a:r>
              <a:rPr lang="en-US" dirty="0">
                <a:latin typeface="MinionPro-Regular"/>
              </a:rPr>
              <a:t>+ </a:t>
            </a:r>
            <a:r>
              <a:rPr lang="el-GR" i="1" dirty="0">
                <a:latin typeface="MinionPro-It"/>
              </a:rPr>
              <a:t>θ</a:t>
            </a:r>
            <a:r>
              <a:rPr lang="en-US" sz="1800" baseline="-25000" dirty="0">
                <a:latin typeface="MinionPro-Regular"/>
              </a:rPr>
              <a:t>n</a:t>
            </a:r>
            <a:r>
              <a:rPr lang="en-US" sz="1800" i="1" dirty="0">
                <a:latin typeface="MinionPro-It"/>
              </a:rPr>
              <a:t> </a:t>
            </a:r>
            <a:r>
              <a:rPr lang="en-US" i="1" dirty="0" err="1">
                <a:latin typeface="MinionPro-It"/>
              </a:rPr>
              <a:t>x</a:t>
            </a:r>
            <a:r>
              <a:rPr lang="en-US" sz="1800" baseline="-25000" dirty="0" err="1">
                <a:latin typeface="MinionPro-Regular"/>
              </a:rPr>
              <a:t>n</a:t>
            </a:r>
            <a:endParaRPr lang="en-US" dirty="0"/>
          </a:p>
          <a:p>
            <a:endParaRPr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3B6E340-55A1-457B-A849-B8FA9318CFE8}"/>
              </a:ext>
            </a:extLst>
          </p:cNvPr>
          <p:cNvSpPr/>
          <p:nvPr/>
        </p:nvSpPr>
        <p:spPr>
          <a:xfrm>
            <a:off x="2380422" y="1878496"/>
            <a:ext cx="134178" cy="6112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58A7700-99E5-4BCF-8452-5C4BC3F6EFE2}"/>
              </a:ext>
            </a:extLst>
          </p:cNvPr>
          <p:cNvSpPr/>
          <p:nvPr/>
        </p:nvSpPr>
        <p:spPr>
          <a:xfrm rot="2288753" flipH="1">
            <a:off x="3212331" y="1639869"/>
            <a:ext cx="174924" cy="984138"/>
          </a:xfrm>
          <a:prstGeom prst="downArrow">
            <a:avLst>
              <a:gd name="adj1" fmla="val 3518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D0662-0345-4D9C-B33A-497B4CB729FD}"/>
              </a:ext>
            </a:extLst>
          </p:cNvPr>
          <p:cNvSpPr txBox="1"/>
          <p:nvPr/>
        </p:nvSpPr>
        <p:spPr>
          <a:xfrm flipH="1">
            <a:off x="3309737" y="1999458"/>
            <a:ext cx="167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bias term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319372-94EC-4030-85EA-6C9522DCE5F0}"/>
              </a:ext>
            </a:extLst>
          </p:cNvPr>
          <p:cNvSpPr txBox="1"/>
          <p:nvPr/>
        </p:nvSpPr>
        <p:spPr>
          <a:xfrm flipH="1">
            <a:off x="1243571" y="1888292"/>
            <a:ext cx="167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predicted value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74AB03A-3EA5-4790-B81D-D610CEEF120F}"/>
              </a:ext>
            </a:extLst>
          </p:cNvPr>
          <p:cNvSpPr/>
          <p:nvPr/>
        </p:nvSpPr>
        <p:spPr>
          <a:xfrm rot="5400000">
            <a:off x="4135182" y="1839245"/>
            <a:ext cx="431345" cy="2400300"/>
          </a:xfrm>
          <a:prstGeom prst="rightBrace">
            <a:avLst>
              <a:gd name="adj1" fmla="val 8333"/>
              <a:gd name="adj2" fmla="val 494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E56C5-7172-4C9E-B54F-E81E5B40BEA9}"/>
              </a:ext>
            </a:extLst>
          </p:cNvPr>
          <p:cNvSpPr txBox="1"/>
          <p:nvPr/>
        </p:nvSpPr>
        <p:spPr>
          <a:xfrm>
            <a:off x="1600200" y="4363278"/>
            <a:ext cx="76431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nionPro-Regular"/>
              </a:rPr>
              <a:t>where, </a:t>
            </a:r>
            <a:r>
              <a:rPr lang="en-US" i="1" dirty="0">
                <a:latin typeface="MinionPro-Regular"/>
              </a:rPr>
              <a:t>n</a:t>
            </a:r>
            <a:r>
              <a:rPr lang="en-US" dirty="0">
                <a:latin typeface="MinionPro-Regular"/>
              </a:rPr>
              <a:t> is the number of features</a:t>
            </a:r>
          </a:p>
          <a:p>
            <a:r>
              <a:rPr lang="en-US" sz="3200" i="1" dirty="0">
                <a:latin typeface="MinionPro-It"/>
              </a:rPr>
              <a:t>x</a:t>
            </a:r>
            <a:r>
              <a:rPr lang="en-US" i="1" baseline="-25000" dirty="0">
                <a:latin typeface="MinionPro-Regular"/>
              </a:rPr>
              <a:t>i</a:t>
            </a:r>
            <a:r>
              <a:rPr lang="en-US" baseline="-250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 is the </a:t>
            </a:r>
            <a:r>
              <a:rPr lang="en-US" dirty="0" err="1">
                <a:latin typeface="MinionPro-Regular"/>
              </a:rPr>
              <a:t>i</a:t>
            </a:r>
            <a:r>
              <a:rPr lang="en-US" baseline="30000" dirty="0" err="1">
                <a:latin typeface="MinionPro-Regular"/>
              </a:rPr>
              <a:t>th</a:t>
            </a:r>
            <a:r>
              <a:rPr lang="en-US" dirty="0">
                <a:latin typeface="MinionPro-Regular"/>
              </a:rPr>
              <a:t> feature value</a:t>
            </a:r>
            <a:endParaRPr lang="it-IT" dirty="0">
              <a:latin typeface="MinionPro-Regular"/>
            </a:endParaRPr>
          </a:p>
          <a:p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j</a:t>
            </a:r>
            <a:r>
              <a:rPr lang="en-US" dirty="0">
                <a:latin typeface="MinionPro-Regular"/>
              </a:rPr>
              <a:t> is the </a:t>
            </a:r>
            <a:r>
              <a:rPr lang="en-US" dirty="0" err="1">
                <a:latin typeface="MinionPro-Regular"/>
              </a:rPr>
              <a:t>j</a:t>
            </a:r>
            <a:r>
              <a:rPr lang="en-US" baseline="30000" dirty="0" err="1">
                <a:latin typeface="MinionPro-Regular"/>
              </a:rPr>
              <a:t>th</a:t>
            </a:r>
            <a:r>
              <a:rPr lang="en-US" dirty="0">
                <a:latin typeface="MinionPro-Regular"/>
              </a:rPr>
              <a:t> model parameter (including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 </a:t>
            </a:r>
            <a:r>
              <a:rPr lang="it-IT" dirty="0">
                <a:latin typeface="MinionPro-Regular"/>
              </a:rPr>
              <a:t>, as the bias term and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,</a:t>
            </a:r>
            <a:r>
              <a:rPr lang="it-IT" i="1" dirty="0">
                <a:latin typeface="MinionPro-It"/>
              </a:rPr>
              <a:t> θ</a:t>
            </a:r>
            <a:r>
              <a:rPr lang="it-IT" sz="800" dirty="0">
                <a:latin typeface="MinionPro-Regular"/>
              </a:rPr>
              <a:t>2 </a:t>
            </a:r>
            <a:r>
              <a:rPr lang="it-IT" dirty="0">
                <a:latin typeface="MinionPro-Regular"/>
              </a:rPr>
              <a:t>,... ,</a:t>
            </a:r>
            <a:r>
              <a:rPr lang="it-IT" i="1" dirty="0">
                <a:solidFill>
                  <a:srgbClr val="000000"/>
                </a:solidFill>
                <a:latin typeface="MinionPro-It"/>
              </a:rPr>
              <a:t>θ</a:t>
            </a:r>
            <a:r>
              <a:rPr lang="it-IT" sz="800" dirty="0">
                <a:solidFill>
                  <a:srgbClr val="000000"/>
                </a:solidFill>
                <a:latin typeface="MinionPro-Regular"/>
              </a:rPr>
              <a:t>n  </a:t>
            </a:r>
            <a:r>
              <a:rPr lang="it-IT" dirty="0">
                <a:latin typeface="MinionPro-Regular"/>
              </a:rPr>
              <a:t>the feature weights</a:t>
            </a:r>
            <a:r>
              <a:rPr lang="en-US" dirty="0">
                <a:latin typeface="MinionPro-Regular"/>
              </a:rPr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0FF5DB-7278-4085-953B-219997EC4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676" y="2399791"/>
            <a:ext cx="2186792" cy="60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DDF68C-4E3F-40DE-8193-D5C47A292934}"/>
              </a:ext>
            </a:extLst>
          </p:cNvPr>
          <p:cNvSpPr txBox="1"/>
          <p:nvPr/>
        </p:nvSpPr>
        <p:spPr>
          <a:xfrm>
            <a:off x="7717551" y="3010996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vectorized form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970735A-2960-4C54-B4AD-8A56C0ACF1E5}"/>
              </a:ext>
            </a:extLst>
          </p:cNvPr>
          <p:cNvSpPr/>
          <p:nvPr/>
        </p:nvSpPr>
        <p:spPr>
          <a:xfrm>
            <a:off x="5978387" y="2658717"/>
            <a:ext cx="1321904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0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11" grpId="0"/>
      <p:bldP spid="9" grpId="0" animBg="1"/>
      <p:bldP spid="10" grpId="0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13110</TotalTime>
  <Words>1445</Words>
  <Application>Microsoft Macintosh PowerPoint</Application>
  <PresentationFormat>Widescreen</PresentationFormat>
  <Paragraphs>193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MS Gothic</vt:lpstr>
      <vt:lpstr>Arial</vt:lpstr>
      <vt:lpstr>Calibri</vt:lpstr>
      <vt:lpstr>Georgia</vt:lpstr>
      <vt:lpstr>MinionPro-It</vt:lpstr>
      <vt:lpstr>MinionPro-Regular</vt:lpstr>
      <vt:lpstr>Symbola</vt:lpstr>
      <vt:lpstr>System Font Regular</vt:lpstr>
      <vt:lpstr>Wingdings</vt:lpstr>
      <vt:lpstr>RIT</vt:lpstr>
      <vt:lpstr>PowerPoint Presentation</vt:lpstr>
      <vt:lpstr>PowerPoint Presentation</vt:lpstr>
      <vt:lpstr>Lecture Objective</vt:lpstr>
      <vt:lpstr>ML Models as Black boxes</vt:lpstr>
      <vt:lpstr>Linear Regression Model</vt:lpstr>
      <vt:lpstr>Linear Regression Model</vt:lpstr>
      <vt:lpstr>Linear regression training</vt:lpstr>
      <vt:lpstr>Linear Regression contd…</vt:lpstr>
      <vt:lpstr>Linear Regression contd…</vt:lpstr>
      <vt:lpstr>Linear Regression contd…</vt:lpstr>
      <vt:lpstr>Linear regression performance measure</vt:lpstr>
      <vt:lpstr>Linear regression training</vt:lpstr>
      <vt:lpstr>PowerPoint Presentation</vt:lpstr>
      <vt:lpstr>Example</vt:lpstr>
      <vt:lpstr>Linear Regression Model</vt:lpstr>
      <vt:lpstr>Gradient Descent (GD)</vt:lpstr>
      <vt:lpstr>Gradient Descent (GD)</vt:lpstr>
      <vt:lpstr>PowerPoint Presentation</vt:lpstr>
      <vt:lpstr>PowerPoint Presentation</vt:lpstr>
      <vt:lpstr>Stochastic Gradient Descent</vt:lpstr>
      <vt:lpstr>Other Gradient Descent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493</cp:revision>
  <cp:lastPrinted>2018-04-25T02:50:23Z</cp:lastPrinted>
  <dcterms:created xsi:type="dcterms:W3CDTF">2021-08-24T04:52:52Z</dcterms:created>
  <dcterms:modified xsi:type="dcterms:W3CDTF">2023-09-21T14:13:45Z</dcterms:modified>
</cp:coreProperties>
</file>