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8"/>
  </p:notesMasterIdLst>
  <p:handoutMasterIdLst>
    <p:handoutMasterId r:id="rId49"/>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58" r:id="rId23"/>
    <p:sldId id="327" r:id="rId24"/>
    <p:sldId id="357" r:id="rId25"/>
    <p:sldId id="350" r:id="rId26"/>
    <p:sldId id="356" r:id="rId27"/>
    <p:sldId id="349" r:id="rId28"/>
    <p:sldId id="351" r:id="rId29"/>
    <p:sldId id="352" r:id="rId30"/>
    <p:sldId id="353" r:id="rId31"/>
    <p:sldId id="354" r:id="rId32"/>
    <p:sldId id="348" r:id="rId33"/>
    <p:sldId id="330" r:id="rId34"/>
    <p:sldId id="329" r:id="rId35"/>
    <p:sldId id="332" r:id="rId36"/>
    <p:sldId id="333" r:id="rId37"/>
    <p:sldId id="355" r:id="rId38"/>
    <p:sldId id="334" r:id="rId39"/>
    <p:sldId id="336" r:id="rId40"/>
    <p:sldId id="338" r:id="rId41"/>
    <p:sldId id="339" r:id="rId42"/>
    <p:sldId id="341" r:id="rId43"/>
    <p:sldId id="343" r:id="rId44"/>
    <p:sldId id="342" r:id="rId45"/>
    <p:sldId id="290" r:id="rId46"/>
    <p:sldId id="345" r:id="rId4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58"/>
            <p14:sldId id="327"/>
            <p14:sldId id="357"/>
            <p14:sldId id="350"/>
            <p14:sldId id="356"/>
            <p14:sldId id="349"/>
            <p14:sldId id="351"/>
            <p14:sldId id="352"/>
            <p14:sldId id="353"/>
            <p14:sldId id="354"/>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5" autoAdjust="0"/>
    <p:restoredTop sz="96625" autoAdjust="0"/>
  </p:normalViewPr>
  <p:slideViewPr>
    <p:cSldViewPr snapToGrid="0" snapToObjects="1">
      <p:cViewPr varScale="1">
        <p:scale>
          <a:sx n="145" d="100"/>
          <a:sy n="145" d="100"/>
        </p:scale>
        <p:origin x="592" y="176"/>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8/31/23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8/31/23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544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Movie Recommendation System, Predicting House Prices, Identifying Customers Who Might Churn.</a:t>
            </a:r>
          </a:p>
          <a:p>
            <a:pPr algn="l">
              <a:buFont typeface="+mj-lt"/>
              <a:buAutoNum type="arabicPeriod"/>
            </a:pPr>
            <a:r>
              <a:rPr lang="en-US" b="1" i="0" dirty="0">
                <a:solidFill>
                  <a:srgbClr val="374151"/>
                </a:solidFill>
                <a:effectLst/>
                <a:latin typeface="Söhne"/>
              </a:rPr>
              <a:t>Unsupervised Learning</a:t>
            </a:r>
            <a:r>
              <a:rPr lang="en-US" b="0" i="0" dirty="0">
                <a:solidFill>
                  <a:srgbClr val="374151"/>
                </a:solidFill>
                <a:effectLst/>
                <a:latin typeface="Söhne"/>
              </a:rPr>
              <a:t>: Customer Segmentation for a Supermarket, Image Compression, Identifying Topics in News Articles.</a:t>
            </a:r>
          </a:p>
          <a:p>
            <a:pPr algn="l">
              <a:buFont typeface="+mj-lt"/>
              <a:buAutoNum type="arabicPeriod"/>
            </a:pPr>
            <a:r>
              <a:rPr lang="en-US" b="1" i="0" dirty="0">
                <a:solidFill>
                  <a:srgbClr val="374151"/>
                </a:solidFill>
                <a:effectLst/>
                <a:latin typeface="Söhne"/>
              </a:rPr>
              <a:t>Anomaly Detection</a:t>
            </a:r>
            <a:r>
              <a:rPr lang="en-US" b="0" i="0" dirty="0">
                <a:solidFill>
                  <a:srgbClr val="374151"/>
                </a:solidFill>
                <a:effectLst/>
                <a:latin typeface="Söhne"/>
              </a:rPr>
              <a:t>: Credit Card Fraud Detection, Detecting Manufacturing Defects.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Playing Chess Against a Computer, Self-driving Car.</a:t>
            </a:r>
          </a:p>
        </p:txBody>
      </p:sp>
    </p:spTree>
    <p:extLst>
      <p:ext uri="{BB962C8B-B14F-4D97-AF65-F5344CB8AC3E}">
        <p14:creationId xmlns:p14="http://schemas.microsoft.com/office/powerpoint/2010/main" val="644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9949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1840587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a:t>
            </a:r>
          </a:p>
          <a:p>
            <a:pPr marL="444498" indent="-342900">
              <a:buSzPts val="2400"/>
              <a:buFont typeface="Arial" panose="020B0604020202020204" pitchFamily="34" charset="0"/>
              <a:buChar char="•"/>
            </a:pPr>
            <a:r>
              <a:rPr lang="en-US" dirty="0"/>
              <a:t>First HW Assignment next Tuesday. </a:t>
            </a:r>
          </a:p>
          <a:p>
            <a:pPr marL="1054083" lvl="1" indent="-342900">
              <a:buSzPts val="2400"/>
              <a:buFont typeface="Arial" panose="020B0604020202020204" pitchFamily="34" charset="0"/>
              <a:buChar char="•"/>
            </a:pPr>
            <a:r>
              <a:rPr lang="en-US" dirty="0"/>
              <a:t>Submission deadline on GitHub + MyCourses.</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Class Exercise:</a:t>
            </a:r>
          </a:p>
          <a:p>
            <a:pPr marL="101598" algn="ctr">
              <a:buSzPct val="100000"/>
            </a:pPr>
            <a:r>
              <a:rPr lang="en-US" sz="4000" b="1" dirty="0">
                <a:solidFill>
                  <a:srgbClr val="D95E00"/>
                </a:solidFill>
              </a:rPr>
              <a:t>Categorize tasks into Types of ML Models</a:t>
            </a:r>
            <a:endParaRPr lang="en-US" sz="4800" b="1" dirty="0">
              <a:solidFill>
                <a:srgbClr val="D95E00"/>
              </a:solidFill>
            </a:endParaRPr>
          </a:p>
        </p:txBody>
      </p:sp>
    </p:spTree>
    <p:extLst>
      <p:ext uri="{BB962C8B-B14F-4D97-AF65-F5344CB8AC3E}">
        <p14:creationId xmlns:p14="http://schemas.microsoft.com/office/powerpoint/2010/main" val="32609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algn="l">
              <a:buFont typeface="+mj-lt"/>
              <a:buAutoNum type="arabicPeriod"/>
            </a:pPr>
            <a:r>
              <a:rPr lang="en-US" sz="1800" b="1" i="0" dirty="0">
                <a:solidFill>
                  <a:srgbClr val="000000"/>
                </a:solidFill>
                <a:effectLst/>
                <a:latin typeface="Söhne"/>
              </a:rPr>
              <a:t>Movie Recommendation System</a:t>
            </a:r>
            <a:r>
              <a:rPr lang="en-US" sz="1800" b="0" i="0" dirty="0">
                <a:solidFill>
                  <a:srgbClr val="000000"/>
                </a:solidFill>
                <a:effectLst/>
                <a:latin typeface="Söhne"/>
              </a:rPr>
              <a:t>: A system that suggests movies to users based on movies they've previously liked.</a:t>
            </a:r>
          </a:p>
          <a:p>
            <a:pPr algn="l">
              <a:buFont typeface="+mj-lt"/>
              <a:buAutoNum type="arabicPeriod"/>
            </a:pPr>
            <a:r>
              <a:rPr lang="en-US" sz="1800" b="1" i="0" dirty="0">
                <a:solidFill>
                  <a:srgbClr val="000000"/>
                </a:solidFill>
                <a:effectLst/>
                <a:latin typeface="Söhne"/>
              </a:rPr>
              <a:t>Customer Segmentation for a Supermarket</a:t>
            </a:r>
            <a:r>
              <a:rPr lang="en-US" sz="1800" b="0" i="0" dirty="0">
                <a:solidFill>
                  <a:srgbClr val="000000"/>
                </a:solidFill>
                <a:effectLst/>
                <a:latin typeface="Söhne"/>
              </a:rPr>
              <a:t>: Analyzing purchase data to group customers into different clusters or segments based on their shopping patterns.</a:t>
            </a:r>
          </a:p>
          <a:p>
            <a:pPr algn="l">
              <a:buFont typeface="+mj-lt"/>
              <a:buAutoNum type="arabicPeriod"/>
            </a:pPr>
            <a:r>
              <a:rPr lang="en-US" sz="1800" b="1" i="0" dirty="0">
                <a:solidFill>
                  <a:srgbClr val="000000"/>
                </a:solidFill>
                <a:effectLst/>
                <a:latin typeface="Söhne"/>
              </a:rPr>
              <a:t>Credit Card Fraud Detection</a:t>
            </a:r>
            <a:r>
              <a:rPr lang="en-US" sz="1800" b="0" i="0" dirty="0">
                <a:solidFill>
                  <a:srgbClr val="000000"/>
                </a:solidFill>
                <a:effectLst/>
                <a:latin typeface="Söhne"/>
              </a:rPr>
              <a:t>: Monitoring credit card transactions to flag suspicious activities that don't align with a user's typical behavior.</a:t>
            </a:r>
          </a:p>
          <a:p>
            <a:pPr algn="l">
              <a:buFont typeface="+mj-lt"/>
              <a:buAutoNum type="arabicPeriod"/>
            </a:pPr>
            <a:r>
              <a:rPr lang="en-US" sz="1800" b="1" i="0" dirty="0">
                <a:solidFill>
                  <a:srgbClr val="000000"/>
                </a:solidFill>
                <a:effectLst/>
                <a:latin typeface="Söhne"/>
              </a:rPr>
              <a:t>Playing Chess Against a Computer</a:t>
            </a:r>
            <a:r>
              <a:rPr lang="en-US" sz="1800" b="0" i="0" dirty="0">
                <a:solidFill>
                  <a:srgbClr val="000000"/>
                </a:solidFill>
                <a:effectLst/>
                <a:latin typeface="Söhne"/>
              </a:rPr>
              <a:t>: Training a computer program to improve its chess game by playing thousands of games and learning from its moves.</a:t>
            </a:r>
          </a:p>
          <a:p>
            <a:pPr algn="l">
              <a:buFont typeface="+mj-lt"/>
              <a:buAutoNum type="arabicPeriod"/>
            </a:pPr>
            <a:r>
              <a:rPr lang="en-US" sz="1800" b="1" i="0" dirty="0">
                <a:solidFill>
                  <a:srgbClr val="000000"/>
                </a:solidFill>
                <a:effectLst/>
                <a:latin typeface="Söhne"/>
              </a:rPr>
              <a:t>Predicting House Prices</a:t>
            </a:r>
            <a:r>
              <a:rPr lang="en-US" sz="1800" b="0" i="0" dirty="0">
                <a:solidFill>
                  <a:srgbClr val="000000"/>
                </a:solidFill>
                <a:effectLst/>
                <a:latin typeface="Söhne"/>
              </a:rPr>
              <a:t>: Using features like the number of rooms, location, and age of a house to predict its sale price.</a:t>
            </a:r>
          </a:p>
          <a:p>
            <a:pPr algn="l">
              <a:buFont typeface="+mj-lt"/>
              <a:buAutoNum type="arabicPeriod"/>
            </a:pPr>
            <a:r>
              <a:rPr lang="en-US" sz="1800" b="1" i="0" dirty="0">
                <a:solidFill>
                  <a:srgbClr val="000000"/>
                </a:solidFill>
                <a:effectLst/>
                <a:latin typeface="Söhne"/>
              </a:rPr>
              <a:t>Image Compression</a:t>
            </a:r>
            <a:r>
              <a:rPr lang="en-US" sz="1800" b="0" i="0" dirty="0">
                <a:solidFill>
                  <a:srgbClr val="000000"/>
                </a:solidFill>
                <a:effectLst/>
                <a:latin typeface="Söhne"/>
              </a:rPr>
              <a:t>: Reducing the size of an image file without significantly reducing its quality, by grouping similar pixel values.</a:t>
            </a:r>
          </a:p>
          <a:p>
            <a:pPr algn="l">
              <a:buFont typeface="+mj-lt"/>
              <a:buAutoNum type="arabicPeriod"/>
            </a:pPr>
            <a:r>
              <a:rPr lang="en-US" sz="1800" b="1" i="0" dirty="0">
                <a:solidFill>
                  <a:srgbClr val="000000"/>
                </a:solidFill>
                <a:effectLst/>
                <a:latin typeface="Söhne"/>
              </a:rPr>
              <a:t>Identifying Topics in News Articles</a:t>
            </a:r>
            <a:r>
              <a:rPr lang="en-US" sz="1800" b="0" i="0" dirty="0">
                <a:solidFill>
                  <a:srgbClr val="000000"/>
                </a:solidFill>
                <a:effectLst/>
                <a:latin typeface="Söhne"/>
              </a:rPr>
              <a:t>: Going through thousands of news articles and determining the main topics or themes without prior labels.</a:t>
            </a:r>
          </a:p>
          <a:p>
            <a:pPr algn="l">
              <a:buFont typeface="+mj-lt"/>
              <a:buAutoNum type="arabicPeriod"/>
            </a:pPr>
            <a:r>
              <a:rPr lang="en-US" sz="1800" b="1" i="0" dirty="0">
                <a:solidFill>
                  <a:srgbClr val="000000"/>
                </a:solidFill>
                <a:effectLst/>
                <a:latin typeface="Söhne"/>
              </a:rPr>
              <a:t>Self-driving Car</a:t>
            </a:r>
            <a:r>
              <a:rPr lang="en-US" sz="1800" b="0" i="0" dirty="0">
                <a:solidFill>
                  <a:srgbClr val="000000"/>
                </a:solidFill>
                <a:effectLst/>
                <a:latin typeface="Söhne"/>
              </a:rPr>
              <a:t>: Training a car to drive on its own by navigating and reacting to its environment.</a:t>
            </a:r>
          </a:p>
          <a:p>
            <a:pPr algn="l">
              <a:buFont typeface="+mj-lt"/>
              <a:buAutoNum type="arabicPeriod"/>
            </a:pPr>
            <a:r>
              <a:rPr lang="en-US" sz="1800" b="1" i="0" dirty="0">
                <a:solidFill>
                  <a:srgbClr val="000000"/>
                </a:solidFill>
                <a:effectLst/>
                <a:latin typeface="Söhne"/>
              </a:rPr>
              <a:t>Identifying Customers Who Might Churn</a:t>
            </a:r>
            <a:r>
              <a:rPr lang="en-US" sz="1800" b="0" i="0" dirty="0">
                <a:solidFill>
                  <a:srgbClr val="000000"/>
                </a:solidFill>
                <a:effectLst/>
                <a:latin typeface="Söhne"/>
              </a:rPr>
              <a:t>: Based on a customer's activity, purchase history, and feedback, predicting if they might leave the service.</a:t>
            </a:r>
          </a:p>
          <a:p>
            <a:pPr algn="l">
              <a:buFont typeface="+mj-lt"/>
              <a:buAutoNum type="arabicPeriod"/>
            </a:pPr>
            <a:r>
              <a:rPr lang="en-US" sz="1800" b="1" i="0" dirty="0">
                <a:solidFill>
                  <a:srgbClr val="000000"/>
                </a:solidFill>
                <a:effectLst/>
                <a:latin typeface="Söhne"/>
              </a:rPr>
              <a:t>Detecting Manufacturing Defects</a:t>
            </a:r>
            <a:r>
              <a:rPr lang="en-US" sz="1800" b="0" i="0" dirty="0">
                <a:solidFill>
                  <a:srgbClr val="000000"/>
                </a:solidFill>
                <a:effectLst/>
                <a:latin typeface="Söhne"/>
              </a:rPr>
              <a:t>: Monitoring a manufacturing assembly line to detect products that don't meet the quality standards.</a:t>
            </a:r>
          </a:p>
        </p:txBody>
      </p:sp>
    </p:spTree>
    <p:extLst>
      <p:ext uri="{BB962C8B-B14F-4D97-AF65-F5344CB8AC3E}">
        <p14:creationId xmlns:p14="http://schemas.microsoft.com/office/powerpoint/2010/main" val="155688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228299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330472" y="1286525"/>
            <a:ext cx="11277600" cy="5042664"/>
          </a:xfrm>
          <a:prstGeom prst="rect">
            <a:avLst/>
          </a:prstGeom>
          <a:noFill/>
          <a:ln>
            <a:noFill/>
          </a:ln>
        </p:spPr>
        <p:txBody>
          <a:bodyPr spcFirstLastPara="1" wrap="square" lIns="121900" tIns="121900" rIns="121900" bIns="121900" anchor="t" anchorCtr="0">
            <a:noAutofit/>
          </a:bodyPr>
          <a:lstStyle/>
          <a:p>
            <a:r>
              <a:rPr lang="en-US" b="1" dirty="0"/>
              <a:t>Scenario</a:t>
            </a:r>
            <a:r>
              <a:rPr lang="en-US" dirty="0"/>
              <a:t>: Guessing a fruit (apple, banana, orange) from a basket based on features (shape, texture, smell).</a:t>
            </a:r>
          </a:p>
          <a:p>
            <a:r>
              <a:rPr lang="en-US" b="1" dirty="0"/>
              <a:t>Prior Knowledge</a:t>
            </a:r>
            <a:r>
              <a:rPr lang="en-US" dirty="0"/>
              <a:t>: Initial chance based on past experiences. </a:t>
            </a:r>
            <a:r>
              <a:rPr lang="en-US" i="1" dirty="0"/>
              <a:t>Example: 50% chance it's an apple if half the fruits you've seen were apples.</a:t>
            </a:r>
            <a:endParaRPr lang="en-US" dirty="0"/>
          </a:p>
          <a:p>
            <a:r>
              <a:rPr lang="en-US" b="1" dirty="0"/>
              <a:t>Feature Evidence</a:t>
            </a:r>
            <a:r>
              <a:rPr lang="en-US" dirty="0"/>
              <a:t>: Using fruit features to refine guess. </a:t>
            </a:r>
            <a:r>
              <a:rPr lang="en-US" i="1" dirty="0"/>
              <a:t>Example: Round &amp; smooth? Probably not a banana. Citrusy smell? Likely an orange.</a:t>
            </a:r>
            <a:endParaRPr lang="en-US" dirty="0"/>
          </a:p>
          <a:p>
            <a:r>
              <a:rPr lang="en-US" b="1" dirty="0"/>
              <a:t>Combining Information</a:t>
            </a:r>
            <a:r>
              <a:rPr lang="en-US" dirty="0"/>
              <a:t>: Merges prior knowledge with evidence for an educated guess.</a:t>
            </a:r>
          </a:p>
          <a:p>
            <a:r>
              <a:rPr lang="en-US" b="1" dirty="0"/>
              <a:t>"Naive" Assumption</a:t>
            </a:r>
            <a:r>
              <a:rPr lang="en-US" dirty="0"/>
              <a:t>: Each feature (e.g., shape, smell) is treated as independent of others.</a:t>
            </a:r>
          </a:p>
          <a:p>
            <a:endParaRPr lang="en-US" dirty="0"/>
          </a:p>
          <a:p>
            <a:pPr algn="ctr"/>
            <a:r>
              <a:rPr lang="en-US" b="1" u="sng" dirty="0"/>
              <a:t>Key Takeaway</a:t>
            </a:r>
            <a:r>
              <a:rPr lang="en-US" u="sng" dirty="0"/>
              <a:t>: Uses prior knowledge &amp; individual feature evidence, making simplified (naive) assumptions, to make educated guesses.</a:t>
            </a:r>
          </a:p>
        </p:txBody>
      </p:sp>
    </p:spTree>
    <p:extLst>
      <p:ext uri="{BB962C8B-B14F-4D97-AF65-F5344CB8AC3E}">
        <p14:creationId xmlns:p14="http://schemas.microsoft.com/office/powerpoint/2010/main" val="584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p(spam)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Types of Machine Learning models</a:t>
            </a:r>
          </a:p>
          <a:p>
            <a:pPr marL="558798"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185618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a:t>A linear model for Life satisfaction:</a:t>
            </a:r>
          </a:p>
          <a:p>
            <a:pPr marL="711183" lvl="1">
              <a:buSzPct val="100000"/>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101598">
              <a:buSzPct val="100000"/>
            </a:pPr>
            <a:r>
              <a:rPr lang="en-US" sz="2000" dirty="0"/>
              <a:t>	where, the two model parameters are, </a:t>
            </a:r>
            <a:r>
              <a:rPr lang="en-US" sz="2000" i="1" dirty="0"/>
              <a:t>θ</a:t>
            </a:r>
            <a:r>
              <a:rPr lang="en-US" sz="2000" i="1" baseline="-25000" dirty="0"/>
              <a:t>0</a:t>
            </a:r>
            <a:r>
              <a:rPr lang="en-US" sz="2000" dirty="0"/>
              <a:t> and </a:t>
            </a:r>
            <a:r>
              <a:rPr lang="en-US" sz="2000" i="1" dirty="0"/>
              <a:t>θ</a:t>
            </a:r>
            <a:r>
              <a:rPr lang="en-US" sz="2000" i="1" baseline="-25000" dirty="0"/>
              <a:t>1</a:t>
            </a:r>
            <a:endParaRPr lang="en-US" sz="2000" i="1" dirty="0"/>
          </a:p>
          <a:p>
            <a:pPr marL="101598">
              <a:buSzPct val="100000"/>
            </a:pPr>
            <a:r>
              <a:rPr lang="en-US" sz="2000" dirty="0"/>
              <a:t>		, tweak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 you use your linear model, </a:t>
            </a:r>
            <a:r>
              <a:rPr lang="en-US" sz="2000" dirty="0"/>
              <a:t>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6537</TotalTime>
  <Words>3410</Words>
  <Application>Microsoft Macintosh PowerPoint</Application>
  <PresentationFormat>Widescreen</PresentationFormat>
  <Paragraphs>434</Paragraphs>
  <Slides>46</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MS Gothic</vt:lpstr>
      <vt:lpstr>Arial</vt:lpstr>
      <vt:lpstr>Calibri</vt:lpstr>
      <vt:lpstr>Georgia</vt:lpstr>
      <vt:lpstr>Söhne</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PowerPoint Presentation</vt:lpstr>
      <vt:lpstr>PowerPoint Presentation</vt:lpstr>
      <vt:lpstr>Naïve Bayes Classifier</vt:lpstr>
      <vt:lpstr>Naïve Bayes Classifier - Analogy</vt:lpstr>
      <vt:lpstr>Bayes Theorem</vt:lpstr>
      <vt:lpstr>Bayes Theorem</vt:lpstr>
      <vt:lpstr>Bayes Classifier</vt:lpstr>
      <vt:lpstr>Bayes Classifier</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418</cp:revision>
  <cp:lastPrinted>2018-04-25T02:50:23Z</cp:lastPrinted>
  <dcterms:created xsi:type="dcterms:W3CDTF">2021-08-24T04:52:52Z</dcterms:created>
  <dcterms:modified xsi:type="dcterms:W3CDTF">2023-08-31T13:18:54Z</dcterms:modified>
</cp:coreProperties>
</file>