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0"/>
  </p:notesMasterIdLst>
  <p:handoutMasterIdLst>
    <p:handoutMasterId r:id="rId61"/>
  </p:handoutMasterIdLst>
  <p:sldIdLst>
    <p:sldId id="266" r:id="rId2"/>
    <p:sldId id="293" r:id="rId3"/>
    <p:sldId id="382" r:id="rId4"/>
    <p:sldId id="359" r:id="rId5"/>
    <p:sldId id="298" r:id="rId6"/>
    <p:sldId id="417" r:id="rId7"/>
    <p:sldId id="1162" r:id="rId8"/>
    <p:sldId id="1163" r:id="rId9"/>
    <p:sldId id="1164" r:id="rId10"/>
    <p:sldId id="1165" r:id="rId11"/>
    <p:sldId id="1166" r:id="rId12"/>
    <p:sldId id="1167" r:id="rId13"/>
    <p:sldId id="1168" r:id="rId14"/>
    <p:sldId id="1169" r:id="rId15"/>
    <p:sldId id="1171" r:id="rId16"/>
    <p:sldId id="1172" r:id="rId17"/>
    <p:sldId id="1173" r:id="rId18"/>
    <p:sldId id="1174" r:id="rId19"/>
    <p:sldId id="418" r:id="rId20"/>
    <p:sldId id="1175" r:id="rId21"/>
    <p:sldId id="421" r:id="rId22"/>
    <p:sldId id="1176" r:id="rId23"/>
    <p:sldId id="456" r:id="rId24"/>
    <p:sldId id="1177" r:id="rId25"/>
    <p:sldId id="423" r:id="rId26"/>
    <p:sldId id="424" r:id="rId27"/>
    <p:sldId id="425" r:id="rId28"/>
    <p:sldId id="426" r:id="rId29"/>
    <p:sldId id="427" r:id="rId30"/>
    <p:sldId id="428" r:id="rId31"/>
    <p:sldId id="1179" r:id="rId32"/>
    <p:sldId id="429" r:id="rId33"/>
    <p:sldId id="430" r:id="rId34"/>
    <p:sldId id="1180" r:id="rId35"/>
    <p:sldId id="432" r:id="rId36"/>
    <p:sldId id="1183" r:id="rId37"/>
    <p:sldId id="434" r:id="rId38"/>
    <p:sldId id="1181" r:id="rId39"/>
    <p:sldId id="1182" r:id="rId40"/>
    <p:sldId id="436" r:id="rId41"/>
    <p:sldId id="437" r:id="rId42"/>
    <p:sldId id="1186" r:id="rId43"/>
    <p:sldId id="1187" r:id="rId44"/>
    <p:sldId id="1188" r:id="rId45"/>
    <p:sldId id="1185" r:id="rId46"/>
    <p:sldId id="1184" r:id="rId47"/>
    <p:sldId id="439" r:id="rId48"/>
    <p:sldId id="442" r:id="rId49"/>
    <p:sldId id="440" r:id="rId50"/>
    <p:sldId id="443" r:id="rId51"/>
    <p:sldId id="444" r:id="rId52"/>
    <p:sldId id="445" r:id="rId53"/>
    <p:sldId id="1189" r:id="rId54"/>
    <p:sldId id="1190" r:id="rId55"/>
    <p:sldId id="1191" r:id="rId56"/>
    <p:sldId id="416" r:id="rId57"/>
    <p:sldId id="410" r:id="rId58"/>
    <p:sldId id="290" r:id="rId5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382"/>
            <p14:sldId id="359"/>
            <p14:sldId id="298"/>
            <p14:sldId id="417"/>
            <p14:sldId id="1162"/>
            <p14:sldId id="1163"/>
            <p14:sldId id="1164"/>
            <p14:sldId id="1165"/>
            <p14:sldId id="1166"/>
            <p14:sldId id="1167"/>
            <p14:sldId id="1168"/>
            <p14:sldId id="1169"/>
            <p14:sldId id="1171"/>
            <p14:sldId id="1172"/>
            <p14:sldId id="1173"/>
            <p14:sldId id="1174"/>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1191"/>
            <p14:sldId id="41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5810" autoAdjust="0"/>
  </p:normalViewPr>
  <p:slideViewPr>
    <p:cSldViewPr snapToGrid="0" snapToObjects="1">
      <p:cViewPr varScale="1">
        <p:scale>
          <a:sx n="115" d="100"/>
          <a:sy n="115" d="100"/>
        </p:scale>
        <p:origin x="376"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30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0638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6731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8.sv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10</a:t>
            </a:r>
          </a:p>
          <a:p>
            <a:r>
              <a:rPr lang="en-US" sz="1800" i="1" dirty="0">
                <a:solidFill>
                  <a:schemeClr val="bg1">
                    <a:lumMod val="75000"/>
                  </a:schemeClr>
                </a:solidFill>
              </a:rPr>
              <a:t>(material sources cited in the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September 23,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p>
        </p:txBody>
      </p:sp>
      <p:pic>
        <p:nvPicPr>
          <p:cNvPr id="21" name="Picture 2054" descr="training process">
            <a:extLst>
              <a:ext uri="{FF2B5EF4-FFF2-40B4-BE49-F238E27FC236}">
                <a16:creationId xmlns:a16="http://schemas.microsoft.com/office/drawing/2014/main" id="{4045192C-909C-4855-8020-E670B5E9FD5A}"/>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323083" y="2047820"/>
            <a:ext cx="8154191" cy="3590109"/>
          </a:xfrm>
          <a:prstGeom prst="rect">
            <a:avLst/>
          </a:prstGeom>
          <a:noFill/>
          <a:ln>
            <a:solidFill>
              <a:srgbClr val="E5661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will be due at 11:59 pm on 09/30. No extensions.</a:t>
            </a:r>
          </a:p>
          <a:p>
            <a:pPr marL="444498" indent="-342900">
              <a:buSzPts val="2400"/>
              <a:buFont typeface="Arial" panose="020B0604020202020204" pitchFamily="34" charset="0"/>
              <a:buChar char="•"/>
            </a:pPr>
            <a:r>
              <a:rPr lang="en-US" dirty="0"/>
              <a:t>Reach out to the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Z1</a:t>
            </a:r>
            <a:r>
              <a:rPr lang="pl-PL" dirty="0">
                <a:solidFill>
                  <a:srgbClr val="292929"/>
                </a:solidFill>
                <a:latin typeface="Bahnschrift" panose="020B0502040204020203" pitchFamily="34" charset="0"/>
              </a:rPr>
              <a:t> = W1*In1 + W2*In2 + W3*In3 + W4*In4 + W5*In5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(Z1)</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514" y="4505275"/>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331" y="3200210"/>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This Lecture</a:t>
            </a:r>
            <a:endParaRPr sz="4000" b="1" dirty="0">
              <a:solidFill>
                <a:srgbClr val="E46102"/>
              </a:solidFill>
            </a:endParaRPr>
          </a:p>
        </p:txBody>
      </p:sp>
      <p:sp>
        <p:nvSpPr>
          <p:cNvPr id="96" name="Google Shape;96;p14"/>
          <p:cNvSpPr txBox="1"/>
          <p:nvPr/>
        </p:nvSpPr>
        <p:spPr>
          <a:xfrm>
            <a:off x="521776" y="1382233"/>
            <a:ext cx="11320698" cy="4715424"/>
          </a:xfrm>
          <a:prstGeom prst="rect">
            <a:avLst/>
          </a:prstGeom>
          <a:noFill/>
          <a:ln>
            <a:noFill/>
          </a:ln>
        </p:spPr>
        <p:txBody>
          <a:bodyPr spcFirstLastPara="1" wrap="square" lIns="121900" tIns="121900" rIns="121900" bIns="121900" anchor="t" anchorCtr="0">
            <a:noAutofit/>
          </a:bodyPr>
          <a:lstStyle/>
          <a:p>
            <a:pPr marL="514350" indent="-514350">
              <a:buAutoNum type="arabicPeriod"/>
            </a:pPr>
            <a:r>
              <a:rPr lang="en-US" dirty="0"/>
              <a:t>An end-to-end machine learning model pipeline</a:t>
            </a:r>
          </a:p>
          <a:p>
            <a:pPr marL="1066785" lvl="1" indent="-457200">
              <a:buFont typeface="+mj-lt"/>
              <a:buAutoNum type="alphaLcParenR"/>
            </a:pPr>
            <a:r>
              <a:rPr lang="en-US" b="1" dirty="0"/>
              <a:t>Classification</a:t>
            </a:r>
            <a:r>
              <a:rPr lang="en-US" dirty="0"/>
              <a:t>, Clustering, Anomaly detection, …</a:t>
            </a:r>
          </a:p>
          <a:p>
            <a:pPr marL="1066785" lvl="1" indent="-457200">
              <a:buFont typeface="+mj-lt"/>
              <a:buAutoNum type="alphaLcParenR"/>
            </a:pPr>
            <a:r>
              <a:rPr lang="en-US" dirty="0"/>
              <a:t>Performance Measures</a:t>
            </a:r>
          </a:p>
          <a:p>
            <a:pPr marL="1066785" lvl="1" indent="-457200">
              <a:buFont typeface="+mj-lt"/>
              <a:buAutoNum type="alphaLcParenR"/>
            </a:pPr>
            <a:r>
              <a:rPr lang="en-US" dirty="0"/>
              <a:t>Error Analysis</a:t>
            </a:r>
          </a:p>
          <a:p>
            <a:pPr lvl="1"/>
            <a:endParaRPr lang="en-US" dirty="0"/>
          </a:p>
          <a:p>
            <a:pPr marL="457200" indent="-457200">
              <a:buAutoNum type="arabicPeriod"/>
            </a:pPr>
            <a:r>
              <a:rPr lang="en-US" dirty="0"/>
              <a:t>Training Models – Linear </a:t>
            </a:r>
          </a:p>
          <a:p>
            <a:pPr marL="1066785" lvl="1" indent="-457200">
              <a:buFont typeface="+mj-lt"/>
              <a:buAutoNum type="alphaLcParenR"/>
            </a:pPr>
            <a:r>
              <a:rPr lang="en-US" dirty="0"/>
              <a:t>Linear Regression</a:t>
            </a:r>
          </a:p>
          <a:p>
            <a:pPr marL="1066785" lvl="1" indent="-457200">
              <a:buFont typeface="+mj-lt"/>
              <a:buAutoNum type="alphaLcParenR"/>
            </a:pPr>
            <a:r>
              <a:rPr lang="en-US" dirty="0"/>
              <a:t>Gradient Descent</a:t>
            </a:r>
          </a:p>
          <a:p>
            <a:pPr marL="1066785" lvl="1" indent="-457200">
              <a:buFont typeface="+mj-lt"/>
              <a:buAutoNum type="alphaLcParenR"/>
            </a:pPr>
            <a:r>
              <a:rPr lang="en-US" dirty="0"/>
              <a:t>Polynomial Regression</a:t>
            </a:r>
          </a:p>
          <a:p>
            <a:pPr marL="1066785" lvl="1" indent="-457200">
              <a:buFont typeface="+mj-lt"/>
              <a:buAutoNum type="alphaLcParenR"/>
            </a:pPr>
            <a:r>
              <a:rPr lang="en-US" dirty="0"/>
              <a:t>Regularized Linear Models</a:t>
            </a:r>
          </a:p>
          <a:p>
            <a:pPr marL="1066785" lvl="1" indent="-457200">
              <a:buFont typeface="+mj-lt"/>
              <a:buAutoNum type="alphaLcParenR"/>
            </a:pPr>
            <a:r>
              <a:rPr lang="en-US" dirty="0"/>
              <a:t>Logistic Regression</a:t>
            </a:r>
          </a:p>
          <a:p>
            <a:pPr marL="1066785" lvl="1" indent="-457200">
              <a:buAutoNum type="alphaLcParenR"/>
            </a:pPr>
            <a:endParaRPr lang="en-US" dirty="0"/>
          </a:p>
          <a:p>
            <a:pPr marL="457200" indent="-457200">
              <a:buAutoNum type="arabicPeriod"/>
            </a:pPr>
            <a:endParaRPr lang="en-US" dirty="0"/>
          </a:p>
        </p:txBody>
      </p:sp>
    </p:spTree>
    <p:extLst>
      <p:ext uri="{BB962C8B-B14F-4D97-AF65-F5344CB8AC3E}">
        <p14:creationId xmlns:p14="http://schemas.microsoft.com/office/powerpoint/2010/main" val="10668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913092" y="2090172"/>
            <a:ext cx="6621564"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traditional regression - Change beta in isolation without impacting other beta coefficients. </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are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a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3170099"/>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endParaRPr lang="en-US" sz="2000" dirty="0"/>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995875" y="4914830"/>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flipV="1">
            <a:off x="3259406" y="5464666"/>
            <a:ext cx="1564385" cy="1110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Artificial Neural Networks</a:t>
            </a:r>
          </a:p>
          <a:p>
            <a:pPr marL="1066785" lvl="1" indent="-457200">
              <a:buFont typeface="Arial" panose="020B0604020202020204" pitchFamily="34" charset="0"/>
              <a:buChar char="•"/>
            </a:pPr>
            <a:r>
              <a:rPr lang="en-US" dirty="0"/>
              <a:t>Theory: 1 hour mins</a:t>
            </a:r>
          </a:p>
          <a:p>
            <a:pPr marL="1066785" lvl="1" indent="-457200">
              <a:buFont typeface="Arial" panose="020B0604020202020204" pitchFamily="34" charset="0"/>
              <a:buChar char="•"/>
            </a:pPr>
            <a:r>
              <a:rPr lang="en-US" dirty="0"/>
              <a:t>Online code practice + Questions – 15-20 mins</a:t>
            </a:r>
          </a:p>
          <a:p>
            <a:pPr marL="1066785" lvl="1" indent="-457200">
              <a:buFont typeface="Arial" panose="020B0604020202020204" pitchFamily="34" charset="0"/>
              <a:buChar char="•"/>
            </a:pPr>
            <a:r>
              <a:rPr lang="en-US" strike="sngStrike" dirty="0"/>
              <a:t>Pop-quiz - 10 mins</a:t>
            </a:r>
            <a:endParaRPr lang="en-US" dirty="0"/>
          </a:p>
          <a:p>
            <a:pPr lvl="1"/>
            <a:endParaRPr lang="en-US"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NN for reading pixels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7" y="1805233"/>
            <a:ext cx="6996100" cy="454854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feedforward network</a:t>
            </a:r>
          </a:p>
          <a:p>
            <a:pPr marL="342900" indent="-342900">
              <a:buFont typeface="Arial" panose="020B0604020202020204" pitchFamily="34" charset="0"/>
              <a:buChar char="•"/>
            </a:pPr>
            <a:r>
              <a:rPr lang="en-US" dirty="0">
                <a:solidFill>
                  <a:srgbClr val="292929"/>
                </a:solidFill>
              </a:rPr>
              <a:t>trained using Back- propagation </a:t>
            </a:r>
          </a:p>
          <a:p>
            <a:pPr marL="342900" indent="-342900">
              <a:buFont typeface="Arial" panose="020B0604020202020204" pitchFamily="34" charset="0"/>
              <a:buChar char="•"/>
            </a:pPr>
            <a:endParaRPr lang="en-US" dirty="0">
              <a:solidFill>
                <a:srgbClr val="292929"/>
              </a:solidFill>
            </a:endParaRPr>
          </a:p>
        </p:txBody>
      </p:sp>
      <p:graphicFrame>
        <p:nvGraphicFramePr>
          <p:cNvPr id="5" name="Object 2052">
            <a:extLst>
              <a:ext uri="{FF2B5EF4-FFF2-40B4-BE49-F238E27FC236}">
                <a16:creationId xmlns:a16="http://schemas.microsoft.com/office/drawing/2014/main" id="{753E2E5C-83A4-4A9F-98F6-A5955393117C}"/>
              </a:ext>
            </a:extLst>
          </p:cNvPr>
          <p:cNvGraphicFramePr>
            <a:graphicFrameLocks noChangeAspect="1"/>
          </p:cNvGraphicFramePr>
          <p:nvPr>
            <p:extLst>
              <p:ext uri="{D42A27DB-BD31-4B8C-83A1-F6EECF244321}">
                <p14:modId xmlns:p14="http://schemas.microsoft.com/office/powerpoint/2010/main" val="845633667"/>
              </p:ext>
            </p:extLst>
          </p:nvPr>
        </p:nvGraphicFramePr>
        <p:xfrm>
          <a:off x="8182465" y="1669330"/>
          <a:ext cx="3399165" cy="4019838"/>
        </p:xfrm>
        <a:graphic>
          <a:graphicData uri="http://schemas.openxmlformats.org/presentationml/2006/ole">
            <mc:AlternateContent xmlns:mc="http://schemas.openxmlformats.org/markup-compatibility/2006">
              <mc:Choice xmlns:v="urn:schemas-microsoft-com:vml" Requires="v">
                <p:oleObj spid="_x0000_s34822" r:id="rId4" imgW="5829300" imgH="6896100" progId="Word.Document.8">
                  <p:embed/>
                </p:oleObj>
              </mc:Choice>
              <mc:Fallback>
                <p:oleObj r:id="rId4" imgW="5829300" imgH="6896100" progId="Word.Document.8">
                  <p:embed/>
                  <p:pic>
                    <p:nvPicPr>
                      <p:cNvPr id="151556" name="Object 2052">
                        <a:extLst>
                          <a:ext uri="{FF2B5EF4-FFF2-40B4-BE49-F238E27FC236}">
                            <a16:creationId xmlns:a16="http://schemas.microsoft.com/office/drawing/2014/main" id="{A9805CBE-A44E-4C66-A5FD-EEC6C563A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465" y="1669330"/>
                        <a:ext cx="3399165" cy="4019838"/>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83669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 </a:t>
            </a:r>
          </a:p>
          <a:p>
            <a:pPr lvl="1"/>
            <a:endParaRPr lang="en-US" dirty="0"/>
          </a:p>
          <a:p>
            <a:pPr lvl="1"/>
            <a:r>
              <a:rPr lang="en-US" dirty="0"/>
              <a:t>Coding exercise is from Kaggle.com</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12011</TotalTime>
  <Words>2570</Words>
  <Application>Microsoft Macintosh PowerPoint</Application>
  <PresentationFormat>Widescreen</PresentationFormat>
  <Paragraphs>372</Paragraphs>
  <Slides>58</Slides>
  <Notes>55</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0" baseType="lpstr">
      <vt:lpstr>MS Gothic</vt:lpstr>
      <vt:lpstr>Arial</vt:lpstr>
      <vt:lpstr>Bahnschrift</vt:lpstr>
      <vt:lpstr>Calibri</vt:lpstr>
      <vt:lpstr>Charter</vt:lpstr>
      <vt:lpstr>Charter</vt:lpstr>
      <vt:lpstr>Georgia</vt:lpstr>
      <vt:lpstr>System Font Regular</vt:lpstr>
      <vt:lpstr>Tahoma</vt:lpstr>
      <vt:lpstr>Wingdings</vt:lpstr>
      <vt:lpstr>RIT</vt:lpstr>
      <vt:lpstr>Word.Document.8</vt:lpstr>
      <vt:lpstr>PowerPoint Presentation</vt:lpstr>
      <vt:lpstr>PowerPoint Presentation</vt:lpstr>
      <vt:lpstr>This Lecture</vt:lpstr>
      <vt:lpstr>Classification Models</vt:lpstr>
      <vt:lpstr>Lecture Agenda</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Supervised Learning</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Computing Cost Function for ANN</vt:lpstr>
      <vt:lpstr>Recall Forward Propagation</vt:lpstr>
      <vt:lpstr>Backpropagation</vt:lpstr>
      <vt:lpstr>Backpropagation</vt:lpstr>
      <vt:lpstr>Backpropagation</vt:lpstr>
      <vt:lpstr>Discussion</vt:lpstr>
      <vt:lpstr>Discussion</vt:lpstr>
      <vt:lpstr>Discussion</vt:lpstr>
      <vt:lpstr>Training NN for reading pixels</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1251</cp:revision>
  <cp:lastPrinted>2018-04-25T02:50:23Z</cp:lastPrinted>
  <dcterms:created xsi:type="dcterms:W3CDTF">2021-08-24T04:52:52Z</dcterms:created>
  <dcterms:modified xsi:type="dcterms:W3CDTF">2021-11-11T03:57:17Z</dcterms:modified>
</cp:coreProperties>
</file>