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266" r:id="rId2"/>
    <p:sldId id="293" r:id="rId3"/>
    <p:sldId id="382" r:id="rId4"/>
    <p:sldId id="298" r:id="rId5"/>
    <p:sldId id="1164" r:id="rId6"/>
    <p:sldId id="1326" r:id="rId7"/>
    <p:sldId id="1344" r:id="rId8"/>
    <p:sldId id="1332" r:id="rId9"/>
    <p:sldId id="1338" r:id="rId10"/>
    <p:sldId id="1339" r:id="rId11"/>
    <p:sldId id="1340" r:id="rId12"/>
    <p:sldId id="1345" r:id="rId13"/>
    <p:sldId id="1346" r:id="rId14"/>
    <p:sldId id="1347" r:id="rId15"/>
    <p:sldId id="1348" r:id="rId16"/>
    <p:sldId id="1349" r:id="rId17"/>
    <p:sldId id="1350" r:id="rId18"/>
    <p:sldId id="1364" r:id="rId19"/>
    <p:sldId id="1256" r:id="rId20"/>
    <p:sldId id="410" r:id="rId2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3"/>
            <p14:sldId id="382"/>
            <p14:sldId id="298"/>
            <p14:sldId id="1164"/>
            <p14:sldId id="1326"/>
            <p14:sldId id="1344"/>
            <p14:sldId id="1332"/>
            <p14:sldId id="1338"/>
            <p14:sldId id="1339"/>
            <p14:sldId id="1340"/>
            <p14:sldId id="1345"/>
            <p14:sldId id="1346"/>
            <p14:sldId id="1347"/>
            <p14:sldId id="1348"/>
            <p14:sldId id="1349"/>
            <p14:sldId id="1350"/>
            <p14:sldId id="1364"/>
            <p14:sldId id="1256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95814" autoAdjust="0"/>
  </p:normalViewPr>
  <p:slideViewPr>
    <p:cSldViewPr snapToGrid="0" snapToObjects="1">
      <p:cViewPr varScale="1">
        <p:scale>
          <a:sx n="102" d="100"/>
          <a:sy n="102" d="100"/>
        </p:scale>
        <p:origin x="94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3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20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8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12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72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49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13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5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3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1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3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5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5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forsec/RIT-DSCI-633-F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2021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13</a:t>
            </a:r>
          </a:p>
          <a:p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(material sources cited in the last slide)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October 05, 2021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Hierarchical Clustering algorithms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61264" y="1712171"/>
            <a:ext cx="109728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Agglomerative (bottom-up): </a:t>
            </a:r>
          </a:p>
          <a:p>
            <a:pPr marL="685800" lvl="1" indent="-2286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Start with each document being a single cluster.</a:t>
            </a:r>
          </a:p>
          <a:p>
            <a:pPr marL="685800" lvl="1" indent="-228600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Eventually all documents belong to the same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Divisive (top-down): </a:t>
            </a:r>
          </a:p>
          <a:p>
            <a:pPr marL="685800" lvl="1" indent="-228600" defTabSz="9144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Start with all documents belong to the same cluster. </a:t>
            </a:r>
          </a:p>
          <a:p>
            <a:pPr marL="685800" lvl="1" indent="-228600" defTabSz="9144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Eventually each node forms a cluster on its own.</a:t>
            </a:r>
          </a:p>
          <a:p>
            <a:pPr marL="685800" lvl="1" indent="-228600" defTabSz="9144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Could be a recursive application of k-means like algorithms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Does not require the number of clusters </a:t>
            </a:r>
            <a:r>
              <a:rPr lang="en-US" altLang="zh-CN" b="1" i="1" dirty="0">
                <a:solidFill>
                  <a:srgbClr val="E46102"/>
                </a:solidFill>
                <a:latin typeface="Calibri" panose="020F0502020204030204"/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 in advance</a:t>
            </a:r>
          </a:p>
          <a:p>
            <a:pPr marL="228600" lvl="0" indent="-228600" defTabSz="9144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/>
                <a:ea typeface="SimSun" panose="02010600030101010101" pitchFamily="2" charset="-122"/>
              </a:rPr>
              <a:t> Needs a termination/readout condition </a:t>
            </a:r>
          </a:p>
          <a:p>
            <a:pPr marL="685800" lvl="1" indent="-228600" defTabSz="914400">
              <a:lnSpc>
                <a:spcPct val="90000"/>
              </a:lnSpc>
              <a:spcBef>
                <a:spcPct val="50000"/>
              </a:spcBef>
            </a:pPr>
            <a:endParaRPr lang="en-US" altLang="zh-CN" sz="2000" dirty="0">
              <a:solidFill>
                <a:srgbClr val="000000"/>
              </a:solidFill>
              <a:latin typeface="Calibri" panose="020F0502020204030204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Hierarchical Agglomerative Clustering (HAC)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Assumes a similarity function for determining the similarity of two instances.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Starts with all instances in a separate cluster and then repeatedly joins the two clusters that are most similar until there is only one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The history of merging forms a binary tree or hierarchy.</a:t>
            </a:r>
          </a:p>
        </p:txBody>
      </p:sp>
    </p:spTree>
    <p:extLst>
      <p:ext uri="{BB962C8B-B14F-4D97-AF65-F5344CB8AC3E}">
        <p14:creationId xmlns:p14="http://schemas.microsoft.com/office/powerpoint/2010/main" val="333669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Dendrogram: Hierarchical Clustering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6" y="1469282"/>
            <a:ext cx="6491094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defTabSz="457200">
              <a:lnSpc>
                <a:spcPct val="90000"/>
              </a:lnSpc>
              <a:buClr>
                <a:srgbClr val="CCDDEA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latin typeface="Calibri" panose="020F0502020204030204"/>
                <a:ea typeface="SimSun" panose="02010600030101010101" pitchFamily="2" charset="-122"/>
              </a:rPr>
              <a:t>Clustering obtained by cutting the dendrogram at a desired level: each </a:t>
            </a:r>
            <a:r>
              <a:rPr lang="en-US" altLang="zh-CN" sz="3200" dirty="0">
                <a:solidFill>
                  <a:srgbClr val="E4610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/>
                <a:ea typeface="SimSun" panose="02010600030101010101" pitchFamily="2" charset="-122"/>
              </a:rPr>
              <a:t>connected</a:t>
            </a:r>
            <a:r>
              <a:rPr lang="en-US" altLang="zh-CN" sz="3200" dirty="0">
                <a:latin typeface="Calibri" panose="020F0502020204030204"/>
                <a:ea typeface="SimSun" panose="02010600030101010101" pitchFamily="2" charset="-122"/>
              </a:rPr>
              <a:t> component forms a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latin typeface="Calibri" panose="020F0502020204030204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CD10556-86F7-344A-88F5-509783694154}"/>
              </a:ext>
            </a:extLst>
          </p:cNvPr>
          <p:cNvGrpSpPr>
            <a:grpSpLocks/>
          </p:cNvGrpSpPr>
          <p:nvPr/>
        </p:nvGrpSpPr>
        <p:grpSpPr bwMode="auto">
          <a:xfrm>
            <a:off x="7429499" y="2008187"/>
            <a:ext cx="4114800" cy="3602904"/>
            <a:chOff x="288" y="720"/>
            <a:chExt cx="4992" cy="3072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C5E7E09A-6778-3841-8616-D26106FD7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6441D2C-4BDB-CB4D-84E1-B26BE0F9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15B2938-9D5D-5747-9B48-379BC0D7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46F5B250-92DD-8640-8F2E-2BA369DC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7E14886E-76C1-3F45-96DA-05BA70869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3E8F605-DB2C-FF4E-8780-6806FA0E7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EE44BC1-48C6-5E49-B5AF-3F71DC25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398B395A-49E1-6144-A29D-19FEC385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5E3CE4D9-2C0D-DB4F-9ED8-33EADB490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BA353625-D31C-D647-8EEB-3040C9667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C5B2CB1-787B-874C-AB5D-E07A220CB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1D7A5B9-7EDA-3345-BF39-FFB332CF8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C7643E80-D723-284F-813C-9CE92C4BD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6FA0A1D3-0C14-9F40-9C98-99E648551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EECF721A-630C-A240-9D81-1C8A8AB33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EA4599CA-79C8-A44C-A65E-79AA0F03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CD1FEC0-41BB-C84C-8D8F-8309C9E1B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6B8A5589-E237-224D-AF47-D3E90F13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CE420DB-A3F7-7E4D-8318-B1A7BE086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2CA3D0A-68CE-5443-A8BC-BD191FD48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016ECE63-4D60-974E-95AA-00F21C084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4359D3D0-E16B-FF45-BA6B-1504856A5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C8ECDA27-6FEB-2B48-AE55-01E45CA19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6C1E9DA4-84D8-4B40-A8BD-447596E05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EC0C0ECA-4C15-A246-AA1F-BD48BA433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6B29BC40-8EAF-534B-80BD-8778C26F2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FB4C7556-9E4C-F143-AE2A-AC6E828BC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8B96119D-0730-184F-9C8B-A0D07968E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BF04E500-8D84-C047-881D-081BBE80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7C48EE69-04B4-6048-B117-A8816D51E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86A4CE45-36F7-5942-90E3-F14F561B2A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3F9C5BD5-BAAC-1142-905F-A27E4F463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C361CD60-DE2C-CA49-9D9E-3D2FB24B9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731631E4-0032-AC40-B6A9-22C89EBB0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08E164CA-F16E-7D4C-A2CC-844EAC3DF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D41A273A-FB67-0048-AD9C-4EF58DE58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F9261BF1-D498-FB4C-BD8C-1AC424AE5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>
              <a:extLst>
                <a:ext uri="{FF2B5EF4-FFF2-40B4-BE49-F238E27FC236}">
                  <a16:creationId xmlns:a16="http://schemas.microsoft.com/office/drawing/2014/main" id="{69C6E382-4CFD-B546-BC55-A3FC9943A5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B2841A77-DB6E-DD43-99AC-2F5287F15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>
            <a:extLst>
              <a:ext uri="{FF2B5EF4-FFF2-40B4-BE49-F238E27FC236}">
                <a16:creationId xmlns:a16="http://schemas.microsoft.com/office/drawing/2014/main" id="{63984CF8-660D-A54B-8882-9536DB5BC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899" y="4098920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>
            <a:extLst>
              <a:ext uri="{FF2B5EF4-FFF2-40B4-BE49-F238E27FC236}">
                <a16:creationId xmlns:a16="http://schemas.microsoft.com/office/drawing/2014/main" id="{2B08AF61-14FE-0B46-97F6-B9C5026C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615" y="5281682"/>
            <a:ext cx="1371600" cy="597500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Oval 47">
            <a:extLst>
              <a:ext uri="{FF2B5EF4-FFF2-40B4-BE49-F238E27FC236}">
                <a16:creationId xmlns:a16="http://schemas.microsoft.com/office/drawing/2014/main" id="{9F67A9D5-356F-1646-983C-1EE1CCA0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615" y="5281682"/>
            <a:ext cx="1295400" cy="597500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Oval 48">
            <a:extLst>
              <a:ext uri="{FF2B5EF4-FFF2-40B4-BE49-F238E27FC236}">
                <a16:creationId xmlns:a16="http://schemas.microsoft.com/office/drawing/2014/main" id="{6B9C55DC-A9D5-2942-917F-295BD556D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9415" y="5280168"/>
            <a:ext cx="381000" cy="522813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Oval 49">
            <a:extLst>
              <a:ext uri="{FF2B5EF4-FFF2-40B4-BE49-F238E27FC236}">
                <a16:creationId xmlns:a16="http://schemas.microsoft.com/office/drawing/2014/main" id="{FF255671-A6DC-4747-88A7-59BB5AAA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815" y="5280168"/>
            <a:ext cx="838200" cy="522813"/>
          </a:xfrm>
          <a:prstGeom prst="ellips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35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Hierarchical Agglomerative Clustering (HAC)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srgbClr val="000000"/>
                </a:solidFill>
                <a:latin typeface="Calibri" panose="020F0502020204030204"/>
              </a:rPr>
              <a:t>Starts with each doc in a separate cluster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then repeatedly joins the </a:t>
            </a:r>
            <a:r>
              <a:rPr lang="en-US" altLang="en-US" sz="3200" i="1" u="sng" dirty="0">
                <a:solidFill>
                  <a:srgbClr val="000000"/>
                </a:solidFill>
                <a:latin typeface="Calibri" panose="020F0502020204030204"/>
              </a:rPr>
              <a:t>closest pair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of clusters, until there is only one cluster.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400" dirty="0">
                <a:solidFill>
                  <a:srgbClr val="000000"/>
                </a:solidFill>
                <a:latin typeface="Calibri" panose="020F0502020204030204"/>
              </a:rPr>
              <a:t>The history of merging forms a binary tree or hierarchy.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3400" dirty="0">
              <a:solidFill>
                <a:srgbClr val="00A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en-US" sz="3400" dirty="0">
                <a:solidFill>
                  <a:srgbClr val="E46102"/>
                </a:solidFill>
                <a:latin typeface="Calibri" panose="020F0502020204030204"/>
              </a:rPr>
              <a:t>			How to measure distance of clusters??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924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Closest pair of clusters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Many variants to defining closest pair of clusters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Single-link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Distance of the </a:t>
            </a:r>
            <a:r>
              <a:rPr lang="en-US" altLang="en-US" i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“closest” points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 (single-link)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Complete-link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Distance of the “furthest” points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</a:rPr>
              <a:t>Centroid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Distance of the centroids (centers of gravity)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(Average-link)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  <a:sym typeface="Symbol" pitchFamily="2" charset="2"/>
              </a:rPr>
              <a:t>Average distance between pairs of elements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/>
              <a:sym typeface="Symbol" pitchFamily="2" charset="2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Calibri" panose="020F0502020204030204"/>
              <a:sym typeface="Symbol" pitchFamily="2" charset="2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63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Single Link Agglomerative Clustering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Use maximum similarity of pairs: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30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Can result in “straggly” (long and thin) clusters due to chaining effect.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After merging </a:t>
            </a:r>
            <a:r>
              <a:rPr lang="en-US" altLang="en-US" sz="30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3000" i="1" baseline="-25000" dirty="0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 and </a:t>
            </a:r>
            <a:r>
              <a:rPr lang="en-US" altLang="en-US" sz="3000" i="1" dirty="0" err="1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3000" i="1" baseline="-25000" dirty="0" err="1">
                <a:solidFill>
                  <a:srgbClr val="000000"/>
                </a:solidFill>
                <a:latin typeface="Calibri" panose="020F0502020204030204"/>
              </a:rPr>
              <a:t>j</a:t>
            </a: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, the similarity of the resulting cluster to another cluster, </a:t>
            </a:r>
            <a:r>
              <a:rPr lang="en-US" altLang="en-US" sz="30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3000" i="1" baseline="-25000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3000" dirty="0">
                <a:solidFill>
                  <a:srgbClr val="000000"/>
                </a:solidFill>
                <a:latin typeface="Calibri" panose="020F0502020204030204"/>
              </a:rPr>
              <a:t>, is: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6DA6538-EE15-BA4A-9020-8942F040E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122139"/>
              </p:ext>
            </p:extLst>
          </p:nvPr>
        </p:nvGraphicFramePr>
        <p:xfrm>
          <a:off x="3068782" y="2279343"/>
          <a:ext cx="4897582" cy="887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7" name="Equation" r:id="rId4" imgW="40373300" imgH="7315200" progId="Equation.3">
                  <p:embed/>
                </p:oleObj>
              </mc:Choice>
              <mc:Fallback>
                <p:oleObj name="Equation" r:id="rId4" imgW="40373300" imgH="7315200" progId="Equation.3">
                  <p:embed/>
                  <p:pic>
                    <p:nvPicPr>
                      <p:cNvPr id="15363" name="Object 4">
                        <a:extLst>
                          <a:ext uri="{FF2B5EF4-FFF2-40B4-BE49-F238E27FC236}">
                            <a16:creationId xmlns:a16="http://schemas.microsoft.com/office/drawing/2014/main" id="{D50E4D50-106A-B44E-B060-F36EC77C50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782" y="2279343"/>
                        <a:ext cx="4897582" cy="88714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160D8E9-AFB1-4744-B792-76D658752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30135"/>
              </p:ext>
            </p:extLst>
          </p:nvPr>
        </p:nvGraphicFramePr>
        <p:xfrm>
          <a:off x="2147454" y="5172798"/>
          <a:ext cx="8111837" cy="68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8" name="Equation" r:id="rId6" imgW="66408300" imgH="5562600" progId="Equation.3">
                  <p:embed/>
                </p:oleObj>
              </mc:Choice>
              <mc:Fallback>
                <p:oleObj name="Equation" r:id="rId6" imgW="66408300" imgH="5562600" progId="Equation.3">
                  <p:embed/>
                  <p:pic>
                    <p:nvPicPr>
                      <p:cNvPr id="15364" name="Object 5">
                        <a:extLst>
                          <a:ext uri="{FF2B5EF4-FFF2-40B4-BE49-F238E27FC236}">
                            <a16:creationId xmlns:a16="http://schemas.microsoft.com/office/drawing/2014/main" id="{94F281D5-40DA-1C41-A28C-B9CF7DCFD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4" y="5172798"/>
                        <a:ext cx="8111837" cy="68047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20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Single Link Example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38624A37-477A-8445-B2F5-16DC95583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0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A18613EF-C0E8-8241-8447-3B5CDCDD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2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ECDCCD79-102C-E44B-967B-B185CA1D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0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FDBDB4EE-A381-7644-A335-0FCC583A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2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E640287A-3C5F-F748-8B46-A013106C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9CF0FCE3-679D-E643-B613-85FDA09CC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91" y="30410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2CF60E8B-B0C6-0B4F-9603-C8AF5A724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6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08FA4A47-5D63-7147-9DDB-1114B21A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891" y="4488873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6B565C25-28F2-B145-B932-0319B7C2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291" y="27362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07FCBE32-C730-284C-905F-D9BCDB15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91" y="41840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0D103BAF-B7E5-434B-9FC6-AF39F057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891" y="27362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80AEBC2E-4FDB-9444-B623-20559BC8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1291" y="4184073"/>
            <a:ext cx="1524000" cy="685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63ADD568-5B4B-8D4F-AC92-9509AC4AA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691" y="2583873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FAC00D23-929E-C44E-9BC9-C4D923079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491" y="4031673"/>
            <a:ext cx="4114800" cy="990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17BAEFA9-9037-684F-88CE-FB62CD878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79" y="1986973"/>
            <a:ext cx="4876800" cy="3657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AB57A683-5879-2D4F-BACD-E675A7AEF6EC}"/>
              </a:ext>
            </a:extLst>
          </p:cNvPr>
          <p:cNvGrpSpPr>
            <a:grpSpLocks/>
          </p:cNvGrpSpPr>
          <p:nvPr/>
        </p:nvGrpSpPr>
        <p:grpSpPr bwMode="auto">
          <a:xfrm>
            <a:off x="3001241" y="1986973"/>
            <a:ext cx="7353300" cy="4046538"/>
            <a:chOff x="623" y="1104"/>
            <a:chExt cx="4632" cy="2549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594B24C7-E85B-2142-9417-CDF6E2FC3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14F11780-6A62-1C44-BB87-A580E5A74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59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Complete Link Agglomerative Clustering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40175" y="1469282"/>
            <a:ext cx="11311649" cy="511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Use minimum similarity of pairs: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Makes “tighter,” spherical clusters that are typically preferable.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After merging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i="1" baseline="-25000" dirty="0">
                <a:solidFill>
                  <a:srgbClr val="000000"/>
                </a:solidFill>
                <a:latin typeface="Calibri" panose="020F0502020204030204"/>
              </a:rPr>
              <a:t>i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and </a:t>
            </a:r>
            <a:r>
              <a:rPr lang="en-US" altLang="en-US" sz="2800" i="1" dirty="0" err="1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i="1" baseline="-25000" dirty="0" err="1">
                <a:solidFill>
                  <a:srgbClr val="000000"/>
                </a:solidFill>
                <a:latin typeface="Calibri" panose="020F0502020204030204"/>
              </a:rPr>
              <a:t>j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, the similarity of the resulting cluster to another cluster,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i="1" baseline="-25000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, is: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1AF0A6D-CF10-8341-81F0-D486A6741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914045"/>
              </p:ext>
            </p:extLst>
          </p:nvPr>
        </p:nvGraphicFramePr>
        <p:xfrm>
          <a:off x="3567472" y="2202875"/>
          <a:ext cx="5057055" cy="87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Equation" r:id="rId4" imgW="40373300" imgH="7023100" progId="Equation.3">
                  <p:embed/>
                </p:oleObj>
              </mc:Choice>
              <mc:Fallback>
                <p:oleObj name="Equation" r:id="rId4" imgW="40373300" imgH="7023100" progId="Equation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70D1C7CF-144D-CC46-AFCC-A6F855E8A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472" y="2202875"/>
                        <a:ext cx="5057055" cy="879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A86DE39-2218-DE4E-A94E-B018D7D3F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23575"/>
              </p:ext>
            </p:extLst>
          </p:nvPr>
        </p:nvGraphicFramePr>
        <p:xfrm>
          <a:off x="2269497" y="4828311"/>
          <a:ext cx="8076097" cy="68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Equation" r:id="rId6" imgW="65824100" imgH="5562600" progId="Equation.3">
                  <p:embed/>
                </p:oleObj>
              </mc:Choice>
              <mc:Fallback>
                <p:oleObj name="Equation" r:id="rId6" imgW="65824100" imgH="5562600" progId="Equation.3">
                  <p:embed/>
                  <p:pic>
                    <p:nvPicPr>
                      <p:cNvPr id="17412" name="Object 5">
                        <a:extLst>
                          <a:ext uri="{FF2B5EF4-FFF2-40B4-BE49-F238E27FC236}">
                            <a16:creationId xmlns:a16="http://schemas.microsoft.com/office/drawing/2014/main" id="{F8E73EE9-3082-E049-8925-443D9F945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497" y="4828311"/>
                        <a:ext cx="8076097" cy="683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6">
            <a:extLst>
              <a:ext uri="{FF2B5EF4-FFF2-40B4-BE49-F238E27FC236}">
                <a16:creationId xmlns:a16="http://schemas.microsoft.com/office/drawing/2014/main" id="{A15B248A-83E4-5048-BA58-3454690DA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145" y="5707704"/>
            <a:ext cx="1828800" cy="685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i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59A5565-E3F9-9E46-B457-EBBC3AC0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145" y="5707704"/>
            <a:ext cx="1828800" cy="685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j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5068B7C0-C6A7-3441-B046-DCA003D1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45" y="5707704"/>
            <a:ext cx="1828800" cy="685800"/>
          </a:xfrm>
          <a:prstGeom prst="ellipse">
            <a:avLst/>
          </a:prstGeom>
          <a:solidFill>
            <a:schemeClr val="accent1">
              <a:lumMod val="20000"/>
              <a:lumOff val="80000"/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C</a:t>
            </a:r>
            <a:r>
              <a:rPr lang="en-US" altLang="en-US" i="1" baseline="-25000"/>
              <a:t>k</a:t>
            </a:r>
          </a:p>
        </p:txBody>
      </p:sp>
      <p:cxnSp>
        <p:nvCxnSpPr>
          <p:cNvPr id="9" name="AutoShape 9">
            <a:extLst>
              <a:ext uri="{FF2B5EF4-FFF2-40B4-BE49-F238E27FC236}">
                <a16:creationId xmlns:a16="http://schemas.microsoft.com/office/drawing/2014/main" id="{6FF2CD5D-2DED-A943-A362-D2481087CD30}"/>
              </a:ext>
            </a:extLst>
          </p:cNvPr>
          <p:cNvCxnSpPr>
            <a:cxnSpLocks noChangeShapeType="1"/>
            <a:stCxn id="6" idx="6"/>
            <a:endCxn id="7" idx="2"/>
          </p:cNvCxnSpPr>
          <p:nvPr/>
        </p:nvCxnSpPr>
        <p:spPr bwMode="auto">
          <a:xfrm>
            <a:off x="4862945" y="6050604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806AF519-2C38-8040-B857-DBC0A44384DD}"/>
              </a:ext>
            </a:extLst>
          </p:cNvPr>
          <p:cNvCxnSpPr>
            <a:cxnSpLocks noChangeShapeType="1"/>
            <a:stCxn id="7" idx="6"/>
            <a:endCxn id="8" idx="2"/>
          </p:cNvCxnSpPr>
          <p:nvPr/>
        </p:nvCxnSpPr>
        <p:spPr bwMode="auto">
          <a:xfrm>
            <a:off x="7148945" y="6050604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424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Complete Link Example</a:t>
            </a:r>
            <a:endParaRPr sz="3600" b="1" dirty="0">
              <a:solidFill>
                <a:srgbClr val="E46102"/>
              </a:solidFill>
            </a:endParaRP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AB57A683-5879-2D4F-BACD-E675A7AEF6EC}"/>
              </a:ext>
            </a:extLst>
          </p:cNvPr>
          <p:cNvGrpSpPr>
            <a:grpSpLocks/>
          </p:cNvGrpSpPr>
          <p:nvPr/>
        </p:nvGrpSpPr>
        <p:grpSpPr bwMode="auto">
          <a:xfrm>
            <a:off x="3001241" y="1986973"/>
            <a:ext cx="7353300" cy="4046538"/>
            <a:chOff x="623" y="1104"/>
            <a:chExt cx="4632" cy="2549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594B24C7-E85B-2142-9417-CDF6E2FC3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14F11780-6A62-1C44-BB87-A580E5A74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sp>
        <p:nvSpPr>
          <p:cNvPr id="23" name="Oval 6">
            <a:extLst>
              <a:ext uri="{FF2B5EF4-FFF2-40B4-BE49-F238E27FC236}">
                <a16:creationId xmlns:a16="http://schemas.microsoft.com/office/drawing/2014/main" id="{B6658AE4-F5AC-5640-9A0E-23DBFEF48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9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81C43D1D-E7AC-6B46-A2A0-8212B81D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Oval 8">
            <a:extLst>
              <a:ext uri="{FF2B5EF4-FFF2-40B4-BE49-F238E27FC236}">
                <a16:creationId xmlns:a16="http://schemas.microsoft.com/office/drawing/2014/main" id="{C98C8AA3-B69D-2548-A78D-8042C9493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9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79D27CAF-1854-0A47-939E-0FFA4009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1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56985A51-4963-0D45-AD4D-37AAB1051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id="{5168705D-1BC0-AC45-92ED-D478B12E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46" y="30331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575BD495-F0B7-2447-8CC8-C35B2480B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5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id="{DF3A549D-AB9A-5E49-9EC4-8A75A1ACB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746" y="4480935"/>
            <a:ext cx="74613" cy="746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E00B0DB6-E3BD-A44C-8E79-1D1D976D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146" y="27283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id="{9B8F716D-1985-1349-8851-35F256CB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46" y="41761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Oval 16">
            <a:extLst>
              <a:ext uri="{FF2B5EF4-FFF2-40B4-BE49-F238E27FC236}">
                <a16:creationId xmlns:a16="http://schemas.microsoft.com/office/drawing/2014/main" id="{012E836A-F1DB-694A-9ADA-C3C179D5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8746" y="27283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Oval 17">
            <a:extLst>
              <a:ext uri="{FF2B5EF4-FFF2-40B4-BE49-F238E27FC236}">
                <a16:creationId xmlns:a16="http://schemas.microsoft.com/office/drawing/2014/main" id="{37226E90-24D3-7048-84B9-9E4177E1C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146" y="4176135"/>
            <a:ext cx="1524000" cy="6858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Oval 18">
            <a:extLst>
              <a:ext uri="{FF2B5EF4-FFF2-40B4-BE49-F238E27FC236}">
                <a16:creationId xmlns:a16="http://schemas.microsoft.com/office/drawing/2014/main" id="{8C8065DF-6F1E-6345-820B-E1E9B715A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746" y="2423535"/>
            <a:ext cx="2057400" cy="28194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id="{64452077-6308-9F47-A940-B2B05E61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859" y="2421948"/>
            <a:ext cx="2057400" cy="28194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Oval 20">
            <a:extLst>
              <a:ext uri="{FF2B5EF4-FFF2-40B4-BE49-F238E27FC236}">
                <a16:creationId xmlns:a16="http://schemas.microsoft.com/office/drawing/2014/main" id="{A0F87A83-6BE1-4C4E-9493-BBE2DE0BB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546" y="1979035"/>
            <a:ext cx="4876800" cy="3657600"/>
          </a:xfrm>
          <a:prstGeom prst="ellips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83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818773" y="26908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Coding Exercise</a:t>
            </a:r>
            <a:endParaRPr sz="4000" b="1" dirty="0">
              <a:solidFill>
                <a:srgbClr val="E461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4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F510D98E-5D08-45D0-94BE-70EBCB426A1D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106838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E46102"/>
                </a:solidFill>
              </a:rPr>
              <a:t>Course Information</a:t>
            </a:r>
          </a:p>
        </p:txBody>
      </p:sp>
      <p:sp>
        <p:nvSpPr>
          <p:cNvPr id="5" name="Google Shape;96;p14">
            <a:extLst>
              <a:ext uri="{FF2B5EF4-FFF2-40B4-BE49-F238E27FC236}">
                <a16:creationId xmlns:a16="http://schemas.microsoft.com/office/drawing/2014/main" id="{9AF559A4-0F1F-4BB7-9370-E97582222A3B}"/>
              </a:ext>
            </a:extLst>
          </p:cNvPr>
          <p:cNvSpPr txBox="1"/>
          <p:nvPr/>
        </p:nvSpPr>
        <p:spPr>
          <a:xfrm>
            <a:off x="591671" y="1749025"/>
            <a:ext cx="1066800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https://github.com/aiforsec/RIT-DSCI-633-FDS</a:t>
            </a:r>
            <a:endParaRPr lang="en-US" dirty="0"/>
          </a:p>
          <a:p>
            <a:pPr marL="444498" indent="-342900">
              <a:buSzPts val="2400"/>
              <a:buFont typeface="Arial" panose="020B0604020202020204" pitchFamily="34" charset="0"/>
              <a:buChar char="•"/>
            </a:pPr>
            <a:r>
              <a:rPr lang="en-US" dirty="0"/>
              <a:t>Reach out to the TA/ Instructor during office hours, via Slack, or email for any questions, suggestions, concerns, or general chat about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3360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980388" y="1460956"/>
            <a:ext cx="1013852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 algn="ctr"/>
            <a:r>
              <a:rPr lang="en-US" dirty="0"/>
              <a:t>Attributions</a:t>
            </a:r>
          </a:p>
          <a:p>
            <a:pPr lvl="1"/>
            <a:r>
              <a:rPr lang="en-US" dirty="0"/>
              <a:t>Some of these slides are based on material from </a:t>
            </a:r>
            <a:r>
              <a:rPr lang="en-US" dirty="0" err="1"/>
              <a:t>HandsOn</a:t>
            </a:r>
            <a:r>
              <a:rPr lang="en-US" dirty="0"/>
              <a:t> machine learning 2</a:t>
            </a:r>
            <a:r>
              <a:rPr lang="en-US" baseline="30000" dirty="0"/>
              <a:t>nd</a:t>
            </a:r>
            <a:r>
              <a:rPr lang="en-US" dirty="0"/>
              <a:t> edition, Slides from Jing Gao.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Coding exercise is from Kaggle.com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This Lecture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320698" cy="47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14350" indent="-514350">
              <a:buAutoNum type="arabicPeriod"/>
            </a:pPr>
            <a:r>
              <a:rPr lang="en-US" dirty="0"/>
              <a:t>An end-to-end machine learning model pipeline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Classification, </a:t>
            </a:r>
            <a:r>
              <a:rPr lang="en-US" b="1" dirty="0"/>
              <a:t>Clustering</a:t>
            </a:r>
            <a:r>
              <a:rPr lang="en-US" dirty="0"/>
              <a:t>, Anomaly detection, …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Performance Measures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Error Analysis</a:t>
            </a:r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Training Models – Linear 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Linear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Gradient Descent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Polynomial Regression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Regularized Linear Models</a:t>
            </a:r>
          </a:p>
          <a:p>
            <a:pPr marL="1066785" lvl="1" indent="-45720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1066785" lvl="1" indent="-457200">
              <a:buAutoNum type="alphaLcParenR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Hierarchical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Hierarchical Clustering Models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 far…learned and applied K-means clustering.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 the “right” number of clusters is part of the problem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Given data, partition into an “appropriate” number of subsets.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dirty="0"/>
              <a:t>E.g., for query results - ideal value of K not known up front - though UI may impose limits.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usually take an algorithm for one flavor and convert to the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 not specified in advance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60000"/>
              <a:buFont typeface="Wingdings" pitchFamily="2" charset="2"/>
              <a:buChar char="n"/>
            </a:pPr>
            <a:r>
              <a:rPr lang="en-US" altLang="en-US" sz="3000" dirty="0">
                <a:solidFill>
                  <a:srgbClr val="000000"/>
                </a:solidFill>
              </a:rPr>
              <a:t>Say, the results of a query.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60000"/>
              <a:buFont typeface="Wingdings" pitchFamily="2" charset="2"/>
              <a:buChar char="n"/>
            </a:pPr>
            <a:r>
              <a:rPr lang="en-US" altLang="en-US" sz="3000" dirty="0">
                <a:solidFill>
                  <a:srgbClr val="000000"/>
                </a:solidFill>
              </a:rPr>
              <a:t>Solve an optimization problem: penalize having lots of clusters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55000"/>
              <a:buFont typeface="Wingdings" pitchFamily="2" charset="2"/>
              <a:buChar char="n"/>
            </a:pPr>
            <a:r>
              <a:rPr lang="en-US" altLang="en-US" sz="2800" dirty="0">
                <a:solidFill>
                  <a:srgbClr val="000000"/>
                </a:solidFill>
              </a:rPr>
              <a:t>application dependent, e.g., compressed summary of search results list.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E56618"/>
              </a:buClr>
              <a:buSzPct val="60000"/>
              <a:buFont typeface="Wingdings" pitchFamily="2" charset="2"/>
              <a:buChar char="n"/>
            </a:pPr>
            <a:r>
              <a:rPr lang="en-US" altLang="en-US" sz="3000" dirty="0">
                <a:solidFill>
                  <a:srgbClr val="000000"/>
                </a:solidFill>
              </a:rPr>
              <a:t>Tradeoff between having more clusters (better focus within each cluster) and having too many clusters</a:t>
            </a:r>
          </a:p>
        </p:txBody>
      </p:sp>
    </p:spTree>
    <p:extLst>
      <p:ext uri="{BB962C8B-B14F-4D97-AF65-F5344CB8AC3E}">
        <p14:creationId xmlns:p14="http://schemas.microsoft.com/office/powerpoint/2010/main" val="14627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i="1" dirty="0">
                <a:solidFill>
                  <a:srgbClr val="E46102"/>
                </a:solidFill>
              </a:rPr>
              <a:t>K</a:t>
            </a:r>
            <a:r>
              <a:rPr lang="en-US" sz="4000" b="1" dirty="0">
                <a:solidFill>
                  <a:srgbClr val="E46102"/>
                </a:solidFill>
              </a:rPr>
              <a:t> not specified in advance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en-US" sz="3400" dirty="0">
                <a:solidFill>
                  <a:srgbClr val="000000"/>
                </a:solidFill>
              </a:rPr>
              <a:t>Given a clustering, define the </a:t>
            </a:r>
            <a:r>
              <a:rPr lang="en-US" altLang="en-US" sz="3400" u="sng" dirty="0">
                <a:solidFill>
                  <a:srgbClr val="000000"/>
                </a:solidFill>
              </a:rPr>
              <a:t>Benefit</a:t>
            </a:r>
            <a:r>
              <a:rPr lang="en-US" altLang="en-US" sz="3400" dirty="0">
                <a:solidFill>
                  <a:srgbClr val="000000"/>
                </a:solidFill>
              </a:rPr>
              <a:t> for a doc to be some inverse distance to its centroid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60000"/>
              <a:buFont typeface="Wingdings" pitchFamily="2" charset="2"/>
              <a:buChar char="n"/>
            </a:pPr>
            <a:r>
              <a:rPr lang="en-US" altLang="en-US" sz="3400" dirty="0">
                <a:solidFill>
                  <a:srgbClr val="000000"/>
                </a:solidFill>
              </a:rPr>
              <a:t>Define the </a:t>
            </a:r>
            <a:r>
              <a:rPr lang="en-US" altLang="en-US" sz="3400" u="sng" dirty="0">
                <a:solidFill>
                  <a:srgbClr val="000000"/>
                </a:solidFill>
              </a:rPr>
              <a:t>Total Benefit</a:t>
            </a:r>
            <a:r>
              <a:rPr lang="en-US" altLang="en-US" sz="3400" dirty="0">
                <a:solidFill>
                  <a:srgbClr val="000000"/>
                </a:solidFill>
              </a:rPr>
              <a:t> to be the sum of the individual doc Benefits.</a:t>
            </a:r>
          </a:p>
        </p:txBody>
      </p:sp>
    </p:spTree>
    <p:extLst>
      <p:ext uri="{BB962C8B-B14F-4D97-AF65-F5344CB8AC3E}">
        <p14:creationId xmlns:p14="http://schemas.microsoft.com/office/powerpoint/2010/main" val="386615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Penalize lots of clusters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For each cluster, we have a </a:t>
            </a:r>
            <a:r>
              <a:rPr lang="en-US" altLang="en-US" sz="2800" u="sng" dirty="0">
                <a:solidFill>
                  <a:srgbClr val="000000"/>
                </a:solidFill>
                <a:latin typeface="Calibri" panose="020F0502020204030204"/>
              </a:rPr>
              <a:t>Cost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C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Thus for a clustering with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clusters, the </a:t>
            </a:r>
            <a:r>
              <a:rPr lang="en-US" altLang="en-US" sz="2800" u="sng" dirty="0">
                <a:solidFill>
                  <a:srgbClr val="000000"/>
                </a:solidFill>
                <a:latin typeface="Calibri" panose="020F0502020204030204"/>
              </a:rPr>
              <a:t>Total Cost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is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KC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Define the </a:t>
            </a:r>
            <a:r>
              <a:rPr lang="en-US" altLang="en-US" sz="2800" u="sng" dirty="0">
                <a:solidFill>
                  <a:srgbClr val="000000"/>
                </a:solidFill>
                <a:latin typeface="Calibri" panose="020F0502020204030204"/>
              </a:rPr>
              <a:t>Value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 of a clustering to be =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</a:pPr>
            <a:r>
              <a:rPr lang="en-US" altLang="en-US" dirty="0">
                <a:solidFill>
                  <a:srgbClr val="990033"/>
                </a:solidFill>
                <a:latin typeface="Calibri" panose="020F0502020204030204"/>
              </a:rPr>
              <a:t>Total Benefit - Total Cost.</a:t>
            </a:r>
            <a:endParaRPr lang="en-US" altLang="en-US" dirty="0">
              <a:solidFill>
                <a:srgbClr val="000000"/>
              </a:solidFill>
              <a:latin typeface="Calibri" panose="020F0502020204030204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Find the clustering of highest value, over all choices of </a:t>
            </a:r>
            <a:r>
              <a:rPr lang="en-US" altLang="en-US" sz="2800" i="1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Total benefit increases with increasing </a:t>
            </a:r>
            <a:r>
              <a:rPr lang="en-US" altLang="en-US" i="1" dirty="0">
                <a:solidFill>
                  <a:srgbClr val="000000"/>
                </a:solidFill>
                <a:latin typeface="Calibri" panose="020F0502020204030204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/>
              </a:rPr>
              <a:t>. But can stop when it doesn’t increase by “much”. The Cost term enforces this.</a:t>
            </a:r>
          </a:p>
        </p:txBody>
      </p:sp>
    </p:spTree>
    <p:extLst>
      <p:ext uri="{BB962C8B-B14F-4D97-AF65-F5344CB8AC3E}">
        <p14:creationId xmlns:p14="http://schemas.microsoft.com/office/powerpoint/2010/main" val="315333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Hierarchical Clustering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73082" y="1712171"/>
            <a:ext cx="10660981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9D048-397F-0243-B508-BA1E06198F61}"/>
              </a:ext>
            </a:extLst>
          </p:cNvPr>
          <p:cNvSpPr txBox="1">
            <a:spLocks noChangeArrowheads="1"/>
          </p:cNvSpPr>
          <p:nvPr/>
        </p:nvSpPr>
        <p:spPr>
          <a:xfrm>
            <a:off x="628649" y="1400175"/>
            <a:ext cx="11061323" cy="4776788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/>
              <a:t>Build a tree-based hierarchical taxonomy (</a:t>
            </a:r>
            <a:r>
              <a:rPr lang="en-US" altLang="en-US" sz="3000" i="1"/>
              <a:t>dendrogram</a:t>
            </a:r>
            <a:r>
              <a:rPr lang="en-US" altLang="en-US" sz="3000"/>
              <a:t>) from a set of documents.</a:t>
            </a:r>
          </a:p>
          <a:p>
            <a:endParaRPr lang="en-US" altLang="en-US"/>
          </a:p>
          <a:p>
            <a:pPr>
              <a:buFont typeface="Wingdings" pitchFamily="2" charset="2"/>
              <a:buNone/>
            </a:pPr>
            <a:endParaRPr lang="en-US" altLang="en-US" sz="2200"/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/>
          </a:p>
          <a:p>
            <a:endParaRPr lang="en-US" altLang="en-US" sz="2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491F85-A2DE-7941-AABF-E70FFD622BD2}"/>
              </a:ext>
            </a:extLst>
          </p:cNvPr>
          <p:cNvGrpSpPr>
            <a:grpSpLocks/>
          </p:cNvGrpSpPr>
          <p:nvPr/>
        </p:nvGrpSpPr>
        <p:grpSpPr bwMode="auto">
          <a:xfrm>
            <a:off x="1676399" y="2625689"/>
            <a:ext cx="8229197" cy="2174911"/>
            <a:chOff x="1056" y="1536"/>
            <a:chExt cx="3696" cy="1248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D35FB509-9A1B-BE47-B53E-0B08CADAF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animal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3134CDA8-BD20-BD40-BF92-12F9498FB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7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vertebrate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D3958554-E1C6-274A-9476-4883165B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256"/>
              <a:ext cx="36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fish reptile amphib. mammal      worm insect crustacean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8875613B-4555-874F-B3A9-8EE262329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72"/>
              <a:ext cx="8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77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invertebrate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C6F37EAE-A117-744A-910D-B03269647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4" y="1736"/>
              <a:ext cx="962" cy="2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33356313-B345-C44A-A09D-2E039E290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" y="1736"/>
              <a:ext cx="639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E3AD930E-59E1-E545-AB64-EDF5708F4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2" y="2059"/>
              <a:ext cx="876" cy="2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048BE4C2-F2D3-2549-90AF-E73BB3934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5" y="2059"/>
              <a:ext cx="473" cy="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9D27832-E2DD-1D42-898A-0C330D975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0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5BA7BE1-8145-BC42-9AFB-031C9BC3C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" y="2059"/>
              <a:ext cx="513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06721256-3092-D247-AB47-666EAE204D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6" y="2044"/>
              <a:ext cx="347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29FBC441-DAF0-5D4C-A69D-2BEFD551E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52A18DF-C6CE-8E47-987A-1B98389B3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059"/>
              <a:ext cx="537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FFB7D8-88DA-4644-99EC-27B76A7B4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448"/>
              <a:ext cx="192" cy="336"/>
              <a:chOff x="1104" y="2448"/>
              <a:chExt cx="192" cy="336"/>
            </a:xfrm>
          </p:grpSpPr>
          <p:sp>
            <p:nvSpPr>
              <p:cNvPr id="38" name="Line 19">
                <a:extLst>
                  <a:ext uri="{FF2B5EF4-FFF2-40B4-BE49-F238E27FC236}">
                    <a16:creationId xmlns:a16="http://schemas.microsoft.com/office/drawing/2014/main" id="{07D296FD-7686-2947-8684-B89CA3C4F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Line 20">
                <a:extLst>
                  <a:ext uri="{FF2B5EF4-FFF2-40B4-BE49-F238E27FC236}">
                    <a16:creationId xmlns:a16="http://schemas.microsoft.com/office/drawing/2014/main" id="{FD61F8E4-D1D2-F14C-A090-6AB6DA87E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21">
              <a:extLst>
                <a:ext uri="{FF2B5EF4-FFF2-40B4-BE49-F238E27FC236}">
                  <a16:creationId xmlns:a16="http://schemas.microsoft.com/office/drawing/2014/main" id="{0E6D75DA-9A64-9D4C-A10E-03AADFB83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448"/>
              <a:ext cx="192" cy="336"/>
              <a:chOff x="1104" y="2448"/>
              <a:chExt cx="192" cy="336"/>
            </a:xfrm>
          </p:grpSpPr>
          <p:sp>
            <p:nvSpPr>
              <p:cNvPr id="36" name="Line 22">
                <a:extLst>
                  <a:ext uri="{FF2B5EF4-FFF2-40B4-BE49-F238E27FC236}">
                    <a16:creationId xmlns:a16="http://schemas.microsoft.com/office/drawing/2014/main" id="{287CDAC0-2CC8-3D42-9E5D-2EBA42BAC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23">
                <a:extLst>
                  <a:ext uri="{FF2B5EF4-FFF2-40B4-BE49-F238E27FC236}">
                    <a16:creationId xmlns:a16="http://schemas.microsoft.com/office/drawing/2014/main" id="{5CEC206A-8950-2D4E-87CC-AC5E3F5A5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4">
              <a:extLst>
                <a:ext uri="{FF2B5EF4-FFF2-40B4-BE49-F238E27FC236}">
                  <a16:creationId xmlns:a16="http://schemas.microsoft.com/office/drawing/2014/main" id="{A833E01D-4C52-F942-82ED-8C938E7DA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48"/>
              <a:ext cx="192" cy="336"/>
              <a:chOff x="1104" y="2448"/>
              <a:chExt cx="192" cy="336"/>
            </a:xfrm>
          </p:grpSpPr>
          <p:sp>
            <p:nvSpPr>
              <p:cNvPr id="34" name="Line 25">
                <a:extLst>
                  <a:ext uri="{FF2B5EF4-FFF2-40B4-BE49-F238E27FC236}">
                    <a16:creationId xmlns:a16="http://schemas.microsoft.com/office/drawing/2014/main" id="{81DC061D-56BE-5748-8E5D-6DEF62C01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26">
                <a:extLst>
                  <a:ext uri="{FF2B5EF4-FFF2-40B4-BE49-F238E27FC236}">
                    <a16:creationId xmlns:a16="http://schemas.microsoft.com/office/drawing/2014/main" id="{FC6B8A24-8F0F-6D4C-B7C6-0CBBB5206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id="{415134B9-7488-7C4A-A9F0-55978BC1A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448"/>
              <a:ext cx="192" cy="336"/>
              <a:chOff x="1104" y="2448"/>
              <a:chExt cx="192" cy="336"/>
            </a:xfrm>
          </p:grpSpPr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015DD2B1-A556-2142-A93D-D7F9E7473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76A8A93A-834A-F84E-9CE8-ED18B44C0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30">
              <a:extLst>
                <a:ext uri="{FF2B5EF4-FFF2-40B4-BE49-F238E27FC236}">
                  <a16:creationId xmlns:a16="http://schemas.microsoft.com/office/drawing/2014/main" id="{FBE778B3-FBA9-6349-A9D9-A3906C90A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448"/>
              <a:ext cx="192" cy="336"/>
              <a:chOff x="1104" y="2448"/>
              <a:chExt cx="192" cy="336"/>
            </a:xfrm>
          </p:grpSpPr>
          <p:sp>
            <p:nvSpPr>
              <p:cNvPr id="30" name="Line 31">
                <a:extLst>
                  <a:ext uri="{FF2B5EF4-FFF2-40B4-BE49-F238E27FC236}">
                    <a16:creationId xmlns:a16="http://schemas.microsoft.com/office/drawing/2014/main" id="{3A10E271-3CBF-6F48-BC99-D85CE317D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" name="Line 32">
                <a:extLst>
                  <a:ext uri="{FF2B5EF4-FFF2-40B4-BE49-F238E27FC236}">
                    <a16:creationId xmlns:a16="http://schemas.microsoft.com/office/drawing/2014/main" id="{E56131B6-D30F-F541-A228-7E0B6EC8A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33">
              <a:extLst>
                <a:ext uri="{FF2B5EF4-FFF2-40B4-BE49-F238E27FC236}">
                  <a16:creationId xmlns:a16="http://schemas.microsoft.com/office/drawing/2014/main" id="{B0933A61-795E-EE40-BBF8-D3D032A17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448"/>
              <a:ext cx="192" cy="336"/>
              <a:chOff x="1104" y="2448"/>
              <a:chExt cx="192" cy="336"/>
            </a:xfrm>
          </p:grpSpPr>
          <p:sp>
            <p:nvSpPr>
              <p:cNvPr id="28" name="Line 34">
                <a:extLst>
                  <a:ext uri="{FF2B5EF4-FFF2-40B4-BE49-F238E27FC236}">
                    <a16:creationId xmlns:a16="http://schemas.microsoft.com/office/drawing/2014/main" id="{13EC2CAC-2482-CD4B-A642-F864FDD0C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35">
                <a:extLst>
                  <a:ext uri="{FF2B5EF4-FFF2-40B4-BE49-F238E27FC236}">
                    <a16:creationId xmlns:a16="http://schemas.microsoft.com/office/drawing/2014/main" id="{E75E1B52-BB1D-3949-95BA-23A2DCEC98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36">
              <a:extLst>
                <a:ext uri="{FF2B5EF4-FFF2-40B4-BE49-F238E27FC236}">
                  <a16:creationId xmlns:a16="http://schemas.microsoft.com/office/drawing/2014/main" id="{EDF886DA-F97B-EF43-8F7B-5041D10DE3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448"/>
              <a:ext cx="192" cy="336"/>
              <a:chOff x="1104" y="2448"/>
              <a:chExt cx="192" cy="336"/>
            </a:xfrm>
          </p:grpSpPr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415E444C-F366-904E-A37B-E564BA527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D75569EC-A22F-5541-AAFE-6D9458B53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2454"/>
                <a:ext cx="89" cy="3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0" name="Text Box 39">
            <a:extLst>
              <a:ext uri="{FF2B5EF4-FFF2-40B4-BE49-F238E27FC236}">
                <a16:creationId xmlns:a16="http://schemas.microsoft.com/office/drawing/2014/main" id="{CA9C715B-F14A-654C-A764-5C54EFEC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13" y="5691576"/>
            <a:ext cx="6084074" cy="46166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7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E56618"/>
                </a:solidFill>
              </a:rPr>
              <a:t>How could you do this with k-means?</a:t>
            </a:r>
          </a:p>
        </p:txBody>
      </p:sp>
    </p:spTree>
    <p:extLst>
      <p:ext uri="{BB962C8B-B14F-4D97-AF65-F5344CB8AC3E}">
        <p14:creationId xmlns:p14="http://schemas.microsoft.com/office/powerpoint/2010/main" val="213687282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15071</TotalTime>
  <Words>783</Words>
  <Application>Microsoft Macintosh PowerPoint</Application>
  <PresentationFormat>Widescreen</PresentationFormat>
  <Paragraphs>113</Paragraphs>
  <Slides>20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Gothic</vt:lpstr>
      <vt:lpstr>Arial</vt:lpstr>
      <vt:lpstr>Calibri</vt:lpstr>
      <vt:lpstr>Georgia</vt:lpstr>
      <vt:lpstr>Lucida Sans</vt:lpstr>
      <vt:lpstr>System Font Regular</vt:lpstr>
      <vt:lpstr>Times New Roman</vt:lpstr>
      <vt:lpstr>Wingdings</vt:lpstr>
      <vt:lpstr>RIT</vt:lpstr>
      <vt:lpstr>Equation</vt:lpstr>
      <vt:lpstr>PowerPoint Presentation</vt:lpstr>
      <vt:lpstr>PowerPoint Presentation</vt:lpstr>
      <vt:lpstr>This Lecture</vt:lpstr>
      <vt:lpstr>Lecture Agenda</vt:lpstr>
      <vt:lpstr>Hierarchical Clustering Models</vt:lpstr>
      <vt:lpstr>K not specified in advance</vt:lpstr>
      <vt:lpstr>K not specified in advance</vt:lpstr>
      <vt:lpstr>Penalize lots of clusters</vt:lpstr>
      <vt:lpstr>Hierarchical Clustering</vt:lpstr>
      <vt:lpstr>Hierarchical Clustering algorithms</vt:lpstr>
      <vt:lpstr>Hierarchical Agglomerative Clustering (HAC)</vt:lpstr>
      <vt:lpstr>Dendrogram: Hierarchical Clustering</vt:lpstr>
      <vt:lpstr>Hierarchical Agglomerative Clustering (HAC)</vt:lpstr>
      <vt:lpstr>Closest pair of clusters</vt:lpstr>
      <vt:lpstr>Single Link Agglomerative Clustering</vt:lpstr>
      <vt:lpstr>Single Link Example</vt:lpstr>
      <vt:lpstr>Complete Link Agglomerative Clustering</vt:lpstr>
      <vt:lpstr>Complete Link Example</vt:lpstr>
      <vt:lpstr>Coding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1562</cp:revision>
  <cp:lastPrinted>2018-04-25T02:50:23Z</cp:lastPrinted>
  <dcterms:created xsi:type="dcterms:W3CDTF">2021-08-24T04:52:52Z</dcterms:created>
  <dcterms:modified xsi:type="dcterms:W3CDTF">2021-11-18T09:35:41Z</dcterms:modified>
</cp:coreProperties>
</file>