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52"/>
  </p:notesMasterIdLst>
  <p:handoutMasterIdLst>
    <p:handoutMasterId r:id="rId53"/>
  </p:handoutMasterIdLst>
  <p:sldIdLst>
    <p:sldId id="266" r:id="rId2"/>
    <p:sldId id="293" r:id="rId3"/>
    <p:sldId id="417" r:id="rId4"/>
    <p:sldId id="418" r:id="rId5"/>
    <p:sldId id="426" r:id="rId6"/>
    <p:sldId id="427" r:id="rId7"/>
    <p:sldId id="428" r:id="rId8"/>
    <p:sldId id="1179" r:id="rId9"/>
    <p:sldId id="429" r:id="rId10"/>
    <p:sldId id="430" r:id="rId11"/>
    <p:sldId id="1180" r:id="rId12"/>
    <p:sldId id="1182" r:id="rId13"/>
    <p:sldId id="436" r:id="rId14"/>
    <p:sldId id="1185" r:id="rId15"/>
    <p:sldId id="1184" r:id="rId16"/>
    <p:sldId id="439" r:id="rId17"/>
    <p:sldId id="440" r:id="rId18"/>
    <p:sldId id="443" r:id="rId19"/>
    <p:sldId id="445" r:id="rId20"/>
    <p:sldId id="1465" r:id="rId21"/>
    <p:sldId id="1488" r:id="rId22"/>
    <p:sldId id="1489" r:id="rId23"/>
    <p:sldId id="1498" r:id="rId24"/>
    <p:sldId id="1490" r:id="rId25"/>
    <p:sldId id="1493" r:id="rId26"/>
    <p:sldId id="1482" r:id="rId27"/>
    <p:sldId id="1494" r:id="rId28"/>
    <p:sldId id="1447" r:id="rId29"/>
    <p:sldId id="1499" r:id="rId30"/>
    <p:sldId id="1500" r:id="rId31"/>
    <p:sldId id="1448" r:id="rId32"/>
    <p:sldId id="1449" r:id="rId33"/>
    <p:sldId id="1450" r:id="rId34"/>
    <p:sldId id="1451" r:id="rId35"/>
    <p:sldId id="1510" r:id="rId36"/>
    <p:sldId id="1511" r:id="rId37"/>
    <p:sldId id="1534" r:id="rId38"/>
    <p:sldId id="1540" r:id="rId39"/>
    <p:sldId id="1578" r:id="rId40"/>
    <p:sldId id="1549" r:id="rId41"/>
    <p:sldId id="1595" r:id="rId42"/>
    <p:sldId id="1596" r:id="rId43"/>
    <p:sldId id="1550" r:id="rId44"/>
    <p:sldId id="1597" r:id="rId45"/>
    <p:sldId id="1551" r:id="rId46"/>
    <p:sldId id="1594" r:id="rId47"/>
    <p:sldId id="1580" r:id="rId48"/>
    <p:sldId id="1598" r:id="rId49"/>
    <p:sldId id="1581" r:id="rId50"/>
    <p:sldId id="1599" r:id="rId51"/>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293"/>
            <p14:sldId id="417"/>
            <p14:sldId id="418"/>
            <p14:sldId id="426"/>
            <p14:sldId id="427"/>
            <p14:sldId id="428"/>
            <p14:sldId id="1179"/>
            <p14:sldId id="429"/>
            <p14:sldId id="430"/>
            <p14:sldId id="1180"/>
            <p14:sldId id="1182"/>
            <p14:sldId id="436"/>
            <p14:sldId id="1185"/>
            <p14:sldId id="1184"/>
            <p14:sldId id="439"/>
            <p14:sldId id="440"/>
            <p14:sldId id="443"/>
            <p14:sldId id="445"/>
            <p14:sldId id="1465"/>
            <p14:sldId id="1488"/>
            <p14:sldId id="1489"/>
            <p14:sldId id="1498"/>
            <p14:sldId id="1490"/>
            <p14:sldId id="1493"/>
            <p14:sldId id="1482"/>
            <p14:sldId id="1494"/>
            <p14:sldId id="1447"/>
            <p14:sldId id="1499"/>
            <p14:sldId id="1500"/>
            <p14:sldId id="1448"/>
            <p14:sldId id="1449"/>
            <p14:sldId id="1450"/>
            <p14:sldId id="1451"/>
            <p14:sldId id="1510"/>
            <p14:sldId id="1511"/>
            <p14:sldId id="1534"/>
            <p14:sldId id="1540"/>
            <p14:sldId id="1578"/>
            <p14:sldId id="1549"/>
            <p14:sldId id="1595"/>
            <p14:sldId id="1596"/>
            <p14:sldId id="1550"/>
            <p14:sldId id="1597"/>
            <p14:sldId id="1551"/>
            <p14:sldId id="1594"/>
            <p14:sldId id="1580"/>
            <p14:sldId id="1598"/>
            <p14:sldId id="1581"/>
            <p14:sldId id="159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618"/>
    <a:srgbClr val="66FFFF"/>
    <a:srgbClr val="E46102"/>
    <a:srgbClr val="D95E00"/>
    <a:srgbClr val="EEEEEE"/>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9" autoAdjust="0"/>
    <p:restoredTop sz="95814" autoAdjust="0"/>
  </p:normalViewPr>
  <p:slideViewPr>
    <p:cSldViewPr snapToGrid="0" snapToObjects="1">
      <p:cViewPr varScale="1">
        <p:scale>
          <a:sx n="102" d="100"/>
          <a:sy n="102" d="100"/>
        </p:scale>
        <p:origin x="856" y="184"/>
      </p:cViewPr>
      <p:guideLst>
        <p:guide orient="horz" pos="2160"/>
        <p:guide pos="3840"/>
      </p:guideLst>
    </p:cSldViewPr>
  </p:slideViewPr>
  <p:notesTextViewPr>
    <p:cViewPr>
      <p:scale>
        <a:sx n="100" d="100"/>
        <a:sy n="100" d="100"/>
      </p:scale>
      <p:origin x="0" y="0"/>
    </p:cViewPr>
  </p:notesTextViewPr>
  <p:sorterViewPr>
    <p:cViewPr>
      <p:scale>
        <a:sx n="80" d="100"/>
        <a:sy n="80" d="100"/>
      </p:scale>
      <p:origin x="0" y="0"/>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11/23/21</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11/23/21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5085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US" altLang="en-US" sz="1800" dirty="0">
              <a:solidFill>
                <a:prstClr val="black"/>
              </a:solidFill>
              <a:latin typeface="+mn-lt"/>
              <a:ea typeface="MS PGothic" panose="020B0600070205080204" pitchFamily="34" charset="-128"/>
            </a:endParaRPr>
          </a:p>
          <a:p>
            <a:r>
              <a:rPr lang="en-US" altLang="en-US" sz="1800" dirty="0">
                <a:solidFill>
                  <a:prstClr val="black"/>
                </a:solidFill>
                <a:latin typeface="+mn-lt"/>
                <a:ea typeface="MS PGothic" panose="020B0600070205080204" pitchFamily="34" charset="-128"/>
              </a:rPr>
              <a:t>Fi</a:t>
            </a:r>
            <a:r>
              <a:rPr lang="en-US" dirty="0"/>
              <a:t>nd the set of weights and biases that minimize the cost function </a:t>
            </a:r>
          </a:p>
          <a:p>
            <a:r>
              <a:rPr lang="en-US" dirty="0"/>
              <a:t>where, cost function is an approximation of how wrong our predictions are relative to target outcome.</a:t>
            </a:r>
            <a:endParaRPr lang="en-US" altLang="en-US" sz="1800" dirty="0">
              <a:solidFill>
                <a:prstClr val="black"/>
              </a:solidFill>
              <a:latin typeface="+mn-lt"/>
              <a:ea typeface="MS PGothic" panose="020B0600070205080204" pitchFamily="34" charset="-128"/>
            </a:endParaRP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80483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402101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600" dirty="0">
                <a:solidFill>
                  <a:srgbClr val="292929"/>
                </a:solidFill>
              </a:rPr>
              <a:t>Pre-requisite: </a:t>
            </a:r>
          </a:p>
          <a:p>
            <a:pPr marL="457200" indent="-457200">
              <a:buFontTx/>
              <a:buChar char="-"/>
            </a:pPr>
            <a:r>
              <a:rPr lang="en-US" sz="1600" dirty="0">
                <a:solidFill>
                  <a:srgbClr val="292929"/>
                </a:solidFill>
              </a:rPr>
              <a:t>know gradient of cost function</a:t>
            </a:r>
          </a:p>
          <a:p>
            <a:endParaRPr lang="en-US" sz="1600" dirty="0">
              <a:solidFill>
                <a:srgbClr val="292929"/>
              </a:solidFill>
            </a:endParaRPr>
          </a:p>
          <a:p>
            <a:pPr marL="457200" indent="-457200">
              <a:buFontTx/>
              <a:buChar char="-"/>
            </a:pPr>
            <a:r>
              <a:rPr lang="en-US" sz="1600" dirty="0">
                <a:solidFill>
                  <a:srgbClr val="292929"/>
                </a:solidFill>
              </a:rPr>
              <a:t>vector that points in the direction of greatest steepness (we want to repeatedly take steps in the opposite direction of the gradient to eventually arrive at the minimum)</a:t>
            </a:r>
            <a:endParaRPr lang="en-US" altLang="en-US" sz="1600" dirty="0">
              <a:solidFill>
                <a:prstClr val="black"/>
              </a:solidFill>
              <a:ea typeface="MS PGothic" panose="020B0600070205080204" pitchFamily="34" charset="-128"/>
            </a:endParaRP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94782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41407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63000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14145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817980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799239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017861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731154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22136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419834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494767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711620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1600" dirty="0"/>
              <a:t>Cause: small dataset compared to network size (if the number of training samples is much smaller than the number of parameters or degrees of freedom in the network), but also by a learning rate being too small and not allowing us to optimize the parameters quickly enough.</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461392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0077210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8839051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8313304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2801283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5933406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994962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44819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2664859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888584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4133016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45788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404514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601566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17368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614673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202694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9547508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0"/>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1"/>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iforsec/RIT-DSCI-633-FDS"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stats.stackexchange.com/questions/432300/help-understanding-vanishing-and-exploding-gradients" TargetMode="Externa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hyperlink" Target="https://towardsdatascience.com/activation-functions-b63185778794" TargetMode="External"/><Relationship Id="rId5" Type="http://schemas.openxmlformats.org/officeDocument/2006/relationships/hyperlink" Target="https://www.youtube.com/watch?v=qss30DuhbCo&amp;ab_channel=intrigano" TargetMode="External"/><Relationship Id="rId4" Type="http://schemas.openxmlformats.org/officeDocument/2006/relationships/hyperlink" Target="https://www.analyticsvidhya.com/blog/2021/06/the-challenge-of-vanishing-exploding-gradients-in-deep-neural-networks/"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Sigmoid_function"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 Fall 2021</a:t>
            </a:r>
          </a:p>
          <a:p>
            <a:r>
              <a:rPr lang="en-US" sz="2800" b="1" u="sng" dirty="0">
                <a:solidFill>
                  <a:schemeClr val="tx1">
                    <a:lumMod val="75000"/>
                    <a:lumOff val="25000"/>
                  </a:schemeClr>
                </a:solidFill>
              </a:rPr>
              <a:t>Lecture 24</a:t>
            </a:r>
          </a:p>
          <a:p>
            <a:r>
              <a:rPr lang="en-US" sz="1800" i="1" dirty="0">
                <a:solidFill>
                  <a:schemeClr val="bg1">
                    <a:lumMod val="75000"/>
                  </a:schemeClr>
                </a:solidFill>
              </a:rPr>
              <a:t>(material sources cited in the last slide)</a:t>
            </a:r>
            <a:endParaRPr lang="en-US" i="1" dirty="0">
              <a:solidFill>
                <a:schemeClr val="bg1">
                  <a:lumMod val="75000"/>
                </a:schemeClr>
              </a:solidFill>
            </a:endParaRP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 RIT</a:t>
            </a:r>
          </a:p>
          <a:p>
            <a:pPr marL="0" indent="0" algn="ctr">
              <a:buNone/>
            </a:pPr>
            <a:r>
              <a:rPr lang="en-US" sz="1800" dirty="0">
                <a:solidFill>
                  <a:schemeClr val="tx1">
                    <a:lumMod val="50000"/>
                    <a:lumOff val="50000"/>
                  </a:schemeClr>
                </a:solidFill>
              </a:rPr>
              <a:t>November 23, 2021</a:t>
            </a:r>
            <a:endParaRPr lang="en-US" sz="3200" dirty="0">
              <a:solidFill>
                <a:schemeClr val="tx1">
                  <a:lumMod val="50000"/>
                  <a:lumOff val="50000"/>
                </a:schemeClr>
              </a:solidFill>
            </a:endParaRP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Simplifying Activation Function</a:t>
            </a:r>
            <a:endParaRPr sz="4000" b="1" dirty="0">
              <a:solidFill>
                <a:srgbClr val="E46102"/>
              </a:solidFill>
            </a:endParaRPr>
          </a:p>
        </p:txBody>
      </p:sp>
      <p:pic>
        <p:nvPicPr>
          <p:cNvPr id="18434" name="Picture 2" descr="https://miro.medium.com/max/1165/1*o3KBHNQsEXsYm0umpZiALg.jpeg">
            <a:extLst>
              <a:ext uri="{FF2B5EF4-FFF2-40B4-BE49-F238E27FC236}">
                <a16:creationId xmlns:a16="http://schemas.microsoft.com/office/drawing/2014/main" id="{4457B66F-849D-44B1-9D22-5CE75E746E5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124699" y="1560194"/>
            <a:ext cx="3315261" cy="38844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A6AFD81-8919-43DA-A715-A703C6FA1D75}"/>
              </a:ext>
            </a:extLst>
          </p:cNvPr>
          <p:cNvSpPr/>
          <p:nvPr/>
        </p:nvSpPr>
        <p:spPr>
          <a:xfrm>
            <a:off x="9012010" y="5462304"/>
            <a:ext cx="2427950" cy="523220"/>
          </a:xfrm>
          <a:prstGeom prst="rect">
            <a:avLst/>
          </a:prstGeom>
        </p:spPr>
        <p:txBody>
          <a:bodyPr wrap="square">
            <a:spAutoFit/>
          </a:bodyPr>
          <a:lstStyle/>
          <a:p>
            <a:r>
              <a:rPr lang="en-US" sz="1400" dirty="0"/>
              <a:t>Visualizing [W], [X], and [Z]</a:t>
            </a:r>
            <a:br>
              <a:rPr lang="en-US" sz="1400" dirty="0"/>
            </a:br>
            <a:endParaRPr lang="en-US" sz="1400" dirty="0"/>
          </a:p>
        </p:txBody>
      </p:sp>
      <p:sp>
        <p:nvSpPr>
          <p:cNvPr id="3" name="TextBox 2">
            <a:extLst>
              <a:ext uri="{FF2B5EF4-FFF2-40B4-BE49-F238E27FC236}">
                <a16:creationId xmlns:a16="http://schemas.microsoft.com/office/drawing/2014/main" id="{D4463E78-3EA4-4803-B137-73078CD76EFD}"/>
              </a:ext>
            </a:extLst>
          </p:cNvPr>
          <p:cNvSpPr txBox="1"/>
          <p:nvPr/>
        </p:nvSpPr>
        <p:spPr>
          <a:xfrm flipH="1">
            <a:off x="913092" y="2090172"/>
            <a:ext cx="6621564" cy="1938992"/>
          </a:xfrm>
          <a:prstGeom prst="rect">
            <a:avLst/>
          </a:prstGeom>
          <a:noFill/>
        </p:spPr>
        <p:txBody>
          <a:bodyPr wrap="square" rtlCol="0">
            <a:spAutoFit/>
          </a:bodyPr>
          <a:lstStyle/>
          <a:p>
            <a:r>
              <a:rPr lang="en-US" dirty="0">
                <a:solidFill>
                  <a:srgbClr val="292929"/>
                </a:solidFill>
                <a:latin typeface="charter"/>
              </a:rPr>
              <a:t>Move from Input to Output:</a:t>
            </a:r>
          </a:p>
          <a:p>
            <a:r>
              <a:rPr lang="en-US" dirty="0">
                <a:solidFill>
                  <a:srgbClr val="292929"/>
                </a:solidFill>
                <a:latin typeface="charter"/>
              </a:rPr>
              <a:t>- Repeatedly calculate </a:t>
            </a:r>
            <a:r>
              <a:rPr lang="en-US" altLang="en-US" b="1" dirty="0">
                <a:solidFill>
                  <a:prstClr val="black"/>
                </a:solidFill>
                <a:latin typeface="Bahnschrift" panose="020B0502040204020203" pitchFamily="34" charset="0"/>
                <a:ea typeface="MS PGothic" panose="020B0600070205080204" pitchFamily="34" charset="-128"/>
              </a:rPr>
              <a:t>[Z]</a:t>
            </a:r>
            <a:endParaRPr lang="en-US" altLang="en-US" b="1" dirty="0">
              <a:solidFill>
                <a:srgbClr val="292929"/>
              </a:solidFill>
              <a:latin typeface="Charter"/>
              <a:ea typeface="MS PGothic" panose="020B0600070205080204" pitchFamily="34" charset="-128"/>
            </a:endParaRPr>
          </a:p>
          <a:p>
            <a:pPr marL="342900" indent="-342900">
              <a:buFontTx/>
              <a:buChar char="-"/>
            </a:pPr>
            <a:r>
              <a:rPr lang="en-US" dirty="0">
                <a:solidFill>
                  <a:srgbClr val="292929"/>
                </a:solidFill>
                <a:latin typeface="charter"/>
              </a:rPr>
              <a:t>Apply activation function to </a:t>
            </a:r>
            <a:r>
              <a:rPr lang="en-US" altLang="en-US" b="1" dirty="0">
                <a:solidFill>
                  <a:prstClr val="black"/>
                </a:solidFill>
                <a:latin typeface="Bahnschrift" panose="020B0502040204020203" pitchFamily="34" charset="0"/>
                <a:ea typeface="MS PGothic" panose="020B0600070205080204" pitchFamily="34" charset="-128"/>
              </a:rPr>
              <a:t>[Z]</a:t>
            </a:r>
            <a:r>
              <a:rPr lang="en-US" dirty="0">
                <a:solidFill>
                  <a:srgbClr val="292929"/>
                </a:solidFill>
                <a:latin typeface="charter"/>
              </a:rPr>
              <a:t> for each successive layer</a:t>
            </a:r>
          </a:p>
          <a:p>
            <a:pPr marL="342900" indent="-342900">
              <a:buFontTx/>
              <a:buChar char="-"/>
            </a:pPr>
            <a:r>
              <a:rPr lang="en-US" dirty="0">
                <a:solidFill>
                  <a:srgbClr val="292929"/>
                </a:solidFill>
                <a:latin typeface="charter"/>
              </a:rPr>
              <a:t>This process is known as </a:t>
            </a:r>
            <a:r>
              <a:rPr lang="en-US" b="1" dirty="0">
                <a:solidFill>
                  <a:srgbClr val="292929"/>
                </a:solidFill>
                <a:latin typeface="Charter"/>
              </a:rPr>
              <a:t>Forward Propagation</a:t>
            </a:r>
            <a:r>
              <a:rPr lang="en-US" dirty="0">
                <a:solidFill>
                  <a:srgbClr val="292929"/>
                </a:solidFill>
                <a:latin typeface="charter"/>
              </a:rPr>
              <a:t>. </a:t>
            </a:r>
            <a:endParaRPr lang="en-US" dirty="0"/>
          </a:p>
        </p:txBody>
      </p:sp>
    </p:spTree>
    <p:extLst>
      <p:ext uri="{BB962C8B-B14F-4D97-AF65-F5344CB8AC3E}">
        <p14:creationId xmlns:p14="http://schemas.microsoft.com/office/powerpoint/2010/main" val="2265447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97717" y="3121379"/>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Evaluating quality of Outputs</a:t>
            </a:r>
            <a:br>
              <a:rPr lang="en-US" sz="4000" b="1" dirty="0">
                <a:solidFill>
                  <a:srgbClr val="E46102"/>
                </a:solidFill>
              </a:rPr>
            </a:br>
            <a:r>
              <a:rPr lang="en-US" sz="4000" b="1" dirty="0">
                <a:solidFill>
                  <a:srgbClr val="E46102"/>
                </a:solidFill>
              </a:rPr>
              <a:t>Training ANN</a:t>
            </a:r>
            <a:endParaRPr sz="4000" b="1" dirty="0">
              <a:solidFill>
                <a:srgbClr val="E46102"/>
              </a:solidFill>
            </a:endParaRPr>
          </a:p>
        </p:txBody>
      </p:sp>
    </p:spTree>
    <p:extLst>
      <p:ext uri="{BB962C8B-B14F-4D97-AF65-F5344CB8AC3E}">
        <p14:creationId xmlns:p14="http://schemas.microsoft.com/office/powerpoint/2010/main" val="13438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Training 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r>
              <a:rPr lang="en-US" b="1" dirty="0"/>
              <a:t>Objective</a:t>
            </a:r>
            <a:r>
              <a:rPr lang="en-US" dirty="0"/>
              <a:t>: Given a set of training inputs (our features) and outcomes (the target we are trying to predict):</a:t>
            </a:r>
          </a:p>
          <a:p>
            <a:endParaRPr lang="en-US" altLang="en-US" sz="2600" dirty="0">
              <a:solidFill>
                <a:prstClr val="black"/>
              </a:solidFill>
              <a:latin typeface="Calibri"/>
              <a:ea typeface="MS PGothic" panose="020B0600070205080204" pitchFamily="34" charset="-128"/>
            </a:endParaRPr>
          </a:p>
          <a:p>
            <a:r>
              <a:rPr lang="en-US" altLang="en-US" sz="2600" dirty="0">
                <a:solidFill>
                  <a:prstClr val="black"/>
                </a:solidFill>
                <a:latin typeface="Calibri"/>
                <a:ea typeface="MS PGothic" panose="020B0600070205080204" pitchFamily="34" charset="-128"/>
              </a:rPr>
              <a:t>Fi</a:t>
            </a:r>
            <a:r>
              <a:rPr lang="en-US" dirty="0"/>
              <a:t>nd the set of weights and biases that minimize the cost function </a:t>
            </a:r>
          </a:p>
          <a:p>
            <a:r>
              <a:rPr lang="en-US" dirty="0"/>
              <a:t>where, cost function is an approximation of how wrong our predictions are relative to target outcome.</a:t>
            </a:r>
            <a:endParaRPr lang="en-US" altLang="en-US" sz="2600" dirty="0">
              <a:solidFill>
                <a:prstClr val="black"/>
              </a:solidFill>
              <a:latin typeface="Calibri"/>
              <a:ea typeface="MS PGothic" panose="020B0600070205080204" pitchFamily="34" charset="-128"/>
            </a:endParaRPr>
          </a:p>
        </p:txBody>
      </p:sp>
      <p:pic>
        <p:nvPicPr>
          <p:cNvPr id="19458" name="Picture 2" descr="https://miro.medium.com/max/1250/1*BL2CSeVptZBBE6YoCfdyVg.jpeg">
            <a:extLst>
              <a:ext uri="{FF2B5EF4-FFF2-40B4-BE49-F238E27FC236}">
                <a16:creationId xmlns:a16="http://schemas.microsoft.com/office/drawing/2014/main" id="{23566772-3755-4F15-99F5-C72B3EDE79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3801" y="3580618"/>
            <a:ext cx="3637010" cy="268432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 name="Picture 2" descr="https://miro.medium.com/max/1045/1*QKImlDHkRV-KkciOHxn-dw.jpeg">
            <a:extLst>
              <a:ext uri="{FF2B5EF4-FFF2-40B4-BE49-F238E27FC236}">
                <a16:creationId xmlns:a16="http://schemas.microsoft.com/office/drawing/2014/main" id="{99C960F9-B9FE-1744-97C3-67A909676D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739" y="4125642"/>
            <a:ext cx="1416374" cy="138587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887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Cost Function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lvl="0" defTabSz="914400" eaLnBrk="0" fontAlgn="base" hangingPunct="0">
              <a:spcBef>
                <a:spcPct val="0"/>
              </a:spcBef>
              <a:spcAft>
                <a:spcPct val="0"/>
              </a:spcAft>
            </a:pPr>
            <a:r>
              <a:rPr lang="en-US" altLang="en-US" sz="2800" dirty="0">
                <a:solidFill>
                  <a:srgbClr val="292929"/>
                </a:solidFill>
              </a:rPr>
              <a:t>Cost Function : </a:t>
            </a:r>
            <a:r>
              <a:rPr lang="en-US" altLang="en-US" sz="2800" u="sng" dirty="0">
                <a:solidFill>
                  <a:srgbClr val="292929"/>
                </a:solidFill>
              </a:rPr>
              <a:t>Mean Squared Error (MSE)</a:t>
            </a:r>
          </a:p>
          <a:p>
            <a:pPr lvl="0" defTabSz="914400" eaLnBrk="0" fontAlgn="base" hangingPunct="0">
              <a:spcBef>
                <a:spcPct val="0"/>
              </a:spcBef>
              <a:spcAft>
                <a:spcPct val="0"/>
              </a:spcAft>
            </a:pPr>
            <a:endParaRPr lang="en-US" altLang="en-US" sz="2800" u="sng" dirty="0">
              <a:solidFill>
                <a:srgbClr val="292929"/>
              </a:solidFill>
            </a:endParaRPr>
          </a:p>
          <a:p>
            <a:pPr lvl="0" defTabSz="914400" eaLnBrk="0" fontAlgn="base" hangingPunct="0">
              <a:spcBef>
                <a:spcPct val="0"/>
              </a:spcBef>
              <a:spcAft>
                <a:spcPct val="0"/>
              </a:spcAft>
            </a:pPr>
            <a:endParaRPr lang="en-US" altLang="en-US" sz="800" dirty="0"/>
          </a:p>
          <a:p>
            <a:pPr lvl="0" algn="ctr" defTabSz="914400" eaLnBrk="0" fontAlgn="base" hangingPunct="0">
              <a:spcBef>
                <a:spcPct val="0"/>
              </a:spcBef>
              <a:spcAft>
                <a:spcPct val="0"/>
              </a:spcAft>
            </a:pPr>
            <a:r>
              <a:rPr lang="en-US" altLang="en-US" sz="2800" b="1" dirty="0">
                <a:solidFill>
                  <a:srgbClr val="292929"/>
                </a:solidFill>
                <a:latin typeface=""/>
              </a:rPr>
              <a:t>MSE = Sum [ ( Prediction - Actual )² ] </a:t>
            </a:r>
            <a:r>
              <a:rPr lang="en-US" altLang="en-US" sz="2800" dirty="0">
                <a:solidFill>
                  <a:srgbClr val="292929"/>
                </a:solidFill>
                <a:latin typeface=""/>
              </a:rPr>
              <a:t>x</a:t>
            </a:r>
            <a:r>
              <a:rPr lang="en-US" altLang="en-US" sz="2800" b="1" dirty="0">
                <a:solidFill>
                  <a:srgbClr val="292929"/>
                </a:solidFill>
                <a:latin typeface=""/>
              </a:rPr>
              <a:t> (1 / </a:t>
            </a:r>
            <a:r>
              <a:rPr lang="en-US" altLang="en-US" sz="2800" b="1" dirty="0" err="1">
                <a:solidFill>
                  <a:srgbClr val="292929"/>
                </a:solidFill>
                <a:latin typeface=""/>
              </a:rPr>
              <a:t>num_observations</a:t>
            </a:r>
            <a:r>
              <a:rPr lang="en-US" altLang="en-US" sz="2800" b="1" dirty="0">
                <a:solidFill>
                  <a:srgbClr val="292929"/>
                </a:solidFill>
                <a:latin typeface=""/>
              </a:rPr>
              <a:t>)</a:t>
            </a:r>
            <a:endParaRPr lang="en-US" altLang="en-US" sz="3200" b="1" dirty="0">
              <a:latin typeface=""/>
            </a:endParaRPr>
          </a:p>
          <a:p>
            <a:endParaRPr lang="en-US" altLang="en-US" sz="2600" dirty="0">
              <a:solidFill>
                <a:prstClr val="black"/>
              </a:solidFill>
              <a:ea typeface="MS PGothic" panose="020B0600070205080204" pitchFamily="34" charset="-128"/>
            </a:endParaRPr>
          </a:p>
          <a:p>
            <a:r>
              <a:rPr lang="en-US" altLang="en-US" sz="2600" dirty="0">
                <a:solidFill>
                  <a:prstClr val="black"/>
                </a:solidFill>
                <a:ea typeface="MS PGothic" panose="020B0600070205080204" pitchFamily="34" charset="-128"/>
              </a:rPr>
              <a:t>Which cost function for ANN?</a:t>
            </a:r>
          </a:p>
        </p:txBody>
      </p:sp>
    </p:spTree>
    <p:extLst>
      <p:ext uri="{BB962C8B-B14F-4D97-AF65-F5344CB8AC3E}">
        <p14:creationId xmlns:p14="http://schemas.microsoft.com/office/powerpoint/2010/main" val="3422445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Gradient Descent (GD)</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962430" y="1954655"/>
            <a:ext cx="11229570" cy="1826920"/>
          </a:xfrm>
          <a:prstGeom prst="rect">
            <a:avLst/>
          </a:prstGeom>
          <a:noFill/>
          <a:ln>
            <a:noFill/>
          </a:ln>
        </p:spPr>
        <p:txBody>
          <a:bodyPr spcFirstLastPara="1" wrap="square" lIns="121900" tIns="121900" rIns="121900" bIns="121900" anchor="t" anchorCtr="0">
            <a:noAutofit/>
          </a:bodyPr>
          <a:lstStyle/>
          <a:p>
            <a:endParaRPr lang="en-US" sz="2800" dirty="0">
              <a:solidFill>
                <a:srgbClr val="292929"/>
              </a:solidFill>
            </a:endParaRPr>
          </a:p>
          <a:p>
            <a:r>
              <a:rPr lang="en-US" sz="2800" dirty="0">
                <a:solidFill>
                  <a:srgbClr val="292929"/>
                </a:solidFill>
              </a:rPr>
              <a:t>For ANN, to minimize cost function – use gradient descent</a:t>
            </a:r>
          </a:p>
        </p:txBody>
      </p:sp>
    </p:spTree>
    <p:extLst>
      <p:ext uri="{BB962C8B-B14F-4D97-AF65-F5344CB8AC3E}">
        <p14:creationId xmlns:p14="http://schemas.microsoft.com/office/powerpoint/2010/main" val="968624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Challenge with using GD in 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marL="457200" indent="-457200">
              <a:buFontTx/>
              <a:buChar char="-"/>
            </a:pPr>
            <a:r>
              <a:rPr lang="en-US" sz="2800" dirty="0">
                <a:solidFill>
                  <a:srgbClr val="292929"/>
                </a:solidFill>
              </a:rPr>
              <a:t>Changeable weights and biases that are all interconnected</a:t>
            </a:r>
          </a:p>
          <a:p>
            <a:endParaRPr lang="en-US" sz="2800" dirty="0">
              <a:solidFill>
                <a:srgbClr val="292929"/>
              </a:solidFill>
            </a:endParaRPr>
          </a:p>
          <a:p>
            <a:pPr marL="457200" indent="-457200">
              <a:buFontTx/>
              <a:buChar char="-"/>
            </a:pPr>
            <a:r>
              <a:rPr lang="en-US" sz="2800" dirty="0">
                <a:solidFill>
                  <a:srgbClr val="292929"/>
                </a:solidFill>
              </a:rPr>
              <a:t>How to calculate gradient in this scenario?</a:t>
            </a:r>
          </a:p>
          <a:p>
            <a:endParaRPr lang="en-US" altLang="en-US" sz="2600" dirty="0">
              <a:solidFill>
                <a:prstClr val="black"/>
              </a:solidFill>
              <a:ea typeface="MS PGothic" panose="020B0600070205080204" pitchFamily="34" charset="-128"/>
            </a:endParaRPr>
          </a:p>
        </p:txBody>
      </p:sp>
    </p:spTree>
    <p:extLst>
      <p:ext uri="{BB962C8B-B14F-4D97-AF65-F5344CB8AC3E}">
        <p14:creationId xmlns:p14="http://schemas.microsoft.com/office/powerpoint/2010/main" val="4066171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Computing Cost Function for 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marL="457200" indent="-457200">
              <a:buFont typeface="+mj-lt"/>
              <a:buAutoNum type="arabicPeriod"/>
            </a:pPr>
            <a:r>
              <a:rPr lang="en-US" dirty="0">
                <a:solidFill>
                  <a:srgbClr val="292929"/>
                </a:solidFill>
              </a:rPr>
              <a:t>Compute gradient of our “current location” (calculate the gradient using current parameter values)</a:t>
            </a:r>
          </a:p>
          <a:p>
            <a:pPr marL="457200" indent="-457200">
              <a:buFont typeface="+mj-lt"/>
              <a:buAutoNum type="arabicPeriod"/>
            </a:pPr>
            <a:endParaRPr lang="en-US" dirty="0">
              <a:solidFill>
                <a:srgbClr val="292929"/>
              </a:solidFill>
            </a:endParaRPr>
          </a:p>
          <a:p>
            <a:pPr marL="457200" indent="-457200">
              <a:buFont typeface="+mj-lt"/>
              <a:buAutoNum type="arabicPeriod"/>
            </a:pPr>
            <a:r>
              <a:rPr lang="en-US" dirty="0">
                <a:solidFill>
                  <a:srgbClr val="292929"/>
                </a:solidFill>
              </a:rPr>
              <a:t>Modify each parameter by an amount proportional to its gradient element and in opposite direction of its gradient element. </a:t>
            </a:r>
          </a:p>
          <a:p>
            <a:pPr marL="1066785" lvl="1" indent="-457200">
              <a:buFont typeface="Arial" panose="020B0604020202020204" pitchFamily="34" charset="0"/>
              <a:buChar char="•"/>
            </a:pPr>
            <a:r>
              <a:rPr lang="en-US" dirty="0">
                <a:solidFill>
                  <a:srgbClr val="292929"/>
                </a:solidFill>
              </a:rPr>
              <a:t>Example, if partial derivative of our cost function with respect to </a:t>
            </a:r>
          </a:p>
          <a:p>
            <a:pPr lvl="2"/>
            <a:r>
              <a:rPr lang="en-US" dirty="0">
                <a:solidFill>
                  <a:srgbClr val="292929"/>
                </a:solidFill>
              </a:rPr>
              <a:t>    B0 is positive but tiny, B1 is negative and large</a:t>
            </a:r>
          </a:p>
          <a:p>
            <a:pPr lvl="2"/>
            <a:r>
              <a:rPr lang="en-US" dirty="0">
                <a:solidFill>
                  <a:srgbClr val="292929"/>
                </a:solidFill>
                <a:sym typeface="Wingdings" pitchFamily="2" charset="2"/>
              </a:rPr>
              <a:t> </a:t>
            </a:r>
            <a:r>
              <a:rPr lang="en-US" dirty="0">
                <a:solidFill>
                  <a:srgbClr val="292929"/>
                </a:solidFill>
              </a:rPr>
              <a:t>decrease B0 by a tiny amount and increase B1 by a large amount to    lower cost function.</a:t>
            </a:r>
          </a:p>
          <a:p>
            <a:pPr marL="457200" indent="-457200">
              <a:buFont typeface="+mj-lt"/>
              <a:buAutoNum type="arabicPeriod"/>
            </a:pPr>
            <a:endParaRPr lang="en-US" dirty="0">
              <a:solidFill>
                <a:srgbClr val="292929"/>
              </a:solidFill>
            </a:endParaRPr>
          </a:p>
          <a:p>
            <a:pPr marL="457200" indent="-457200">
              <a:buFont typeface="+mj-lt"/>
              <a:buAutoNum type="arabicPeriod"/>
            </a:pPr>
            <a:r>
              <a:rPr lang="en-US" dirty="0">
                <a:solidFill>
                  <a:srgbClr val="292929"/>
                </a:solidFill>
              </a:rPr>
              <a:t>Recompute gradient using new tweaked parameter values</a:t>
            </a:r>
          </a:p>
          <a:p>
            <a:pPr marL="457200" indent="-457200">
              <a:buFont typeface="+mj-lt"/>
              <a:buAutoNum type="arabicPeriod"/>
            </a:pPr>
            <a:r>
              <a:rPr lang="en-US" dirty="0">
                <a:solidFill>
                  <a:srgbClr val="292929"/>
                </a:solidFill>
              </a:rPr>
              <a:t>Repeat previous steps until we arrive at minimum cost</a:t>
            </a:r>
          </a:p>
          <a:p>
            <a:pPr marL="457200" indent="-457200">
              <a:buFont typeface="+mj-lt"/>
              <a:buAutoNum type="arabicPeriod"/>
            </a:pPr>
            <a:endParaRPr lang="en-US" altLang="en-US" dirty="0">
              <a:solidFill>
                <a:prstClr val="black"/>
              </a:solidFill>
              <a:ea typeface="MS PGothic" panose="020B0600070205080204" pitchFamily="34" charset="-128"/>
            </a:endParaRPr>
          </a:p>
        </p:txBody>
      </p:sp>
    </p:spTree>
    <p:extLst>
      <p:ext uri="{BB962C8B-B14F-4D97-AF65-F5344CB8AC3E}">
        <p14:creationId xmlns:p14="http://schemas.microsoft.com/office/powerpoint/2010/main" val="2883480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Backpropagation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1745281"/>
          </a:xfrm>
          <a:prstGeom prst="rect">
            <a:avLst/>
          </a:prstGeom>
          <a:noFill/>
          <a:ln>
            <a:noFill/>
          </a:ln>
        </p:spPr>
        <p:txBody>
          <a:bodyPr spcFirstLastPara="1" wrap="square" lIns="121900" tIns="121900" rIns="121900" bIns="121900" anchor="t" anchorCtr="0">
            <a:noAutofit/>
          </a:bodyPr>
          <a:lstStyle/>
          <a:p>
            <a:r>
              <a:rPr lang="en-US" dirty="0"/>
              <a:t>- Reverse of Forward Propagation</a:t>
            </a:r>
          </a:p>
          <a:p>
            <a:endParaRPr lang="en-US" dirty="0"/>
          </a:p>
          <a:p>
            <a:r>
              <a:rPr lang="en-US" dirty="0"/>
              <a:t>- Except instead of signal, we are moving error backwards through our model.</a:t>
            </a:r>
          </a:p>
          <a:p>
            <a:endParaRPr lang="en-US" altLang="en-US" sz="2600" dirty="0">
              <a:solidFill>
                <a:prstClr val="black"/>
              </a:solidFill>
              <a:latin typeface="Calibri"/>
              <a:ea typeface="MS PGothic" panose="020B0600070205080204" pitchFamily="34" charset="-128"/>
            </a:endParaRPr>
          </a:p>
          <a:p>
            <a:endParaRPr lang="en-US" altLang="en-US" sz="2600" dirty="0">
              <a:solidFill>
                <a:prstClr val="black"/>
              </a:solidFill>
              <a:latin typeface="Calibri"/>
              <a:ea typeface="MS PGothic" panose="020B0600070205080204" pitchFamily="34" charset="-128"/>
            </a:endParaRPr>
          </a:p>
        </p:txBody>
      </p:sp>
      <p:pic>
        <p:nvPicPr>
          <p:cNvPr id="4" name="Picture 2" descr="https://miro.medium.com/max/700/1*0RIBu3Iz-aOOX9dyob_FHA.jpeg">
            <a:extLst>
              <a:ext uri="{FF2B5EF4-FFF2-40B4-BE49-F238E27FC236}">
                <a16:creationId xmlns:a16="http://schemas.microsoft.com/office/drawing/2014/main" id="{75966FA7-7EF0-1B41-93FD-434474A0977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231"/>
          <a:stretch/>
        </p:blipFill>
        <p:spPr bwMode="auto">
          <a:xfrm>
            <a:off x="2869823" y="3730488"/>
            <a:ext cx="6667500" cy="236299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819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Backpropagation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r>
              <a:rPr lang="en-US" dirty="0">
                <a:solidFill>
                  <a:srgbClr val="292929"/>
                </a:solidFill>
              </a:rPr>
              <a:t>Follow </a:t>
            </a:r>
            <a:r>
              <a:rPr lang="en-US" dirty="0">
                <a:solidFill>
                  <a:srgbClr val="C00000"/>
                </a:solidFill>
              </a:rPr>
              <a:t>red arrows</a:t>
            </a:r>
            <a:r>
              <a:rPr lang="en-US" dirty="0">
                <a:solidFill>
                  <a:srgbClr val="292929"/>
                </a:solidFill>
              </a:rPr>
              <a:t> – </a:t>
            </a:r>
          </a:p>
          <a:p>
            <a:r>
              <a:rPr lang="en-US" dirty="0">
                <a:solidFill>
                  <a:srgbClr val="292929"/>
                </a:solidFill>
              </a:rPr>
              <a:t>- Start at output of red neuron - output activation (used for prediction) - the ultimate source of error in a model</a:t>
            </a:r>
          </a:p>
          <a:p>
            <a:r>
              <a:rPr lang="en-US" dirty="0">
                <a:solidFill>
                  <a:srgbClr val="292929"/>
                </a:solidFill>
              </a:rPr>
              <a:t>- </a:t>
            </a:r>
            <a:r>
              <a:rPr lang="en-US" b="1" dirty="0">
                <a:solidFill>
                  <a:srgbClr val="292929"/>
                </a:solidFill>
              </a:rPr>
              <a:t>Move this error backwards through the model via the same weights and connections used for forward propagating the signal</a:t>
            </a:r>
            <a:r>
              <a:rPr lang="en-US" dirty="0">
                <a:solidFill>
                  <a:srgbClr val="292929"/>
                </a:solidFill>
              </a:rPr>
              <a:t> (instead of Activation 1, now we have Error1 — the error attributable to top blue neuron).</a:t>
            </a:r>
          </a:p>
          <a:p>
            <a:endParaRPr lang="en-US" altLang="en-US" dirty="0">
              <a:solidFill>
                <a:prstClr val="black"/>
              </a:solidFill>
              <a:ea typeface="MS PGothic" panose="020B0600070205080204" pitchFamily="34" charset="-128"/>
            </a:endParaRPr>
          </a:p>
        </p:txBody>
      </p:sp>
      <p:pic>
        <p:nvPicPr>
          <p:cNvPr id="4" name="Picture 2" descr="https://miro.medium.com/max/700/1*0RIBu3Iz-aOOX9dyob_FHA.jpeg">
            <a:extLst>
              <a:ext uri="{FF2B5EF4-FFF2-40B4-BE49-F238E27FC236}">
                <a16:creationId xmlns:a16="http://schemas.microsoft.com/office/drawing/2014/main" id="{77F53D74-2907-3849-B1B4-6FBB246AD0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231"/>
          <a:stretch/>
        </p:blipFill>
        <p:spPr bwMode="auto">
          <a:xfrm>
            <a:off x="4685371" y="3990782"/>
            <a:ext cx="6667500" cy="236299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237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Discussion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marL="457200" indent="-457200">
              <a:buFontTx/>
              <a:buChar char="-"/>
            </a:pPr>
            <a:r>
              <a:rPr lang="en-US" dirty="0">
                <a:solidFill>
                  <a:srgbClr val="292929"/>
                </a:solidFill>
                <a:latin typeface="Calibri" panose="020F0502020204030204" pitchFamily="34" charset="0"/>
                <a:cs typeface="Calibri" panose="020F0502020204030204" pitchFamily="34" charset="0"/>
              </a:rPr>
              <a:t>Why is error for each neuron important? </a:t>
            </a:r>
          </a:p>
          <a:p>
            <a:pPr marL="457200" indent="-457200">
              <a:buFontTx/>
              <a:buChar char="-"/>
            </a:pPr>
            <a:endParaRPr lang="en-US" dirty="0">
              <a:solidFill>
                <a:srgbClr val="292929"/>
              </a:solidFill>
              <a:latin typeface="Calibri" panose="020F0502020204030204" pitchFamily="34" charset="0"/>
              <a:cs typeface="Calibri" panose="020F0502020204030204" pitchFamily="34" charset="0"/>
            </a:endParaRPr>
          </a:p>
          <a:p>
            <a:pPr marL="457200" indent="-457200">
              <a:buFontTx/>
              <a:buChar char="-"/>
            </a:pPr>
            <a:r>
              <a:rPr lang="en-US" dirty="0">
                <a:solidFill>
                  <a:srgbClr val="292929"/>
                </a:solidFill>
                <a:latin typeface="Calibri" panose="020F0502020204030204" pitchFamily="34" charset="0"/>
                <a:cs typeface="Calibri" panose="020F0502020204030204" pitchFamily="34" charset="0"/>
              </a:rPr>
              <a:t>2 building blocks of an ANN – </a:t>
            </a:r>
          </a:p>
          <a:p>
            <a:pPr marL="1066785" lvl="1" indent="-457200">
              <a:buFontTx/>
              <a:buChar char="-"/>
            </a:pPr>
            <a:r>
              <a:rPr lang="en-US" dirty="0">
                <a:solidFill>
                  <a:srgbClr val="292929"/>
                </a:solidFill>
                <a:latin typeface="Calibri" panose="020F0502020204030204" pitchFamily="34" charset="0"/>
                <a:cs typeface="Calibri" panose="020F0502020204030204" pitchFamily="34" charset="0"/>
              </a:rPr>
              <a:t>connections that pass signals into a particular neuron </a:t>
            </a:r>
          </a:p>
          <a:p>
            <a:pPr lvl="1"/>
            <a:r>
              <a:rPr lang="en-US" dirty="0">
                <a:solidFill>
                  <a:srgbClr val="292929"/>
                </a:solidFill>
                <a:latin typeface="Calibri" panose="020F0502020204030204" pitchFamily="34" charset="0"/>
                <a:cs typeface="Calibri" panose="020F0502020204030204" pitchFamily="34" charset="0"/>
              </a:rPr>
              <a:t>	(with a weight living in each connection)</a:t>
            </a:r>
          </a:p>
          <a:p>
            <a:pPr marL="1066785" lvl="1" indent="-457200">
              <a:buFontTx/>
              <a:buChar char="-"/>
            </a:pPr>
            <a:r>
              <a:rPr lang="en-US" dirty="0">
                <a:solidFill>
                  <a:srgbClr val="292929"/>
                </a:solidFill>
                <a:latin typeface="Calibri" panose="020F0502020204030204" pitchFamily="34" charset="0"/>
                <a:cs typeface="Calibri" panose="020F0502020204030204" pitchFamily="34" charset="0"/>
              </a:rPr>
              <a:t>Neuron itself (with a bias)</a:t>
            </a:r>
          </a:p>
          <a:p>
            <a:pPr marL="1066785" lvl="1" indent="-457200">
              <a:buFontTx/>
              <a:buChar char="-"/>
            </a:pPr>
            <a:endParaRPr lang="en-US" dirty="0">
              <a:solidFill>
                <a:srgbClr val="292929"/>
              </a:solidFill>
              <a:latin typeface="Calibri" panose="020F0502020204030204" pitchFamily="34" charset="0"/>
              <a:cs typeface="Calibri" panose="020F0502020204030204" pitchFamily="34" charset="0"/>
            </a:endParaRPr>
          </a:p>
          <a:p>
            <a:pPr marL="457200" indent="-457200">
              <a:buFontTx/>
              <a:buChar char="-"/>
            </a:pPr>
            <a:r>
              <a:rPr lang="en-US" b="1" dirty="0">
                <a:solidFill>
                  <a:srgbClr val="292929"/>
                </a:solidFill>
                <a:latin typeface="Calibri" panose="020F0502020204030204" pitchFamily="34" charset="0"/>
                <a:cs typeface="Calibri" panose="020F0502020204030204" pitchFamily="34" charset="0"/>
              </a:rPr>
              <a:t>Tuning Parameters : weights and biases</a:t>
            </a:r>
          </a:p>
          <a:p>
            <a:pPr marL="457200" indent="-457200">
              <a:buFontTx/>
              <a:buChar char="-"/>
            </a:pPr>
            <a:endParaRPr lang="en-US" b="1" dirty="0">
              <a:solidFill>
                <a:srgbClr val="292929"/>
              </a:solidFill>
              <a:latin typeface="Calibri" panose="020F0502020204030204" pitchFamily="34" charset="0"/>
              <a:cs typeface="Calibri" panose="020F0502020204030204" pitchFamily="34" charset="0"/>
            </a:endParaRPr>
          </a:p>
          <a:p>
            <a:pPr marL="457200" indent="-457200">
              <a:buFontTx/>
              <a:buChar char="-"/>
            </a:pPr>
            <a:r>
              <a:rPr lang="en-US" b="1" dirty="0">
                <a:latin typeface="Calibri" panose="020F0502020204030204" pitchFamily="34" charset="0"/>
                <a:cs typeface="Calibri" panose="020F0502020204030204" pitchFamily="34" charset="0"/>
              </a:rPr>
              <a:t>Magnitude of error of a specific neuron</a:t>
            </a:r>
            <a:r>
              <a:rPr lang="en-US" dirty="0">
                <a:latin typeface="Calibri" panose="020F0502020204030204" pitchFamily="34" charset="0"/>
                <a:cs typeface="Calibri" panose="020F0502020204030204" pitchFamily="34" charset="0"/>
              </a:rPr>
              <a:t> is </a:t>
            </a:r>
            <a:r>
              <a:rPr lang="en-US" b="1" dirty="0">
                <a:latin typeface="Calibri" panose="020F0502020204030204" pitchFamily="34" charset="0"/>
                <a:cs typeface="Calibri" panose="020F0502020204030204" pitchFamily="34" charset="0"/>
              </a:rPr>
              <a:t>directly proportional to impact of that neuron’s output (a.k.a. activation) on cost function</a:t>
            </a:r>
            <a:r>
              <a:rPr lang="en-US" dirty="0">
                <a:latin typeface="Calibri" panose="020F0502020204030204" pitchFamily="34" charset="0"/>
                <a:cs typeface="Calibri" panose="020F0502020204030204" pitchFamily="34" charset="0"/>
              </a:rPr>
              <a:t>.</a:t>
            </a:r>
            <a:endParaRPr lang="en-US" altLang="en-US" dirty="0">
              <a:solidFill>
                <a:prstClr val="black"/>
              </a:solidFill>
              <a:latin typeface="Calibri" panose="020F0502020204030204" pitchFamily="34" charset="0"/>
              <a:ea typeface="MS PGothic" panose="020B0600070205080204" pitchFamily="34" charset="-128"/>
              <a:cs typeface="Calibri" panose="020F0502020204030204" pitchFamily="34" charset="0"/>
            </a:endParaRPr>
          </a:p>
        </p:txBody>
      </p:sp>
    </p:spTree>
    <p:extLst>
      <p:ext uri="{BB962C8B-B14F-4D97-AF65-F5344CB8AC3E}">
        <p14:creationId xmlns:p14="http://schemas.microsoft.com/office/powerpoint/2010/main" val="1339895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b="1" dirty="0">
                <a:solidFill>
                  <a:srgbClr val="E46102"/>
                </a:solidFill>
              </a:rPr>
              <a:t>Course Information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591671" y="1749025"/>
            <a:ext cx="10668001" cy="4176000"/>
          </a:xfrm>
          <a:prstGeom prst="rect">
            <a:avLst/>
          </a:prstGeom>
          <a:noFill/>
          <a:ln>
            <a:noFill/>
          </a:ln>
        </p:spPr>
        <p:txBody>
          <a:bodyPr spcFirstLastPara="1" wrap="square" lIns="121900" tIns="121900" rIns="121900" bIns="121900" anchor="t" anchorCtr="0">
            <a:noAutofit/>
          </a:bodyPr>
          <a:lstStyle/>
          <a:p>
            <a:pPr marL="444498" indent="-342900">
              <a:buSzPts val="2400"/>
              <a:buFont typeface="Arial" panose="020B0604020202020204" pitchFamily="34" charset="0"/>
              <a:buChar char="•"/>
            </a:pPr>
            <a:r>
              <a:rPr lang="en-US" dirty="0"/>
              <a:t>GitHub link - </a:t>
            </a:r>
            <a:r>
              <a:rPr lang="en-US" dirty="0">
                <a:hlinkClick r:id="rId2"/>
              </a:rPr>
              <a:t>https://github.com/aiforsec/RIT-DSCI-633-FDS</a:t>
            </a:r>
            <a:endParaRPr lang="en-US" dirty="0"/>
          </a:p>
          <a:p>
            <a:pPr marL="444498" indent="-342900">
              <a:buSzPts val="2400"/>
              <a:buFont typeface="Arial" panose="020B0604020202020204" pitchFamily="34" charset="0"/>
              <a:buChar char="•"/>
            </a:pPr>
            <a:r>
              <a:rPr lang="en-US" dirty="0"/>
              <a:t>For project related questions, reach out to the TA/ Instructor during office hours, via Slack, or email for any questions, suggestions, concerns, or general chat about data science.</a:t>
            </a:r>
          </a:p>
        </p:txBody>
      </p:sp>
    </p:spTree>
    <p:extLst>
      <p:ext uri="{BB962C8B-B14F-4D97-AF65-F5344CB8AC3E}">
        <p14:creationId xmlns:p14="http://schemas.microsoft.com/office/powerpoint/2010/main" val="133608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Challenges w/ increased complexity</a:t>
            </a:r>
            <a:endParaRPr sz="4000" dirty="0">
              <a:solidFill>
                <a:srgbClr val="E46102"/>
              </a:solidFill>
            </a:endParaRPr>
          </a:p>
        </p:txBody>
      </p:sp>
      <p:sp>
        <p:nvSpPr>
          <p:cNvPr id="96" name="Google Shape;96;p14"/>
          <p:cNvSpPr txBox="1"/>
          <p:nvPr/>
        </p:nvSpPr>
        <p:spPr>
          <a:xfrm>
            <a:off x="395182" y="1251829"/>
            <a:ext cx="11378895"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dirty="0"/>
              <a:t>vanishing gradients problem (or a related exploding gradients problem)</a:t>
            </a:r>
          </a:p>
          <a:p>
            <a:pPr marL="952485" lvl="1" indent="-342900">
              <a:buFont typeface="Courier New" panose="02070309020205020404" pitchFamily="49" charset="0"/>
              <a:buChar char="o"/>
            </a:pPr>
            <a:r>
              <a:rPr lang="en-US" dirty="0"/>
              <a:t>affects DNNs and makes lower layers very hard to train.</a:t>
            </a:r>
          </a:p>
          <a:p>
            <a:pPr lvl="1"/>
            <a:endParaRPr lang="en-US" dirty="0"/>
          </a:p>
          <a:p>
            <a:pPr marL="342900" indent="-342900">
              <a:buFont typeface="Arial" panose="020B0604020202020204" pitchFamily="34" charset="0"/>
              <a:buChar char="•"/>
            </a:pPr>
            <a:r>
              <a:rPr lang="en-US" dirty="0"/>
              <a:t>we might not have enough training data for such a large network, or it might be too costly to label.</a:t>
            </a:r>
          </a:p>
          <a:p>
            <a:pPr marL="342900" indent="-342900">
              <a:lnSpc>
                <a:spcPct val="200000"/>
              </a:lnSpc>
              <a:buFont typeface="Arial" panose="020B0604020202020204" pitchFamily="34" charset="0"/>
              <a:buChar char="•"/>
            </a:pPr>
            <a:r>
              <a:rPr lang="en-US" dirty="0"/>
              <a:t>training may be extremely slow.</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 model with millions of parameters would severely risk overfitting the training set, especially if there are not enough training instances, or they are too noisy.</a:t>
            </a:r>
          </a:p>
        </p:txBody>
      </p:sp>
      <p:sp>
        <p:nvSpPr>
          <p:cNvPr id="2" name="Oval 1">
            <a:extLst>
              <a:ext uri="{FF2B5EF4-FFF2-40B4-BE49-F238E27FC236}">
                <a16:creationId xmlns:a16="http://schemas.microsoft.com/office/drawing/2014/main" id="{7A9F695B-38E2-E54C-B8EA-287B488AA9CB}"/>
              </a:ext>
            </a:extLst>
          </p:cNvPr>
          <p:cNvSpPr/>
          <p:nvPr/>
        </p:nvSpPr>
        <p:spPr>
          <a:xfrm>
            <a:off x="697345" y="1251829"/>
            <a:ext cx="4068619" cy="749300"/>
          </a:xfrm>
          <a:prstGeom prst="ellipse">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2649338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Gradient Descent</a:t>
            </a:r>
            <a:endParaRPr sz="4000" dirty="0">
              <a:solidFill>
                <a:srgbClr val="E46102"/>
              </a:solidFill>
            </a:endParaRPr>
          </a:p>
        </p:txBody>
      </p:sp>
      <p:sp>
        <p:nvSpPr>
          <p:cNvPr id="3" name="TextBox 2">
            <a:extLst>
              <a:ext uri="{FF2B5EF4-FFF2-40B4-BE49-F238E27FC236}">
                <a16:creationId xmlns:a16="http://schemas.microsoft.com/office/drawing/2014/main" id="{6F0C9404-9937-794E-8C20-231DD39096E1}"/>
              </a:ext>
            </a:extLst>
          </p:cNvPr>
          <p:cNvSpPr txBox="1"/>
          <p:nvPr/>
        </p:nvSpPr>
        <p:spPr>
          <a:xfrm>
            <a:off x="1596980" y="2502884"/>
            <a:ext cx="9311426" cy="1569660"/>
          </a:xfrm>
          <a:prstGeom prst="rect">
            <a:avLst/>
          </a:prstGeom>
          <a:noFill/>
        </p:spPr>
        <p:txBody>
          <a:bodyPr wrap="square" rtlCol="0">
            <a:spAutoFit/>
          </a:bodyPr>
          <a:lstStyle/>
          <a:p>
            <a:pPr algn="ctr"/>
            <a:endParaRPr lang="en-US" dirty="0"/>
          </a:p>
          <a:p>
            <a:pPr algn="ctr"/>
            <a:r>
              <a:rPr lang="en-US" i="1" dirty="0"/>
              <a:t>How to measure true impact of a first layer parameter’s variation on the final loss knowing this change affects all neurons in successive layers too?</a:t>
            </a:r>
          </a:p>
        </p:txBody>
      </p:sp>
    </p:spTree>
    <p:extLst>
      <p:ext uri="{BB962C8B-B14F-4D97-AF65-F5344CB8AC3E}">
        <p14:creationId xmlns:p14="http://schemas.microsoft.com/office/powerpoint/2010/main" val="232217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Gradient Descent - BP</a:t>
            </a:r>
            <a:endParaRPr sz="4000" dirty="0">
              <a:solidFill>
                <a:srgbClr val="E46102"/>
              </a:solidFill>
            </a:endParaRPr>
          </a:p>
        </p:txBody>
      </p:sp>
      <p:sp>
        <p:nvSpPr>
          <p:cNvPr id="3" name="TextBox 2">
            <a:extLst>
              <a:ext uri="{FF2B5EF4-FFF2-40B4-BE49-F238E27FC236}">
                <a16:creationId xmlns:a16="http://schemas.microsoft.com/office/drawing/2014/main" id="{6F0C9404-9937-794E-8C20-231DD39096E1}"/>
              </a:ext>
            </a:extLst>
          </p:cNvPr>
          <p:cNvSpPr txBox="1"/>
          <p:nvPr/>
        </p:nvSpPr>
        <p:spPr>
          <a:xfrm>
            <a:off x="561263" y="1382422"/>
            <a:ext cx="11071937" cy="4524315"/>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Back-propagation (or backward propagation)</a:t>
            </a:r>
          </a:p>
          <a:p>
            <a:pPr marL="457200" indent="-457200">
              <a:buFont typeface="+mj-lt"/>
              <a:buAutoNum type="arabicPeriod"/>
            </a:pPr>
            <a:r>
              <a:rPr lang="en-US" dirty="0">
                <a:latin typeface="Calibri" panose="020F0502020204030204" pitchFamily="34" charset="0"/>
                <a:cs typeface="Calibri" panose="020F0502020204030204" pitchFamily="34" charset="0"/>
              </a:rPr>
              <a:t>Algorithm starts by calculating the partial derivatives of the loss function with respect to the parameters of last layer</a:t>
            </a:r>
          </a:p>
          <a:p>
            <a:pPr marL="457200" indent="-457200">
              <a:buFont typeface="+mj-lt"/>
              <a:buAutoNum type="arabicPeriod"/>
            </a:pPr>
            <a:endParaRPr lang="en-US" dirty="0">
              <a:latin typeface="Calibri" panose="020F0502020204030204" pitchFamily="34" charset="0"/>
              <a:cs typeface="Calibri" panose="020F0502020204030204" pitchFamily="34" charset="0"/>
            </a:endParaRPr>
          </a:p>
          <a:p>
            <a:pPr marL="457200" indent="-457200">
              <a:buFont typeface="+mj-lt"/>
              <a:buAutoNum type="arabicPeriod"/>
            </a:pPr>
            <a:r>
              <a:rPr lang="en-US" dirty="0">
                <a:latin typeface="Calibri" panose="020F0502020204030204" pitchFamily="34" charset="0"/>
                <a:cs typeface="Calibri" panose="020F0502020204030204" pitchFamily="34" charset="0"/>
              </a:rPr>
              <a:t>Parameters of last layer don’t influence over any other network parameters. This isn’t a complicated calculation thanks to the chain rule (next slide).</a:t>
            </a:r>
          </a:p>
          <a:p>
            <a:pPr marL="457200" indent="-457200">
              <a:buFont typeface="+mj-lt"/>
              <a:buAutoNum type="arabicPeriod"/>
            </a:pPr>
            <a:endParaRPr lang="en-US" dirty="0">
              <a:latin typeface="Calibri" panose="020F0502020204030204" pitchFamily="34" charset="0"/>
              <a:cs typeface="Calibri" panose="020F0502020204030204" pitchFamily="34" charset="0"/>
            </a:endParaRPr>
          </a:p>
          <a:p>
            <a:pPr marL="457200" indent="-457200">
              <a:buFont typeface="+mj-lt"/>
              <a:buAutoNum type="arabicPeriod"/>
            </a:pPr>
            <a:r>
              <a:rPr lang="en-US" dirty="0">
                <a:latin typeface="Calibri" panose="020F0502020204030204" pitchFamily="34" charset="0"/>
                <a:cs typeface="Calibri" panose="020F0502020204030204" pitchFamily="34" charset="0"/>
              </a:rPr>
              <a:t>Once derivatives are obtained, we move on to the previous layer, and we calculate the partial derivatives of the loss function, but now with respect to the parameters of this layer. Already partly solved thanks to chain rule.</a:t>
            </a:r>
          </a:p>
          <a:p>
            <a:pPr marL="457200" indent="-457200">
              <a:buFont typeface="+mj-lt"/>
              <a:buAutoNum type="arabicPeriod"/>
            </a:pPr>
            <a:endParaRPr lang="en-US" dirty="0">
              <a:latin typeface="Calibri" panose="020F0502020204030204" pitchFamily="34" charset="0"/>
              <a:cs typeface="Calibri" panose="020F0502020204030204" pitchFamily="34" charset="0"/>
            </a:endParaRPr>
          </a:p>
          <a:p>
            <a:pPr marL="457200" indent="-457200">
              <a:buFont typeface="+mj-lt"/>
              <a:buAutoNum type="arabicPeriod"/>
            </a:pPr>
            <a:r>
              <a:rPr lang="en-US" dirty="0">
                <a:latin typeface="Calibri" panose="020F0502020204030204" pitchFamily="34" charset="0"/>
                <a:cs typeface="Calibri" panose="020F0502020204030204" pitchFamily="34" charset="0"/>
              </a:rPr>
              <a:t>Continue progressing backwards, until we reach the beginning of the network.</a:t>
            </a:r>
          </a:p>
        </p:txBody>
      </p:sp>
    </p:spTree>
    <p:extLst>
      <p:ext uri="{BB962C8B-B14F-4D97-AF65-F5344CB8AC3E}">
        <p14:creationId xmlns:p14="http://schemas.microsoft.com/office/powerpoint/2010/main" val="371312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Chain Rule</a:t>
            </a:r>
            <a:endParaRPr sz="4000" dirty="0">
              <a:solidFill>
                <a:srgbClr val="E46102"/>
              </a:solidFill>
            </a:endParaRPr>
          </a:p>
        </p:txBody>
      </p:sp>
      <p:sp>
        <p:nvSpPr>
          <p:cNvPr id="3" name="TextBox 2">
            <a:extLst>
              <a:ext uri="{FF2B5EF4-FFF2-40B4-BE49-F238E27FC236}">
                <a16:creationId xmlns:a16="http://schemas.microsoft.com/office/drawing/2014/main" id="{6F0C9404-9937-794E-8C20-231DD39096E1}"/>
              </a:ext>
            </a:extLst>
          </p:cNvPr>
          <p:cNvSpPr txBox="1"/>
          <p:nvPr/>
        </p:nvSpPr>
        <p:spPr>
          <a:xfrm>
            <a:off x="561263" y="1382422"/>
            <a:ext cx="11071937" cy="461665"/>
          </a:xfrm>
          <a:prstGeom prst="rect">
            <a:avLst/>
          </a:prstGeom>
          <a:noFill/>
        </p:spPr>
        <p:txBody>
          <a:bodyPr wrap="square" rtlCol="0">
            <a:spAutoFit/>
          </a:bodyPr>
          <a:lstStyle/>
          <a:p>
            <a:pPr algn="ctr"/>
            <a:r>
              <a:rPr lang="en-US" b="1" i="1" dirty="0"/>
              <a:t>Chain rule</a:t>
            </a:r>
            <a:endParaRPr lang="en-US" i="1" dirty="0"/>
          </a:p>
        </p:txBody>
      </p:sp>
      <p:pic>
        <p:nvPicPr>
          <p:cNvPr id="1026" name="Picture 2" descr="Picture">
            <a:extLst>
              <a:ext uri="{FF2B5EF4-FFF2-40B4-BE49-F238E27FC236}">
                <a16:creationId xmlns:a16="http://schemas.microsoft.com/office/drawing/2014/main" id="{856A7498-CFFA-8F4A-B062-87ED2B1B256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162"/>
          <a:stretch/>
        </p:blipFill>
        <p:spPr bwMode="auto">
          <a:xfrm>
            <a:off x="982945" y="1493358"/>
            <a:ext cx="10226110" cy="516966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8030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Gradient Descent - BP</a:t>
            </a:r>
            <a:endParaRPr sz="4000" dirty="0">
              <a:solidFill>
                <a:srgbClr val="E46102"/>
              </a:solidFill>
            </a:endParaRPr>
          </a:p>
        </p:txBody>
      </p:sp>
      <p:sp>
        <p:nvSpPr>
          <p:cNvPr id="3" name="TextBox 2">
            <a:extLst>
              <a:ext uri="{FF2B5EF4-FFF2-40B4-BE49-F238E27FC236}">
                <a16:creationId xmlns:a16="http://schemas.microsoft.com/office/drawing/2014/main" id="{6F0C9404-9937-794E-8C20-231DD39096E1}"/>
              </a:ext>
            </a:extLst>
          </p:cNvPr>
          <p:cNvSpPr txBox="1"/>
          <p:nvPr/>
        </p:nvSpPr>
        <p:spPr>
          <a:xfrm>
            <a:off x="561263" y="1382422"/>
            <a:ext cx="11071937" cy="3785652"/>
          </a:xfrm>
          <a:prstGeom prst="rect">
            <a:avLst/>
          </a:prstGeom>
          <a:noFill/>
        </p:spPr>
        <p:txBody>
          <a:bodyPr wrap="square" rtlCol="0">
            <a:spAutoFit/>
          </a:bodyPr>
          <a:lstStyle/>
          <a:p>
            <a:pPr marL="457200" indent="-457200">
              <a:buFont typeface="+mj-lt"/>
              <a:buAutoNum type="arabicPeriod" startAt="5"/>
            </a:pPr>
            <a:r>
              <a:rPr lang="en-US" dirty="0"/>
              <a:t>Update network parameters </a:t>
            </a:r>
          </a:p>
          <a:p>
            <a:pPr marL="1066785" lvl="1" indent="-457200">
              <a:buFont typeface="Arial" panose="020B0604020202020204" pitchFamily="34" charset="0"/>
              <a:buChar char="•"/>
            </a:pPr>
            <a:r>
              <a:rPr lang="en-US" dirty="0"/>
              <a:t>subtracting corresponding gradient value from their current values, multiplied by a </a:t>
            </a:r>
            <a:r>
              <a:rPr lang="en-US" b="1" dirty="0"/>
              <a:t>learning rate.</a:t>
            </a:r>
            <a:endParaRPr lang="en-US" dirty="0"/>
          </a:p>
          <a:p>
            <a:pPr marL="1066785" lvl="1" indent="-457200">
              <a:buFont typeface="Arial" panose="020B0604020202020204" pitchFamily="34" charset="0"/>
              <a:buChar char="•"/>
            </a:pPr>
            <a:r>
              <a:rPr lang="en-US" dirty="0"/>
              <a:t>adjust magnitude of steps</a:t>
            </a:r>
          </a:p>
          <a:p>
            <a:pPr lvl="1"/>
            <a:endParaRPr lang="en-US" dirty="0"/>
          </a:p>
          <a:p>
            <a:pPr marL="457200" indent="-457200">
              <a:buFont typeface="+mj-lt"/>
              <a:buAutoNum type="arabicPeriod" startAt="5"/>
            </a:pPr>
            <a:endParaRPr lang="en-US" dirty="0"/>
          </a:p>
          <a:p>
            <a:pPr marL="457200" indent="-457200">
              <a:buFont typeface="+mj-lt"/>
              <a:buAutoNum type="arabicPeriod" startAt="5"/>
            </a:pPr>
            <a:endParaRPr lang="en-US" dirty="0"/>
          </a:p>
          <a:p>
            <a:pPr marL="457200" indent="-457200">
              <a:buFont typeface="+mj-lt"/>
              <a:buAutoNum type="arabicPeriod" startAt="5"/>
            </a:pPr>
            <a:endParaRPr lang="en-US" dirty="0"/>
          </a:p>
          <a:p>
            <a:pPr marL="457200" indent="-457200">
              <a:buFont typeface="+mj-lt"/>
              <a:buAutoNum type="arabicPeriod" startAt="5"/>
            </a:pPr>
            <a:endParaRPr lang="en-US" dirty="0"/>
          </a:p>
          <a:p>
            <a:pPr marL="457200" indent="-457200">
              <a:buFont typeface="+mj-lt"/>
              <a:buAutoNum type="arabicPeriod" startAt="5"/>
            </a:pPr>
            <a:r>
              <a:rPr lang="en-US" dirty="0"/>
              <a:t>Repeat until loss value and output metrics don’t start to steadily worsen</a:t>
            </a:r>
          </a:p>
        </p:txBody>
      </p:sp>
      <p:pic>
        <p:nvPicPr>
          <p:cNvPr id="4" name="Picture 2" descr="Picture">
            <a:extLst>
              <a:ext uri="{FF2B5EF4-FFF2-40B4-BE49-F238E27FC236}">
                <a16:creationId xmlns:a16="http://schemas.microsoft.com/office/drawing/2014/main" id="{897258B4-7FBD-8542-B87E-DB1A4C286D3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195" t="67145" r="49102" b="17618"/>
          <a:stretch/>
        </p:blipFill>
        <p:spPr bwMode="auto">
          <a:xfrm>
            <a:off x="5609252" y="2824683"/>
            <a:ext cx="4720168" cy="151565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440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Note on Overfitting</a:t>
            </a:r>
            <a:endParaRPr sz="4000" dirty="0">
              <a:solidFill>
                <a:srgbClr val="E46102"/>
              </a:solidFill>
            </a:endParaRPr>
          </a:p>
        </p:txBody>
      </p:sp>
      <p:sp>
        <p:nvSpPr>
          <p:cNvPr id="2" name="TextBox 1">
            <a:extLst>
              <a:ext uri="{FF2B5EF4-FFF2-40B4-BE49-F238E27FC236}">
                <a16:creationId xmlns:a16="http://schemas.microsoft.com/office/drawing/2014/main" id="{04068307-C870-724D-B5EF-CD533948D397}"/>
              </a:ext>
            </a:extLst>
          </p:cNvPr>
          <p:cNvSpPr txBox="1"/>
          <p:nvPr/>
        </p:nvSpPr>
        <p:spPr>
          <a:xfrm>
            <a:off x="355601" y="1358900"/>
            <a:ext cx="11544299" cy="3416320"/>
          </a:xfrm>
          <a:prstGeom prst="rect">
            <a:avLst/>
          </a:prstGeom>
          <a:noFill/>
        </p:spPr>
        <p:txBody>
          <a:bodyPr wrap="square" rtlCol="0">
            <a:spAutoFit/>
          </a:bodyPr>
          <a:lstStyle/>
          <a:p>
            <a:pPr marL="457200" indent="-457200">
              <a:buFont typeface="Arial" panose="020B0604020202020204" pitchFamily="34" charset="0"/>
              <a:buChar char="•"/>
            </a:pPr>
            <a:r>
              <a:rPr lang="en-US" dirty="0"/>
              <a:t>Train for too many epochs (an epoch is a full cycle of the algorithm in which the network sees all available samples once). </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Very high epochs implies -&gt; same samples processed too many times causing overfitting</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Cause: small dataset compared to network size OR learning rate too small not allowing optimization of parameters quickly enough.</a:t>
            </a:r>
          </a:p>
          <a:p>
            <a:endParaRPr lang="en-US" dirty="0"/>
          </a:p>
        </p:txBody>
      </p:sp>
    </p:spTree>
    <p:extLst>
      <p:ext uri="{BB962C8B-B14F-4D97-AF65-F5344CB8AC3E}">
        <p14:creationId xmlns:p14="http://schemas.microsoft.com/office/powerpoint/2010/main" val="3976829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Vanishing/Exploding Gradients Problems</a:t>
            </a:r>
            <a:endParaRPr sz="4000" dirty="0">
              <a:solidFill>
                <a:srgbClr val="E46102"/>
              </a:solidFill>
            </a:endParaRPr>
          </a:p>
        </p:txBody>
      </p:sp>
      <p:sp>
        <p:nvSpPr>
          <p:cNvPr id="96" name="Google Shape;96;p14"/>
          <p:cNvSpPr txBox="1"/>
          <p:nvPr/>
        </p:nvSpPr>
        <p:spPr>
          <a:xfrm>
            <a:off x="395182" y="1251829"/>
            <a:ext cx="11378895" cy="4957385"/>
          </a:xfrm>
          <a:prstGeom prst="rect">
            <a:avLst/>
          </a:prstGeom>
          <a:noFill/>
          <a:ln>
            <a:noFill/>
          </a:ln>
        </p:spPr>
        <p:txBody>
          <a:bodyPr spcFirstLastPara="1" wrap="square" lIns="121900" tIns="121900" rIns="121900" bIns="121900" anchor="t" anchorCtr="0">
            <a:noAutofit/>
          </a:bodyPr>
          <a:lstStyle/>
          <a:p>
            <a:endParaRPr lang="en-US" sz="2000" dirty="0"/>
          </a:p>
          <a:p>
            <a:r>
              <a:rPr lang="en-US" sz="2000" dirty="0"/>
              <a:t>Vanishing Gradients: When gradients get increasingly smaller as the algorithm progresses down to the lower layers.</a:t>
            </a:r>
          </a:p>
          <a:p>
            <a:endParaRPr lang="en-US" sz="2000" dirty="0"/>
          </a:p>
          <a:p>
            <a:endParaRPr lang="en-US" sz="2000" dirty="0"/>
          </a:p>
          <a:p>
            <a:r>
              <a:rPr lang="en-US" sz="2000" dirty="0"/>
              <a:t>Exploding Gradients: When gradients get increasingly large as the algorithm progresses down to the lower layers.</a:t>
            </a:r>
          </a:p>
          <a:p>
            <a:endParaRPr lang="en-US" sz="2000" dirty="0"/>
          </a:p>
          <a:p>
            <a:endParaRPr lang="en-US" sz="2000" dirty="0"/>
          </a:p>
          <a:p>
            <a:r>
              <a:rPr lang="en-US" sz="2000" dirty="0"/>
              <a:t>Useful sources:</a:t>
            </a:r>
          </a:p>
          <a:p>
            <a:pPr marL="342900" indent="-342900">
              <a:buFont typeface="Arial" panose="020B0604020202020204" pitchFamily="34" charset="0"/>
              <a:buChar char="•"/>
            </a:pPr>
            <a:endParaRPr lang="en-US" sz="1800" dirty="0">
              <a:solidFill>
                <a:srgbClr val="E46102"/>
              </a:solidFill>
            </a:endParaRPr>
          </a:p>
          <a:p>
            <a:pPr marL="342900" indent="-342900">
              <a:buFont typeface="Arial" panose="020B0604020202020204" pitchFamily="34" charset="0"/>
              <a:buChar char="•"/>
            </a:pPr>
            <a:r>
              <a:rPr lang="en-US" sz="1800" i="1" dirty="0">
                <a:solidFill>
                  <a:srgbClr val="E46102"/>
                </a:solidFill>
                <a:hlinkClick r:id="rId3">
                  <a:extLst>
                    <a:ext uri="{A12FA001-AC4F-418D-AE19-62706E023703}">
                      <ahyp:hlinkClr xmlns:ahyp="http://schemas.microsoft.com/office/drawing/2018/hyperlinkcolor" val="tx"/>
                    </a:ext>
                  </a:extLst>
                </a:hlinkClick>
              </a:rPr>
              <a:t>https://stats.stackexchange.com/questions/432300/help-understanding-vanishing-and-exploding-gradients</a:t>
            </a:r>
            <a:endParaRPr lang="en-US" sz="1800" i="1" dirty="0">
              <a:solidFill>
                <a:srgbClr val="E46102"/>
              </a:solidFill>
            </a:endParaRPr>
          </a:p>
          <a:p>
            <a:pPr marL="342900" indent="-342900">
              <a:buFont typeface="Arial" panose="020B0604020202020204" pitchFamily="34" charset="0"/>
              <a:buChar char="•"/>
            </a:pPr>
            <a:r>
              <a:rPr lang="en-US" sz="1800" i="1" dirty="0">
                <a:solidFill>
                  <a:srgbClr val="E46102"/>
                </a:solidFill>
                <a:hlinkClick r:id="rId4">
                  <a:extLst>
                    <a:ext uri="{A12FA001-AC4F-418D-AE19-62706E023703}">
                      <ahyp:hlinkClr xmlns:ahyp="http://schemas.microsoft.com/office/drawing/2018/hyperlinkcolor" val="tx"/>
                    </a:ext>
                  </a:extLst>
                </a:hlinkClick>
              </a:rPr>
              <a:t>https://www.analyticsvidhya.com/blog/2021/06/the-challenge-of-vanishing-exploding-gradients-in-deep-neural-networks/</a:t>
            </a:r>
            <a:endParaRPr lang="en-US" sz="1800" i="1" dirty="0">
              <a:solidFill>
                <a:srgbClr val="E46102"/>
              </a:solidFill>
            </a:endParaRPr>
          </a:p>
          <a:p>
            <a:pPr marL="342900" indent="-342900">
              <a:buFont typeface="Arial" panose="020B0604020202020204" pitchFamily="34" charset="0"/>
              <a:buChar char="•"/>
            </a:pPr>
            <a:r>
              <a:rPr lang="en-US" sz="1800" i="1" dirty="0">
                <a:solidFill>
                  <a:srgbClr val="E46102"/>
                </a:solidFill>
                <a:hlinkClick r:id="rId5">
                  <a:extLst>
                    <a:ext uri="{A12FA001-AC4F-418D-AE19-62706E023703}">
                      <ahyp:hlinkClr xmlns:ahyp="http://schemas.microsoft.com/office/drawing/2018/hyperlinkcolor" val="tx"/>
                    </a:ext>
                  </a:extLst>
                </a:hlinkClick>
              </a:rPr>
              <a:t>https://www.youtube.com/watch?v=qss30DuhbCo&amp;ab_channel=intrigano</a:t>
            </a:r>
            <a:endParaRPr lang="en-US" sz="1800" i="1" dirty="0">
              <a:solidFill>
                <a:srgbClr val="E46102"/>
              </a:solidFill>
            </a:endParaRPr>
          </a:p>
          <a:p>
            <a:pPr marL="342900" indent="-342900">
              <a:buFont typeface="Arial" panose="020B0604020202020204" pitchFamily="34" charset="0"/>
              <a:buChar char="•"/>
            </a:pPr>
            <a:r>
              <a:rPr lang="en-US" sz="1800" i="1" dirty="0">
                <a:solidFill>
                  <a:srgbClr val="D64900"/>
                </a:solidFill>
                <a:hlinkClick r:id="rId6">
                  <a:extLst>
                    <a:ext uri="{A12FA001-AC4F-418D-AE19-62706E023703}">
                      <ahyp:hlinkClr xmlns:ahyp="http://schemas.microsoft.com/office/drawing/2018/hyperlinkcolor" val="tx"/>
                    </a:ext>
                  </a:extLst>
                </a:hlinkClick>
              </a:rPr>
              <a:t>https://towardsdatascience.com/</a:t>
            </a:r>
            <a:r>
              <a:rPr lang="en-US" sz="1800" i="1" dirty="0">
                <a:solidFill>
                  <a:srgbClr val="E46102"/>
                </a:solidFill>
                <a:hlinkClick r:id="rId6">
                  <a:extLst>
                    <a:ext uri="{A12FA001-AC4F-418D-AE19-62706E023703}">
                      <ahyp:hlinkClr xmlns:ahyp="http://schemas.microsoft.com/office/drawing/2018/hyperlinkcolor" val="tx"/>
                    </a:ext>
                  </a:extLst>
                </a:hlinkClick>
              </a:rPr>
              <a:t>activation-functions-b63185778794</a:t>
            </a:r>
            <a:endParaRPr lang="en-US" sz="1800" i="1" dirty="0">
              <a:solidFill>
                <a:srgbClr val="E46102"/>
              </a:solidFill>
            </a:endParaRPr>
          </a:p>
          <a:p>
            <a:pPr marL="342900" indent="-342900">
              <a:buFont typeface="Arial" panose="020B0604020202020204" pitchFamily="34" charset="0"/>
              <a:buChar char="•"/>
            </a:pPr>
            <a:endParaRPr lang="en-US" sz="1800" i="1" dirty="0"/>
          </a:p>
          <a:p>
            <a:endParaRPr lang="en-US" sz="2000" dirty="0"/>
          </a:p>
          <a:p>
            <a:endParaRPr lang="en-US" sz="2000" dirty="0"/>
          </a:p>
          <a:p>
            <a:pPr marL="342900" indent="-342900">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06869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Vanishing/Exploding Gradients Problems</a:t>
            </a:r>
            <a:endParaRPr sz="4000" dirty="0">
              <a:solidFill>
                <a:srgbClr val="E46102"/>
              </a:solidFill>
            </a:endParaRPr>
          </a:p>
        </p:txBody>
      </p:sp>
      <p:sp>
        <p:nvSpPr>
          <p:cNvPr id="96" name="Google Shape;96;p14"/>
          <p:cNvSpPr txBox="1"/>
          <p:nvPr/>
        </p:nvSpPr>
        <p:spPr>
          <a:xfrm>
            <a:off x="395182" y="1251829"/>
            <a:ext cx="11378895" cy="4957385"/>
          </a:xfrm>
          <a:prstGeom prst="rect">
            <a:avLst/>
          </a:prstGeom>
          <a:noFill/>
          <a:ln>
            <a:noFill/>
          </a:ln>
        </p:spPr>
        <p:txBody>
          <a:bodyPr spcFirstLastPara="1" wrap="square" lIns="121900" tIns="121900" rIns="121900" bIns="121900" anchor="t" anchorCtr="0">
            <a:noAutofit/>
          </a:bodyPr>
          <a:lstStyle/>
          <a:p>
            <a:endParaRPr lang="en-US" sz="2000" dirty="0"/>
          </a:p>
          <a:p>
            <a:r>
              <a:rPr lang="en-US" sz="2000" dirty="0"/>
              <a:t>&gt;&gt; What this means for the weights?</a:t>
            </a:r>
          </a:p>
          <a:p>
            <a:endParaRPr lang="en-US" sz="2000" dirty="0"/>
          </a:p>
          <a:p>
            <a:r>
              <a:rPr lang="en-US" sz="2000" dirty="0"/>
              <a:t>	&gt;&gt; </a:t>
            </a:r>
            <a:r>
              <a:rPr lang="en-US" sz="2000" u="sng" dirty="0"/>
              <a:t>GD update leaves weights of lower layer connections unchanged</a:t>
            </a:r>
            <a:r>
              <a:rPr lang="en-US" sz="2000" dirty="0"/>
              <a:t>, and training never 	converges to a good solution. This is called </a:t>
            </a:r>
            <a:r>
              <a:rPr lang="en-US" sz="2000" b="1" dirty="0"/>
              <a:t>the vanishing gradients problem</a:t>
            </a:r>
            <a:r>
              <a:rPr lang="en-US" sz="2000" dirty="0"/>
              <a:t>. </a:t>
            </a:r>
          </a:p>
          <a:p>
            <a:endParaRPr lang="en-US" sz="2000" dirty="0"/>
          </a:p>
          <a:p>
            <a:r>
              <a:rPr lang="en-US" sz="2000" dirty="0"/>
              <a:t>For Exploding Gradients: Gradients can grow bigger and bigger, so many layers get insanely</a:t>
            </a:r>
          </a:p>
          <a:p>
            <a:r>
              <a:rPr lang="en-US" sz="2000" dirty="0"/>
              <a:t>large weight updates and the algorithm diverges.</a:t>
            </a:r>
          </a:p>
          <a:p>
            <a:endParaRPr lang="en-US" sz="2000" dirty="0"/>
          </a:p>
          <a:p>
            <a:r>
              <a:rPr lang="en-US" sz="2000" dirty="0"/>
              <a:t>More generally, deep neural networks suffer from unstable gradients; different layers may learn at</a:t>
            </a:r>
          </a:p>
          <a:p>
            <a:r>
              <a:rPr lang="en-US" sz="2000" dirty="0"/>
              <a:t>widely different speeds.</a:t>
            </a:r>
          </a:p>
        </p:txBody>
      </p:sp>
    </p:spTree>
    <p:extLst>
      <p:ext uri="{BB962C8B-B14F-4D97-AF65-F5344CB8AC3E}">
        <p14:creationId xmlns:p14="http://schemas.microsoft.com/office/powerpoint/2010/main" val="490553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Glorot and He Initialization</a:t>
            </a:r>
            <a:endParaRPr sz="4000" dirty="0">
              <a:solidFill>
                <a:srgbClr val="E46102"/>
              </a:solidFill>
            </a:endParaRPr>
          </a:p>
        </p:txBody>
      </p:sp>
      <p:sp>
        <p:nvSpPr>
          <p:cNvPr id="96" name="Google Shape;96;p14"/>
          <p:cNvSpPr txBox="1"/>
          <p:nvPr/>
        </p:nvSpPr>
        <p:spPr>
          <a:xfrm>
            <a:off x="561263" y="1769989"/>
            <a:ext cx="11378895" cy="3050481"/>
          </a:xfrm>
          <a:prstGeom prst="rect">
            <a:avLst/>
          </a:prstGeom>
          <a:noFill/>
          <a:ln>
            <a:noFill/>
          </a:ln>
        </p:spPr>
        <p:txBody>
          <a:bodyPr spcFirstLastPara="1" wrap="square" lIns="121900" tIns="121900" rIns="121900" bIns="121900" anchor="t" anchorCtr="0">
            <a:noAutofit/>
          </a:bodyPr>
          <a:lstStyle/>
          <a:p>
            <a:r>
              <a:rPr lang="en-US" sz="2800" dirty="0"/>
              <a:t>Paper proposed a way to significantly alleviate this problem. How?</a:t>
            </a:r>
          </a:p>
          <a:p>
            <a:endParaRPr lang="en-US" sz="2800" dirty="0"/>
          </a:p>
          <a:p>
            <a:pPr marL="285750" indent="-285750">
              <a:buFontTx/>
              <a:buChar char="-"/>
            </a:pPr>
            <a:r>
              <a:rPr lang="en-US" sz="2800" dirty="0"/>
              <a:t>signal should flow properly in both directions: forward direction when making predictions, and reverse direction when backpropagating gradients</a:t>
            </a:r>
          </a:p>
          <a:p>
            <a:pPr marL="285750" indent="-285750">
              <a:buFontTx/>
              <a:buChar char="-"/>
            </a:pPr>
            <a:endParaRPr lang="en-US" sz="2800" dirty="0"/>
          </a:p>
          <a:p>
            <a:pPr marL="285750" indent="-285750">
              <a:buFontTx/>
              <a:buChar char="-"/>
            </a:pPr>
            <a:r>
              <a:rPr lang="en-US" sz="2800" dirty="0"/>
              <a:t>We don’t want signal to die out, nor do we want it to explode and saturate</a:t>
            </a:r>
          </a:p>
          <a:p>
            <a:pPr marL="342900" indent="-342900">
              <a:lnSpc>
                <a:spcPct val="150000"/>
              </a:lnSpc>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3503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Glorot and He Initialization</a:t>
            </a:r>
            <a:endParaRPr sz="4000" dirty="0">
              <a:solidFill>
                <a:srgbClr val="E46102"/>
              </a:solidFill>
            </a:endParaRPr>
          </a:p>
        </p:txBody>
      </p:sp>
      <p:sp>
        <p:nvSpPr>
          <p:cNvPr id="96" name="Google Shape;96;p14"/>
          <p:cNvSpPr txBox="1"/>
          <p:nvPr/>
        </p:nvSpPr>
        <p:spPr>
          <a:xfrm>
            <a:off x="657937" y="1465189"/>
            <a:ext cx="7483897" cy="5148971"/>
          </a:xfrm>
          <a:prstGeom prst="rect">
            <a:avLst/>
          </a:prstGeom>
          <a:noFill/>
          <a:ln>
            <a:noFill/>
          </a:ln>
        </p:spPr>
        <p:txBody>
          <a:bodyPr spcFirstLastPara="1" wrap="square" lIns="121900" tIns="121900" rIns="121900" bIns="121900" anchor="t" anchorCtr="0">
            <a:noAutofit/>
          </a:bodyPr>
          <a:lstStyle/>
          <a:p>
            <a:pPr marL="285750" indent="-285750">
              <a:buFontTx/>
              <a:buChar char="-"/>
            </a:pPr>
            <a:r>
              <a:rPr lang="en-US" dirty="0"/>
              <a:t>Signal should flow in both directions</a:t>
            </a:r>
          </a:p>
          <a:p>
            <a:pPr marL="895335" lvl="1" indent="-285750">
              <a:buFontTx/>
              <a:buChar char="-"/>
            </a:pPr>
            <a:r>
              <a:rPr lang="en-US" dirty="0"/>
              <a:t>variance of outputs of each layer to be equal to the variance of its inputs</a:t>
            </a:r>
          </a:p>
          <a:p>
            <a:pPr marL="895335" lvl="1" indent="-285750">
              <a:buFontTx/>
              <a:buChar char="-"/>
            </a:pPr>
            <a:r>
              <a:rPr lang="en-US" dirty="0"/>
              <a:t>gradients to have equal variance before and after flowing through a layer in the reverse direction</a:t>
            </a:r>
          </a:p>
          <a:p>
            <a:endParaRPr lang="en-US" dirty="0"/>
          </a:p>
          <a:p>
            <a:r>
              <a:rPr lang="en-US" dirty="0"/>
              <a:t>Note: Not possible to guarantee both unless the layer has an equal number of inputs (fan-in) and neurons.</a:t>
            </a:r>
          </a:p>
          <a:p>
            <a:endParaRPr lang="en-US" dirty="0"/>
          </a:p>
          <a:p>
            <a:endParaRPr lang="en-US" dirty="0"/>
          </a:p>
          <a:p>
            <a:r>
              <a:rPr lang="en-US" dirty="0"/>
              <a:t>Solution worked very well in practice. See equation.</a:t>
            </a:r>
            <a:endParaRPr lang="en-US" sz="28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819367B1-1129-5A42-80B8-6AC347D2CBC6}"/>
              </a:ext>
            </a:extLst>
          </p:cNvPr>
          <p:cNvPicPr>
            <a:picLocks noChangeAspect="1"/>
          </p:cNvPicPr>
          <p:nvPr/>
        </p:nvPicPr>
        <p:blipFill>
          <a:blip r:embed="rId3"/>
          <a:stretch>
            <a:fillRect/>
          </a:stretch>
        </p:blipFill>
        <p:spPr>
          <a:xfrm>
            <a:off x="8681545" y="4421993"/>
            <a:ext cx="2743200" cy="386499"/>
          </a:xfrm>
          <a:prstGeom prst="rect">
            <a:avLst/>
          </a:prstGeom>
        </p:spPr>
      </p:pic>
      <p:pic>
        <p:nvPicPr>
          <p:cNvPr id="5" name="Picture 4">
            <a:extLst>
              <a:ext uri="{FF2B5EF4-FFF2-40B4-BE49-F238E27FC236}">
                <a16:creationId xmlns:a16="http://schemas.microsoft.com/office/drawing/2014/main" id="{5402B03D-2516-0244-952D-3E66AB74439F}"/>
              </a:ext>
            </a:extLst>
          </p:cNvPr>
          <p:cNvPicPr>
            <a:picLocks noChangeAspect="1"/>
          </p:cNvPicPr>
          <p:nvPr/>
        </p:nvPicPr>
        <p:blipFill>
          <a:blip r:embed="rId4"/>
          <a:stretch>
            <a:fillRect/>
          </a:stretch>
        </p:blipFill>
        <p:spPr>
          <a:xfrm>
            <a:off x="8531254" y="4893488"/>
            <a:ext cx="3510455" cy="814699"/>
          </a:xfrm>
          <a:prstGeom prst="rect">
            <a:avLst/>
          </a:prstGeom>
        </p:spPr>
      </p:pic>
      <p:pic>
        <p:nvPicPr>
          <p:cNvPr id="7" name="Picture 6">
            <a:extLst>
              <a:ext uri="{FF2B5EF4-FFF2-40B4-BE49-F238E27FC236}">
                <a16:creationId xmlns:a16="http://schemas.microsoft.com/office/drawing/2014/main" id="{D9424B5C-A4F2-0E42-B686-FC850B7AB37A}"/>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l="9685" t="20029"/>
          <a:stretch/>
        </p:blipFill>
        <p:spPr>
          <a:xfrm>
            <a:off x="8531254" y="1864096"/>
            <a:ext cx="2416109" cy="1564904"/>
          </a:xfrm>
          <a:prstGeom prst="rect">
            <a:avLst/>
          </a:prstGeom>
        </p:spPr>
      </p:pic>
    </p:spTree>
    <p:extLst>
      <p:ext uri="{BB962C8B-B14F-4D97-AF65-F5344CB8AC3E}">
        <p14:creationId xmlns:p14="http://schemas.microsoft.com/office/powerpoint/2010/main" val="3206233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78546" y="2755619"/>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Artificial Neural Networks (ANNs)</a:t>
            </a:r>
            <a:endParaRPr sz="4000" b="1" dirty="0">
              <a:solidFill>
                <a:srgbClr val="E46102"/>
              </a:solidFill>
            </a:endParaRPr>
          </a:p>
        </p:txBody>
      </p:sp>
    </p:spTree>
    <p:extLst>
      <p:ext uri="{BB962C8B-B14F-4D97-AF65-F5344CB8AC3E}">
        <p14:creationId xmlns:p14="http://schemas.microsoft.com/office/powerpoint/2010/main" val="14646871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Glorot and He Initialization</a:t>
            </a:r>
            <a:endParaRPr sz="4000" dirty="0">
              <a:solidFill>
                <a:srgbClr val="E46102"/>
              </a:solidFill>
            </a:endParaRPr>
          </a:p>
        </p:txBody>
      </p:sp>
      <p:sp>
        <p:nvSpPr>
          <p:cNvPr id="6" name="TextBox 5">
            <a:extLst>
              <a:ext uri="{FF2B5EF4-FFF2-40B4-BE49-F238E27FC236}">
                <a16:creationId xmlns:a16="http://schemas.microsoft.com/office/drawing/2014/main" id="{A55EF82B-5C0B-884D-BE0E-0750F14411C1}"/>
              </a:ext>
            </a:extLst>
          </p:cNvPr>
          <p:cNvSpPr txBox="1"/>
          <p:nvPr/>
        </p:nvSpPr>
        <p:spPr>
          <a:xfrm>
            <a:off x="561263" y="1798320"/>
            <a:ext cx="10440458" cy="523220"/>
          </a:xfrm>
          <a:prstGeom prst="rect">
            <a:avLst/>
          </a:prstGeom>
          <a:noFill/>
        </p:spPr>
        <p:txBody>
          <a:bodyPr wrap="square" rtlCol="0">
            <a:spAutoFit/>
          </a:bodyPr>
          <a:lstStyle/>
          <a:p>
            <a:pPr algn="ctr"/>
            <a:r>
              <a:rPr lang="en-US" sz="2800" dirty="0"/>
              <a:t>Using Glorot initialization can speed up training considerably</a:t>
            </a:r>
          </a:p>
        </p:txBody>
      </p:sp>
    </p:spTree>
    <p:extLst>
      <p:ext uri="{BB962C8B-B14F-4D97-AF65-F5344CB8AC3E}">
        <p14:creationId xmlns:p14="http://schemas.microsoft.com/office/powerpoint/2010/main" val="26407863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Other activation functions</a:t>
            </a:r>
            <a:endParaRPr sz="4000" dirty="0">
              <a:solidFill>
                <a:srgbClr val="E46102"/>
              </a:solidFill>
            </a:endParaRPr>
          </a:p>
        </p:txBody>
      </p:sp>
      <p:sp>
        <p:nvSpPr>
          <p:cNvPr id="96" name="Google Shape;96;p14"/>
          <p:cNvSpPr txBox="1"/>
          <p:nvPr/>
        </p:nvSpPr>
        <p:spPr>
          <a:xfrm>
            <a:off x="395182" y="1251829"/>
            <a:ext cx="10972800" cy="4957385"/>
          </a:xfrm>
          <a:prstGeom prst="rect">
            <a:avLst/>
          </a:prstGeom>
          <a:noFill/>
          <a:ln>
            <a:noFill/>
          </a:ln>
        </p:spPr>
        <p:txBody>
          <a:bodyPr spcFirstLastPara="1" wrap="square" lIns="121900" tIns="121900" rIns="121900" bIns="121900" anchor="t" anchorCtr="0">
            <a:noAutofit/>
          </a:bodyPr>
          <a:lstStyle/>
          <a:p>
            <a:r>
              <a:rPr lang="en-US" dirty="0"/>
              <a:t>Strategies differ only by scale of the variance and whether they use </a:t>
            </a:r>
            <a:r>
              <a:rPr lang="en-US" dirty="0" err="1"/>
              <a:t>fan</a:t>
            </a:r>
            <a:r>
              <a:rPr lang="en-US" baseline="-25000" dirty="0" err="1"/>
              <a:t>avg</a:t>
            </a:r>
            <a:r>
              <a:rPr lang="en-US" dirty="0"/>
              <a:t> or  </a:t>
            </a:r>
            <a:r>
              <a:rPr lang="en-US" dirty="0" err="1"/>
              <a:t>fan</a:t>
            </a:r>
            <a:r>
              <a:rPr lang="en-US" baseline="-25000" dirty="0" err="1"/>
              <a:t>in</a:t>
            </a:r>
            <a:r>
              <a:rPr lang="en-US" baseline="-25000" dirty="0"/>
              <a:t> </a:t>
            </a:r>
            <a:r>
              <a:rPr lang="en-US" dirty="0"/>
              <a:t>(see Table)</a:t>
            </a:r>
          </a:p>
          <a:p>
            <a:endParaRPr lang="en-US" dirty="0"/>
          </a:p>
          <a:p>
            <a:r>
              <a:rPr lang="en-US" dirty="0"/>
              <a:t> - initialization strategy for </a:t>
            </a:r>
            <a:r>
              <a:rPr lang="en-US" dirty="0" err="1"/>
              <a:t>ReLU</a:t>
            </a:r>
            <a:r>
              <a:rPr lang="en-US" dirty="0"/>
              <a:t> activation function sometimes called </a:t>
            </a:r>
            <a:r>
              <a:rPr lang="en-US" i="1" dirty="0"/>
              <a:t>He</a:t>
            </a:r>
            <a:r>
              <a:rPr lang="en-US" dirty="0"/>
              <a:t> initialization (after</a:t>
            </a:r>
          </a:p>
          <a:p>
            <a:r>
              <a:rPr lang="en-US" dirty="0"/>
              <a:t>the last name of its author). </a:t>
            </a:r>
          </a:p>
          <a:p>
            <a:pPr marL="342900" indent="-342900">
              <a:lnSpc>
                <a:spcPct val="150000"/>
              </a:lnSpc>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3C177763-A7BB-6548-A0F4-875254016CE2}"/>
              </a:ext>
            </a:extLst>
          </p:cNvPr>
          <p:cNvPicPr>
            <a:picLocks noChangeAspect="1"/>
          </p:cNvPicPr>
          <p:nvPr/>
        </p:nvPicPr>
        <p:blipFill rotWithShape="1">
          <a:blip r:embed="rId3"/>
          <a:srcRect l="2098" r="13794" b="7270"/>
          <a:stretch/>
        </p:blipFill>
        <p:spPr>
          <a:xfrm>
            <a:off x="2365958" y="4134696"/>
            <a:ext cx="8335632" cy="2122645"/>
          </a:xfrm>
          <a:prstGeom prst="rect">
            <a:avLst/>
          </a:prstGeom>
        </p:spPr>
      </p:pic>
    </p:spTree>
    <p:extLst>
      <p:ext uri="{BB962C8B-B14F-4D97-AF65-F5344CB8AC3E}">
        <p14:creationId xmlns:p14="http://schemas.microsoft.com/office/powerpoint/2010/main" val="26696487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In Practice</a:t>
            </a:r>
            <a:endParaRPr sz="4000" dirty="0">
              <a:solidFill>
                <a:srgbClr val="E46102"/>
              </a:solidFill>
            </a:endParaRPr>
          </a:p>
        </p:txBody>
      </p:sp>
      <p:sp>
        <p:nvSpPr>
          <p:cNvPr id="96" name="Google Shape;96;p14"/>
          <p:cNvSpPr txBox="1"/>
          <p:nvPr/>
        </p:nvSpPr>
        <p:spPr>
          <a:xfrm>
            <a:off x="395182" y="1251829"/>
            <a:ext cx="11378895" cy="4957385"/>
          </a:xfrm>
          <a:prstGeom prst="rect">
            <a:avLst/>
          </a:prstGeom>
          <a:noFill/>
          <a:ln>
            <a:noFill/>
          </a:ln>
        </p:spPr>
        <p:txBody>
          <a:bodyPr spcFirstLastPara="1" wrap="square" lIns="121900" tIns="121900" rIns="121900" bIns="121900" anchor="t" anchorCtr="0">
            <a:noAutofit/>
          </a:bodyPr>
          <a:lstStyle/>
          <a:p>
            <a:r>
              <a:rPr lang="en-US" dirty="0"/>
              <a:t>By default, </a:t>
            </a:r>
            <a:r>
              <a:rPr lang="en-US" dirty="0" err="1"/>
              <a:t>Keras</a:t>
            </a:r>
            <a:r>
              <a:rPr lang="en-US" dirty="0"/>
              <a:t> uses Glorot initialization with a uniform distribution. You can</a:t>
            </a:r>
          </a:p>
          <a:p>
            <a:r>
              <a:rPr lang="en-US" dirty="0"/>
              <a:t>change this to He initialization by setting </a:t>
            </a:r>
            <a:r>
              <a:rPr lang="en-US" dirty="0" err="1"/>
              <a:t>kernel_initializer</a:t>
            </a:r>
            <a:r>
              <a:rPr lang="en-US" dirty="0"/>
              <a:t>="</a:t>
            </a:r>
            <a:r>
              <a:rPr lang="en-US" dirty="0" err="1"/>
              <a:t>he_uniform</a:t>
            </a:r>
            <a:r>
              <a:rPr lang="en-US" dirty="0"/>
              <a:t>" or </a:t>
            </a:r>
            <a:r>
              <a:rPr lang="en-US" dirty="0" err="1"/>
              <a:t>ker</a:t>
            </a:r>
            <a:endParaRPr lang="en-US" dirty="0"/>
          </a:p>
          <a:p>
            <a:r>
              <a:rPr lang="en-US" dirty="0" err="1"/>
              <a:t>nel_initializer</a:t>
            </a:r>
            <a:r>
              <a:rPr lang="en-US" dirty="0"/>
              <a:t>="</a:t>
            </a:r>
            <a:r>
              <a:rPr lang="en-US" dirty="0" err="1"/>
              <a:t>he_normal</a:t>
            </a:r>
            <a:r>
              <a:rPr lang="en-US" dirty="0"/>
              <a:t>" when creating a layer, like this:</a:t>
            </a:r>
          </a:p>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DDB640FE-E506-874E-8427-426786DF02E5}"/>
              </a:ext>
            </a:extLst>
          </p:cNvPr>
          <p:cNvPicPr>
            <a:picLocks noChangeAspect="1"/>
          </p:cNvPicPr>
          <p:nvPr/>
        </p:nvPicPr>
        <p:blipFill>
          <a:blip r:embed="rId3"/>
          <a:stretch>
            <a:fillRect/>
          </a:stretch>
        </p:blipFill>
        <p:spPr>
          <a:xfrm>
            <a:off x="1050587" y="3181080"/>
            <a:ext cx="10286054" cy="2530082"/>
          </a:xfrm>
          <a:prstGeom prst="rect">
            <a:avLst/>
          </a:prstGeom>
        </p:spPr>
      </p:pic>
    </p:spTree>
    <p:extLst>
      <p:ext uri="{BB962C8B-B14F-4D97-AF65-F5344CB8AC3E}">
        <p14:creationId xmlns:p14="http://schemas.microsoft.com/office/powerpoint/2010/main" val="17592545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err="1">
                <a:solidFill>
                  <a:srgbClr val="E46102"/>
                </a:solidFill>
              </a:rPr>
              <a:t>ReLU</a:t>
            </a:r>
            <a:endParaRPr sz="4000" dirty="0">
              <a:solidFill>
                <a:srgbClr val="E46102"/>
              </a:solidFill>
            </a:endParaRPr>
          </a:p>
        </p:txBody>
      </p:sp>
      <p:sp>
        <p:nvSpPr>
          <p:cNvPr id="96" name="Google Shape;96;p14"/>
          <p:cNvSpPr txBox="1"/>
          <p:nvPr/>
        </p:nvSpPr>
        <p:spPr>
          <a:xfrm>
            <a:off x="395182" y="1251829"/>
            <a:ext cx="11378895" cy="4957385"/>
          </a:xfrm>
          <a:prstGeom prst="rect">
            <a:avLst/>
          </a:prstGeom>
          <a:noFill/>
          <a:ln>
            <a:noFill/>
          </a:ln>
        </p:spPr>
        <p:txBody>
          <a:bodyPr spcFirstLastPara="1" wrap="square" lIns="121900" tIns="121900" rIns="121900" bIns="121900" anchor="t" anchorCtr="0">
            <a:noAutofit/>
          </a:bodyPr>
          <a:lstStyle/>
          <a:p>
            <a:pPr algn="just"/>
            <a:r>
              <a:rPr lang="en-US" dirty="0" err="1">
                <a:latin typeface="Calibri" panose="020F0502020204030204" pitchFamily="34" charset="0"/>
                <a:cs typeface="Calibri" panose="020F0502020204030204" pitchFamily="34" charset="0"/>
              </a:rPr>
              <a:t>ReLU</a:t>
            </a:r>
            <a:r>
              <a:rPr lang="en-US" dirty="0">
                <a:latin typeface="Calibri" panose="020F0502020204030204" pitchFamily="34" charset="0"/>
                <a:cs typeface="Calibri" panose="020F0502020204030204" pitchFamily="34" charset="0"/>
              </a:rPr>
              <a:t> activation function works better than He :</a:t>
            </a:r>
          </a:p>
          <a:p>
            <a:pPr marL="342900" indent="-342900" algn="just">
              <a:buFontTx/>
              <a:buChar char="-"/>
            </a:pPr>
            <a:r>
              <a:rPr lang="en-US" dirty="0">
                <a:latin typeface="Calibri" panose="020F0502020204030204" pitchFamily="34" charset="0"/>
                <a:cs typeface="Calibri" panose="020F0502020204030204" pitchFamily="34" charset="0"/>
              </a:rPr>
              <a:t>it does not saturate for positive values (and also because it is quite fast to compute)</a:t>
            </a:r>
          </a:p>
          <a:p>
            <a:pPr algn="just"/>
            <a:endParaRPr lang="en-US" dirty="0">
              <a:latin typeface="Calibri" panose="020F0502020204030204" pitchFamily="34" charset="0"/>
              <a:cs typeface="Calibri" panose="020F0502020204030204" pitchFamily="34" charset="0"/>
            </a:endParaRP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Challenges with </a:t>
            </a:r>
            <a:r>
              <a:rPr lang="en-US" dirty="0" err="1">
                <a:latin typeface="Calibri" panose="020F0502020204030204" pitchFamily="34" charset="0"/>
                <a:cs typeface="Calibri" panose="020F0502020204030204" pitchFamily="34" charset="0"/>
              </a:rPr>
              <a:t>ReLU</a:t>
            </a:r>
            <a:endParaRPr lang="en-US" dirty="0">
              <a:latin typeface="Calibri" panose="020F0502020204030204" pitchFamily="34" charset="0"/>
              <a:cs typeface="Calibri" panose="020F0502020204030204" pitchFamily="34" charset="0"/>
            </a:endParaRPr>
          </a:p>
          <a:p>
            <a:pPr marL="342900" indent="-342900" algn="just">
              <a:buFontTx/>
              <a:buChar char="-"/>
            </a:pPr>
            <a:r>
              <a:rPr lang="en-US" dirty="0">
                <a:latin typeface="Calibri" panose="020F0502020204030204" pitchFamily="34" charset="0"/>
                <a:cs typeface="Calibri" panose="020F0502020204030204" pitchFamily="34" charset="0"/>
              </a:rPr>
              <a:t>during training, some neurons effectively die, meaning they stop outputting anything other than 0</a:t>
            </a:r>
          </a:p>
          <a:p>
            <a:pPr algn="just"/>
            <a:endParaRPr lang="en-US" dirty="0">
              <a:latin typeface="Calibri" panose="020F0502020204030204" pitchFamily="34" charset="0"/>
              <a:cs typeface="Calibri" panose="020F0502020204030204" pitchFamily="34" charset="0"/>
            </a:endParaRPr>
          </a:p>
          <a:p>
            <a:pPr algn="just"/>
            <a:endParaRPr lang="en-US" dirty="0">
              <a:latin typeface="Calibri" panose="020F0502020204030204" pitchFamily="34" charset="0"/>
              <a:cs typeface="Calibri" panose="020F0502020204030204" pitchFamily="34" charset="0"/>
            </a:endParaRPr>
          </a:p>
          <a:p>
            <a:pPr algn="just"/>
            <a:endParaRPr lang="en-US" dirty="0">
              <a:latin typeface="Calibri" panose="020F0502020204030204" pitchFamily="34" charset="0"/>
              <a:cs typeface="Calibri" panose="020F0502020204030204" pitchFamily="34" charset="0"/>
            </a:endParaRPr>
          </a:p>
          <a:p>
            <a:pPr algn="just"/>
            <a:endParaRPr lang="en-US"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7C38DA3F-9C37-8C46-8BFD-599202DD26C6}"/>
              </a:ext>
            </a:extLst>
          </p:cNvPr>
          <p:cNvSpPr/>
          <p:nvPr/>
        </p:nvSpPr>
        <p:spPr>
          <a:xfrm>
            <a:off x="4343400" y="3951514"/>
            <a:ext cx="2941320" cy="609600"/>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b="1" dirty="0">
                <a:latin typeface="Calibri" panose="020F0502020204030204" pitchFamily="34" charset="0"/>
                <a:cs typeface="Calibri" panose="020F0502020204030204" pitchFamily="34" charset="0"/>
              </a:rPr>
              <a:t>Dying </a:t>
            </a:r>
            <a:r>
              <a:rPr lang="en-US" b="1" dirty="0" err="1">
                <a:latin typeface="Calibri" panose="020F0502020204030204" pitchFamily="34" charset="0"/>
                <a:cs typeface="Calibri" panose="020F0502020204030204" pitchFamily="34" charset="0"/>
              </a:rPr>
              <a:t>ReLUs</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89303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Leaky </a:t>
            </a:r>
            <a:r>
              <a:rPr lang="en-US" sz="4000" dirty="0" err="1">
                <a:solidFill>
                  <a:srgbClr val="E46102"/>
                </a:solidFill>
              </a:rPr>
              <a:t>ReLU</a:t>
            </a:r>
            <a:endParaRPr sz="4000" dirty="0">
              <a:solidFill>
                <a:srgbClr val="E46102"/>
              </a:solidFill>
            </a:endParaRPr>
          </a:p>
        </p:txBody>
      </p:sp>
      <p:sp>
        <p:nvSpPr>
          <p:cNvPr id="96" name="Google Shape;96;p14"/>
          <p:cNvSpPr txBox="1"/>
          <p:nvPr/>
        </p:nvSpPr>
        <p:spPr>
          <a:xfrm>
            <a:off x="561263" y="1251829"/>
            <a:ext cx="11138880" cy="3543907"/>
          </a:xfrm>
          <a:prstGeom prst="rect">
            <a:avLst/>
          </a:prstGeom>
          <a:noFill/>
          <a:ln>
            <a:noFill/>
          </a:ln>
        </p:spPr>
        <p:txBody>
          <a:bodyPr spcFirstLastPara="1" wrap="square" lIns="121900" tIns="121900" rIns="121900" bIns="121900" anchor="t" anchorCtr="0">
            <a:noAutofit/>
          </a:bodyPr>
          <a:lstStyle/>
          <a:p>
            <a:r>
              <a:rPr lang="en-US" sz="2800" dirty="0">
                <a:latin typeface="Calibri" panose="020F0502020204030204" pitchFamily="34" charset="0"/>
                <a:cs typeface="Calibri" panose="020F0502020204030204" pitchFamily="34" charset="0"/>
              </a:rPr>
              <a:t>To solve this problem, use a variant of the </a:t>
            </a:r>
            <a:r>
              <a:rPr lang="en-US" sz="2800" dirty="0" err="1">
                <a:latin typeface="Calibri" panose="020F0502020204030204" pitchFamily="34" charset="0"/>
                <a:cs typeface="Calibri" panose="020F0502020204030204" pitchFamily="34" charset="0"/>
              </a:rPr>
              <a:t>ReLU</a:t>
            </a:r>
            <a:r>
              <a:rPr lang="en-US" sz="2800" dirty="0">
                <a:latin typeface="Calibri" panose="020F0502020204030204" pitchFamily="34" charset="0"/>
                <a:cs typeface="Calibri" panose="020F0502020204030204" pitchFamily="34" charset="0"/>
              </a:rPr>
              <a:t> function - leaky </a:t>
            </a:r>
            <a:r>
              <a:rPr lang="en-US" sz="2800" dirty="0" err="1">
                <a:latin typeface="Calibri" panose="020F0502020204030204" pitchFamily="34" charset="0"/>
                <a:cs typeface="Calibri" panose="020F0502020204030204" pitchFamily="34" charset="0"/>
              </a:rPr>
              <a:t>ReLU</a:t>
            </a:r>
            <a:endParaRPr lang="en-US" sz="2800" dirty="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LeakyReLU</a:t>
            </a:r>
            <a:r>
              <a:rPr lang="el-GR" sz="2800" baseline="-25000" dirty="0">
                <a:latin typeface="Calibri" panose="020F0502020204030204" pitchFamily="34" charset="0"/>
                <a:cs typeface="Calibri" panose="020F0502020204030204" pitchFamily="34" charset="0"/>
              </a:rPr>
              <a:t>α</a:t>
            </a:r>
            <a:r>
              <a:rPr lang="el-GR" sz="2800" dirty="0">
                <a:latin typeface="Calibri" panose="020F0502020204030204" pitchFamily="34" charset="0"/>
                <a:cs typeface="Calibri" panose="020F0502020204030204" pitchFamily="34" charset="0"/>
              </a:rPr>
              <a:t>(</a:t>
            </a:r>
            <a:r>
              <a:rPr lang="en-US" sz="2800" dirty="0">
                <a:latin typeface="Calibri" panose="020F0502020204030204" pitchFamily="34" charset="0"/>
                <a:cs typeface="Calibri" panose="020F0502020204030204" pitchFamily="34" charset="0"/>
              </a:rPr>
              <a:t>z) = max(</a:t>
            </a:r>
            <a:r>
              <a:rPr lang="el-GR" sz="2800" dirty="0">
                <a:latin typeface="Calibri" panose="020F0502020204030204" pitchFamily="34" charset="0"/>
                <a:cs typeface="Calibri" panose="020F0502020204030204" pitchFamily="34" charset="0"/>
              </a:rPr>
              <a:t>α</a:t>
            </a:r>
            <a:r>
              <a:rPr lang="en-US" sz="2800" dirty="0">
                <a:latin typeface="Calibri" panose="020F0502020204030204" pitchFamily="34" charset="0"/>
                <a:cs typeface="Calibri" panose="020F0502020204030204" pitchFamily="34" charset="0"/>
              </a:rPr>
              <a:t>z, z)</a:t>
            </a:r>
          </a:p>
          <a:p>
            <a:endParaRPr lang="en-US" sz="2800" dirty="0">
              <a:latin typeface="Calibri" panose="020F0502020204030204" pitchFamily="34" charset="0"/>
              <a:cs typeface="Calibri" panose="020F0502020204030204" pitchFamily="34" charset="0"/>
            </a:endParaRPr>
          </a:p>
          <a:p>
            <a:r>
              <a:rPr lang="el-GR" sz="2800" dirty="0">
                <a:latin typeface="Calibri" panose="020F0502020204030204" pitchFamily="34" charset="0"/>
                <a:cs typeface="Calibri" panose="020F0502020204030204" pitchFamily="34" charset="0"/>
              </a:rPr>
              <a:t>α </a:t>
            </a:r>
            <a:r>
              <a:rPr lang="en-US" sz="2800" dirty="0">
                <a:latin typeface="Calibri" panose="020F0502020204030204" pitchFamily="34" charset="0"/>
                <a:cs typeface="Calibri" panose="020F0502020204030204" pitchFamily="34" charset="0"/>
              </a:rPr>
              <a:t>– hyperparameter that defines how much the function “leaks”</a:t>
            </a:r>
          </a:p>
          <a:p>
            <a:r>
              <a:rPr lang="en-US" sz="2800" dirty="0">
                <a:latin typeface="Calibri" panose="020F0502020204030204" pitchFamily="34" charset="0"/>
                <a:cs typeface="Calibri" panose="020F0502020204030204" pitchFamily="34" charset="0"/>
              </a:rPr>
              <a:t>   - it is the slope of the function for z &lt; 0</a:t>
            </a:r>
          </a:p>
          <a:p>
            <a:r>
              <a:rPr lang="en-US" sz="2800" dirty="0">
                <a:latin typeface="Calibri" panose="020F0502020204030204" pitchFamily="34" charset="0"/>
                <a:cs typeface="Calibri" panose="020F0502020204030204" pitchFamily="34" charset="0"/>
              </a:rPr>
              <a:t>   - typically set to 0.01</a:t>
            </a:r>
          </a:p>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Small slope – ensures that leaky </a:t>
            </a:r>
            <a:r>
              <a:rPr lang="en-US" sz="2800" dirty="0" err="1">
                <a:latin typeface="Calibri" panose="020F0502020204030204" pitchFamily="34" charset="0"/>
                <a:cs typeface="Calibri" panose="020F0502020204030204" pitchFamily="34" charset="0"/>
              </a:rPr>
              <a:t>ReLUs</a:t>
            </a:r>
            <a:r>
              <a:rPr lang="en-US" sz="2800" dirty="0">
                <a:latin typeface="Calibri" panose="020F0502020204030204" pitchFamily="34" charset="0"/>
                <a:cs typeface="Calibri" panose="020F0502020204030204" pitchFamily="34" charset="0"/>
              </a:rPr>
              <a:t> never die</a:t>
            </a:r>
          </a:p>
          <a:p>
            <a:endParaRPr lang="en-US" sz="28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1FD347DC-A531-B548-BD91-636A504D38A6}"/>
              </a:ext>
            </a:extLst>
          </p:cNvPr>
          <p:cNvPicPr>
            <a:picLocks noChangeAspect="1"/>
          </p:cNvPicPr>
          <p:nvPr/>
        </p:nvPicPr>
        <p:blipFill>
          <a:blip r:embed="rId3"/>
          <a:stretch>
            <a:fillRect/>
          </a:stretch>
        </p:blipFill>
        <p:spPr>
          <a:xfrm>
            <a:off x="7772329" y="3601057"/>
            <a:ext cx="4247322" cy="2560030"/>
          </a:xfrm>
          <a:prstGeom prst="rect">
            <a:avLst/>
          </a:prstGeom>
        </p:spPr>
      </p:pic>
    </p:spTree>
    <p:extLst>
      <p:ext uri="{BB962C8B-B14F-4D97-AF65-F5344CB8AC3E}">
        <p14:creationId xmlns:p14="http://schemas.microsoft.com/office/powerpoint/2010/main" val="5906297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Faster Optimizers</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444498" indent="-342900">
              <a:buSzPts val="2400"/>
              <a:buFont typeface="Arial" panose="020B0604020202020204" pitchFamily="34" charset="0"/>
              <a:buChar char="•"/>
            </a:pPr>
            <a:r>
              <a:rPr lang="en-US" sz="2800" dirty="0"/>
              <a:t>Training DNN can be very slow process.</a:t>
            </a:r>
          </a:p>
          <a:p>
            <a:pPr marL="444498" indent="-342900">
              <a:buSzPts val="2400"/>
              <a:buFont typeface="Arial" panose="020B0604020202020204" pitchFamily="34" charset="0"/>
              <a:buChar char="•"/>
            </a:pPr>
            <a:r>
              <a:rPr lang="en-US" sz="2800" dirty="0"/>
              <a:t>4 Ways we’ve seen to speed it up:</a:t>
            </a:r>
          </a:p>
          <a:p>
            <a:pPr marL="1168383" lvl="1" indent="-457200">
              <a:buSzPts val="2400"/>
              <a:buFont typeface="+mj-lt"/>
              <a:buAutoNum type="arabicPeriod"/>
            </a:pPr>
            <a:r>
              <a:rPr lang="en-US" sz="2800" dirty="0"/>
              <a:t>applying a good initialization strategy for the connection weights</a:t>
            </a:r>
          </a:p>
          <a:p>
            <a:pPr marL="1168383" lvl="1" indent="-457200">
              <a:buSzPts val="2400"/>
              <a:buFont typeface="+mj-lt"/>
              <a:buAutoNum type="arabicPeriod"/>
            </a:pPr>
            <a:r>
              <a:rPr lang="en-US" sz="2800" dirty="0"/>
              <a:t>using a good activation function</a:t>
            </a:r>
          </a:p>
          <a:p>
            <a:pPr marL="1168383" lvl="1" indent="-457200">
              <a:buSzPts val="2400"/>
              <a:buFont typeface="+mj-lt"/>
              <a:buAutoNum type="arabicPeriod"/>
            </a:pPr>
            <a:r>
              <a:rPr lang="en-US" sz="2800" dirty="0"/>
              <a:t>using Batch Normalization, and reusing parts of a pretrained network (possibly built on an auxiliary task or using unsupervised learning)</a:t>
            </a:r>
          </a:p>
          <a:p>
            <a:pPr marL="1168383" lvl="1" indent="-457200">
              <a:buSzPts val="2400"/>
              <a:buFont typeface="+mj-lt"/>
              <a:buAutoNum type="arabicPeriod"/>
            </a:pPr>
            <a:r>
              <a:rPr lang="en-US" sz="2800" dirty="0"/>
              <a:t>.. Faster optimizers</a:t>
            </a:r>
          </a:p>
          <a:p>
            <a:pPr marL="558798" indent="-457200">
              <a:buSzPts val="2400"/>
              <a:buFont typeface="Arial" panose="020B0604020202020204" pitchFamily="34" charset="0"/>
              <a:buChar char="•"/>
            </a:pPr>
            <a:r>
              <a:rPr lang="en-US" sz="2800" dirty="0"/>
              <a:t>Faster Optimizers are Faster than regular GD optimizer</a:t>
            </a:r>
          </a:p>
          <a:p>
            <a:pPr marL="558798" indent="-457200">
              <a:buSzPts val="2400"/>
              <a:buFont typeface="Arial" panose="020B0604020202020204" pitchFamily="34" charset="0"/>
              <a:buChar char="•"/>
            </a:pPr>
            <a:endParaRPr lang="en-US" sz="2800" dirty="0"/>
          </a:p>
        </p:txBody>
      </p:sp>
    </p:spTree>
    <p:extLst>
      <p:ext uri="{BB962C8B-B14F-4D97-AF65-F5344CB8AC3E}">
        <p14:creationId xmlns:p14="http://schemas.microsoft.com/office/powerpoint/2010/main" val="1274674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Faster Optimizers</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8664" y="2308485"/>
            <a:ext cx="11194672" cy="2867909"/>
          </a:xfrm>
          <a:prstGeom prst="rect">
            <a:avLst/>
          </a:prstGeom>
          <a:noFill/>
          <a:ln>
            <a:noFill/>
          </a:ln>
        </p:spPr>
        <p:txBody>
          <a:bodyPr spcFirstLastPara="1" wrap="square" lIns="121900" tIns="121900" rIns="121900" bIns="121900" anchor="t" anchorCtr="0">
            <a:noAutofit/>
          </a:bodyPr>
          <a:lstStyle/>
          <a:p>
            <a:pPr marL="101598" algn="ctr">
              <a:buSzPts val="2400"/>
            </a:pPr>
            <a:r>
              <a:rPr lang="en-US" sz="3200" dirty="0"/>
              <a:t>Optimizers define the change in </a:t>
            </a:r>
            <a:r>
              <a:rPr lang="en-US" sz="3200" b="1" dirty="0"/>
              <a:t>weights</a:t>
            </a:r>
            <a:r>
              <a:rPr lang="en-US" sz="3200" dirty="0"/>
              <a:t> or </a:t>
            </a:r>
            <a:r>
              <a:rPr lang="en-US" sz="3200" b="1" dirty="0"/>
              <a:t>learning rates</a:t>
            </a:r>
            <a:r>
              <a:rPr lang="en-US" sz="3200" dirty="0"/>
              <a:t> of your neural network to </a:t>
            </a:r>
            <a:r>
              <a:rPr lang="en-US" sz="3200" u="sng" dirty="0"/>
              <a:t>reduce the losses</a:t>
            </a:r>
          </a:p>
          <a:p>
            <a:pPr marL="558798" indent="-457200">
              <a:buSzPts val="2400"/>
              <a:buFont typeface="Arial" panose="020B0604020202020204" pitchFamily="34" charset="0"/>
              <a:buChar char="•"/>
            </a:pPr>
            <a:endParaRPr lang="en-US" sz="3200" dirty="0"/>
          </a:p>
        </p:txBody>
      </p:sp>
    </p:spTree>
    <p:extLst>
      <p:ext uri="{BB962C8B-B14F-4D97-AF65-F5344CB8AC3E}">
        <p14:creationId xmlns:p14="http://schemas.microsoft.com/office/powerpoint/2010/main" val="28048382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Faster Optimizers</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3200" dirty="0"/>
              <a:t>Faster than regular GD optimizer</a:t>
            </a:r>
          </a:p>
          <a:p>
            <a:pPr marL="101598">
              <a:buSzPts val="2400"/>
            </a:pPr>
            <a:endParaRPr lang="en-US" sz="3200" dirty="0"/>
          </a:p>
          <a:p>
            <a:pPr marL="101598">
              <a:buSzPts val="2400"/>
            </a:pPr>
            <a:r>
              <a:rPr lang="en-US" sz="3200" dirty="0"/>
              <a:t>Different Types:</a:t>
            </a:r>
          </a:p>
          <a:p>
            <a:pPr marL="1225533" lvl="1" indent="-514350">
              <a:buSzPts val="2400"/>
              <a:buFont typeface="+mj-lt"/>
              <a:buAutoNum type="arabicPeriod"/>
            </a:pPr>
            <a:r>
              <a:rPr lang="en-US" sz="2800" dirty="0"/>
              <a:t>Momentum optimization</a:t>
            </a:r>
          </a:p>
          <a:p>
            <a:pPr marL="1225533" lvl="1" indent="-514350">
              <a:buSzPts val="2400"/>
              <a:buFont typeface="+mj-lt"/>
              <a:buAutoNum type="arabicPeriod"/>
            </a:pPr>
            <a:r>
              <a:rPr lang="en-US" sz="2800" dirty="0" err="1"/>
              <a:t>Nesterov</a:t>
            </a:r>
            <a:r>
              <a:rPr lang="en-US" sz="2800" dirty="0"/>
              <a:t> Accelerated Gradient</a:t>
            </a:r>
          </a:p>
          <a:p>
            <a:pPr marL="1225533" lvl="1" indent="-514350">
              <a:buSzPts val="2400"/>
              <a:buFont typeface="+mj-lt"/>
              <a:buAutoNum type="arabicPeriod"/>
            </a:pPr>
            <a:r>
              <a:rPr lang="en-US" sz="2800" dirty="0" err="1"/>
              <a:t>AdaGrad</a:t>
            </a:r>
            <a:endParaRPr lang="en-US" sz="2800" dirty="0"/>
          </a:p>
          <a:p>
            <a:pPr marL="1225533" lvl="1" indent="-514350">
              <a:buSzPts val="2400"/>
              <a:buFont typeface="+mj-lt"/>
              <a:buAutoNum type="arabicPeriod"/>
            </a:pPr>
            <a:r>
              <a:rPr lang="en-US" sz="2800" dirty="0" err="1"/>
              <a:t>RMSProp</a:t>
            </a:r>
            <a:endParaRPr lang="en-US" sz="2800" dirty="0"/>
          </a:p>
          <a:p>
            <a:pPr marL="1225533" lvl="1" indent="-514350">
              <a:buSzPts val="2400"/>
              <a:buFont typeface="+mj-lt"/>
              <a:buAutoNum type="arabicPeriod"/>
            </a:pPr>
            <a:r>
              <a:rPr lang="en-US" sz="2800" dirty="0"/>
              <a:t>Adam and </a:t>
            </a:r>
            <a:r>
              <a:rPr lang="en-US" sz="2800" dirty="0" err="1"/>
              <a:t>Nadam</a:t>
            </a:r>
            <a:r>
              <a:rPr lang="en-US" sz="2800" dirty="0"/>
              <a:t> optimization. </a:t>
            </a:r>
            <a:endParaRPr lang="en-US" sz="3200" dirty="0"/>
          </a:p>
          <a:p>
            <a:pPr marL="1225533" lvl="1" indent="-514350">
              <a:buSzPts val="2400"/>
              <a:buFont typeface="+mj-lt"/>
              <a:buAutoNum type="arabicPeriod"/>
            </a:pPr>
            <a:endParaRPr lang="en-US" sz="3200" dirty="0"/>
          </a:p>
          <a:p>
            <a:pPr marL="558798" indent="-457200">
              <a:buSzPts val="2400"/>
              <a:buFont typeface="Arial" panose="020B0604020202020204" pitchFamily="34" charset="0"/>
              <a:buChar char="•"/>
            </a:pPr>
            <a:endParaRPr lang="en-US" sz="3200" dirty="0"/>
          </a:p>
        </p:txBody>
      </p:sp>
    </p:spTree>
    <p:extLst>
      <p:ext uri="{BB962C8B-B14F-4D97-AF65-F5344CB8AC3E}">
        <p14:creationId xmlns:p14="http://schemas.microsoft.com/office/powerpoint/2010/main" val="19650138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Variations of Gradient Descent (review)</a:t>
            </a:r>
          </a:p>
        </p:txBody>
      </p:sp>
      <p:sp>
        <p:nvSpPr>
          <p:cNvPr id="6" name="TextBox 5">
            <a:extLst>
              <a:ext uri="{FF2B5EF4-FFF2-40B4-BE49-F238E27FC236}">
                <a16:creationId xmlns:a16="http://schemas.microsoft.com/office/drawing/2014/main" id="{93041F9B-97C8-4B48-BFBB-61CE72114819}"/>
              </a:ext>
            </a:extLst>
          </p:cNvPr>
          <p:cNvSpPr txBox="1"/>
          <p:nvPr/>
        </p:nvSpPr>
        <p:spPr>
          <a:xfrm>
            <a:off x="2711450" y="1838622"/>
            <a:ext cx="6096000" cy="523220"/>
          </a:xfrm>
          <a:prstGeom prst="rect">
            <a:avLst/>
          </a:prstGeom>
          <a:noFill/>
          <a:ln>
            <a:solidFill>
              <a:schemeClr val="accent1"/>
            </a:solidFill>
          </a:ln>
        </p:spPr>
        <p:txBody>
          <a:bodyPr wrap="square">
            <a:spAutoFit/>
          </a:bodyPr>
          <a:lstStyle/>
          <a:p>
            <a:pPr algn="ctr"/>
            <a:r>
              <a:rPr lang="en-US" sz="2800" dirty="0">
                <a:effectLst/>
                <a:latin typeface="Calibri" panose="020F0502020204030204" pitchFamily="34" charset="0"/>
                <a:cs typeface="Calibri" panose="020F0502020204030204" pitchFamily="34" charset="0"/>
              </a:rPr>
              <a:t>algorithm: </a:t>
            </a:r>
            <a:r>
              <a:rPr lang="el-GR" sz="2800" dirty="0">
                <a:effectLst/>
                <a:latin typeface="Calibri" panose="020F0502020204030204" pitchFamily="34" charset="0"/>
                <a:cs typeface="Calibri" panose="020F0502020204030204" pitchFamily="34" charset="0"/>
              </a:rPr>
              <a:t>θ=θ−α⋅∇</a:t>
            </a:r>
            <a:r>
              <a:rPr lang="en-US" sz="2800" dirty="0">
                <a:effectLst/>
                <a:latin typeface="Calibri" panose="020F0502020204030204" pitchFamily="34" charset="0"/>
                <a:cs typeface="Calibri" panose="020F0502020204030204" pitchFamily="34" charset="0"/>
              </a:rPr>
              <a:t>J(</a:t>
            </a:r>
            <a:r>
              <a:rPr lang="el-GR" sz="2800" dirty="0">
                <a:effectLst/>
                <a:latin typeface="Calibri" panose="020F0502020204030204" pitchFamily="34" charset="0"/>
                <a:cs typeface="Calibri" panose="020F0502020204030204" pitchFamily="34" charset="0"/>
              </a:rPr>
              <a:t>θ)</a:t>
            </a:r>
            <a:endParaRPr lang="en-US" sz="28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AAE8B376-ABD4-0C4A-83DD-B6DF8546EBAB}"/>
              </a:ext>
            </a:extLst>
          </p:cNvPr>
          <p:cNvSpPr txBox="1"/>
          <p:nvPr/>
        </p:nvSpPr>
        <p:spPr>
          <a:xfrm>
            <a:off x="2114550" y="3013501"/>
            <a:ext cx="7289800" cy="830997"/>
          </a:xfrm>
          <a:prstGeom prst="rect">
            <a:avLst/>
          </a:prstGeom>
          <a:noFill/>
          <a:ln>
            <a:solidFill>
              <a:schemeClr val="accent1"/>
            </a:solidFill>
          </a:ln>
        </p:spPr>
        <p:txBody>
          <a:bodyPr wrap="square">
            <a:spAutoFit/>
          </a:bodyPr>
          <a:lstStyle/>
          <a:p>
            <a:pPr algn="ctr"/>
            <a:r>
              <a:rPr lang="en-US" dirty="0">
                <a:effectLst/>
                <a:latin typeface="Calibri" panose="020F0502020204030204" pitchFamily="34" charset="0"/>
                <a:cs typeface="Calibri" panose="020F0502020204030204" pitchFamily="34" charset="0"/>
              </a:rPr>
              <a:t>SGD: </a:t>
            </a:r>
            <a:r>
              <a:rPr lang="el-GR" dirty="0">
                <a:effectLst/>
                <a:latin typeface="Calibri" panose="020F0502020204030204" pitchFamily="34" charset="0"/>
                <a:cs typeface="Calibri" panose="020F0502020204030204" pitchFamily="34" charset="0"/>
              </a:rPr>
              <a:t>θ=θ−α⋅∇</a:t>
            </a:r>
            <a:r>
              <a:rPr lang="en-US" dirty="0">
                <a:effectLst/>
                <a:latin typeface="Calibri" panose="020F0502020204030204" pitchFamily="34" charset="0"/>
                <a:cs typeface="Calibri" panose="020F0502020204030204" pitchFamily="34" charset="0"/>
              </a:rPr>
              <a:t>J(</a:t>
            </a:r>
            <a:r>
              <a:rPr lang="el-GR" dirty="0">
                <a:effectLst/>
                <a:latin typeface="Calibri" panose="020F0502020204030204" pitchFamily="34" charset="0"/>
                <a:cs typeface="Calibri" panose="020F0502020204030204" pitchFamily="34" charset="0"/>
              </a:rPr>
              <a:t>θ;</a:t>
            </a:r>
            <a:r>
              <a:rPr lang="en-US" dirty="0">
                <a:effectLst/>
                <a:latin typeface="Calibri" panose="020F0502020204030204" pitchFamily="34" charset="0"/>
                <a:cs typeface="Calibri" panose="020F0502020204030204" pitchFamily="34" charset="0"/>
              </a:rPr>
              <a:t>x(</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);y(</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 </a:t>
            </a:r>
          </a:p>
          <a:p>
            <a:pPr algn="ctr"/>
            <a:r>
              <a:rPr lang="en-US" dirty="0">
                <a:effectLst/>
                <a:latin typeface="Calibri" panose="020F0502020204030204" pitchFamily="34" charset="0"/>
                <a:cs typeface="Calibri" panose="020F0502020204030204" pitchFamily="34" charset="0"/>
              </a:rPr>
              <a:t>where {x(</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,y(</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are the training examples.</a:t>
            </a:r>
            <a:endParaRPr lang="en-US"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8553B6E2-CA91-E643-801F-97B8AF835B93}"/>
              </a:ext>
            </a:extLst>
          </p:cNvPr>
          <p:cNvSpPr txBox="1"/>
          <p:nvPr/>
        </p:nvSpPr>
        <p:spPr>
          <a:xfrm>
            <a:off x="1765300" y="4726969"/>
            <a:ext cx="7988300" cy="830997"/>
          </a:xfrm>
          <a:prstGeom prst="rect">
            <a:avLst/>
          </a:prstGeom>
          <a:noFill/>
          <a:ln>
            <a:solidFill>
              <a:schemeClr val="accent1"/>
            </a:solidFill>
          </a:ln>
        </p:spPr>
        <p:txBody>
          <a:bodyPr wrap="square">
            <a:spAutoFit/>
          </a:bodyPr>
          <a:lstStyle/>
          <a:p>
            <a:pPr algn="ctr"/>
            <a:r>
              <a:rPr lang="en-US" dirty="0">
                <a:effectLst/>
                <a:latin typeface="Calibri" panose="020F0502020204030204" pitchFamily="34" charset="0"/>
                <a:cs typeface="Calibri" panose="020F0502020204030204" pitchFamily="34" charset="0"/>
              </a:rPr>
              <a:t>Mini-batch GD: </a:t>
            </a:r>
            <a:r>
              <a:rPr lang="el-GR" dirty="0">
                <a:effectLst/>
                <a:latin typeface="Calibri" panose="020F0502020204030204" pitchFamily="34" charset="0"/>
                <a:cs typeface="Calibri" panose="020F0502020204030204" pitchFamily="34" charset="0"/>
              </a:rPr>
              <a:t>θ=θ−α⋅∇</a:t>
            </a:r>
            <a:r>
              <a:rPr lang="en-US" dirty="0">
                <a:effectLst/>
                <a:latin typeface="Calibri" panose="020F0502020204030204" pitchFamily="34" charset="0"/>
                <a:cs typeface="Calibri" panose="020F0502020204030204" pitchFamily="34" charset="0"/>
              </a:rPr>
              <a:t>J(</a:t>
            </a:r>
            <a:r>
              <a:rPr lang="el-GR" dirty="0">
                <a:effectLst/>
                <a:latin typeface="Calibri" panose="020F0502020204030204" pitchFamily="34" charset="0"/>
                <a:cs typeface="Calibri" panose="020F0502020204030204" pitchFamily="34" charset="0"/>
              </a:rPr>
              <a:t>θ; </a:t>
            </a:r>
            <a:r>
              <a:rPr lang="en-US" dirty="0">
                <a:effectLst/>
                <a:latin typeface="Calibri" panose="020F0502020204030204" pitchFamily="34" charset="0"/>
                <a:cs typeface="Calibri" panose="020F0502020204030204" pitchFamily="34" charset="0"/>
              </a:rPr>
              <a:t>B(</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a:t>
            </a:r>
          </a:p>
          <a:p>
            <a:pPr algn="ctr"/>
            <a:r>
              <a:rPr lang="en-US" dirty="0">
                <a:effectLst/>
                <a:latin typeface="Calibri" panose="020F0502020204030204" pitchFamily="34" charset="0"/>
                <a:cs typeface="Calibri" panose="020F0502020204030204" pitchFamily="34" charset="0"/>
              </a:rPr>
              <a:t>where {B(</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are the batches of training examples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42817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Avoiding Overfitting</a:t>
            </a:r>
            <a:endParaRPr sz="4000" dirty="0">
              <a:solidFill>
                <a:srgbClr val="E46102"/>
              </a:solidFill>
            </a:endParaRPr>
          </a:p>
        </p:txBody>
      </p:sp>
      <p:sp>
        <p:nvSpPr>
          <p:cNvPr id="5" name="Google Shape;96;p14">
            <a:extLst>
              <a:ext uri="{FF2B5EF4-FFF2-40B4-BE49-F238E27FC236}">
                <a16:creationId xmlns:a16="http://schemas.microsoft.com/office/drawing/2014/main" id="{031AFD2C-1F21-DD48-8899-4A96A1D0A6D4}"/>
              </a:ext>
            </a:extLst>
          </p:cNvPr>
          <p:cNvSpPr txBox="1"/>
          <p:nvPr/>
        </p:nvSpPr>
        <p:spPr>
          <a:xfrm>
            <a:off x="773375" y="1465934"/>
            <a:ext cx="10645250"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Through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l1 and l2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Dropout</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Monte-Carlo (MC) Dropout</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Max-Norm Regularization</a:t>
            </a:r>
          </a:p>
          <a:p>
            <a:pPr marL="952485" lvl="1"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4918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1198989"/>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Neural networks are multi-layer networks of neurons (blue, red nodes)</a:t>
            </a:r>
          </a:p>
          <a:p>
            <a:pPr marL="342900" indent="-342900">
              <a:buFont typeface="Arial" panose="020B0604020202020204" pitchFamily="34" charset="0"/>
              <a:buChar char="•"/>
            </a:pPr>
            <a:r>
              <a:rPr lang="en-US" dirty="0"/>
              <a:t>Used for Classification, make predictions</a:t>
            </a:r>
            <a:endParaRPr lang="en-US" altLang="en-US" sz="2600" dirty="0">
              <a:solidFill>
                <a:prstClr val="black"/>
              </a:solidFill>
              <a:latin typeface="Calibri"/>
              <a:ea typeface="MS PGothic" panose="020B0600070205080204" pitchFamily="34" charset="-128"/>
            </a:endParaRPr>
          </a:p>
        </p:txBody>
      </p:sp>
      <p:pic>
        <p:nvPicPr>
          <p:cNvPr id="8194" name="Picture 2" descr="https://miro.medium.com/max/1400/1*yGMk1GSKKbyKr_cMarlWnA.jpeg">
            <a:extLst>
              <a:ext uri="{FF2B5EF4-FFF2-40B4-BE49-F238E27FC236}">
                <a16:creationId xmlns:a16="http://schemas.microsoft.com/office/drawing/2014/main" id="{38D853DD-BDD3-4EC4-968C-7547E55997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1463" y="2654336"/>
            <a:ext cx="4152130" cy="304107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0F93DAE-2723-4C13-B0AF-94E005F7AF05}"/>
              </a:ext>
            </a:extLst>
          </p:cNvPr>
          <p:cNvSpPr/>
          <p:nvPr/>
        </p:nvSpPr>
        <p:spPr>
          <a:xfrm>
            <a:off x="7001692" y="5837921"/>
            <a:ext cx="4749654" cy="646331"/>
          </a:xfrm>
          <a:prstGeom prst="rect">
            <a:avLst/>
          </a:prstGeom>
        </p:spPr>
        <p:txBody>
          <a:bodyPr wrap="square">
            <a:spAutoFit/>
          </a:bodyPr>
          <a:lstStyle/>
          <a:p>
            <a:pPr algn="ctr"/>
            <a:r>
              <a:rPr lang="en-US" sz="1800" b="1" dirty="0"/>
              <a:t>Neural network with two hidden layers</a:t>
            </a:r>
            <a:br>
              <a:rPr lang="en-US" sz="1800" b="1" dirty="0"/>
            </a:br>
            <a:endParaRPr lang="en-US" sz="1800" b="1" dirty="0"/>
          </a:p>
        </p:txBody>
      </p:sp>
      <p:sp>
        <p:nvSpPr>
          <p:cNvPr id="3" name="TextBox 2">
            <a:extLst>
              <a:ext uri="{FF2B5EF4-FFF2-40B4-BE49-F238E27FC236}">
                <a16:creationId xmlns:a16="http://schemas.microsoft.com/office/drawing/2014/main" id="{20020EF6-1309-4514-BACE-C68661DA86A8}"/>
              </a:ext>
            </a:extLst>
          </p:cNvPr>
          <p:cNvSpPr txBox="1"/>
          <p:nvPr/>
        </p:nvSpPr>
        <p:spPr>
          <a:xfrm>
            <a:off x="869877" y="2436855"/>
            <a:ext cx="5072285" cy="2308324"/>
          </a:xfrm>
          <a:prstGeom prst="rect">
            <a:avLst/>
          </a:prstGeom>
          <a:noFill/>
        </p:spPr>
        <p:txBody>
          <a:bodyPr wrap="square" rtlCol="0">
            <a:spAutoFit/>
          </a:bodyPr>
          <a:lstStyle/>
          <a:p>
            <a:r>
              <a:rPr lang="en-US" dirty="0">
                <a:latin typeface="charter"/>
              </a:rPr>
              <a:t>ANN has 3 layers of neurons:</a:t>
            </a:r>
          </a:p>
          <a:p>
            <a:pPr>
              <a:buFont typeface="+mj-lt"/>
              <a:buAutoNum type="arabicPeriod"/>
            </a:pPr>
            <a:r>
              <a:rPr lang="en-US" dirty="0">
                <a:latin typeface="charter"/>
              </a:rPr>
              <a:t> Input layer in orange</a:t>
            </a:r>
          </a:p>
          <a:p>
            <a:pPr>
              <a:buFont typeface="+mj-lt"/>
              <a:buAutoNum type="arabicPeriod"/>
            </a:pPr>
            <a:r>
              <a:rPr lang="en-US" dirty="0">
                <a:latin typeface="charter"/>
              </a:rPr>
              <a:t> First hidden layer in blue</a:t>
            </a:r>
          </a:p>
          <a:p>
            <a:pPr>
              <a:buFont typeface="+mj-lt"/>
              <a:buAutoNum type="arabicPeriod"/>
            </a:pPr>
            <a:r>
              <a:rPr lang="en-US" dirty="0">
                <a:latin typeface="charter"/>
              </a:rPr>
              <a:t> Second hidden layer in red</a:t>
            </a:r>
          </a:p>
          <a:p>
            <a:pPr>
              <a:buFont typeface="+mj-lt"/>
              <a:buAutoNum type="arabicPeriod"/>
            </a:pPr>
            <a:r>
              <a:rPr lang="en-US" dirty="0">
                <a:latin typeface="charter"/>
              </a:rPr>
              <a:t> Output layer in green</a:t>
            </a:r>
          </a:p>
          <a:p>
            <a:endParaRPr lang="en-US" dirty="0"/>
          </a:p>
        </p:txBody>
      </p:sp>
      <p:sp>
        <p:nvSpPr>
          <p:cNvPr id="7" name="TextBox 6">
            <a:extLst>
              <a:ext uri="{FF2B5EF4-FFF2-40B4-BE49-F238E27FC236}">
                <a16:creationId xmlns:a16="http://schemas.microsoft.com/office/drawing/2014/main" id="{90C0A2B3-FC9A-F64D-BD8C-B8CA1E984991}"/>
              </a:ext>
            </a:extLst>
          </p:cNvPr>
          <p:cNvSpPr txBox="1"/>
          <p:nvPr/>
        </p:nvSpPr>
        <p:spPr>
          <a:xfrm>
            <a:off x="869877" y="4510146"/>
            <a:ext cx="6283581" cy="1200329"/>
          </a:xfrm>
          <a:prstGeom prst="rect">
            <a:avLst/>
          </a:prstGeom>
          <a:noFill/>
        </p:spPr>
        <p:txBody>
          <a:bodyPr wrap="square" rtlCol="0">
            <a:spAutoFit/>
          </a:bodyPr>
          <a:lstStyle/>
          <a:p>
            <a:r>
              <a:rPr lang="en-US" dirty="0">
                <a:latin typeface="charter"/>
              </a:rPr>
              <a:t>Arrows:</a:t>
            </a:r>
          </a:p>
          <a:p>
            <a:pPr marL="457200" indent="-457200">
              <a:buFont typeface="+mj-lt"/>
              <a:buAutoNum type="arabicPeriod"/>
            </a:pPr>
            <a:r>
              <a:rPr lang="en-US" dirty="0">
                <a:latin typeface="charter"/>
              </a:rPr>
              <a:t>Shows how neurons are interconnected</a:t>
            </a:r>
          </a:p>
          <a:p>
            <a:pPr marL="457200" indent="-457200">
              <a:buFont typeface="+mj-lt"/>
              <a:buAutoNum type="arabicPeriod"/>
            </a:pPr>
            <a:r>
              <a:rPr lang="en-US" dirty="0">
                <a:latin typeface="charter"/>
              </a:rPr>
              <a:t>Direction of data flow from </a:t>
            </a:r>
            <a:r>
              <a:rPr lang="en-US" dirty="0" err="1">
                <a:latin typeface="charter"/>
              </a:rPr>
              <a:t>i</a:t>
            </a:r>
            <a:r>
              <a:rPr lang="en-US" dirty="0">
                <a:latin typeface="charter"/>
              </a:rPr>
              <a:t>/p to o/p layer</a:t>
            </a:r>
          </a:p>
        </p:txBody>
      </p:sp>
    </p:spTree>
    <p:extLst>
      <p:ext uri="{BB962C8B-B14F-4D97-AF65-F5344CB8AC3E}">
        <p14:creationId xmlns:p14="http://schemas.microsoft.com/office/powerpoint/2010/main" val="9804103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Controls model complexity </a:t>
            </a:r>
          </a:p>
          <a:p>
            <a:pPr marL="1168383" lvl="1" indent="-457200">
              <a:buSzPts val="2400"/>
              <a:buFont typeface="Arial" panose="020B0604020202020204" pitchFamily="34" charset="0"/>
              <a:buChar char="•"/>
            </a:pPr>
            <a:r>
              <a:rPr lang="en-US" sz="3200" dirty="0"/>
              <a:t>by adding a penalty for higher terms. </a:t>
            </a:r>
          </a:p>
          <a:p>
            <a:pPr marL="1168383" lvl="1" indent="-457200">
              <a:buSzPts val="2400"/>
              <a:buFont typeface="Arial" panose="020B0604020202020204" pitchFamily="34" charset="0"/>
              <a:buChar char="•"/>
            </a:pPr>
            <a:endParaRPr lang="en-US" sz="3200" dirty="0"/>
          </a:p>
          <a:p>
            <a:pPr marL="558798" indent="-457200">
              <a:buSzPts val="2400"/>
              <a:buFont typeface="Arial" panose="020B0604020202020204" pitchFamily="34" charset="0"/>
              <a:buChar char="•"/>
            </a:pPr>
            <a:r>
              <a:rPr lang="en-US" sz="3200" i="1" dirty="0"/>
              <a:t>Normally</a:t>
            </a:r>
            <a:r>
              <a:rPr lang="en-US" sz="3200" dirty="0"/>
              <a:t>, model aims to minimize loss according to loss function. </a:t>
            </a:r>
          </a:p>
          <a:p>
            <a:pPr marL="101598">
              <a:buSzPts val="2400"/>
            </a:pPr>
            <a:endParaRPr lang="en-US" sz="3200" dirty="0"/>
          </a:p>
          <a:p>
            <a:pPr marL="558798" indent="-457200">
              <a:buSzPts val="2400"/>
              <a:buFont typeface="Arial" panose="020B0604020202020204" pitchFamily="34" charset="0"/>
              <a:buChar char="•"/>
            </a:pPr>
            <a:r>
              <a:rPr lang="en-US" sz="3200" u="sng" dirty="0"/>
              <a:t>Regularization adds a term so that model minimizes both complexity and loss.</a:t>
            </a:r>
          </a:p>
        </p:txBody>
      </p:sp>
    </p:spTree>
    <p:extLst>
      <p:ext uri="{BB962C8B-B14F-4D97-AF65-F5344CB8AC3E}">
        <p14:creationId xmlns:p14="http://schemas.microsoft.com/office/powerpoint/2010/main" val="37712666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3200" dirty="0"/>
              <a:t>Term added </a:t>
            </a:r>
          </a:p>
        </p:txBody>
      </p:sp>
      <p:pic>
        <p:nvPicPr>
          <p:cNvPr id="14338" name="Picture 2">
            <a:extLst>
              <a:ext uri="{FF2B5EF4-FFF2-40B4-BE49-F238E27FC236}">
                <a16:creationId xmlns:a16="http://schemas.microsoft.com/office/drawing/2014/main" id="{60AFD524-6DB3-C14B-9D7F-C75D3EECF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300" y="2559050"/>
            <a:ext cx="6629400" cy="173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58163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 Techniques </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Regularization reduces complexity by using</a:t>
            </a:r>
            <a:r>
              <a:rPr lang="en-US" sz="4000" dirty="0"/>
              <a:t> </a:t>
            </a:r>
          </a:p>
          <a:p>
            <a:pPr marL="1168383" lvl="1" indent="-457200">
              <a:buSzPts val="2400"/>
              <a:buFont typeface="Arial" panose="020B0604020202020204" pitchFamily="34" charset="0"/>
              <a:buChar char="•"/>
            </a:pPr>
            <a:r>
              <a:rPr lang="en-US" sz="40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dirty="0"/>
              <a:t>1 and </a:t>
            </a:r>
            <a:r>
              <a:rPr lang="en-US" sz="40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dirty="0"/>
              <a:t>2 technique</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dirty="0"/>
              <a:t>Dropout</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dirty="0"/>
              <a:t>Max-norm regularization (self study)</a:t>
            </a:r>
          </a:p>
          <a:p>
            <a:pPr marL="558798" indent="-457200">
              <a:buSzPts val="2400"/>
              <a:buFont typeface="Arial" panose="020B0604020202020204" pitchFamily="34" charset="0"/>
              <a:buChar char="•"/>
            </a:pPr>
            <a:endParaRPr lang="en-US" sz="3200" dirty="0"/>
          </a:p>
          <a:p>
            <a:pPr marL="558798" indent="-457200">
              <a:buSzPts val="2400"/>
              <a:buFont typeface="Arial" panose="020B0604020202020204" pitchFamily="34" charset="0"/>
              <a:buChar char="•"/>
            </a:pPr>
            <a:r>
              <a:rPr lang="en-US" sz="3200" dirty="0"/>
              <a:t>But first, how is complexity added?</a:t>
            </a:r>
          </a:p>
        </p:txBody>
      </p:sp>
    </p:spTree>
    <p:extLst>
      <p:ext uri="{BB962C8B-B14F-4D97-AF65-F5344CB8AC3E}">
        <p14:creationId xmlns:p14="http://schemas.microsoft.com/office/powerpoint/2010/main" val="40293063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Complexity in a model</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615948" indent="-514350">
              <a:buSzPts val="2400"/>
              <a:buFont typeface="+mj-lt"/>
              <a:buAutoNum type="arabicPeriod"/>
            </a:pPr>
            <a:endParaRPr lang="en-US" sz="3200" dirty="0"/>
          </a:p>
          <a:p>
            <a:pPr marL="615948" indent="-514350">
              <a:buSzPts val="2400"/>
              <a:buFont typeface="+mj-lt"/>
              <a:buAutoNum type="arabicPeriod"/>
            </a:pPr>
            <a:r>
              <a:rPr lang="en-US" sz="3200" dirty="0"/>
              <a:t>Total number of features</a:t>
            </a:r>
          </a:p>
          <a:p>
            <a:pPr marL="615948" indent="-514350">
              <a:buSzPts val="2400"/>
              <a:buFont typeface="+mj-lt"/>
              <a:buAutoNum type="arabicPeriod"/>
            </a:pPr>
            <a:endParaRPr lang="en-US" sz="3200" dirty="0"/>
          </a:p>
          <a:p>
            <a:pPr marL="615948" indent="-514350">
              <a:buSzPts val="2400"/>
              <a:buFont typeface="+mj-lt"/>
              <a:buAutoNum type="arabicPeriod"/>
            </a:pPr>
            <a:r>
              <a:rPr lang="en-US" sz="3200" dirty="0"/>
              <a:t>The weights of features</a:t>
            </a:r>
          </a:p>
          <a:p>
            <a:pPr marL="615948" indent="-514350">
              <a:buSzPts val="2400"/>
              <a:buFont typeface="+mj-lt"/>
              <a:buAutoNum type="arabicPeriod"/>
            </a:pPr>
            <a:endParaRPr lang="en-US" sz="3200" dirty="0"/>
          </a:p>
        </p:txBody>
      </p:sp>
    </p:spTree>
    <p:extLst>
      <p:ext uri="{BB962C8B-B14F-4D97-AF65-F5344CB8AC3E}">
        <p14:creationId xmlns:p14="http://schemas.microsoft.com/office/powerpoint/2010/main" val="27383361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Regularization reduces complexity by using</a:t>
            </a:r>
            <a:r>
              <a:rPr lang="en-US" sz="4000" dirty="0"/>
              <a:t> </a:t>
            </a:r>
          </a:p>
          <a:p>
            <a:pPr marL="1168383" lvl="1" indent="-457200">
              <a:buSzPts val="2400"/>
              <a:buFont typeface="Arial" panose="020B0604020202020204" pitchFamily="34" charset="0"/>
              <a:buChar char="•"/>
            </a:pPr>
            <a:r>
              <a:rPr lang="en-US" sz="3200" b="1"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b="1" dirty="0"/>
              <a:t>1 and </a:t>
            </a:r>
            <a:r>
              <a:rPr lang="en-US" sz="3200" b="1"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b="1" dirty="0"/>
              <a:t>2 technique</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dirty="0"/>
              <a:t>Dropout</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dirty="0"/>
              <a:t>Max-norm regularization (self study)</a:t>
            </a:r>
          </a:p>
          <a:p>
            <a:pPr marL="558798" indent="-457200">
              <a:buSzPts val="2400"/>
              <a:buFont typeface="Arial" panose="020B0604020202020204" pitchFamily="34" charset="0"/>
              <a:buChar char="•"/>
            </a:pPr>
            <a:endParaRPr lang="en-US" sz="3200" dirty="0"/>
          </a:p>
          <a:p>
            <a:pPr marL="558798" indent="-457200">
              <a:buSzPts val="2400"/>
              <a:buFont typeface="Arial" panose="020B0604020202020204" pitchFamily="34" charset="0"/>
              <a:buChar char="•"/>
            </a:pPr>
            <a:r>
              <a:rPr lang="en-US" sz="3200" dirty="0"/>
              <a:t>But first, how is complexity added?</a:t>
            </a:r>
          </a:p>
        </p:txBody>
      </p:sp>
    </p:spTree>
    <p:extLst>
      <p:ext uri="{BB962C8B-B14F-4D97-AF65-F5344CB8AC3E}">
        <p14:creationId xmlns:p14="http://schemas.microsoft.com/office/powerpoint/2010/main" val="28969415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571652"/>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5400" dirty="0">
                <a:solidFill>
                  <a:srgbClr val="E46102"/>
                </a:solidFill>
                <a:latin typeface="Brush Script MT" panose="03060802040406070304" pitchFamily="66" charset="-122"/>
                <a:ea typeface="Brush Script MT" panose="03060802040406070304" pitchFamily="66" charset="-122"/>
                <a:cs typeface="Brush Script MT" panose="03060802040406070304" pitchFamily="66" charset="-122"/>
              </a:rPr>
              <a:t>L</a:t>
            </a:r>
            <a:r>
              <a:rPr lang="en-US" sz="4400" dirty="0">
                <a:solidFill>
                  <a:srgbClr val="E46102"/>
                </a:solidFill>
              </a:rPr>
              <a:t>1</a:t>
            </a:r>
            <a:r>
              <a:rPr lang="en-US" sz="5400" dirty="0">
                <a:solidFill>
                  <a:srgbClr val="E46102"/>
                </a:solidFill>
              </a:rPr>
              <a:t> </a:t>
            </a:r>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36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dirty="0"/>
              <a:t>1</a:t>
            </a:r>
            <a:r>
              <a:rPr lang="en-US" sz="3600" dirty="0"/>
              <a:t> </a:t>
            </a:r>
            <a:r>
              <a:rPr lang="en-US" sz="2800" dirty="0"/>
              <a:t>regularization  - handles complexity due to total number of features. </a:t>
            </a:r>
          </a:p>
          <a:p>
            <a:pPr marL="558798" indent="-457200">
              <a:buSzPts val="2400"/>
              <a:buFont typeface="Arial" panose="020B0604020202020204" pitchFamily="34" charset="0"/>
              <a:buChar char="•"/>
            </a:pPr>
            <a:r>
              <a:rPr lang="en-US" dirty="0"/>
              <a:t>acts like a force that subtracts a </a:t>
            </a:r>
            <a:r>
              <a:rPr lang="en-US" u="sng" dirty="0"/>
              <a:t>small amount from weights </a:t>
            </a:r>
            <a:r>
              <a:rPr lang="en-US" dirty="0"/>
              <a:t>at each iteration. </a:t>
            </a:r>
          </a:p>
          <a:p>
            <a:pPr marL="558798" indent="-457200">
              <a:buSzPts val="2400"/>
              <a:buFont typeface="Arial" panose="020B0604020202020204" pitchFamily="34" charset="0"/>
              <a:buChar char="•"/>
            </a:pPr>
            <a:r>
              <a:rPr lang="en-US" dirty="0"/>
              <a:t>some weights eventually become zero.</a:t>
            </a:r>
          </a:p>
          <a:p>
            <a:pPr marL="558798" indent="-457200">
              <a:buSzPts val="2400"/>
              <a:buFont typeface="Arial" panose="020B0604020202020204" pitchFamily="34" charset="0"/>
              <a:buChar char="•"/>
            </a:pPr>
            <a:r>
              <a:rPr lang="en-US" dirty="0"/>
              <a:t>also called lasso regularization</a:t>
            </a:r>
            <a:endParaRPr lang="en-US" sz="2800" dirty="0"/>
          </a:p>
        </p:txBody>
      </p:sp>
      <p:pic>
        <p:nvPicPr>
          <p:cNvPr id="15364" name="Picture 4">
            <a:extLst>
              <a:ext uri="{FF2B5EF4-FFF2-40B4-BE49-F238E27FC236}">
                <a16:creationId xmlns:a16="http://schemas.microsoft.com/office/drawing/2014/main" id="{551BD0EC-4183-B447-B618-3908811E01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7580" y="4098794"/>
            <a:ext cx="4145675" cy="1312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7370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571652"/>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5400" dirty="0">
                <a:solidFill>
                  <a:srgbClr val="E46102"/>
                </a:solidFill>
                <a:latin typeface="Brush Script MT" panose="03060802040406070304" pitchFamily="66" charset="-122"/>
                <a:ea typeface="Brush Script MT" panose="03060802040406070304" pitchFamily="66" charset="-122"/>
                <a:cs typeface="Brush Script MT" panose="03060802040406070304" pitchFamily="66" charset="-122"/>
              </a:rPr>
              <a:t>L</a:t>
            </a:r>
            <a:r>
              <a:rPr lang="en-US" sz="4400" dirty="0">
                <a:solidFill>
                  <a:srgbClr val="E46102"/>
                </a:solidFill>
              </a:rPr>
              <a:t>2</a:t>
            </a:r>
            <a:r>
              <a:rPr lang="en-US" sz="5400" dirty="0">
                <a:solidFill>
                  <a:srgbClr val="E46102"/>
                </a:solidFill>
              </a:rPr>
              <a:t> </a:t>
            </a:r>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36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dirty="0"/>
              <a:t>2 </a:t>
            </a:r>
            <a:r>
              <a:rPr lang="en-US" sz="2800" dirty="0"/>
              <a:t>regularization - handles complexity due to magnitude of feature weights. </a:t>
            </a:r>
          </a:p>
          <a:p>
            <a:pPr marL="558798" indent="-457200">
              <a:buSzPts val="2400"/>
              <a:buFont typeface="Arial" panose="020B0604020202020204" pitchFamily="34" charset="0"/>
              <a:buChar char="•"/>
            </a:pPr>
            <a:r>
              <a:rPr lang="en-US" dirty="0"/>
              <a:t>acts like a force that removes a </a:t>
            </a:r>
            <a:r>
              <a:rPr lang="en-US" u="sng" dirty="0"/>
              <a:t>small percentage from weight</a:t>
            </a:r>
            <a:r>
              <a:rPr lang="en-US" dirty="0"/>
              <a:t> at each iteration. </a:t>
            </a:r>
          </a:p>
          <a:p>
            <a:pPr marL="558798" indent="-457200">
              <a:buSzPts val="2400"/>
              <a:buFont typeface="Arial" panose="020B0604020202020204" pitchFamily="34" charset="0"/>
              <a:buChar char="•"/>
            </a:pPr>
            <a:r>
              <a:rPr lang="en-US" dirty="0"/>
              <a:t>weights decrease but never become zero</a:t>
            </a:r>
          </a:p>
          <a:p>
            <a:pPr marL="558798" indent="-457200">
              <a:buSzPts val="2400"/>
              <a:buFont typeface="Arial" panose="020B0604020202020204" pitchFamily="34" charset="0"/>
              <a:buChar char="•"/>
            </a:pPr>
            <a:r>
              <a:rPr lang="en-US" dirty="0"/>
              <a:t>Also called ridge regularization</a:t>
            </a:r>
          </a:p>
        </p:txBody>
      </p:sp>
      <p:pic>
        <p:nvPicPr>
          <p:cNvPr id="6" name="Picture 2">
            <a:extLst>
              <a:ext uri="{FF2B5EF4-FFF2-40B4-BE49-F238E27FC236}">
                <a16:creationId xmlns:a16="http://schemas.microsoft.com/office/drawing/2014/main" id="{4DC7A695-55D0-FA41-9971-6559C19792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0554" y="4208745"/>
            <a:ext cx="5047733" cy="1474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1054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5400" dirty="0">
                <a:solidFill>
                  <a:srgbClr val="E46102"/>
                </a:solidFill>
                <a:latin typeface="Brush Script MT" panose="03060802040406070304" pitchFamily="66" charset="-122"/>
                <a:ea typeface="Brush Script MT" panose="03060802040406070304" pitchFamily="66" charset="-122"/>
                <a:cs typeface="Brush Script MT" panose="03060802040406070304" pitchFamily="66" charset="-122"/>
              </a:rPr>
              <a:t>l</a:t>
            </a:r>
            <a:r>
              <a:rPr lang="en-US" sz="4000" dirty="0">
                <a:solidFill>
                  <a:srgbClr val="E46102"/>
                </a:solidFill>
              </a:rPr>
              <a:t>1</a:t>
            </a:r>
            <a:r>
              <a:rPr lang="en-US" sz="5400" dirty="0">
                <a:solidFill>
                  <a:srgbClr val="E46102"/>
                </a:solidFill>
              </a:rPr>
              <a:t> </a:t>
            </a:r>
            <a:r>
              <a:rPr lang="en-US" sz="4400" dirty="0">
                <a:solidFill>
                  <a:srgbClr val="E46102"/>
                </a:solidFill>
              </a:rPr>
              <a:t>and </a:t>
            </a:r>
            <a:r>
              <a:rPr lang="en-US" sz="5400" dirty="0">
                <a:solidFill>
                  <a:srgbClr val="E46102"/>
                </a:solidFill>
                <a:latin typeface="Brush Script MT" panose="03060802040406070304" pitchFamily="66" charset="-122"/>
                <a:ea typeface="Brush Script MT" panose="03060802040406070304" pitchFamily="66" charset="-122"/>
                <a:cs typeface="Brush Script MT" panose="03060802040406070304" pitchFamily="66" charset="-122"/>
              </a:rPr>
              <a:t>l</a:t>
            </a:r>
            <a:r>
              <a:rPr lang="en-US" sz="4000" dirty="0">
                <a:solidFill>
                  <a:srgbClr val="E46102"/>
                </a:solidFill>
              </a:rPr>
              <a:t>2</a:t>
            </a:r>
            <a:r>
              <a:rPr lang="en-US" sz="4400" dirty="0">
                <a:solidFill>
                  <a:srgbClr val="E46102"/>
                </a:solidFill>
              </a:rPr>
              <a:t> Regularization </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r>
              <a:rPr lang="en-US" dirty="0"/>
              <a:t>Apply l2 regularization to a </a:t>
            </a:r>
            <a:r>
              <a:rPr lang="en-US" dirty="0" err="1"/>
              <a:t>Keras</a:t>
            </a:r>
            <a:r>
              <a:rPr lang="en-US" dirty="0"/>
              <a:t> layer’s connection weights, using a regularization factor of 0.01 </a:t>
            </a:r>
            <a:endParaRPr lang="en-US" sz="3200" dirty="0"/>
          </a:p>
        </p:txBody>
      </p:sp>
      <p:pic>
        <p:nvPicPr>
          <p:cNvPr id="3" name="Picture 2">
            <a:extLst>
              <a:ext uri="{FF2B5EF4-FFF2-40B4-BE49-F238E27FC236}">
                <a16:creationId xmlns:a16="http://schemas.microsoft.com/office/drawing/2014/main" id="{A195746B-7B94-264F-BCBB-A92E8A76FE90}"/>
              </a:ext>
            </a:extLst>
          </p:cNvPr>
          <p:cNvPicPr>
            <a:picLocks noChangeAspect="1"/>
          </p:cNvPicPr>
          <p:nvPr/>
        </p:nvPicPr>
        <p:blipFill>
          <a:blip r:embed="rId2"/>
          <a:stretch>
            <a:fillRect/>
          </a:stretch>
        </p:blipFill>
        <p:spPr>
          <a:xfrm>
            <a:off x="2001328" y="2363555"/>
            <a:ext cx="7643003" cy="817316"/>
          </a:xfrm>
          <a:prstGeom prst="rect">
            <a:avLst/>
          </a:prstGeom>
        </p:spPr>
      </p:pic>
    </p:spTree>
    <p:extLst>
      <p:ext uri="{BB962C8B-B14F-4D97-AF65-F5344CB8AC3E}">
        <p14:creationId xmlns:p14="http://schemas.microsoft.com/office/powerpoint/2010/main" val="17213119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Regularization reduces complexity by using</a:t>
            </a:r>
            <a:r>
              <a:rPr lang="en-US" sz="4000" dirty="0"/>
              <a:t> </a:t>
            </a:r>
          </a:p>
          <a:p>
            <a:pPr marL="1168383" lvl="1" indent="-457200">
              <a:buSzPts val="2400"/>
              <a:buFont typeface="Arial" panose="020B0604020202020204" pitchFamily="34" charset="0"/>
              <a:buChar char="•"/>
            </a:pPr>
            <a:r>
              <a:rPr lang="en-US" sz="32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dirty="0"/>
              <a:t>1 and </a:t>
            </a:r>
            <a:r>
              <a:rPr lang="en-US" sz="32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dirty="0"/>
              <a:t>2 technique</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b="1" dirty="0"/>
              <a:t>Dropout</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dirty="0"/>
              <a:t>Max-norm regularization (self study)</a:t>
            </a:r>
          </a:p>
          <a:p>
            <a:pPr marL="558798" indent="-457200">
              <a:buSzPts val="2400"/>
              <a:buFont typeface="Arial" panose="020B0604020202020204" pitchFamily="34" charset="0"/>
              <a:buChar char="•"/>
            </a:pPr>
            <a:endParaRPr lang="en-US" sz="3200" dirty="0"/>
          </a:p>
          <a:p>
            <a:pPr marL="558798" indent="-457200">
              <a:buSzPts val="2400"/>
              <a:buFont typeface="Arial" panose="020B0604020202020204" pitchFamily="34" charset="0"/>
              <a:buChar char="•"/>
            </a:pPr>
            <a:r>
              <a:rPr lang="en-US" sz="3200" dirty="0"/>
              <a:t>But first, how is complexity added?</a:t>
            </a:r>
          </a:p>
        </p:txBody>
      </p:sp>
    </p:spTree>
    <p:extLst>
      <p:ext uri="{BB962C8B-B14F-4D97-AF65-F5344CB8AC3E}">
        <p14:creationId xmlns:p14="http://schemas.microsoft.com/office/powerpoint/2010/main" val="26617565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Dropout - Algorithm</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4814887"/>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dirty="0"/>
              <a:t>at every training step, every neuron </a:t>
            </a:r>
            <a:r>
              <a:rPr lang="en-US" i="1" dirty="0"/>
              <a:t>(including input neurons, always excluding output neurons) </a:t>
            </a:r>
            <a:r>
              <a:rPr lang="en-US" dirty="0"/>
              <a:t>has a probability</a:t>
            </a:r>
            <a:r>
              <a:rPr lang="en-US" b="1" i="1" dirty="0"/>
              <a:t> p </a:t>
            </a:r>
            <a:r>
              <a:rPr lang="en-US" dirty="0"/>
              <a:t>of being temporarily “dropped out”,</a:t>
            </a:r>
          </a:p>
          <a:p>
            <a:pPr marL="1168383" lvl="1" indent="-457200">
              <a:buSzPts val="2400"/>
              <a:buFont typeface="Arial" panose="020B0604020202020204" pitchFamily="34" charset="0"/>
              <a:buChar char="•"/>
            </a:pPr>
            <a:r>
              <a:rPr lang="en-US" dirty="0"/>
              <a:t>dropped neuron entirely ignored during this training step</a:t>
            </a:r>
          </a:p>
          <a:p>
            <a:pPr marL="1168383" lvl="1" indent="-457200">
              <a:buSzPts val="2400"/>
              <a:buFont typeface="Arial" panose="020B0604020202020204" pitchFamily="34" charset="0"/>
              <a:buChar char="•"/>
            </a:pPr>
            <a:r>
              <a:rPr lang="en-US" dirty="0"/>
              <a:t>it may be active during next training step </a:t>
            </a:r>
          </a:p>
          <a:p>
            <a:pPr marL="711183" lvl="1">
              <a:buSzPts val="2400"/>
            </a:pPr>
            <a:endParaRPr lang="en-US" dirty="0"/>
          </a:p>
          <a:p>
            <a:pPr marL="558798" indent="-457200">
              <a:buSzPts val="2400"/>
              <a:buFont typeface="Arial" panose="020B0604020202020204" pitchFamily="34" charset="0"/>
              <a:buChar char="•"/>
            </a:pPr>
            <a:r>
              <a:rPr lang="en-US" dirty="0"/>
              <a:t>hyperparameter p</a:t>
            </a:r>
          </a:p>
          <a:p>
            <a:pPr marL="1168383" lvl="1" indent="-457200">
              <a:buSzPts val="2400"/>
              <a:buFont typeface="Arial" panose="020B0604020202020204" pitchFamily="34" charset="0"/>
              <a:buChar char="•"/>
            </a:pPr>
            <a:r>
              <a:rPr lang="en-US" dirty="0"/>
              <a:t>called dropout rate</a:t>
            </a:r>
          </a:p>
          <a:p>
            <a:pPr marL="1168383" lvl="1" indent="-457200">
              <a:buSzPts val="2400"/>
              <a:buFont typeface="Arial" panose="020B0604020202020204" pitchFamily="34" charset="0"/>
              <a:buChar char="•"/>
            </a:pPr>
            <a:r>
              <a:rPr lang="en-US" dirty="0"/>
              <a:t>typically set to 50%. </a:t>
            </a:r>
          </a:p>
          <a:p>
            <a:pPr marL="1168383" lvl="1" indent="-457200">
              <a:buSzPts val="2400"/>
              <a:buFont typeface="Arial" panose="020B0604020202020204" pitchFamily="34" charset="0"/>
              <a:buChar char="•"/>
            </a:pPr>
            <a:r>
              <a:rPr lang="en-US" dirty="0"/>
              <a:t>after training, neurons don’t get dropped </a:t>
            </a:r>
          </a:p>
          <a:p>
            <a:pPr marL="711183" lvl="1">
              <a:buSzPts val="2400"/>
            </a:pPr>
            <a:r>
              <a:rPr lang="en-US" dirty="0"/>
              <a:t>	anymore. </a:t>
            </a:r>
          </a:p>
        </p:txBody>
      </p:sp>
      <p:pic>
        <p:nvPicPr>
          <p:cNvPr id="6" name="Picture 5">
            <a:extLst>
              <a:ext uri="{FF2B5EF4-FFF2-40B4-BE49-F238E27FC236}">
                <a16:creationId xmlns:a16="http://schemas.microsoft.com/office/drawing/2014/main" id="{D1DBF404-C8BF-C746-BE5B-59839F0BCED8}"/>
              </a:ext>
            </a:extLst>
          </p:cNvPr>
          <p:cNvPicPr>
            <a:picLocks noChangeAspect="1"/>
          </p:cNvPicPr>
          <p:nvPr/>
        </p:nvPicPr>
        <p:blipFill>
          <a:blip r:embed="rId2"/>
          <a:stretch>
            <a:fillRect/>
          </a:stretch>
        </p:blipFill>
        <p:spPr>
          <a:xfrm>
            <a:off x="7912002" y="3122323"/>
            <a:ext cx="3985865" cy="2597346"/>
          </a:xfrm>
          <a:prstGeom prst="rect">
            <a:avLst/>
          </a:prstGeom>
        </p:spPr>
      </p:pic>
    </p:spTree>
    <p:extLst>
      <p:ext uri="{BB962C8B-B14F-4D97-AF65-F5344CB8AC3E}">
        <p14:creationId xmlns:p14="http://schemas.microsoft.com/office/powerpoint/2010/main" val="189843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Not so simple 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717173" y="1374693"/>
            <a:ext cx="11229570" cy="608547"/>
          </a:xfrm>
          <a:prstGeom prst="rect">
            <a:avLst/>
          </a:prstGeom>
          <a:noFill/>
          <a:ln>
            <a:noFill/>
          </a:ln>
        </p:spPr>
        <p:txBody>
          <a:bodyPr spcFirstLastPara="1" wrap="square" lIns="121900" tIns="121900" rIns="121900" bIns="121900" anchor="t" anchorCtr="0">
            <a:noAutofit/>
          </a:bodyPr>
          <a:lstStyle/>
          <a:p>
            <a:r>
              <a:rPr lang="en-US" dirty="0"/>
              <a:t> Zooming into connections between Input 1 and Hidden Layer 1.</a:t>
            </a:r>
            <a:endParaRPr lang="en-US" altLang="en-US" sz="2600" dirty="0">
              <a:solidFill>
                <a:prstClr val="black"/>
              </a:solidFill>
              <a:latin typeface="Calibri"/>
              <a:ea typeface="MS PGothic" panose="020B0600070205080204" pitchFamily="34" charset="-128"/>
            </a:endParaRPr>
          </a:p>
        </p:txBody>
      </p:sp>
      <p:pic>
        <p:nvPicPr>
          <p:cNvPr id="15362" name="Picture 2" descr="https://miro.medium.com/max/1045/1*QKImlDHkRV-KkciOHxn-dw.jpeg">
            <a:extLst>
              <a:ext uri="{FF2B5EF4-FFF2-40B4-BE49-F238E27FC236}">
                <a16:creationId xmlns:a16="http://schemas.microsoft.com/office/drawing/2014/main" id="{398DDE4A-2BCF-4A6C-B820-09F8C1ED25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3869" y="2176082"/>
            <a:ext cx="3981450" cy="389572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06C73FF-EC03-4402-83A4-B452B5825409}"/>
              </a:ext>
            </a:extLst>
          </p:cNvPr>
          <p:cNvSpPr txBox="1"/>
          <p:nvPr/>
        </p:nvSpPr>
        <p:spPr>
          <a:xfrm flipH="1">
            <a:off x="808589" y="2218833"/>
            <a:ext cx="5874368" cy="3416320"/>
          </a:xfrm>
          <a:prstGeom prst="rect">
            <a:avLst/>
          </a:prstGeom>
          <a:noFill/>
        </p:spPr>
        <p:txBody>
          <a:bodyPr wrap="square" rtlCol="0">
            <a:spAutoFit/>
          </a:bodyPr>
          <a:lstStyle/>
          <a:p>
            <a:r>
              <a:rPr lang="en-US" dirty="0">
                <a:solidFill>
                  <a:srgbClr val="292929"/>
                </a:solidFill>
                <a:latin typeface="charter"/>
              </a:rPr>
              <a:t>W</a:t>
            </a:r>
            <a:r>
              <a:rPr lang="en-US" baseline="-25000" dirty="0">
                <a:solidFill>
                  <a:srgbClr val="292929"/>
                </a:solidFill>
                <a:latin typeface="charter"/>
              </a:rPr>
              <a:t>1,1</a:t>
            </a:r>
            <a:r>
              <a:rPr lang="en-US" dirty="0">
                <a:solidFill>
                  <a:srgbClr val="292929"/>
                </a:solidFill>
                <a:latin typeface="charter"/>
              </a:rPr>
              <a:t> : Weight that lives in connection between Input 1 and Neuron 1</a:t>
            </a:r>
          </a:p>
          <a:p>
            <a:endParaRPr lang="en-US" dirty="0">
              <a:solidFill>
                <a:srgbClr val="292929"/>
              </a:solidFill>
              <a:latin typeface="charter"/>
            </a:endParaRPr>
          </a:p>
          <a:p>
            <a:r>
              <a:rPr lang="en-US" dirty="0">
                <a:solidFill>
                  <a:srgbClr val="292929"/>
                </a:solidFill>
                <a:latin typeface="charter"/>
              </a:rPr>
              <a:t>W</a:t>
            </a:r>
            <a:r>
              <a:rPr lang="en-US" baseline="-25000" dirty="0">
                <a:solidFill>
                  <a:srgbClr val="292929"/>
                </a:solidFill>
                <a:latin typeface="charter"/>
              </a:rPr>
              <a:t>1,2</a:t>
            </a:r>
            <a:r>
              <a:rPr lang="en-US" dirty="0">
                <a:solidFill>
                  <a:srgbClr val="292929"/>
                </a:solidFill>
                <a:latin typeface="charter"/>
              </a:rPr>
              <a:t> : Weight that lives in connection between Input 1 and Neuron 2</a:t>
            </a:r>
          </a:p>
          <a:p>
            <a:endParaRPr lang="en-US" dirty="0">
              <a:solidFill>
                <a:srgbClr val="292929"/>
              </a:solidFill>
              <a:latin typeface="charter"/>
            </a:endParaRPr>
          </a:p>
          <a:p>
            <a:r>
              <a:rPr lang="en-US" dirty="0">
                <a:solidFill>
                  <a:srgbClr val="292929"/>
                </a:solidFill>
                <a:latin typeface="charter"/>
              </a:rPr>
              <a:t>General notation: </a:t>
            </a:r>
            <a:r>
              <a:rPr lang="en-US" b="1" dirty="0" err="1">
                <a:solidFill>
                  <a:srgbClr val="292929"/>
                </a:solidFill>
                <a:latin typeface="Charter"/>
              </a:rPr>
              <a:t>W</a:t>
            </a:r>
            <a:r>
              <a:rPr lang="en-US" b="1" baseline="-25000" dirty="0" err="1">
                <a:solidFill>
                  <a:srgbClr val="292929"/>
                </a:solidFill>
                <a:latin typeface="Charter"/>
              </a:rPr>
              <a:t>a,b</a:t>
            </a:r>
            <a:r>
              <a:rPr lang="en-US" b="1" baseline="-25000" dirty="0">
                <a:solidFill>
                  <a:srgbClr val="292929"/>
                </a:solidFill>
                <a:latin typeface="Charter"/>
              </a:rPr>
              <a:t> </a:t>
            </a:r>
            <a:r>
              <a:rPr lang="en-US" dirty="0">
                <a:solidFill>
                  <a:srgbClr val="292929"/>
                </a:solidFill>
                <a:latin typeface="charter"/>
              </a:rPr>
              <a:t> is weight on connection between Input </a:t>
            </a:r>
            <a:r>
              <a:rPr lang="en-US" b="1" dirty="0">
                <a:solidFill>
                  <a:srgbClr val="292929"/>
                </a:solidFill>
                <a:latin typeface="Charter"/>
              </a:rPr>
              <a:t>a</a:t>
            </a:r>
            <a:r>
              <a:rPr lang="en-US" dirty="0">
                <a:solidFill>
                  <a:srgbClr val="292929"/>
                </a:solidFill>
                <a:latin typeface="charter"/>
              </a:rPr>
              <a:t> (or Neuron </a:t>
            </a:r>
            <a:r>
              <a:rPr lang="en-US" b="1" dirty="0">
                <a:solidFill>
                  <a:srgbClr val="292929"/>
                </a:solidFill>
                <a:latin typeface="Charter"/>
              </a:rPr>
              <a:t>a</a:t>
            </a:r>
            <a:r>
              <a:rPr lang="en-US" dirty="0">
                <a:solidFill>
                  <a:srgbClr val="292929"/>
                </a:solidFill>
                <a:latin typeface="charter"/>
              </a:rPr>
              <a:t>) and Neuron </a:t>
            </a:r>
            <a:r>
              <a:rPr lang="en-US" b="1" dirty="0">
                <a:solidFill>
                  <a:srgbClr val="292929"/>
                </a:solidFill>
                <a:latin typeface="Charter"/>
              </a:rPr>
              <a:t>b</a:t>
            </a:r>
            <a:r>
              <a:rPr lang="en-US" dirty="0">
                <a:solidFill>
                  <a:srgbClr val="292929"/>
                </a:solidFill>
                <a:latin typeface="charter"/>
              </a:rPr>
              <a:t>.</a:t>
            </a:r>
            <a:endParaRPr lang="en-US" dirty="0"/>
          </a:p>
        </p:txBody>
      </p:sp>
    </p:spTree>
    <p:extLst>
      <p:ext uri="{BB962C8B-B14F-4D97-AF65-F5344CB8AC3E}">
        <p14:creationId xmlns:p14="http://schemas.microsoft.com/office/powerpoint/2010/main" val="41570414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60716" y="3104356"/>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Coding</a:t>
            </a:r>
          </a:p>
        </p:txBody>
      </p:sp>
    </p:spTree>
    <p:extLst>
      <p:ext uri="{BB962C8B-B14F-4D97-AF65-F5344CB8AC3E}">
        <p14:creationId xmlns:p14="http://schemas.microsoft.com/office/powerpoint/2010/main" val="2706365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Output for each Neuron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09250" y="1194126"/>
            <a:ext cx="11229570" cy="2771756"/>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solidFill>
                  <a:srgbClr val="292929"/>
                </a:solidFill>
                <a:latin typeface="Calibri" panose="020F0502020204030204" pitchFamily="34" charset="0"/>
                <a:cs typeface="Calibri" panose="020F0502020204030204" pitchFamily="34" charset="0"/>
              </a:rPr>
              <a:t>Computing Output of each neuron in Hidden Layer 1 (known as the activations):</a:t>
            </a:r>
          </a:p>
          <a:p>
            <a:endParaRPr lang="en-US" altLang="en-US" dirty="0">
              <a:solidFill>
                <a:srgbClr val="292929"/>
              </a:solidFill>
              <a:latin typeface="Calibri" panose="020F0502020204030204" pitchFamily="34" charset="0"/>
              <a:ea typeface="MS PGothic" panose="020B0600070205080204" pitchFamily="34" charset="-128"/>
              <a:cs typeface="Calibri" panose="020F0502020204030204" pitchFamily="34" charset="0"/>
            </a:endParaRPr>
          </a:p>
          <a:p>
            <a:pPr algn="ctr"/>
            <a:r>
              <a:rPr lang="pl-PL" b="1" dirty="0">
                <a:solidFill>
                  <a:srgbClr val="292929"/>
                </a:solidFill>
                <a:latin typeface="Calibri" panose="020F0502020204030204" pitchFamily="34" charset="0"/>
                <a:cs typeface="Calibri" panose="020F0502020204030204" pitchFamily="34" charset="0"/>
              </a:rPr>
              <a:t>Z1</a:t>
            </a:r>
            <a:r>
              <a:rPr lang="pl-PL" dirty="0">
                <a:solidFill>
                  <a:srgbClr val="292929"/>
                </a:solidFill>
                <a:latin typeface="Calibri" panose="020F0502020204030204" pitchFamily="34" charset="0"/>
                <a:cs typeface="Calibri" panose="020F0502020204030204" pitchFamily="34" charset="0"/>
              </a:rPr>
              <a:t> = W1*IN_1 + W2*IN_2 + W3*IN_3 + W4*IN_4 + W5*IN_5 + Bias_Neuron1</a:t>
            </a:r>
            <a:endParaRPr lang="en-US" dirty="0">
              <a:solidFill>
                <a:srgbClr val="292929"/>
              </a:solidFill>
              <a:latin typeface="Calibri" panose="020F0502020204030204" pitchFamily="34" charset="0"/>
              <a:cs typeface="Calibri" panose="020F0502020204030204" pitchFamily="34" charset="0"/>
            </a:endParaRPr>
          </a:p>
          <a:p>
            <a:pPr algn="ctr"/>
            <a:endParaRPr lang="en-US" dirty="0">
              <a:latin typeface="Calibri" panose="020F0502020204030204" pitchFamily="34" charset="0"/>
              <a:cs typeface="Calibri" panose="020F0502020204030204" pitchFamily="34" charset="0"/>
            </a:endParaRPr>
          </a:p>
          <a:p>
            <a:r>
              <a:rPr lang="en-US" dirty="0">
                <a:solidFill>
                  <a:srgbClr val="292929"/>
                </a:solidFill>
                <a:latin typeface="Calibri" panose="020F0502020204030204" pitchFamily="34" charset="0"/>
                <a:cs typeface="Calibri" panose="020F0502020204030204" pitchFamily="34" charset="0"/>
              </a:rPr>
              <a:t>where, </a:t>
            </a:r>
          </a:p>
          <a:p>
            <a:pPr marL="342900" indent="-342900">
              <a:buFont typeface="Arial" panose="020B0604020202020204" pitchFamily="34" charset="0"/>
              <a:buChar char="•"/>
            </a:pPr>
            <a:r>
              <a:rPr lang="pl-PL" dirty="0">
                <a:solidFill>
                  <a:srgbClr val="292929"/>
                </a:solidFill>
                <a:latin typeface="Calibri" panose="020F0502020204030204" pitchFamily="34" charset="0"/>
                <a:cs typeface="Calibri" panose="020F0502020204030204" pitchFamily="34" charset="0"/>
              </a:rPr>
              <a:t>Neuron 1 </a:t>
            </a:r>
            <a:r>
              <a:rPr lang="pl-PL" dirty="0" err="1">
                <a:solidFill>
                  <a:srgbClr val="292929"/>
                </a:solidFill>
                <a:latin typeface="Calibri" panose="020F0502020204030204" pitchFamily="34" charset="0"/>
                <a:cs typeface="Calibri" panose="020F0502020204030204" pitchFamily="34" charset="0"/>
              </a:rPr>
              <a:t>Activation</a:t>
            </a:r>
            <a:r>
              <a:rPr lang="pl-PL" dirty="0">
                <a:solidFill>
                  <a:srgbClr val="292929"/>
                </a:solidFill>
                <a:latin typeface="Calibri" panose="020F0502020204030204" pitchFamily="34" charset="0"/>
                <a:cs typeface="Calibri" panose="020F0502020204030204" pitchFamily="34" charset="0"/>
              </a:rPr>
              <a:t> = </a:t>
            </a:r>
            <a:r>
              <a:rPr lang="pl-PL" u="sng" dirty="0">
                <a:solidFill>
                  <a:srgbClr val="292929"/>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Sigmoid</a:t>
            </a:r>
            <a:r>
              <a:rPr lang="pl-PL" dirty="0">
                <a:solidFill>
                  <a:srgbClr val="292929"/>
                </a:solidFill>
                <a:latin typeface="Calibri" panose="020F0502020204030204" pitchFamily="34" charset="0"/>
                <a:cs typeface="Calibri" panose="020F0502020204030204" pitchFamily="34" charset="0"/>
              </a:rPr>
              <a:t>(</a:t>
            </a:r>
            <a:r>
              <a:rPr lang="pl-PL" b="1" dirty="0">
                <a:solidFill>
                  <a:srgbClr val="292929"/>
                </a:solidFill>
                <a:latin typeface="Calibri" panose="020F0502020204030204" pitchFamily="34" charset="0"/>
                <a:cs typeface="Calibri" panose="020F0502020204030204" pitchFamily="34" charset="0"/>
              </a:rPr>
              <a:t>Z1</a:t>
            </a:r>
            <a:r>
              <a:rPr lang="pl-PL" dirty="0">
                <a:solidFill>
                  <a:srgbClr val="292929"/>
                </a:solidFill>
                <a:latin typeface="Calibri" panose="020F0502020204030204" pitchFamily="34" charset="0"/>
                <a:cs typeface="Calibri" panose="020F0502020204030204" pitchFamily="34" charset="0"/>
              </a:rPr>
              <a:t>)</a:t>
            </a:r>
            <a:endParaRPr lang="en-US" b="1" dirty="0">
              <a:solidFill>
                <a:srgbClr val="292929"/>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b="1" dirty="0">
                <a:solidFill>
                  <a:srgbClr val="292929"/>
                </a:solidFill>
                <a:latin typeface="Calibri" panose="020F0502020204030204" pitchFamily="34" charset="0"/>
                <a:cs typeface="Calibri" panose="020F0502020204030204" pitchFamily="34" charset="0"/>
              </a:rPr>
              <a:t>W</a:t>
            </a:r>
            <a:r>
              <a:rPr lang="en-US" dirty="0">
                <a:solidFill>
                  <a:srgbClr val="292929"/>
                </a:solidFill>
                <a:latin typeface="Calibri" panose="020F0502020204030204" pitchFamily="34" charset="0"/>
                <a:cs typeface="Calibri" panose="020F0502020204030204" pitchFamily="34" charset="0"/>
              </a:rPr>
              <a:t> denotes weight, </a:t>
            </a:r>
            <a:r>
              <a:rPr lang="en-US" b="1" dirty="0">
                <a:solidFill>
                  <a:srgbClr val="292929"/>
                </a:solidFill>
                <a:latin typeface="Calibri" panose="020F0502020204030204" pitchFamily="34" charset="0"/>
                <a:cs typeface="Calibri" panose="020F0502020204030204" pitchFamily="34" charset="0"/>
              </a:rPr>
              <a:t>IN</a:t>
            </a:r>
            <a:r>
              <a:rPr lang="en-US" dirty="0">
                <a:solidFill>
                  <a:srgbClr val="292929"/>
                </a:solidFill>
                <a:latin typeface="Calibri" panose="020F0502020204030204" pitchFamily="34" charset="0"/>
                <a:cs typeface="Calibri" panose="020F0502020204030204" pitchFamily="34" charset="0"/>
              </a:rPr>
              <a:t> denotes input</a:t>
            </a:r>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Each neuron in </a:t>
            </a:r>
            <a:r>
              <a:rPr lang="en-US" u="sng" dirty="0">
                <a:latin typeface="Calibri" panose="020F0502020204030204" pitchFamily="34" charset="0"/>
                <a:cs typeface="Calibri" panose="020F0502020204030204" pitchFamily="34" charset="0"/>
              </a:rPr>
              <a:t>the hidden layer has is own bias </a:t>
            </a:r>
            <a:r>
              <a:rPr lang="en-US" dirty="0">
                <a:latin typeface="Calibri" panose="020F0502020204030204" pitchFamily="34" charset="0"/>
                <a:cs typeface="Calibri" panose="020F0502020204030204" pitchFamily="34" charset="0"/>
              </a:rPr>
              <a:t>constant</a:t>
            </a:r>
            <a:endParaRPr lang="en-US" altLang="en-US" dirty="0">
              <a:solidFill>
                <a:prstClr val="black"/>
              </a:solidFill>
              <a:latin typeface="Calibri" panose="020F0502020204030204" pitchFamily="34" charset="0"/>
              <a:ea typeface="MS PGothic" panose="020B0600070205080204" pitchFamily="34" charset="-128"/>
              <a:cs typeface="Calibri" panose="020F0502020204030204" pitchFamily="34" charset="0"/>
            </a:endParaRPr>
          </a:p>
        </p:txBody>
      </p:sp>
      <p:pic>
        <p:nvPicPr>
          <p:cNvPr id="5" name="Picture 2" descr="https://miro.medium.com/max/1400/1*yGMk1GSKKbyKr_cMarlWnA.jpeg">
            <a:extLst>
              <a:ext uri="{FF2B5EF4-FFF2-40B4-BE49-F238E27FC236}">
                <a16:creationId xmlns:a16="http://schemas.microsoft.com/office/drawing/2014/main" id="{47BE967C-34F4-4F4F-9FFD-DAE13118A9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6362" y="4463095"/>
            <a:ext cx="2650125" cy="194098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 name="Picture 2" descr="https://miro.medium.com/max/1045/1*QKImlDHkRV-KkciOHxn-dw.jpeg">
            <a:extLst>
              <a:ext uri="{FF2B5EF4-FFF2-40B4-BE49-F238E27FC236}">
                <a16:creationId xmlns:a16="http://schemas.microsoft.com/office/drawing/2014/main" id="{36B059B9-6C7C-4762-8B81-9F669C2345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46443" y="2736061"/>
            <a:ext cx="1416374" cy="138587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179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Output for each neuron (matrix)</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4247303" y="3589061"/>
            <a:ext cx="2733198" cy="2560319"/>
          </a:xfrm>
          <a:prstGeom prst="rect">
            <a:avLst/>
          </a:prstGeom>
          <a:noFill/>
          <a:ln>
            <a:noFill/>
          </a:ln>
        </p:spPr>
        <p:txBody>
          <a:bodyPr spcFirstLastPara="1" wrap="square" lIns="121900" tIns="121900" rIns="121900" bIns="121900" anchor="t" anchorCtr="0">
            <a:noAutofit/>
          </a:bodyPr>
          <a:lstStyle/>
          <a:p>
            <a:r>
              <a:rPr lang="en-US" sz="2800" dirty="0">
                <a:solidFill>
                  <a:srgbClr val="292929"/>
                </a:solidFill>
                <a:latin typeface="charter"/>
              </a:rPr>
              <a:t>In Matrix format,</a:t>
            </a:r>
            <a:endParaRPr lang="en-US" altLang="en-US" sz="2600" dirty="0">
              <a:solidFill>
                <a:prstClr val="black"/>
              </a:solidFill>
              <a:latin typeface="Calibri"/>
              <a:ea typeface="MS PGothic" panose="020B0600070205080204" pitchFamily="34" charset="-128"/>
            </a:endParaRPr>
          </a:p>
        </p:txBody>
      </p:sp>
      <p:pic>
        <p:nvPicPr>
          <p:cNvPr id="5" name="Picture 2" descr="https://miro.medium.com/max/1400/1*yGMk1GSKKbyKr_cMarlWnA.jpeg">
            <a:extLst>
              <a:ext uri="{FF2B5EF4-FFF2-40B4-BE49-F238E27FC236}">
                <a16:creationId xmlns:a16="http://schemas.microsoft.com/office/drawing/2014/main" id="{BE02E0A0-BDCE-434F-BCBE-F9D4CC2A96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1376" y="1648078"/>
            <a:ext cx="2650125" cy="194098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 name="Picture 2" descr="https://miro.medium.com/max/1045/1*QKImlDHkRV-KkciOHxn-dw.jpeg">
            <a:extLst>
              <a:ext uri="{FF2B5EF4-FFF2-40B4-BE49-F238E27FC236}">
                <a16:creationId xmlns:a16="http://schemas.microsoft.com/office/drawing/2014/main" id="{185871D4-4C6D-4493-BB30-FC1C81EF17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0735" y="1648078"/>
            <a:ext cx="1847904" cy="180811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9F9A396E-AD27-46CC-BB5C-862B13FC0FDD}"/>
              </a:ext>
            </a:extLst>
          </p:cNvPr>
          <p:cNvGrpSpPr/>
          <p:nvPr/>
        </p:nvGrpSpPr>
        <p:grpSpPr>
          <a:xfrm>
            <a:off x="2182802" y="4176847"/>
            <a:ext cx="6696075" cy="2286000"/>
            <a:chOff x="2701212" y="2126790"/>
            <a:chExt cx="6696075" cy="2286000"/>
          </a:xfrm>
        </p:grpSpPr>
        <p:pic>
          <p:nvPicPr>
            <p:cNvPr id="16386" name="Picture 2" descr="https://miro.medium.com/max/1750/1*VxKto8Z35gqWFLFcf0wQ4g.jpeg">
              <a:extLst>
                <a:ext uri="{FF2B5EF4-FFF2-40B4-BE49-F238E27FC236}">
                  <a16:creationId xmlns:a16="http://schemas.microsoft.com/office/drawing/2014/main" id="{1A406EB0-DFCB-40F3-9C51-ED37FF6CF3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1212" y="2126790"/>
              <a:ext cx="6696075" cy="2286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0D79E68-D412-47A3-8F0D-FBB19F46D9DF}"/>
                </a:ext>
              </a:extLst>
            </p:cNvPr>
            <p:cNvSpPr txBox="1"/>
            <p:nvPr/>
          </p:nvSpPr>
          <p:spPr>
            <a:xfrm>
              <a:off x="6186569" y="2424465"/>
              <a:ext cx="663593" cy="1732590"/>
            </a:xfrm>
            <a:prstGeom prst="rect">
              <a:avLst/>
            </a:prstGeom>
            <a:solidFill>
              <a:schemeClr val="bg1"/>
            </a:solidFill>
          </p:spPr>
          <p:txBody>
            <a:bodyPr wrap="square" rtlCol="0">
              <a:spAutoFit/>
            </a:bodyPr>
            <a:lstStyle/>
            <a:p>
              <a:pPr>
                <a:lnSpc>
                  <a:spcPct val="200000"/>
                </a:lnSpc>
              </a:pPr>
              <a:r>
                <a:rPr lang="en-US" sz="1100" b="1" dirty="0">
                  <a:solidFill>
                    <a:srgbClr val="E56618"/>
                  </a:solidFill>
                </a:rPr>
                <a:t>Input 1</a:t>
              </a:r>
            </a:p>
            <a:p>
              <a:pPr>
                <a:lnSpc>
                  <a:spcPct val="200000"/>
                </a:lnSpc>
              </a:pPr>
              <a:r>
                <a:rPr lang="en-US" sz="1100" b="1" dirty="0">
                  <a:solidFill>
                    <a:srgbClr val="E56618"/>
                  </a:solidFill>
                </a:rPr>
                <a:t>Input 2</a:t>
              </a:r>
            </a:p>
            <a:p>
              <a:pPr>
                <a:lnSpc>
                  <a:spcPct val="200000"/>
                </a:lnSpc>
              </a:pPr>
              <a:r>
                <a:rPr lang="en-US" sz="1100" b="1" dirty="0">
                  <a:solidFill>
                    <a:srgbClr val="E56618"/>
                  </a:solidFill>
                </a:rPr>
                <a:t>Input 3</a:t>
              </a:r>
            </a:p>
            <a:p>
              <a:pPr>
                <a:lnSpc>
                  <a:spcPct val="200000"/>
                </a:lnSpc>
              </a:pPr>
              <a:r>
                <a:rPr lang="en-US" sz="1100" b="1" dirty="0">
                  <a:solidFill>
                    <a:srgbClr val="E56618"/>
                  </a:solidFill>
                </a:rPr>
                <a:t>Input 4</a:t>
              </a:r>
            </a:p>
            <a:p>
              <a:pPr>
                <a:lnSpc>
                  <a:spcPct val="200000"/>
                </a:lnSpc>
              </a:pPr>
              <a:r>
                <a:rPr lang="en-US" sz="1100" b="1" dirty="0">
                  <a:solidFill>
                    <a:srgbClr val="E56618"/>
                  </a:solidFill>
                </a:rPr>
                <a:t>Input 5</a:t>
              </a:r>
            </a:p>
          </p:txBody>
        </p:sp>
      </p:grpSp>
    </p:spTree>
    <p:extLst>
      <p:ext uri="{BB962C8B-B14F-4D97-AF65-F5344CB8AC3E}">
        <p14:creationId xmlns:p14="http://schemas.microsoft.com/office/powerpoint/2010/main" val="1404024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Output for each neuron (matrix)</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4247303" y="3589061"/>
            <a:ext cx="2733198" cy="2560319"/>
          </a:xfrm>
          <a:prstGeom prst="rect">
            <a:avLst/>
          </a:prstGeom>
          <a:noFill/>
          <a:ln>
            <a:noFill/>
          </a:ln>
        </p:spPr>
        <p:txBody>
          <a:bodyPr spcFirstLastPara="1" wrap="square" lIns="121900" tIns="121900" rIns="121900" bIns="121900" anchor="t" anchorCtr="0">
            <a:noAutofit/>
          </a:bodyPr>
          <a:lstStyle/>
          <a:p>
            <a:r>
              <a:rPr lang="en-US" sz="2800" dirty="0">
                <a:solidFill>
                  <a:srgbClr val="292929"/>
                </a:solidFill>
                <a:latin typeface="charter"/>
              </a:rPr>
              <a:t>In Matrix format,</a:t>
            </a:r>
            <a:endParaRPr lang="en-US" altLang="en-US" sz="2600" dirty="0">
              <a:solidFill>
                <a:prstClr val="black"/>
              </a:solidFill>
              <a:latin typeface="Calibri"/>
              <a:ea typeface="MS PGothic" panose="020B0600070205080204" pitchFamily="34" charset="-128"/>
            </a:endParaRPr>
          </a:p>
        </p:txBody>
      </p:sp>
      <p:pic>
        <p:nvPicPr>
          <p:cNvPr id="5" name="Picture 2" descr="https://miro.medium.com/max/1400/1*yGMk1GSKKbyKr_cMarlWnA.jpeg">
            <a:extLst>
              <a:ext uri="{FF2B5EF4-FFF2-40B4-BE49-F238E27FC236}">
                <a16:creationId xmlns:a16="http://schemas.microsoft.com/office/drawing/2014/main" id="{BE02E0A0-BDCE-434F-BCBE-F9D4CC2A96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1376" y="1648078"/>
            <a:ext cx="2650125" cy="194098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 name="Picture 2" descr="https://miro.medium.com/max/1045/1*QKImlDHkRV-KkciOHxn-dw.jpeg">
            <a:extLst>
              <a:ext uri="{FF2B5EF4-FFF2-40B4-BE49-F238E27FC236}">
                <a16:creationId xmlns:a16="http://schemas.microsoft.com/office/drawing/2014/main" id="{185871D4-4C6D-4493-BB30-FC1C81EF17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0735" y="1648078"/>
            <a:ext cx="1847904" cy="180811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6386" name="Picture 2" descr="https://miro.medium.com/max/1750/1*VxKto8Z35gqWFLFcf0wQ4g.jpeg">
            <a:extLst>
              <a:ext uri="{FF2B5EF4-FFF2-40B4-BE49-F238E27FC236}">
                <a16:creationId xmlns:a16="http://schemas.microsoft.com/office/drawing/2014/main" id="{1A406EB0-DFCB-40F3-9C51-ED37FF6CF3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2802" y="4176847"/>
            <a:ext cx="6696075" cy="2286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089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Generalizing</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r>
              <a:rPr lang="en-US" altLang="en-US" sz="2600" dirty="0">
                <a:solidFill>
                  <a:prstClr val="black"/>
                </a:solidFill>
                <a:latin typeface="Calibri"/>
                <a:ea typeface="MS PGothic" panose="020B0600070205080204" pitchFamily="34" charset="-128"/>
              </a:rPr>
              <a:t>In an ANN, Layer 1 has m Neurons. Next layer, Layer 2 has n Neurons</a:t>
            </a:r>
          </a:p>
          <a:p>
            <a:r>
              <a:rPr lang="en-US" altLang="en-US" sz="2600" dirty="0">
                <a:solidFill>
                  <a:prstClr val="black"/>
                </a:solidFill>
                <a:latin typeface="Calibri"/>
                <a:ea typeface="MS PGothic" panose="020B0600070205080204" pitchFamily="34" charset="-128"/>
              </a:rPr>
              <a:t>This generalizes to: </a:t>
            </a:r>
          </a:p>
          <a:p>
            <a:r>
              <a:rPr lang="en-US" altLang="en-US" sz="2600" b="1" dirty="0">
                <a:solidFill>
                  <a:prstClr val="black"/>
                </a:solidFill>
                <a:latin typeface="Calibri"/>
                <a:ea typeface="MS PGothic" panose="020B0600070205080204" pitchFamily="34" charset="-128"/>
              </a:rPr>
              <a:t>						</a:t>
            </a:r>
            <a:r>
              <a:rPr lang="en-US" altLang="en-US" sz="2600" b="1" dirty="0">
                <a:solidFill>
                  <a:prstClr val="black"/>
                </a:solidFill>
                <a:latin typeface="Bahnschrift" panose="020B0502040204020203" pitchFamily="34" charset="0"/>
                <a:ea typeface="MS PGothic" panose="020B0600070205080204" pitchFamily="34" charset="-128"/>
              </a:rPr>
              <a:t>[W] . [X] + [Bias] = [Z]</a:t>
            </a:r>
          </a:p>
          <a:p>
            <a:endParaRPr lang="en-US" altLang="en-US" sz="2600" dirty="0">
              <a:solidFill>
                <a:prstClr val="black"/>
              </a:solidFill>
              <a:latin typeface="Calibri"/>
              <a:ea typeface="MS PGothic" panose="020B0600070205080204" pitchFamily="34" charset="-128"/>
            </a:endParaRPr>
          </a:p>
          <a:p>
            <a:r>
              <a:rPr lang="en-US" i="1" dirty="0"/>
              <a:t>where,</a:t>
            </a:r>
          </a:p>
          <a:p>
            <a:r>
              <a:rPr lang="en-US" b="1" dirty="0"/>
              <a:t>[W] </a:t>
            </a:r>
            <a:r>
              <a:rPr lang="en-US" dirty="0"/>
              <a:t>is</a:t>
            </a:r>
            <a:r>
              <a:rPr lang="en-US" b="1" dirty="0"/>
              <a:t> n </a:t>
            </a:r>
            <a:r>
              <a:rPr lang="en-US" dirty="0"/>
              <a:t>x </a:t>
            </a:r>
            <a:r>
              <a:rPr lang="en-US" b="1" dirty="0"/>
              <a:t>m </a:t>
            </a:r>
            <a:r>
              <a:rPr lang="en-US" dirty="0"/>
              <a:t>matrix of weights of connections between previous and current layer</a:t>
            </a:r>
          </a:p>
          <a:p>
            <a:r>
              <a:rPr lang="en-US" altLang="en-US" b="1" dirty="0">
                <a:solidFill>
                  <a:prstClr val="black"/>
                </a:solidFill>
                <a:latin typeface="Bahnschrift" panose="020B0502040204020203" pitchFamily="34" charset="0"/>
                <a:ea typeface="MS PGothic" panose="020B0600070205080204" pitchFamily="34" charset="-128"/>
              </a:rPr>
              <a:t>[X] </a:t>
            </a:r>
            <a:r>
              <a:rPr lang="en-US" altLang="en-US" dirty="0">
                <a:solidFill>
                  <a:prstClr val="black"/>
                </a:solidFill>
                <a:latin typeface="Bahnschrift" panose="020B0502040204020203" pitchFamily="34" charset="0"/>
                <a:ea typeface="MS PGothic" panose="020B0600070205080204" pitchFamily="34" charset="-128"/>
              </a:rPr>
              <a:t>is</a:t>
            </a:r>
            <a:r>
              <a:rPr lang="en-US" dirty="0"/>
              <a:t> </a:t>
            </a:r>
            <a:r>
              <a:rPr lang="en-US" b="1" dirty="0"/>
              <a:t>m </a:t>
            </a:r>
            <a:r>
              <a:rPr lang="en-US" dirty="0"/>
              <a:t>x </a:t>
            </a:r>
            <a:r>
              <a:rPr lang="en-US" b="1" dirty="0"/>
              <a:t>1</a:t>
            </a:r>
            <a:r>
              <a:rPr lang="en-US" dirty="0"/>
              <a:t> matrix of either starting inputs or activations from previous layer</a:t>
            </a:r>
          </a:p>
          <a:p>
            <a:r>
              <a:rPr lang="en-US" altLang="en-US" b="1" dirty="0">
                <a:solidFill>
                  <a:prstClr val="black"/>
                </a:solidFill>
                <a:latin typeface="Bahnschrift" panose="020B0502040204020203" pitchFamily="34" charset="0"/>
                <a:ea typeface="MS PGothic" panose="020B0600070205080204" pitchFamily="34" charset="-128"/>
              </a:rPr>
              <a:t>[Bias]</a:t>
            </a:r>
            <a:r>
              <a:rPr lang="en-US" dirty="0"/>
              <a:t> is </a:t>
            </a:r>
            <a:r>
              <a:rPr lang="en-US" b="1" dirty="0"/>
              <a:t>n </a:t>
            </a:r>
            <a:r>
              <a:rPr lang="en-US" dirty="0"/>
              <a:t>x</a:t>
            </a:r>
            <a:r>
              <a:rPr lang="en-US" b="1" dirty="0"/>
              <a:t> 1</a:t>
            </a:r>
            <a:r>
              <a:rPr lang="en-US" dirty="0"/>
              <a:t> matrix of neuron biases</a:t>
            </a:r>
          </a:p>
          <a:p>
            <a:r>
              <a:rPr lang="en-US" altLang="en-US" b="1" dirty="0">
                <a:solidFill>
                  <a:prstClr val="black"/>
                </a:solidFill>
                <a:latin typeface="Bahnschrift" panose="020B0502040204020203" pitchFamily="34" charset="0"/>
                <a:ea typeface="MS PGothic" panose="020B0600070205080204" pitchFamily="34" charset="-128"/>
              </a:rPr>
              <a:t>[Z] </a:t>
            </a:r>
            <a:r>
              <a:rPr lang="en-US" altLang="en-US" dirty="0">
                <a:solidFill>
                  <a:prstClr val="black"/>
                </a:solidFill>
                <a:latin typeface="Bahnschrift" panose="020B0502040204020203" pitchFamily="34" charset="0"/>
                <a:ea typeface="MS PGothic" panose="020B0600070205080204" pitchFamily="34" charset="-128"/>
              </a:rPr>
              <a:t>is </a:t>
            </a:r>
            <a:r>
              <a:rPr lang="en-US" b="1" dirty="0"/>
              <a:t>n </a:t>
            </a:r>
            <a:r>
              <a:rPr lang="en-US" dirty="0"/>
              <a:t>x</a:t>
            </a:r>
            <a:r>
              <a:rPr lang="en-US" b="1" dirty="0"/>
              <a:t> 1</a:t>
            </a:r>
            <a:r>
              <a:rPr lang="en-US" dirty="0"/>
              <a:t> matrix of intermediate outputs. </a:t>
            </a:r>
          </a:p>
          <a:p>
            <a:r>
              <a:rPr lang="en-US" b="1" dirty="0"/>
              <a:t>. </a:t>
            </a:r>
            <a:r>
              <a:rPr lang="en-US" dirty="0"/>
              <a:t>denote matrix multiplication</a:t>
            </a:r>
          </a:p>
          <a:p>
            <a:r>
              <a:rPr lang="en-US" dirty="0"/>
              <a:t>Next, apply activation function (sigmoid in our case) to each element of </a:t>
            </a:r>
            <a:r>
              <a:rPr lang="en-US" altLang="en-US" b="1" dirty="0">
                <a:solidFill>
                  <a:prstClr val="black"/>
                </a:solidFill>
                <a:latin typeface="Bahnschrift" panose="020B0502040204020203" pitchFamily="34" charset="0"/>
                <a:ea typeface="MS PGothic" panose="020B0600070205080204" pitchFamily="34" charset="-128"/>
              </a:rPr>
              <a:t>[Z]</a:t>
            </a:r>
          </a:p>
          <a:p>
            <a:r>
              <a:rPr lang="en-US" dirty="0"/>
              <a:t>This gives us our neuron outputs (activations) for current layer</a:t>
            </a:r>
            <a:endParaRPr lang="en-US" altLang="en-US" sz="2600" dirty="0">
              <a:solidFill>
                <a:prstClr val="black"/>
              </a:solidFill>
              <a:latin typeface="Calibri"/>
              <a:ea typeface="MS PGothic" panose="020B0600070205080204" pitchFamily="34" charset="-128"/>
            </a:endParaRPr>
          </a:p>
        </p:txBody>
      </p:sp>
    </p:spTree>
    <p:extLst>
      <p:ext uri="{BB962C8B-B14F-4D97-AF65-F5344CB8AC3E}">
        <p14:creationId xmlns:p14="http://schemas.microsoft.com/office/powerpoint/2010/main" val="1190780537"/>
      </p:ext>
    </p:extLst>
  </p:cSld>
  <p:clrMapOvr>
    <a:masterClrMapping/>
  </p:clrMapOvr>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12456</TotalTime>
  <Words>2415</Words>
  <Application>Microsoft Macintosh PowerPoint</Application>
  <PresentationFormat>Widescreen</PresentationFormat>
  <Paragraphs>329</Paragraphs>
  <Slides>50</Slides>
  <Notes>33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50</vt:i4>
      </vt:variant>
    </vt:vector>
  </HeadingPairs>
  <TitlesOfParts>
    <vt:vector size="62" baseType="lpstr">
      <vt:lpstr>Brush Script MT</vt:lpstr>
      <vt:lpstr>MS Gothic</vt:lpstr>
      <vt:lpstr>Arial</vt:lpstr>
      <vt:lpstr>Bahnschrift</vt:lpstr>
      <vt:lpstr>Calibri</vt:lpstr>
      <vt:lpstr>charter</vt:lpstr>
      <vt:lpstr>charter</vt:lpstr>
      <vt:lpstr>Courier New</vt:lpstr>
      <vt:lpstr>Georgia</vt:lpstr>
      <vt:lpstr>System Font Regular</vt:lpstr>
      <vt:lpstr>Wingdings</vt:lpstr>
      <vt:lpstr>RIT</vt:lpstr>
      <vt:lpstr>PowerPoint Presentation</vt:lpstr>
      <vt:lpstr>PowerPoint Presentation</vt:lpstr>
      <vt:lpstr>Artificial Neural Networks (ANNs)</vt:lpstr>
      <vt:lpstr>ANN</vt:lpstr>
      <vt:lpstr>Not so simple ANN</vt:lpstr>
      <vt:lpstr>Output for each Neuron</vt:lpstr>
      <vt:lpstr>Output for each neuron (matrix)</vt:lpstr>
      <vt:lpstr>Output for each neuron (matrix)</vt:lpstr>
      <vt:lpstr>Generalizing</vt:lpstr>
      <vt:lpstr>Simplifying Activation Function</vt:lpstr>
      <vt:lpstr>Evaluating quality of Outputs Training ANN</vt:lpstr>
      <vt:lpstr>Training ANN</vt:lpstr>
      <vt:lpstr>Cost Function</vt:lpstr>
      <vt:lpstr>Gradient Descent (GD)</vt:lpstr>
      <vt:lpstr>Challenge with using GD in ANN</vt:lpstr>
      <vt:lpstr>Computing Cost Function for ANN</vt:lpstr>
      <vt:lpstr>Backpropagation</vt:lpstr>
      <vt:lpstr>Backpropagation</vt:lpstr>
      <vt:lpstr>Discussion</vt:lpstr>
      <vt:lpstr>Challenges w/ increased complexity</vt:lpstr>
      <vt:lpstr>Gradient Descent</vt:lpstr>
      <vt:lpstr>Gradient Descent - BP</vt:lpstr>
      <vt:lpstr>Chain Rule</vt:lpstr>
      <vt:lpstr>Gradient Descent - BP</vt:lpstr>
      <vt:lpstr>Note on Overfitting</vt:lpstr>
      <vt:lpstr>Vanishing/Exploding Gradients Problems</vt:lpstr>
      <vt:lpstr>Vanishing/Exploding Gradients Problems</vt:lpstr>
      <vt:lpstr>Glorot and He Initialization</vt:lpstr>
      <vt:lpstr>Glorot and He Initialization</vt:lpstr>
      <vt:lpstr>Glorot and He Initialization</vt:lpstr>
      <vt:lpstr>Other activation functions</vt:lpstr>
      <vt:lpstr>In Practice</vt:lpstr>
      <vt:lpstr>ReLU</vt:lpstr>
      <vt:lpstr>Leaky ReLU</vt:lpstr>
      <vt:lpstr>PowerPoint Presentation</vt:lpstr>
      <vt:lpstr>PowerPoint Presentation</vt:lpstr>
      <vt:lpstr>PowerPoint Presentation</vt:lpstr>
      <vt:lpstr>PowerPoint Presentation</vt:lpstr>
      <vt:lpstr>Avoiding Overfitting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Microsoft Office User</cp:lastModifiedBy>
  <cp:revision>1267</cp:revision>
  <cp:lastPrinted>2018-04-25T02:50:23Z</cp:lastPrinted>
  <dcterms:created xsi:type="dcterms:W3CDTF">2021-08-24T04:52:52Z</dcterms:created>
  <dcterms:modified xsi:type="dcterms:W3CDTF">2021-11-23T16:19:01Z</dcterms:modified>
</cp:coreProperties>
</file>