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266" r:id="rId2"/>
    <p:sldId id="293" r:id="rId3"/>
    <p:sldId id="298" r:id="rId4"/>
    <p:sldId id="313" r:id="rId5"/>
    <p:sldId id="315" r:id="rId6"/>
    <p:sldId id="348" r:id="rId7"/>
    <p:sldId id="318" r:id="rId8"/>
    <p:sldId id="317" r:id="rId9"/>
    <p:sldId id="341" r:id="rId10"/>
    <p:sldId id="342" r:id="rId11"/>
    <p:sldId id="344" r:id="rId12"/>
    <p:sldId id="343" r:id="rId13"/>
    <p:sldId id="319" r:id="rId14"/>
    <p:sldId id="321" r:id="rId15"/>
    <p:sldId id="349" r:id="rId16"/>
    <p:sldId id="324" r:id="rId17"/>
    <p:sldId id="351" r:id="rId18"/>
    <p:sldId id="325" r:id="rId19"/>
    <p:sldId id="346" r:id="rId20"/>
    <p:sldId id="327" r:id="rId21"/>
    <p:sldId id="347" r:id="rId2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48"/>
            <p14:sldId id="318"/>
            <p14:sldId id="317"/>
            <p14:sldId id="341"/>
            <p14:sldId id="342"/>
            <p14:sldId id="344"/>
            <p14:sldId id="343"/>
            <p14:sldId id="319"/>
            <p14:sldId id="321"/>
            <p14:sldId id="349"/>
            <p14:sldId id="324"/>
            <p14:sldId id="351"/>
            <p14:sldId id="325"/>
            <p14:sldId id="346"/>
            <p14:sldId id="327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875" autoAdjust="0"/>
    <p:restoredTop sz="96723" autoAdjust="0"/>
  </p:normalViewPr>
  <p:slideViewPr>
    <p:cSldViewPr snapToGrid="0" snapToObjects="1">
      <p:cViewPr varScale="1">
        <p:scale>
          <a:sx n="161" d="100"/>
          <a:sy n="161" d="100"/>
        </p:scale>
        <p:origin x="7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5546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99751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7460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4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42" y="1704104"/>
            <a:ext cx="3781916" cy="104328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3157340"/>
            <a:ext cx="10327983" cy="29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sz="2800" dirty="0"/>
              <a:t>function also minimizes its square root).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i="1" dirty="0"/>
              <a:t>m</a:t>
            </a:r>
            <a:r>
              <a:rPr lang="en-US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a vector of all the feature values (excluding the label) of the </a:t>
            </a:r>
            <a:r>
              <a:rPr lang="en-US" i="1" dirty="0" err="1"/>
              <a:t>i</a:t>
            </a:r>
            <a:r>
              <a:rPr lang="en-US" i="1" baseline="30000" dirty="0" err="1"/>
              <a:t>th</a:t>
            </a:r>
            <a:r>
              <a:rPr lang="en-US" dirty="0"/>
              <a:t> instance in the dataset, and </a:t>
            </a:r>
            <a:r>
              <a:rPr lang="en-US" b="1" dirty="0"/>
              <a:t>y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3859905"/>
            <a:ext cx="3808627" cy="752124"/>
          </a:xfrm>
          <a:prstGeom prst="rect">
            <a:avLst/>
          </a:prstGeom>
        </p:spPr>
      </p:pic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chemeClr val="bg1">
                  <a:lumMod val="85000"/>
                </a:schemeClr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</a:t>
            </a:r>
          </a:p>
        </p:txBody>
      </p:sp>
    </p:spTree>
    <p:extLst>
      <p:ext uri="{BB962C8B-B14F-4D97-AF65-F5344CB8AC3E}">
        <p14:creationId xmlns:p14="http://schemas.microsoft.com/office/powerpoint/2010/main" val="20218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55494" y="1823098"/>
            <a:ext cx="11759034" cy="1612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Common Analogy 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are lost in the mountains in a dense fog;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can only feel the slope of the ground below your feet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good strategy to get to the bottom of the valley quickly is to go downhill in the direction of the steepest slope.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25220" y="3778625"/>
            <a:ext cx="4826073" cy="2343255"/>
            <a:chOff x="592455" y="3574000"/>
            <a:chExt cx="5777195" cy="2890074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66441" cy="49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102"/>
                  </a:solidFill>
                </a:rPr>
                <a:t>minimum</a:t>
              </a:r>
              <a:endParaRPr lang="en-US" dirty="0">
                <a:solidFill>
                  <a:srgbClr val="E46102"/>
                </a:solidFill>
              </a:endParaRPr>
            </a:p>
          </p:txBody>
        </p:sp>
      </p:grpSp>
      <p:sp>
        <p:nvSpPr>
          <p:cNvPr id="3" name="Google Shape;96;p14">
            <a:extLst>
              <a:ext uri="{FF2B5EF4-FFF2-40B4-BE49-F238E27FC236}">
                <a16:creationId xmlns:a16="http://schemas.microsoft.com/office/drawing/2014/main" id="{7A90D06B-5566-7146-E506-9B18D1A5F346}"/>
              </a:ext>
            </a:extLst>
          </p:cNvPr>
          <p:cNvSpPr txBox="1"/>
          <p:nvPr/>
        </p:nvSpPr>
        <p:spPr>
          <a:xfrm>
            <a:off x="273424" y="1383829"/>
            <a:ext cx="11759034" cy="5279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function, </a:t>
            </a:r>
            <a:r>
              <a:rPr lang="it-IT" b="1" dirty="0" err="1">
                <a:latin typeface="MinionPro-It"/>
              </a:rPr>
              <a:t>θ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59321-9A3A-8F70-D245-6C8D6A050419}"/>
              </a:ext>
            </a:extLst>
          </p:cNvPr>
          <p:cNvSpPr txBox="1"/>
          <p:nvPr/>
        </p:nvSpPr>
        <p:spPr>
          <a:xfrm>
            <a:off x="4208963" y="4022119"/>
            <a:ext cx="73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predictions given the current weight &amp;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the weights and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until convergence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AD5F1-E785-7A33-ADA8-D63432195F45}"/>
              </a:ext>
            </a:extLst>
          </p:cNvPr>
          <p:cNvSpPr txBox="1"/>
          <p:nvPr/>
        </p:nvSpPr>
        <p:spPr>
          <a:xfrm>
            <a:off x="4194880" y="3555074"/>
            <a:ext cx="1458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 (GD)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FF1A9C-6AC7-C83A-6F64-92175DA847F8}"/>
              </a:ext>
            </a:extLst>
          </p:cNvPr>
          <p:cNvGrpSpPr/>
          <p:nvPr/>
        </p:nvGrpSpPr>
        <p:grpSpPr>
          <a:xfrm>
            <a:off x="525220" y="1506076"/>
            <a:ext cx="4826073" cy="2343255"/>
            <a:chOff x="592455" y="3574000"/>
            <a:chExt cx="5777195" cy="2890074"/>
          </a:xfrm>
        </p:grpSpPr>
        <p:pic>
          <p:nvPicPr>
            <p:cNvPr id="3078" name="Picture 6" descr="glimpses, high-angle photography, fog, covering, portion, mountain, mist,  valley | Piqsels">
              <a:extLst>
                <a:ext uri="{FF2B5EF4-FFF2-40B4-BE49-F238E27FC236}">
                  <a16:creationId xmlns:a16="http://schemas.microsoft.com/office/drawing/2014/main" id="{3D123E1E-35F5-4AB6-8D4E-C30AED58F5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1" b="16050"/>
            <a:stretch/>
          </p:blipFill>
          <p:spPr bwMode="auto">
            <a:xfrm>
              <a:off x="592455" y="3574000"/>
              <a:ext cx="4114800" cy="272172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66507FE-17AE-4260-8242-402F7B2A78D3}"/>
                </a:ext>
              </a:extLst>
            </p:cNvPr>
            <p:cNvSpPr/>
            <p:nvPr/>
          </p:nvSpPr>
          <p:spPr>
            <a:xfrm>
              <a:off x="1287270" y="3821982"/>
              <a:ext cx="3279913" cy="1776592"/>
            </a:xfrm>
            <a:custGeom>
              <a:avLst/>
              <a:gdLst>
                <a:gd name="connsiteX0" fmla="*/ 0 w 3279913"/>
                <a:gd name="connsiteY0" fmla="*/ 0 h 1776592"/>
                <a:gd name="connsiteX1" fmla="*/ 1326874 w 3279913"/>
                <a:gd name="connsiteY1" fmla="*/ 1769165 h 1776592"/>
                <a:gd name="connsiteX2" fmla="*/ 3279913 w 3279913"/>
                <a:gd name="connsiteY2" fmla="*/ 675861 h 1776592"/>
                <a:gd name="connsiteX3" fmla="*/ 3279913 w 3279913"/>
                <a:gd name="connsiteY3" fmla="*/ 675861 h 177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9913" h="1776592">
                  <a:moveTo>
                    <a:pt x="0" y="0"/>
                  </a:moveTo>
                  <a:cubicBezTo>
                    <a:pt x="390111" y="828261"/>
                    <a:pt x="780222" y="1656522"/>
                    <a:pt x="1326874" y="1769165"/>
                  </a:cubicBezTo>
                  <a:cubicBezTo>
                    <a:pt x="1873526" y="1881809"/>
                    <a:pt x="3279913" y="675861"/>
                    <a:pt x="3279913" y="675861"/>
                  </a:cubicBezTo>
                  <a:lnTo>
                    <a:pt x="3279913" y="675861"/>
                  </a:lnTo>
                </a:path>
              </a:pathLst>
            </a:custGeom>
            <a:noFill/>
            <a:ln w="28575">
              <a:solidFill>
                <a:srgbClr val="E461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ne arrow Straight">
              <a:extLst>
                <a:ext uri="{FF2B5EF4-FFF2-40B4-BE49-F238E27FC236}">
                  <a16:creationId xmlns:a16="http://schemas.microsoft.com/office/drawing/2014/main" id="{47D34912-B3C9-40C2-9621-C34E75B2D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325880" y="3916570"/>
              <a:ext cx="342995" cy="399924"/>
            </a:xfrm>
            <a:prstGeom prst="rect">
              <a:avLst/>
            </a:prstGeom>
          </p:spPr>
        </p:pic>
        <p:pic>
          <p:nvPicPr>
            <p:cNvPr id="10" name="Graphic 9" descr="Line arrow Straight">
              <a:extLst>
                <a:ext uri="{FF2B5EF4-FFF2-40B4-BE49-F238E27FC236}">
                  <a16:creationId xmlns:a16="http://schemas.microsoft.com/office/drawing/2014/main" id="{A7081011-DB30-4BE3-B599-7C862DAFB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415563" y="4179526"/>
              <a:ext cx="342995" cy="399924"/>
            </a:xfrm>
            <a:prstGeom prst="rect">
              <a:avLst/>
            </a:prstGeom>
          </p:spPr>
        </p:pic>
        <p:pic>
          <p:nvPicPr>
            <p:cNvPr id="11" name="Graphic 10" descr="Line arrow Straight">
              <a:extLst>
                <a:ext uri="{FF2B5EF4-FFF2-40B4-BE49-F238E27FC236}">
                  <a16:creationId xmlns:a16="http://schemas.microsoft.com/office/drawing/2014/main" id="{DAA63291-1807-470F-BA0E-98FEFA96D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505244" y="4331925"/>
              <a:ext cx="342995" cy="399924"/>
            </a:xfrm>
            <a:prstGeom prst="rect">
              <a:avLst/>
            </a:prstGeom>
          </p:spPr>
        </p:pic>
        <p:pic>
          <p:nvPicPr>
            <p:cNvPr id="12" name="Graphic 11" descr="Line arrow Straight">
              <a:extLst>
                <a:ext uri="{FF2B5EF4-FFF2-40B4-BE49-F238E27FC236}">
                  <a16:creationId xmlns:a16="http://schemas.microsoft.com/office/drawing/2014/main" id="{4F30B5DA-6B94-4BCA-9E45-E40CE5A7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555" y="4569719"/>
              <a:ext cx="342995" cy="399924"/>
            </a:xfrm>
            <a:prstGeom prst="rect">
              <a:avLst/>
            </a:prstGeom>
          </p:spPr>
        </p:pic>
        <p:pic>
          <p:nvPicPr>
            <p:cNvPr id="13" name="Graphic 12" descr="Line arrow Straight">
              <a:extLst>
                <a:ext uri="{FF2B5EF4-FFF2-40B4-BE49-F238E27FC236}">
                  <a16:creationId xmlns:a16="http://schemas.microsoft.com/office/drawing/2014/main" id="{CE099CE3-8129-46CE-A1CA-8C1A916AA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627392" y="4770766"/>
              <a:ext cx="460309" cy="399924"/>
            </a:xfrm>
            <a:prstGeom prst="rect">
              <a:avLst/>
            </a:prstGeom>
          </p:spPr>
        </p:pic>
        <p:pic>
          <p:nvPicPr>
            <p:cNvPr id="14" name="Graphic 13" descr="Line arrow Straight">
              <a:extLst>
                <a:ext uri="{FF2B5EF4-FFF2-40B4-BE49-F238E27FC236}">
                  <a16:creationId xmlns:a16="http://schemas.microsoft.com/office/drawing/2014/main" id="{F56C5441-C3E1-4C97-91A1-793F577E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4708482">
              <a:off x="1891077" y="5038195"/>
              <a:ext cx="329981" cy="399924"/>
            </a:xfrm>
            <a:prstGeom prst="rect">
              <a:avLst/>
            </a:prstGeom>
          </p:spPr>
        </p:pic>
        <p:pic>
          <p:nvPicPr>
            <p:cNvPr id="15" name="Graphic 14" descr="Line arrow Straight">
              <a:extLst>
                <a:ext uri="{FF2B5EF4-FFF2-40B4-BE49-F238E27FC236}">
                  <a16:creationId xmlns:a16="http://schemas.microsoft.com/office/drawing/2014/main" id="{8A142172-944D-457A-BE17-2573E969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286496">
              <a:off x="2016747" y="5282743"/>
              <a:ext cx="406028" cy="399924"/>
            </a:xfrm>
            <a:prstGeom prst="rect">
              <a:avLst/>
            </a:prstGeom>
          </p:spPr>
        </p:pic>
        <p:pic>
          <p:nvPicPr>
            <p:cNvPr id="16" name="Graphic 15" descr="Line arrow Straight">
              <a:extLst>
                <a:ext uri="{FF2B5EF4-FFF2-40B4-BE49-F238E27FC236}">
                  <a16:creationId xmlns:a16="http://schemas.microsoft.com/office/drawing/2014/main" id="{1984F53E-48BD-4A7B-9389-ECC38097B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1600">
              <a:off x="2348514" y="5447346"/>
              <a:ext cx="348306" cy="399924"/>
            </a:xfrm>
            <a:prstGeom prst="rect">
              <a:avLst/>
            </a:prstGeom>
          </p:spPr>
        </p:pic>
        <p:pic>
          <p:nvPicPr>
            <p:cNvPr id="17" name="Graphic 16" descr="Line arrow Straight">
              <a:extLst>
                <a:ext uri="{FF2B5EF4-FFF2-40B4-BE49-F238E27FC236}">
                  <a16:creationId xmlns:a16="http://schemas.microsoft.com/office/drawing/2014/main" id="{29BF2F3D-1479-4EBC-8C9B-8C9537F7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644637">
              <a:off x="2220065" y="5380271"/>
              <a:ext cx="298318" cy="39992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DDA4D1-6B3A-4945-8389-8C0C48BE9C62}"/>
                </a:ext>
              </a:extLst>
            </p:cNvPr>
            <p:cNvSpPr/>
            <p:nvPr/>
          </p:nvSpPr>
          <p:spPr>
            <a:xfrm>
              <a:off x="2598827" y="5506638"/>
              <a:ext cx="167630" cy="1577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45B8E0-5697-4CE9-A928-E2EBF13A941B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 flipV="1">
              <a:off x="2766457" y="5585500"/>
              <a:ext cx="2126816" cy="66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1DADE2-638B-4BEA-BD61-503C5947A27E}"/>
                </a:ext>
              </a:extLst>
            </p:cNvPr>
            <p:cNvSpPr txBox="1"/>
            <p:nvPr/>
          </p:nvSpPr>
          <p:spPr>
            <a:xfrm>
              <a:off x="4903209" y="5970595"/>
              <a:ext cx="1466441" cy="49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E46102"/>
                  </a:solidFill>
                </a:rPr>
                <a:t>minimum</a:t>
              </a:r>
              <a:endParaRPr lang="en-US" dirty="0">
                <a:solidFill>
                  <a:srgbClr val="E46102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0459321-9A3A-8F70-D245-6C8D6A050419}"/>
              </a:ext>
            </a:extLst>
          </p:cNvPr>
          <p:cNvSpPr txBox="1"/>
          <p:nvPr/>
        </p:nvSpPr>
        <p:spPr>
          <a:xfrm>
            <a:off x="4208963" y="1749570"/>
            <a:ext cx="73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 predictions given the current weight &amp;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the weights and bias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Repeat until convergence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AD5F1-E785-7A33-ADA8-D63432195F45}"/>
              </a:ext>
            </a:extLst>
          </p:cNvPr>
          <p:cNvSpPr txBox="1"/>
          <p:nvPr/>
        </p:nvSpPr>
        <p:spPr>
          <a:xfrm>
            <a:off x="4194880" y="1309419"/>
            <a:ext cx="2895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(in English)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5A27E-5D1F-826B-7426-559D3CD748BE}"/>
              </a:ext>
            </a:extLst>
          </p:cNvPr>
          <p:cNvSpPr txBox="1"/>
          <p:nvPr/>
        </p:nvSpPr>
        <p:spPr>
          <a:xfrm>
            <a:off x="2009472" y="4400148"/>
            <a:ext cx="9162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goes in the direction of descending gradient.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8D8DC-BADF-81BA-CE90-6877B4F2CB80}"/>
              </a:ext>
            </a:extLst>
          </p:cNvPr>
          <p:cNvSpPr txBox="1"/>
          <p:nvPr/>
        </p:nvSpPr>
        <p:spPr>
          <a:xfrm>
            <a:off x="4117978" y="3945410"/>
            <a:ext cx="364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Approach (mathematically)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size of the steps, determined by the </a:t>
            </a:r>
            <a:r>
              <a:rPr lang="en-US" sz="2000" i="1" dirty="0"/>
              <a:t>learning rate </a:t>
            </a:r>
            <a:r>
              <a:rPr lang="en-US" sz="2000" dirty="0"/>
              <a:t>hyperparameter.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If too small, then ….</a:t>
            </a:r>
          </a:p>
          <a:p>
            <a:r>
              <a:rPr lang="en-US" sz="2000" dirty="0"/>
              <a:t>the algorithm will have to go through many iterations to converge, which will take a long time. </a:t>
            </a:r>
          </a:p>
          <a:p>
            <a:endParaRPr lang="en-US" sz="2000" dirty="0"/>
          </a:p>
          <a:p>
            <a:r>
              <a:rPr lang="en-US" sz="2000" dirty="0"/>
              <a:t>If too big, then ….</a:t>
            </a:r>
          </a:p>
          <a:p>
            <a:endParaRPr lang="en-US" sz="2000" dirty="0"/>
          </a:p>
          <a:p>
            <a:r>
              <a:rPr lang="en-US" sz="2000" dirty="0"/>
              <a:t>the algorithm might diverge, with larger and larger values, failing to find a good 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320149" y="1959737"/>
            <a:ext cx="6542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Left</a:t>
            </a:r>
            <a:r>
              <a:rPr lang="en-US" sz="1800" dirty="0"/>
              <a:t>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b="1" dirty="0"/>
              <a:t>Right</a:t>
            </a:r>
            <a:r>
              <a:rPr lang="en-US" sz="1800" dirty="0"/>
              <a:t>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b="1" dirty="0"/>
              <a:t>Note</a:t>
            </a:r>
            <a:r>
              <a:rPr lang="en-US" sz="1800" dirty="0"/>
              <a:t>: Training a GD model means searching for a</a:t>
            </a:r>
          </a:p>
          <a:p>
            <a:r>
              <a:rPr lang="en-US" sz="1800" dirty="0"/>
              <a:t>combination of model parameters that minimizes a cost function (over the training set).</a:t>
            </a:r>
          </a:p>
          <a:p>
            <a:endParaRPr lang="en-US" sz="1800" dirty="0"/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Grades for HW1 will be posted by end of next week.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…left for self-study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Stochastic GD. Batch GD, Mini-batch GD left for self-study.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90500" y="1382233"/>
            <a:ext cx="11658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One of the simplest model. Teaches how to identify patterns in data.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ways to train model: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1. using a direct “closed-form” equation called normal equation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(model parameters that minimize cost function over the training set)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MinionPro-Regular"/>
            </a:endParaRPr>
          </a:p>
          <a:p>
            <a:pPr lvl="1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2. using iterative optimization approach, called Gradient Descent (GD)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MinionPro-Regular"/>
              </a:rPr>
              <a:t>Stochastic GD. Batch GD, Mini-batch GD left for self-study.</a:t>
            </a:r>
            <a:endParaRPr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777635" y="4581246"/>
            <a:ext cx="8171433" cy="2128588"/>
            <a:chOff x="1760273" y="4692420"/>
            <a:chExt cx="7979137" cy="2013783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273" y="4692420"/>
              <a:ext cx="7979137" cy="2013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30724" y="4760002"/>
              <a:ext cx="600519" cy="1857074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12784</TotalTime>
  <Words>1445</Words>
  <Application>Microsoft Macintosh PowerPoint</Application>
  <PresentationFormat>Widescreen</PresentationFormat>
  <Paragraphs>193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MS Gothic</vt:lpstr>
      <vt:lpstr>Arial</vt:lpstr>
      <vt:lpstr>Calibri</vt:lpstr>
      <vt:lpstr>Georgia</vt:lpstr>
      <vt:lpstr>MinionPro-It</vt:lpstr>
      <vt:lpstr>MinionPro-Regular</vt:lpstr>
      <vt:lpstr>Symbola</vt:lpstr>
      <vt:lpstr>System Font Regular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Model</vt:lpstr>
      <vt:lpstr>Linear regression training</vt:lpstr>
      <vt:lpstr>Linear Regression contd…</vt:lpstr>
      <vt:lpstr>Linear Regression contd…</vt:lpstr>
      <vt:lpstr>Linear Regression contd…</vt:lpstr>
      <vt:lpstr>Linear regression performance measure</vt:lpstr>
      <vt:lpstr>Linear regression training</vt:lpstr>
      <vt:lpstr>PowerPoint Presentation</vt:lpstr>
      <vt:lpstr>Example</vt:lpstr>
      <vt:lpstr>Linear Regression Model</vt:lpstr>
      <vt:lpstr>Gradient Descent (GD)</vt:lpstr>
      <vt:lpstr>Gradient Descent (GD)</vt:lpstr>
      <vt:lpstr>PowerPoint Presentation</vt:lpstr>
      <vt:lpstr>PowerPoint Presentation</vt:lpstr>
      <vt:lpstr>Stochastic Gradient Descent</vt:lpstr>
      <vt:lpstr>Other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492</cp:revision>
  <cp:lastPrinted>2018-04-25T02:50:23Z</cp:lastPrinted>
  <dcterms:created xsi:type="dcterms:W3CDTF">2021-08-24T04:52:52Z</dcterms:created>
  <dcterms:modified xsi:type="dcterms:W3CDTF">2023-09-19T14:05:17Z</dcterms:modified>
</cp:coreProperties>
</file>