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66" r:id="rId2"/>
    <p:sldId id="298" r:id="rId3"/>
    <p:sldId id="1365" r:id="rId4"/>
    <p:sldId id="1366" r:id="rId5"/>
    <p:sldId id="1394" r:id="rId6"/>
    <p:sldId id="1395" r:id="rId7"/>
    <p:sldId id="1396" r:id="rId8"/>
    <p:sldId id="1397" r:id="rId9"/>
    <p:sldId id="1398" r:id="rId10"/>
    <p:sldId id="410" r:id="rId11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1365"/>
            <p14:sldId id="1366"/>
            <p14:sldId id="1394"/>
            <p14:sldId id="1395"/>
            <p14:sldId id="1396"/>
            <p14:sldId id="1397"/>
            <p14:sldId id="1398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E56618"/>
    <a:srgbClr val="66FFFF"/>
    <a:srgbClr val="D95E00"/>
    <a:srgbClr val="EEEEEE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80" autoAdjust="0"/>
    <p:restoredTop sz="91444" autoAdjust="0"/>
  </p:normalViewPr>
  <p:slideViewPr>
    <p:cSldViewPr snapToGrid="0" snapToObjects="1">
      <p:cViewPr varScale="1">
        <p:scale>
          <a:sx n="95" d="100"/>
          <a:sy n="95" d="100"/>
        </p:scale>
        <p:origin x="80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5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11</a:t>
            </a: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980388" y="1460956"/>
            <a:ext cx="10138528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1" algn="ctr"/>
            <a:r>
              <a:rPr lang="en-US" dirty="0"/>
              <a:t>Attributions</a:t>
            </a:r>
          </a:p>
          <a:p>
            <a:pPr lvl="1"/>
            <a:r>
              <a:rPr lang="en-US" dirty="0"/>
              <a:t>Some of these slides are based on material from </a:t>
            </a:r>
            <a:r>
              <a:rPr lang="en-US" dirty="0" err="1"/>
              <a:t>HandsOn</a:t>
            </a:r>
            <a:r>
              <a:rPr lang="en-US" dirty="0"/>
              <a:t> machine learning 2</a:t>
            </a:r>
            <a:r>
              <a:rPr lang="en-US" baseline="30000" dirty="0"/>
              <a:t>nd</a:t>
            </a:r>
            <a:r>
              <a:rPr lang="en-US" dirty="0"/>
              <a:t> edition, slides prepared by </a:t>
            </a:r>
            <a:r>
              <a:rPr lang="en-US" dirty="0" err="1"/>
              <a:t>Pavlos</a:t>
            </a:r>
            <a:r>
              <a:rPr lang="en-US" dirty="0"/>
              <a:t> </a:t>
            </a:r>
            <a:r>
              <a:rPr lang="en-US" dirty="0" err="1"/>
              <a:t>Protopapas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772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Agenda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800" dirty="0"/>
              <a:t>							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7AA49D2C-990C-79CB-7258-A122CD8D71F7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Review: Decision Trees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8E556-0783-33BE-4F5D-9FC28B44CD1D}"/>
              </a:ext>
            </a:extLst>
          </p:cNvPr>
          <p:cNvSpPr txBox="1">
            <a:spLocks/>
          </p:cNvSpPr>
          <p:nvPr/>
        </p:nvSpPr>
        <p:spPr>
          <a:xfrm>
            <a:off x="0" y="1263206"/>
            <a:ext cx="12192000" cy="5874193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20" lvl="1" indent="0">
              <a:buSzPct val="85000"/>
              <a:buNone/>
            </a:pPr>
            <a:r>
              <a:rPr lang="en-US" sz="2400" i="1" dirty="0"/>
              <a:t>To learn a decision tree model, we take a greedy approach: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sz="2800" dirty="0"/>
              <a:t>Start with an empty decision tree (undivided feature space)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sz="2800" dirty="0"/>
              <a:t>Choose the ‘optimal’ predictor on which to split and choose the ‘optimal’ threshold value for splitting by applying a </a:t>
            </a:r>
            <a:r>
              <a:rPr lang="en-US" sz="2800" b="1" dirty="0"/>
              <a:t>splitting criterion, </a:t>
            </a:r>
            <a:r>
              <a:rPr lang="en-US" sz="2800" dirty="0"/>
              <a:t>purity of the regions for classification, and MSE for regression.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sz="2800" dirty="0"/>
              <a:t>Recurse on each new node until the </a:t>
            </a:r>
            <a:r>
              <a:rPr lang="en-US" sz="2800" b="1" dirty="0"/>
              <a:t>stopping condition </a:t>
            </a:r>
            <a:r>
              <a:rPr lang="en-US" sz="2800" dirty="0"/>
              <a:t>is met 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800" i="1" dirty="0"/>
              <a:t>classification</a:t>
            </a:r>
            <a:r>
              <a:rPr lang="en-US" sz="2800" dirty="0"/>
              <a:t>, we label each region in the model with the label of the class to which the plurality of the points within the region belong</a:t>
            </a:r>
          </a:p>
          <a:p>
            <a:pPr marL="1200120" lvl="1" indent="-457200">
              <a:buSzPct val="85000"/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800" i="1" dirty="0"/>
              <a:t>regression</a:t>
            </a:r>
            <a:r>
              <a:rPr lang="en-US" sz="2800" dirty="0"/>
              <a:t>, we predict with the average of the output values of the training points contained in the region.</a:t>
            </a:r>
          </a:p>
        </p:txBody>
      </p:sp>
    </p:spTree>
    <p:extLst>
      <p:ext uri="{BB962C8B-B14F-4D97-AF65-F5344CB8AC3E}">
        <p14:creationId xmlns:p14="http://schemas.microsoft.com/office/powerpoint/2010/main" val="131830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1AB922F4-A2DB-7E5E-E82D-817D81F57B22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Review: Bagging vs Stacking vs Boosting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BE474-7D18-04C0-6538-EF5563C6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911917"/>
            <a:ext cx="3459081" cy="3852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FF358-66AB-7E4B-5064-1F41C2DC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33" y="1914409"/>
            <a:ext cx="3535341" cy="3810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4903A-A920-DD6B-6664-B94924AB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25" y="1988117"/>
            <a:ext cx="3428254" cy="37903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039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7AA49D2C-990C-79CB-7258-A122CD8D71F7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Random Forests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8E556-0783-33BE-4F5D-9FC28B44CD1D}"/>
              </a:ext>
            </a:extLst>
          </p:cNvPr>
          <p:cNvSpPr txBox="1">
            <a:spLocks/>
          </p:cNvSpPr>
          <p:nvPr/>
        </p:nvSpPr>
        <p:spPr>
          <a:xfrm>
            <a:off x="717172" y="1593407"/>
            <a:ext cx="10687427" cy="4337494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</a:rPr>
              <a:t>Is an ensemble of Decision Trees, generally trained via the bagging method </a:t>
            </a:r>
            <a:r>
              <a:rPr lang="en-US" sz="2400" i="1" dirty="0">
                <a:effectLst/>
              </a:rPr>
              <a:t>typically</a:t>
            </a:r>
            <a:r>
              <a:rPr lang="en-US" sz="2400" dirty="0">
                <a:effectLst/>
              </a:rPr>
              <a:t> with </a:t>
            </a:r>
            <a:r>
              <a:rPr lang="en-US" sz="2400" dirty="0" err="1">
                <a:effectLst/>
              </a:rPr>
              <a:t>max_samples</a:t>
            </a:r>
            <a:r>
              <a:rPr lang="en-US" sz="2400" dirty="0">
                <a:effectLst/>
              </a:rPr>
              <a:t> set to the size of the training set.</a:t>
            </a:r>
            <a:endParaRPr lang="en-US" sz="2400" dirty="0"/>
          </a:p>
          <a:p>
            <a:r>
              <a:rPr lang="en-US" sz="2400" dirty="0" err="1">
                <a:effectLst/>
                <a:latin typeface="Courier" pitchFamily="2" charset="0"/>
              </a:rPr>
              <a:t>BaggingClassifier</a:t>
            </a:r>
            <a:r>
              <a:rPr lang="en-US" sz="2400" dirty="0">
                <a:effectLst/>
                <a:latin typeface="Courier" pitchFamily="2" charset="0"/>
              </a:rPr>
              <a:t> </a:t>
            </a:r>
            <a:r>
              <a:rPr lang="en-US" sz="2400" dirty="0">
                <a:effectLst/>
              </a:rPr>
              <a:t>and passing it a </a:t>
            </a:r>
            <a:r>
              <a:rPr lang="en-US" sz="2400" dirty="0" err="1">
                <a:effectLst/>
                <a:latin typeface="Courier" pitchFamily="2" charset="0"/>
              </a:rPr>
              <a:t>DecisionTreeClassifier</a:t>
            </a:r>
            <a:r>
              <a:rPr lang="en-US" sz="2400" dirty="0">
                <a:latin typeface="Courier" pitchFamily="2" charset="0"/>
              </a:rPr>
              <a:t> </a:t>
            </a:r>
          </a:p>
          <a:p>
            <a:pPr marL="609585" lvl="1" indent="0">
              <a:buNone/>
            </a:pPr>
            <a:r>
              <a:rPr lang="en-US" sz="2400" i="1" dirty="0"/>
              <a:t>i</a:t>
            </a:r>
            <a:r>
              <a:rPr lang="en-US" sz="2400" i="1" dirty="0">
                <a:effectLst/>
              </a:rPr>
              <a:t>s the same as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	using </a:t>
            </a:r>
            <a:r>
              <a:rPr lang="en-US" sz="2400" dirty="0" err="1">
                <a:effectLst/>
                <a:latin typeface="Courier" pitchFamily="2" charset="0"/>
              </a:rPr>
              <a:t>RandomForestClassifier</a:t>
            </a:r>
            <a:r>
              <a:rPr lang="en-US" sz="2400" dirty="0">
                <a:effectLst/>
              </a:rPr>
              <a:t>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more convenient and optimized for Decision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Similarly, </a:t>
            </a:r>
            <a:r>
              <a:rPr lang="en-US" sz="2000" dirty="0" err="1">
                <a:effectLst/>
                <a:latin typeface="Courier" pitchFamily="2" charset="0"/>
              </a:rPr>
              <a:t>RandomForestRegressor</a:t>
            </a:r>
            <a:r>
              <a:rPr lang="en-US" sz="2000" dirty="0">
                <a:effectLst/>
              </a:rPr>
              <a:t> class for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27794-154C-2B61-A21D-F5F35A64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742" y="3104921"/>
            <a:ext cx="2744231" cy="3056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031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7AA49D2C-990C-79CB-7258-A122CD8D71F7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Random Forests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8E556-0783-33BE-4F5D-9FC28B44CD1D}"/>
              </a:ext>
            </a:extLst>
          </p:cNvPr>
          <p:cNvSpPr txBox="1">
            <a:spLocks/>
          </p:cNvSpPr>
          <p:nvPr/>
        </p:nvSpPr>
        <p:spPr>
          <a:xfrm>
            <a:off x="717172" y="1593407"/>
            <a:ext cx="10687427" cy="4337494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/>
                <a:latin typeface="MinionPro"/>
              </a:rPr>
              <a:t>Following code trains a Random Forest classifier with 500 trees (each limited to maximum of 16 nodes), using all available CPU cores: </a:t>
            </a: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A4D295-1764-7CEF-07C2-EC3A4251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64" y="2671948"/>
            <a:ext cx="7772400" cy="15141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9194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7AA49D2C-990C-79CB-7258-A122CD8D71F7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Random Forests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8E556-0783-33BE-4F5D-9FC28B44CD1D}"/>
              </a:ext>
            </a:extLst>
          </p:cNvPr>
          <p:cNvSpPr txBox="1">
            <a:spLocks/>
          </p:cNvSpPr>
          <p:nvPr/>
        </p:nvSpPr>
        <p:spPr>
          <a:xfrm>
            <a:off x="717172" y="1593407"/>
            <a:ext cx="10687427" cy="4337494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  <a:r>
              <a:rPr lang="en-US" sz="2400" dirty="0">
                <a:effectLst/>
              </a:rPr>
              <a:t>ntroduces extra randomness when growing trees;</a:t>
            </a:r>
          </a:p>
          <a:p>
            <a:r>
              <a:rPr lang="en-US" sz="2400" dirty="0"/>
              <a:t>I</a:t>
            </a:r>
            <a:r>
              <a:rPr lang="en-US" sz="2400" dirty="0">
                <a:effectLst/>
              </a:rPr>
              <a:t>nstead of searching for the very best feature when splitting a node, it searches for the best feature among a random subset of features. </a:t>
            </a:r>
          </a:p>
          <a:p>
            <a:pPr lvl="1"/>
            <a:r>
              <a:rPr lang="en-US" sz="2400" dirty="0">
                <a:effectLst/>
              </a:rPr>
              <a:t>results in a greater tree diversity</a:t>
            </a:r>
          </a:p>
          <a:p>
            <a:pPr lvl="1"/>
            <a:r>
              <a:rPr lang="en-US" sz="2400" dirty="0"/>
              <a:t>this </a:t>
            </a:r>
            <a:r>
              <a:rPr lang="en-US" sz="2400" dirty="0">
                <a:effectLst/>
              </a:rPr>
              <a:t>trades a higher bias for a lower variance</a:t>
            </a:r>
          </a:p>
          <a:p>
            <a:pPr lvl="1"/>
            <a:r>
              <a:rPr lang="en-US" sz="2400" dirty="0">
                <a:effectLst/>
              </a:rPr>
              <a:t>generally yielding an overall better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9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7AA49D2C-990C-79CB-7258-A122CD8D71F7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Random Forests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18E556-0783-33BE-4F5D-9FC28B44C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800" y="1304365"/>
                <a:ext cx="11549529" cy="4626536"/>
              </a:xfrm>
              <a:prstGeom prst="rect">
                <a:avLst/>
              </a:prstGeom>
            </p:spPr>
            <p:txBody>
              <a:bodyPr/>
              <a:lstStyle>
                <a:lvl1pPr marL="457189" indent="-457189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42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575" indent="-380990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»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Random Forest </a:t>
                </a:r>
                <a:r>
                  <a:rPr lang="en-US" sz="2400" dirty="0"/>
                  <a:t>is a modified form of bagging that creates ensembles of independent decision trees. 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/>
                  <a:t>To decorrelate the trees, we: </a:t>
                </a:r>
              </a:p>
              <a:p>
                <a:pPr marL="1200120" lvl="1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train each tree on a separate bootstrap sample of the full training set (same as in bagging).</a:t>
                </a:r>
              </a:p>
              <a:p>
                <a:pPr marL="1200120" lvl="1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for each tree,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at each split</a:t>
                </a:r>
                <a:r>
                  <a:rPr lang="en-US" sz="2400" dirty="0"/>
                  <a:t>, we </a:t>
                </a:r>
                <a:r>
                  <a:rPr lang="en-US" sz="2400" b="1" i="1" dirty="0"/>
                  <a:t>randomly </a:t>
                </a:r>
                <a:r>
                  <a:rPr lang="en-US" sz="2400" dirty="0"/>
                  <a:t>select a set of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𝑗</m:t>
                    </m:r>
                  </m:oMath>
                </a14:m>
                <a:r>
                  <a:rPr lang="en-US" sz="2400" dirty="0"/>
                  <a:t> predictors from the full set of predictors.</a:t>
                </a:r>
              </a:p>
              <a:p>
                <a:pPr marL="1200120" lvl="1" indent="-4572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2400" dirty="0"/>
                  <a:t>From amongst the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𝑗</m:t>
                    </m:r>
                  </m:oMath>
                </a14:m>
                <a:r>
                  <a:rPr lang="en-US" sz="2400" dirty="0"/>
                  <a:t> predictors, we select the optimal predictor and the optimal corresponding threshold for the split.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18E556-0783-33BE-4F5D-9FC28B44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304365"/>
                <a:ext cx="11549529" cy="4626536"/>
              </a:xfrm>
              <a:prstGeom prst="rect">
                <a:avLst/>
              </a:prstGeom>
              <a:blipFill>
                <a:blip r:embed="rId2"/>
                <a:stretch>
                  <a:fillRect l="-769" t="-1093" r="-1429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3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14">
            <a:extLst>
              <a:ext uri="{FF2B5EF4-FFF2-40B4-BE49-F238E27FC236}">
                <a16:creationId xmlns:a16="http://schemas.microsoft.com/office/drawing/2014/main" id="{7AA49D2C-990C-79CB-7258-A122CD8D71F7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46102"/>
                </a:solidFill>
              </a:rPr>
              <a:t>Explanations using Random Forests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18E556-0783-33BE-4F5D-9FC28B44CD1D}"/>
              </a:ext>
            </a:extLst>
          </p:cNvPr>
          <p:cNvSpPr txBox="1">
            <a:spLocks/>
          </p:cNvSpPr>
          <p:nvPr/>
        </p:nvSpPr>
        <p:spPr>
          <a:xfrm>
            <a:off x="431801" y="1304365"/>
            <a:ext cx="7076669" cy="4626536"/>
          </a:xfrm>
          <a:prstGeom prst="rect">
            <a:avLst/>
          </a:prstGeom>
        </p:spPr>
        <p:txBody>
          <a:bodyPr/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2400" dirty="0"/>
              <a:t>Explaining predictions from tree models is always desired; the patterns uncovered by a model are, in some applications, more important than the model’s prediction performance.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A drawback of RF, Bagging, and other </a:t>
            </a:r>
            <a:r>
              <a:rPr lang="en-US" sz="2400" b="1" i="1" dirty="0"/>
              <a:t>ensemble methods, </a:t>
            </a:r>
            <a:r>
              <a:rPr lang="en-US" sz="2400" dirty="0"/>
              <a:t>is that the averaged model is no longer easily interpretable - i.e. one can no longer trace the </a:t>
            </a:r>
            <a:r>
              <a:rPr lang="en-US" sz="2400" i="1" dirty="0"/>
              <a:t>logic</a:t>
            </a:r>
            <a:r>
              <a:rPr lang="en-US" sz="2400" dirty="0"/>
              <a:t> of an output through a series of decisions based on predictor values! </a:t>
            </a: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F017D1DD-378D-F993-441B-464467AB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4" t="6340" r="6413" b="9980"/>
          <a:stretch/>
        </p:blipFill>
        <p:spPr>
          <a:xfrm>
            <a:off x="7333823" y="1411941"/>
            <a:ext cx="4651987" cy="39399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997709"/>
      </p:ext>
    </p:extLst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15227</TotalTime>
  <Words>495</Words>
  <Application>Microsoft Macintosh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Gothic</vt:lpstr>
      <vt:lpstr>Arial</vt:lpstr>
      <vt:lpstr>Calibri</vt:lpstr>
      <vt:lpstr>Courier</vt:lpstr>
      <vt:lpstr>Georgia</vt:lpstr>
      <vt:lpstr>MinionPro</vt:lpstr>
      <vt:lpstr>System Font Regular</vt:lpstr>
      <vt:lpstr>Wingdings</vt:lpstr>
      <vt:lpstr>RIT</vt:lpstr>
      <vt:lpstr>PowerPoint Presentation</vt:lpstr>
      <vt:lpstr>Lecture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1610</cp:revision>
  <cp:lastPrinted>2018-04-25T02:50:23Z</cp:lastPrinted>
  <dcterms:created xsi:type="dcterms:W3CDTF">2021-08-24T04:52:52Z</dcterms:created>
  <dcterms:modified xsi:type="dcterms:W3CDTF">2022-10-04T02:43:09Z</dcterms:modified>
</cp:coreProperties>
</file>