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27" r:id="rId23"/>
    <p:sldId id="350" r:id="rId24"/>
    <p:sldId id="349" r:id="rId25"/>
    <p:sldId id="351" r:id="rId26"/>
    <p:sldId id="352" r:id="rId27"/>
    <p:sldId id="353" r:id="rId28"/>
    <p:sldId id="348" r:id="rId29"/>
    <p:sldId id="330" r:id="rId30"/>
    <p:sldId id="329" r:id="rId31"/>
    <p:sldId id="332" r:id="rId32"/>
    <p:sldId id="333" r:id="rId33"/>
    <p:sldId id="334" r:id="rId34"/>
    <p:sldId id="336" r:id="rId35"/>
    <p:sldId id="337" r:id="rId36"/>
    <p:sldId id="338" r:id="rId37"/>
    <p:sldId id="339" r:id="rId38"/>
    <p:sldId id="340"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27"/>
            <p14:sldId id="350"/>
            <p14:sldId id="349"/>
            <p14:sldId id="351"/>
            <p14:sldId id="352"/>
            <p14:sldId id="353"/>
            <p14:sldId id="348"/>
            <p14:sldId id="330"/>
            <p14:sldId id="329"/>
            <p14:sldId id="332"/>
            <p14:sldId id="333"/>
            <p14:sldId id="334"/>
            <p14:sldId id="336"/>
            <p14:sldId id="337"/>
            <p14:sldId id="338"/>
            <p14:sldId id="339"/>
            <p14:sldId id="340"/>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00"/>
    <a:srgbClr val="E46102"/>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6" autoAdjust="0"/>
    <p:restoredTop sz="93093" autoAdjust="0"/>
  </p:normalViewPr>
  <p:slideViewPr>
    <p:cSldViewPr snapToGrid="0" snapToObjects="1">
      <p:cViewPr varScale="1">
        <p:scale>
          <a:sx n="97" d="100"/>
          <a:sy n="97" d="100"/>
        </p:scale>
        <p:origin x="1016" y="200"/>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8/29/22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8/29/22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28587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0576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August 30, 2022</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dirty="0"/>
              <a:t>The format for the data: (sepal length, sepal width, petal length, petal width)</a:t>
            </a:r>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 in class</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609585" indent="-507987">
              <a:buSzPct val="100000"/>
              <a:buChar char="●"/>
            </a:pPr>
            <a:r>
              <a:rPr lang="en-US" sz="2000" dirty="0"/>
              <a:t>two model parameters, </a:t>
            </a:r>
            <a:r>
              <a:rPr lang="en-US" sz="2000" i="1" dirty="0"/>
              <a:t>θ</a:t>
            </a:r>
            <a:r>
              <a:rPr lang="en-US" sz="2000" i="1" baseline="-25000" dirty="0"/>
              <a:t>0</a:t>
            </a:r>
            <a:r>
              <a:rPr lang="en-US" sz="2000" dirty="0"/>
              <a:t> and </a:t>
            </a:r>
            <a:r>
              <a:rPr lang="en-US" sz="2000" i="1" dirty="0"/>
              <a:t>θ</a:t>
            </a:r>
            <a:r>
              <a:rPr lang="en-US" sz="2000" i="1" baseline="-25000" dirty="0"/>
              <a:t>1</a:t>
            </a:r>
            <a:r>
              <a:rPr lang="en-US" sz="2000" i="1" dirty="0"/>
              <a:t>; </a:t>
            </a:r>
            <a:r>
              <a:rPr lang="en-US" sz="2000" dirty="0"/>
              <a:t>tweaking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a:t>
            </a:r>
            <a:r>
              <a:rPr lang="en-US" sz="2000" dirty="0"/>
              <a:t> you use your linear model, 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spTree>
    <p:extLst>
      <p:ext uri="{BB962C8B-B14F-4D97-AF65-F5344CB8AC3E}">
        <p14:creationId xmlns:p14="http://schemas.microsoft.com/office/powerpoint/2010/main" val="1471025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242735" y="851566"/>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r>
              <a:rPr lang="en-US" sz="2000" dirty="0"/>
              <a:t>Cost Function : measures the distance between the linear model’s predictions and the training examples; the objective is to minimize this distance.</a:t>
            </a:r>
          </a:p>
          <a:p>
            <a:pPr marL="609585" indent="-507987">
              <a:buSzPct val="100000"/>
              <a:buChar char="●"/>
            </a:pPr>
            <a:endParaRPr lang="en-US" sz="2000" dirty="0"/>
          </a:p>
          <a:p>
            <a:pPr marL="609585" indent="-507987">
              <a:buSzPct val="100000"/>
              <a:buChar char="●"/>
            </a:pPr>
            <a:r>
              <a:rPr lang="en-US" sz="2000" dirty="0"/>
              <a:t>Model Training: Input your training data to a LR model, and it will find the parameters that make the model fit best to your data.</a:t>
            </a:r>
          </a:p>
          <a:p>
            <a:pPr marL="609585" indent="-507987">
              <a:buSzPct val="100000"/>
              <a:buChar char="●"/>
            </a:pPr>
            <a:endParaRPr lang="en-US" sz="2000" dirty="0"/>
          </a:p>
          <a:p>
            <a:pPr marL="609585" indent="-507987">
              <a:buSzPct val="10000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2633073"/>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4988416"/>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- 1</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Housing prices in CA</a:t>
            </a:r>
          </a:p>
          <a:p>
            <a:pPr marL="609585" indent="-507987">
              <a:buSzPct val="100000"/>
              <a:buChar char="●"/>
            </a:pPr>
            <a:endParaRPr lang="en-US" sz="2000" dirty="0"/>
          </a:p>
          <a:p>
            <a:pPr marL="609585" indent="-507987">
              <a:buSzPct val="100000"/>
              <a:buChar char="●"/>
            </a:pPr>
            <a:r>
              <a:rPr lang="en-US" sz="2000" dirty="0"/>
              <a:t>Data : CA census data, it has metrics such as population, median income, median housing price, and so on for each block group in California</a:t>
            </a:r>
          </a:p>
          <a:p>
            <a:pPr marL="609585" indent="-507987">
              <a:buSzPct val="100000"/>
              <a:buChar char="●"/>
            </a:pPr>
            <a:endParaRPr lang="en-US" sz="2000" dirty="0"/>
          </a:p>
          <a:p>
            <a:pPr marL="609585" indent="-507987">
              <a:buSzPct val="100000"/>
              <a:buChar char="●"/>
            </a:pPr>
            <a:r>
              <a:rPr lang="en-US" sz="2000" dirty="0"/>
              <a:t>Goal: Predict median housing price in any district, given all the other metrics.</a:t>
            </a:r>
          </a:p>
          <a:p>
            <a:pPr marL="101598">
              <a:buSzPct val="100000"/>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579575" y="4474249"/>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292332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p:txBody>
      </p:sp>
    </p:spTree>
    <p:extLst>
      <p:ext uri="{BB962C8B-B14F-4D97-AF65-F5344CB8AC3E}">
        <p14:creationId xmlns:p14="http://schemas.microsoft.com/office/powerpoint/2010/main" val="191118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What is the current solution?</a:t>
            </a:r>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711183" lvl="1">
              <a:buSzPct val="100000"/>
            </a:pPr>
            <a:endParaRPr lang="en-US" sz="2000" dirty="0"/>
          </a:p>
          <a:p>
            <a:pPr marL="558798" indent="-457200">
              <a:buSzPct val="100000"/>
              <a:buFont typeface="+mj-lt"/>
              <a:buAutoNum type="arabicPeriod"/>
            </a:pPr>
            <a:r>
              <a:rPr lang="en-US" sz="2000" dirty="0"/>
              <a:t>Select a Model Performance measure</a:t>
            </a:r>
          </a:p>
          <a:p>
            <a:pPr marL="1777968" lvl="2" indent="-457200">
              <a:buSzPct val="100000"/>
              <a:buFont typeface="Arial" panose="020B0604020202020204" pitchFamily="34" charset="0"/>
              <a:buChar char="•"/>
            </a:pPr>
            <a:endParaRPr lang="en-US" sz="2000" dirty="0"/>
          </a:p>
          <a:p>
            <a:pPr marL="101598">
              <a:buSzPct val="100000"/>
            </a:pPr>
            <a:endParaRPr lang="en-US" sz="2000" dirty="0"/>
          </a:p>
        </p:txBody>
      </p:sp>
    </p:spTree>
    <p:extLst>
      <p:ext uri="{BB962C8B-B14F-4D97-AF65-F5344CB8AC3E}">
        <p14:creationId xmlns:p14="http://schemas.microsoft.com/office/powerpoint/2010/main" val="217918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96" name="Google Shape;96;p14"/>
          <p:cNvSpPr txBox="1"/>
          <p:nvPr/>
        </p:nvSpPr>
        <p:spPr>
          <a:xfrm>
            <a:off x="1034394" y="1137532"/>
            <a:ext cx="10252364" cy="5198874"/>
          </a:xfrm>
          <a:prstGeom prst="rect">
            <a:avLst/>
          </a:prstGeom>
          <a:noFill/>
          <a:ln>
            <a:noFill/>
          </a:ln>
        </p:spPr>
        <p:txBody>
          <a:bodyPr spcFirstLastPara="1" wrap="square" lIns="121900" tIns="121900" rIns="121900" bIns="121900" anchor="t" anchorCtr="0">
            <a:noAutofit/>
          </a:bodyPr>
          <a:lstStyle/>
          <a:p>
            <a:pPr marL="558798" indent="-457200">
              <a:buSzPct val="100000"/>
              <a:buFont typeface="+mj-lt"/>
              <a:buAutoNum type="arabicPeriod" startAt="4"/>
            </a:pPr>
            <a:r>
              <a:rPr lang="en-US" sz="2000" dirty="0"/>
              <a:t>Select a Model Performance measure</a:t>
            </a:r>
          </a:p>
          <a:p>
            <a:pPr marL="1168383" lvl="1" indent="-457200">
              <a:buSzPct val="100000"/>
              <a:buFont typeface="+mj-lt"/>
              <a:buAutoNum type="alphaLcParenR"/>
            </a:pPr>
            <a:r>
              <a:rPr lang="en-US" sz="2000" dirty="0"/>
              <a:t>Root mean square error (RMSE) –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 - 2</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2956357"/>
            <a:ext cx="5776913" cy="1323439"/>
          </a:xfrm>
          <a:prstGeom prst="rect">
            <a:avLst/>
          </a:prstGeom>
          <a:noFill/>
        </p:spPr>
        <p:txBody>
          <a:bodyPr wrap="square" rtlCol="0">
            <a:spAutoFit/>
          </a:bodyPr>
          <a:lstStyle/>
          <a:p>
            <a:r>
              <a:rPr lang="en-US" sz="2000" i="1" dirty="0"/>
              <a:t>h</a:t>
            </a:r>
            <a:r>
              <a:rPr lang="en-US" sz="2000" dirty="0"/>
              <a:t> is your system’s prediction function, also called a </a:t>
            </a:r>
            <a:r>
              <a:rPr lang="en-US" sz="2000" i="1" dirty="0"/>
              <a:t>hypothesis</a:t>
            </a:r>
            <a:r>
              <a:rPr lang="en-US" sz="2000" dirty="0"/>
              <a:t>. When your system is given an instance’s feature vector </a:t>
            </a:r>
            <a:r>
              <a:rPr lang="en-US" sz="2000" b="1" dirty="0"/>
              <a:t>x</a:t>
            </a:r>
            <a:r>
              <a:rPr lang="en-US" sz="2000" i="1" baseline="30000" dirty="0"/>
              <a:t>(</a:t>
            </a:r>
            <a:r>
              <a:rPr lang="en-US" sz="2000" i="1" baseline="30000" dirty="0" err="1"/>
              <a:t>i</a:t>
            </a:r>
            <a:r>
              <a:rPr lang="en-US" sz="2000" i="1" baseline="30000" dirty="0"/>
              <a:t>)</a:t>
            </a:r>
            <a:r>
              <a:rPr lang="en-US" sz="2000" dirty="0"/>
              <a:t>, it outputs a predicted value </a:t>
            </a:r>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a:t>
            </a:r>
            <a:r>
              <a:rPr lang="en-US" sz="2000"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19934"/>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856345"/>
            <a:ext cx="4641127" cy="1631216"/>
          </a:xfrm>
          <a:prstGeom prst="rect">
            <a:avLst/>
          </a:prstGeom>
          <a:noFill/>
        </p:spPr>
        <p:txBody>
          <a:bodyPr wrap="square" rtlCol="0">
            <a:spAutoFit/>
          </a:bodyPr>
          <a:lstStyle/>
          <a:p>
            <a:r>
              <a:rPr lang="en-US" sz="2000" dirty="0"/>
              <a:t>If your system predicts that the median housing price in the first district is $158,400, then </a:t>
            </a:r>
          </a:p>
          <a:p>
            <a:r>
              <a:rPr lang="en-US" sz="2000" i="1" dirty="0"/>
              <a:t>ŷ</a:t>
            </a:r>
            <a:r>
              <a:rPr lang="en-US" sz="2000" i="1" baseline="30000" dirty="0"/>
              <a:t>(</a:t>
            </a:r>
            <a:r>
              <a:rPr lang="en-US" sz="2000" i="1" baseline="30000" dirty="0" err="1"/>
              <a:t>i</a:t>
            </a:r>
            <a:r>
              <a:rPr lang="en-US" sz="2000" i="1" baseline="30000" dirty="0"/>
              <a:t>)</a:t>
            </a:r>
            <a:r>
              <a:rPr lang="en-US" sz="2000" i="1" dirty="0"/>
              <a:t> = h(</a:t>
            </a:r>
            <a:r>
              <a:rPr lang="en-US" sz="2000" b="1" i="1" dirty="0"/>
              <a:t>x</a:t>
            </a:r>
            <a:r>
              <a:rPr lang="en-US" sz="2000" i="1" baseline="30000" dirty="0"/>
              <a:t>(</a:t>
            </a:r>
            <a:r>
              <a:rPr lang="en-US" sz="2000" i="1" baseline="30000" dirty="0" err="1"/>
              <a:t>i</a:t>
            </a:r>
            <a:r>
              <a:rPr lang="en-US" sz="2000" i="1" baseline="30000" dirty="0"/>
              <a:t>)</a:t>
            </a:r>
            <a:r>
              <a:rPr lang="en-US" sz="2000" i="1" dirty="0"/>
              <a:t>) =&gt; $158,400</a:t>
            </a:r>
          </a:p>
          <a:p>
            <a:r>
              <a:rPr lang="en-US" sz="2000" i="1" dirty="0"/>
              <a:t>Prediction rate: ŷ</a:t>
            </a:r>
            <a:r>
              <a:rPr lang="en-US" sz="2000" i="1" baseline="30000" dirty="0"/>
              <a:t>(</a:t>
            </a:r>
            <a:r>
              <a:rPr lang="en-US" sz="2000" i="1" baseline="30000" dirty="0" err="1"/>
              <a:t>i</a:t>
            </a:r>
            <a:r>
              <a:rPr lang="en-US" sz="2000" i="1" baseline="30000" dirty="0"/>
              <a:t>)</a:t>
            </a:r>
            <a:r>
              <a:rPr lang="en-US" sz="2000" i="1" dirty="0"/>
              <a:t> -y</a:t>
            </a:r>
            <a:r>
              <a:rPr lang="en-US" sz="2000" i="1" baseline="30000" dirty="0"/>
              <a:t>(</a:t>
            </a:r>
            <a:r>
              <a:rPr lang="en-US" sz="2000" i="1" baseline="30000" dirty="0" err="1"/>
              <a:t>i</a:t>
            </a:r>
            <a:r>
              <a:rPr lang="en-US" sz="2000" i="1" baseline="30000" dirty="0"/>
              <a:t>)</a:t>
            </a:r>
            <a:r>
              <a:rPr lang="en-US" sz="2000" i="1" dirty="0"/>
              <a:t> = $2,000</a:t>
            </a:r>
            <a:endParaRPr lang="en-US" sz="2000"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4726</TotalTime>
  <Words>2734</Words>
  <Application>Microsoft Macintosh PowerPoint</Application>
  <PresentationFormat>Widescreen</PresentationFormat>
  <Paragraphs>391</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Linear Regression Model</vt:lpstr>
      <vt:lpstr>Challenges in ML</vt:lpstr>
      <vt:lpstr>Challenges in ML contd…</vt:lpstr>
      <vt:lpstr>Testing and Validating</vt:lpstr>
      <vt:lpstr>Build a model - 1</vt:lpstr>
      <vt:lpstr>Build a model - 2</vt:lpstr>
      <vt:lpstr>Build a model - 2</vt:lpstr>
      <vt:lpstr>Build a model - 2</vt:lpstr>
      <vt:lpstr>Build a model - 2</vt:lpstr>
      <vt:lpstr>Build a model - 2</vt:lpstr>
      <vt:lpstr>Build a model - 2</vt:lpstr>
      <vt:lpstr>Build a model - 2</vt:lpstr>
      <vt:lpstr>Build a model - 2</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375</cp:revision>
  <cp:lastPrinted>2018-04-25T02:50:23Z</cp:lastPrinted>
  <dcterms:created xsi:type="dcterms:W3CDTF">2021-08-24T04:52:52Z</dcterms:created>
  <dcterms:modified xsi:type="dcterms:W3CDTF">2022-08-30T10:11:47Z</dcterms:modified>
</cp:coreProperties>
</file>