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8"/>
  </p:notesMasterIdLst>
  <p:handoutMasterIdLst>
    <p:handoutMasterId r:id="rId59"/>
  </p:handoutMasterIdLst>
  <p:sldIdLst>
    <p:sldId id="266" r:id="rId2"/>
    <p:sldId id="293" r:id="rId3"/>
    <p:sldId id="382" r:id="rId4"/>
    <p:sldId id="359" r:id="rId5"/>
    <p:sldId id="298" r:id="rId6"/>
    <p:sldId id="417" r:id="rId7"/>
    <p:sldId id="1164" r:id="rId8"/>
    <p:sldId id="1172" r:id="rId9"/>
    <p:sldId id="1215" r:id="rId10"/>
    <p:sldId id="1216" r:id="rId11"/>
    <p:sldId id="1218" r:id="rId12"/>
    <p:sldId id="1217" r:id="rId13"/>
    <p:sldId id="1219" r:id="rId14"/>
    <p:sldId id="1220" r:id="rId15"/>
    <p:sldId id="1221" r:id="rId16"/>
    <p:sldId id="1222" r:id="rId17"/>
    <p:sldId id="1223" r:id="rId18"/>
    <p:sldId id="1224" r:id="rId19"/>
    <p:sldId id="1225" r:id="rId20"/>
    <p:sldId id="1226" r:id="rId21"/>
    <p:sldId id="1227" r:id="rId22"/>
    <p:sldId id="1228" r:id="rId23"/>
    <p:sldId id="1229" r:id="rId24"/>
    <p:sldId id="1230" r:id="rId25"/>
    <p:sldId id="1201" r:id="rId26"/>
    <p:sldId id="1203" r:id="rId27"/>
    <p:sldId id="1173" r:id="rId28"/>
    <p:sldId id="1204" r:id="rId29"/>
    <p:sldId id="1174" r:id="rId30"/>
    <p:sldId id="1176" r:id="rId31"/>
    <p:sldId id="1205" r:id="rId32"/>
    <p:sldId id="1178" r:id="rId33"/>
    <p:sldId id="1206" r:id="rId34"/>
    <p:sldId id="1207" r:id="rId35"/>
    <p:sldId id="1208" r:id="rId36"/>
    <p:sldId id="1210" r:id="rId37"/>
    <p:sldId id="1177" r:id="rId38"/>
    <p:sldId id="1212" r:id="rId39"/>
    <p:sldId id="1209" r:id="rId40"/>
    <p:sldId id="1213" r:id="rId41"/>
    <p:sldId id="1211" r:id="rId42"/>
    <p:sldId id="1214" r:id="rId43"/>
    <p:sldId id="1231" r:id="rId44"/>
    <p:sldId id="1232" r:id="rId45"/>
    <p:sldId id="1233" r:id="rId46"/>
    <p:sldId id="1234" r:id="rId47"/>
    <p:sldId id="1235" r:id="rId48"/>
    <p:sldId id="1236" r:id="rId49"/>
    <p:sldId id="1237" r:id="rId50"/>
    <p:sldId id="1238" r:id="rId51"/>
    <p:sldId id="1239" r:id="rId52"/>
    <p:sldId id="1184" r:id="rId53"/>
    <p:sldId id="1240" r:id="rId54"/>
    <p:sldId id="416" r:id="rId55"/>
    <p:sldId id="410" r:id="rId56"/>
    <p:sldId id="290" r:id="rId57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359"/>
            <p14:sldId id="298"/>
            <p14:sldId id="417"/>
            <p14:sldId id="1164"/>
            <p14:sldId id="1172"/>
            <p14:sldId id="1215"/>
            <p14:sldId id="1216"/>
            <p14:sldId id="1218"/>
            <p14:sldId id="1217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01"/>
            <p14:sldId id="1203"/>
            <p14:sldId id="1173"/>
            <p14:sldId id="1204"/>
            <p14:sldId id="1174"/>
            <p14:sldId id="1176"/>
            <p14:sldId id="1205"/>
            <p14:sldId id="1178"/>
            <p14:sldId id="1206"/>
            <p14:sldId id="1207"/>
            <p14:sldId id="1208"/>
            <p14:sldId id="1210"/>
            <p14:sldId id="1177"/>
            <p14:sldId id="1212"/>
            <p14:sldId id="1209"/>
            <p14:sldId id="1213"/>
            <p14:sldId id="1211"/>
            <p14:sldId id="121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184"/>
            <p14:sldId id="1240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5872" autoAdjust="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9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7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91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97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4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32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04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8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02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9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16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4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19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1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7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2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4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Weak learners -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that are only slightly better than random guessing, such as small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0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46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50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8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6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4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5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4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71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64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11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80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42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24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5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844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09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Browse a few automobile websites and check for options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reviews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prices, other factors..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Ask your friends and colleagues for their opinion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1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Make an informed decision!!</a:t>
            </a:r>
          </a:p>
        </p:txBody>
      </p:sp>
    </p:spTree>
    <p:extLst>
      <p:ext uri="{BB962C8B-B14F-4D97-AF65-F5344CB8AC3E}">
        <p14:creationId xmlns:p14="http://schemas.microsoft.com/office/powerpoint/2010/main" val="37461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7367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You’ve built a health app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Wish to receive critical feedback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Close down potential loopholes</a:t>
            </a:r>
          </a:p>
        </p:txBody>
      </p:sp>
    </p:spTree>
    <p:extLst>
      <p:ext uri="{BB962C8B-B14F-4D97-AF65-F5344CB8AC3E}">
        <p14:creationId xmlns:p14="http://schemas.microsoft.com/office/powerpoint/2010/main" val="26643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Options: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family and friends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classmates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Launch a beta version of the app</a:t>
            </a:r>
          </a:p>
          <a:p>
            <a:pPr marL="1352535" lvl="1" indent="-7429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receive feedback from web development community and non-biased users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05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What did you just do?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Took multiple opinions from several people and made an informed decision based on the opinions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09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48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Blindfolded kids playing “touch and tell”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Each has a (somewhat) different version of how an elephant looks like 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4 will be due at 11:59 pm on 09/30. No extensions.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Grouping every kids version of how an elephant looks like can collectively give an accurate description of an elephant.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67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methods employ a group of models where the </a:t>
            </a:r>
            <a:r>
              <a:rPr lang="en-US" altLang="en-US" sz="3600" i="1" u="sng" dirty="0"/>
              <a:t>combined result</a:t>
            </a:r>
            <a:r>
              <a:rPr lang="en-US" altLang="en-US" sz="3600" i="1" dirty="0"/>
              <a:t> out of them is almost always </a:t>
            </a:r>
            <a:r>
              <a:rPr lang="en-US" altLang="en-US" sz="3600" i="1" u="sng" dirty="0"/>
              <a:t>better</a:t>
            </a:r>
            <a:r>
              <a:rPr lang="en-US" altLang="en-US" sz="3600" i="1" dirty="0"/>
              <a:t> in terms of prediction accuracy as compared to using a single model.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68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mode of the results- most frequently occurring number in a set of numbers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Multiple models used to make predictions for each data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 - </a:t>
            </a:r>
            <a:r>
              <a:rPr lang="en-US" dirty="0"/>
              <a:t> rating beta version of health and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fitness app from the user community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Assume each user as a model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Output, Mode =3 (majority people voted this)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409933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average of the results- </a:t>
            </a:r>
            <a:r>
              <a:rPr lang="en-US" dirty="0"/>
              <a:t>average of predictions from all the models and use it to make the final prediction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AVERAGE= sum(Rating*Number of people)/Total number of people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= (1*5)+(2*13)+(3*45)+(4*7)+(5*2)/72 = 2.833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~=3</a:t>
            </a: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 = 3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565474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weighted average of the results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models assigned different weights defining the importance of each model for prediction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Pro app developers get higher weight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WEIGHTED AVERAGE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(0.3*3)+(0.3*2)+(0.3*2)+(0.15*4)+(0.15*3)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3.15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     ~= 3</a:t>
            </a:r>
          </a:p>
        </p:txBody>
      </p:sp>
      <p:pic>
        <p:nvPicPr>
          <p:cNvPr id="60418" name="Picture 2" descr="https://miro.medium.com/max/365/1*EY4YGxR3nshsqzf75Q2SdA.png">
            <a:extLst>
              <a:ext uri="{FF2B5EF4-FFF2-40B4-BE49-F238E27FC236}">
                <a16:creationId xmlns:a16="http://schemas.microsoft.com/office/drawing/2014/main" id="{1AB2793B-FC44-4699-B94B-EF59699E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38" y="3429000"/>
            <a:ext cx="4627438" cy="171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3300"/>
                </a:solidFill>
              </a:rPr>
              <a:t>B</a:t>
            </a:r>
            <a:r>
              <a:rPr lang="en-US" altLang="en-US" dirty="0"/>
              <a:t>ootstrap </a:t>
            </a:r>
            <a:r>
              <a:rPr lang="en-US" altLang="en-US" dirty="0">
                <a:solidFill>
                  <a:srgbClr val="FF3300"/>
                </a:solidFill>
              </a:rPr>
              <a:t>agg</a:t>
            </a:r>
            <a:r>
              <a:rPr lang="en-US" altLang="en-US" dirty="0"/>
              <a:t>regat</a:t>
            </a:r>
            <a:r>
              <a:rPr lang="en-US" altLang="en-US" dirty="0">
                <a:solidFill>
                  <a:srgbClr val="FF3300"/>
                </a:solidFill>
              </a:rPr>
              <a:t>ing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Random Forests (Separate Class)</a:t>
            </a:r>
          </a:p>
        </p:txBody>
      </p:sp>
    </p:spTree>
    <p:extLst>
      <p:ext uri="{BB962C8B-B14F-4D97-AF65-F5344CB8AC3E}">
        <p14:creationId xmlns:p14="http://schemas.microsoft.com/office/powerpoint/2010/main" val="200427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472027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decision trees on different samples of same dataset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averaging their predictions.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different models types on the same data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using another model to learn how to best combine the predictions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adding ensemble members sequentially that correct the predictions made by prior models and outputs a weighted average of the predictions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12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162554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Comes from the term - </a:t>
            </a:r>
            <a:r>
              <a:rPr lang="en-US" b="1" i="1" dirty="0"/>
              <a:t>B</a:t>
            </a:r>
            <a:r>
              <a:rPr lang="en-US" i="1" dirty="0"/>
              <a:t>ootstrap </a:t>
            </a:r>
            <a:r>
              <a:rPr lang="en-US" b="1" i="1" dirty="0" err="1"/>
              <a:t>AGG</a:t>
            </a:r>
            <a:r>
              <a:rPr lang="en-US" i="1" dirty="0" err="1"/>
              <a:t>regat</a:t>
            </a:r>
            <a:r>
              <a:rPr lang="en-US" b="1" i="1" dirty="0" err="1"/>
              <a:t>ING</a:t>
            </a:r>
            <a:r>
              <a:rPr lang="en-US" i="1" dirty="0"/>
              <a:t>.</a:t>
            </a: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Uses a single machine learning algorithm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almost always an unpruned decision tree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Trains each model on a different sample of the same training dataset.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Predictions made by the ensemble members are then combined using simple statistics, such as voting or averaging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83BA8-F787-4FDC-9D1E-76455FBC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9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7698263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Main Assumption behind prediction: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Combining many unstable predictors to produce an ensemble (stable) predictor.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Unstable Predictor: small changes in training data produce large changes in the model.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e.g. Neural Nets, trees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Stable Predictor: SVM (sometimes), Nearest Neighbor.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95A7-4DD3-4D3C-A19F-8DBE82A1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13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Bagging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Given data: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For </a:t>
            </a:r>
            <a:r>
              <a:rPr lang="en-US" altLang="en-US" i="1" dirty="0"/>
              <a:t>m = 1:M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Obtain bootstrap sample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r>
              <a:rPr lang="en-US" altLang="en-US" dirty="0"/>
              <a:t> from the training data </a:t>
            </a:r>
            <a:r>
              <a:rPr lang="en-US" altLang="en-US" i="1" dirty="0"/>
              <a:t>D</a:t>
            </a:r>
            <a:r>
              <a:rPr lang="en-US" altLang="en-US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Build a model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m</a:t>
            </a:r>
            <a:r>
              <a:rPr lang="en-US" altLang="en-US" i="1" dirty="0"/>
              <a:t>(x)</a:t>
            </a:r>
            <a:r>
              <a:rPr lang="en-US" altLang="en-US" dirty="0"/>
              <a:t> from bootstrap data,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endParaRPr lang="en-US" alt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6E1D2E1-32CE-4A51-AC04-BADE240A2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63305"/>
              </p:ext>
            </p:extLst>
          </p:nvPr>
        </p:nvGraphicFramePr>
        <p:xfrm>
          <a:off x="3146195" y="1804027"/>
          <a:ext cx="3735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253800" progId="Equation.DSMT4">
                  <p:embed/>
                </p:oleObj>
              </mc:Choice>
              <mc:Fallback>
                <p:oleObj name="Equation" r:id="rId3" imgW="1625400" imgH="253800" progId="Equation.DSMT4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5EB3CD7C-39B3-4607-BCBF-FA84CBEEB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195" y="1804027"/>
                        <a:ext cx="37353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73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Details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85528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Examples (rows) are drawn from dataset at random, although with replacement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Called bootstrap samples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Bootstrap sample of N instances is obtained by drawing N examples at random, with replacement.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 average each bootstrap sample has 63% of instances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Encourages predictors to have uncorrelated errors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why it works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5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56" y="21575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87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4358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8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57338E-F60D-4ADE-B8E8-939ED6CB3DB7}"/>
              </a:ext>
            </a:extLst>
          </p:cNvPr>
          <p:cNvCxnSpPr>
            <a:cxnSpLocks/>
          </p:cNvCxnSpPr>
          <p:nvPr/>
        </p:nvCxnSpPr>
        <p:spPr>
          <a:xfrm flipV="1">
            <a:off x="7075055" y="3583710"/>
            <a:ext cx="1237672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52629C-6E3E-455C-B19D-9758F24C49B6}"/>
              </a:ext>
            </a:extLst>
          </p:cNvPr>
          <p:cNvCxnSpPr/>
          <p:nvPr/>
        </p:nvCxnSpPr>
        <p:spPr>
          <a:xfrm flipV="1">
            <a:off x="7333673" y="4368800"/>
            <a:ext cx="2041236" cy="88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16FCC9-D921-47BD-A6A0-16651A93A33C}"/>
              </a:ext>
            </a:extLst>
          </p:cNvPr>
          <p:cNvSpPr txBox="1"/>
          <p:nvPr/>
        </p:nvSpPr>
        <p:spPr>
          <a:xfrm flipH="1">
            <a:off x="6002681" y="3977644"/>
            <a:ext cx="116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First-level </a:t>
            </a:r>
          </a:p>
          <a:p>
            <a:pPr algn="ctr"/>
            <a:r>
              <a:rPr lang="en-US" sz="1600" dirty="0"/>
              <a:t>learners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03195-6A60-474A-8787-68DD03A5EBCE}"/>
              </a:ext>
            </a:extLst>
          </p:cNvPr>
          <p:cNvSpPr txBox="1"/>
          <p:nvPr/>
        </p:nvSpPr>
        <p:spPr>
          <a:xfrm flipH="1">
            <a:off x="6002681" y="4932907"/>
            <a:ext cx="1507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Second-level </a:t>
            </a:r>
          </a:p>
          <a:p>
            <a:pPr algn="ctr"/>
            <a:r>
              <a:rPr lang="en-US" sz="1600" dirty="0"/>
              <a:t>learner OR meta learner</a:t>
            </a:r>
          </a:p>
        </p:txBody>
      </p:sp>
    </p:spTree>
    <p:extLst>
      <p:ext uri="{BB962C8B-B14F-4D97-AF65-F5344CB8AC3E}">
        <p14:creationId xmlns:p14="http://schemas.microsoft.com/office/powerpoint/2010/main" val="30495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level hierarchy most common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ML model can be used to aggregate the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to use linear regression for regression and logistic regression for 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models to learn how to harness the variety of predictions made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model complexity resides at lower-level ensemble member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6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 - dataset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– same for all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Diversity comes from various different machine learning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models that are learned in different ways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ensures they make different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have less correlated prediction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4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 vs Boosting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27" y="2184169"/>
            <a:ext cx="2907696" cy="323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36" y="2219165"/>
            <a:ext cx="2971800" cy="3202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FB761-CC26-40F8-9483-6D74930FF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249" y="2208270"/>
            <a:ext cx="2971800" cy="3285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4638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Main Assumption: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Combining many weak predictors to produce an ensemble predictor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i="1" dirty="0"/>
              <a:t>training dataset for each subsequent classifier increasingly focuses on instances misclassified by previously generated classifiers.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5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Models are fit and added to the ensemble sequentially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Second model attempts to correct the predictions of the first model, the third corrects the second model, and so 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Weights</a:t>
            </a:r>
            <a:r>
              <a:rPr lang="en-US" dirty="0"/>
              <a:t>: contributions are weighed proportional to their performance or capability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2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classifier </a:t>
            </a:r>
            <a:r>
              <a:rPr lang="en-US" i="1" dirty="0"/>
              <a:t>G</a:t>
            </a:r>
            <a:r>
              <a:rPr lang="en-US" i="1" baseline="-25000" dirty="0"/>
              <a:t>m</a:t>
            </a:r>
            <a:r>
              <a:rPr lang="en-US" i="1" dirty="0"/>
              <a:t>(</a:t>
            </a:r>
            <a:r>
              <a:rPr lang="en-US" b="1" i="1" dirty="0"/>
              <a:t>x</a:t>
            </a:r>
            <a:r>
              <a:rPr lang="en-US" i="1" dirty="0"/>
              <a:t>)</a:t>
            </a:r>
            <a:r>
              <a:rPr lang="en-US" dirty="0"/>
              <a:t> is trained from a weighted sample of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Biased training sample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Instances (training examples) with high error are weighted higher than those with lower error</a:t>
            </a:r>
          </a:p>
          <a:p>
            <a:pPr lvl="1"/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Difficult instances get more attention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the motivation behind boosting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b="1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Boosting, Bagging</a:t>
            </a:r>
            <a:r>
              <a:rPr lang="en-US" dirty="0"/>
              <a:t>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Objective: develop a “strong-learner” from several “weak-learners”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Training dataset remains same.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04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41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boosting): </a:t>
            </a:r>
            <a:r>
              <a:rPr lang="en-US" dirty="0">
                <a:solidFill>
                  <a:srgbClr val="E46102"/>
                </a:solidFill>
              </a:rPr>
              <a:t>among first successful boosting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similar):  </a:t>
            </a:r>
            <a:r>
              <a:rPr lang="en-US" dirty="0">
                <a:solidFill>
                  <a:srgbClr val="E46102"/>
                </a:solidFill>
              </a:rPr>
              <a:t>most effective techniques for classification and regression on tabular (structured) data</a:t>
            </a:r>
            <a:endParaRPr lang="en-US" altLang="en-US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Remember decision trees?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en-US" dirty="0">
              <a:solidFill>
                <a:srgbClr val="E46102"/>
              </a:solidFill>
            </a:endParaRPr>
          </a:p>
          <a:p>
            <a:endParaRPr lang="en-US" altLang="en-US" dirty="0">
              <a:solidFill>
                <a:srgbClr val="E4610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0C540-BCE3-40FC-8739-43F123DECA40}"/>
              </a:ext>
            </a:extLst>
          </p:cNvPr>
          <p:cNvGrpSpPr/>
          <p:nvPr/>
        </p:nvGrpSpPr>
        <p:grpSpPr>
          <a:xfrm>
            <a:off x="4632821" y="2575476"/>
            <a:ext cx="6812180" cy="3519383"/>
            <a:chOff x="2808114" y="2152966"/>
            <a:chExt cx="6812180" cy="351938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A246F3-FB26-40C4-9D57-ECBCEDE5B505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25D22C-0566-423D-8617-30C5B68B26BC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2F9D3E-B2F6-4519-A592-B916E057A702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DA17646-5211-44F2-B576-83EE8FC0FED1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861C22C-BC83-4916-9A8D-DDD5C65F819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E75385B-78BD-4AF8-932E-4C05E0932E93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754DB4E-5C71-4535-B9E0-FEF6DF183142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6DC1E1-3540-4633-A37C-A3140310A4C1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6A14E6D-6335-44B4-96C0-BB9E34FAF80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6A81629-1523-4BE4-B517-2CE21EDDF958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72C0033-F5F1-4BCE-81C0-ADC7EE68AF3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1A9B0BD-E237-4DCC-955A-1828A3CB60B9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F04BC06-CB9A-48C2-9631-D9197E3CB410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E9A66D7-142F-4497-8F6A-88B3221F078A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C04E58-C8E7-4D1D-B44A-D40A7FA411E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689027-E6F4-4EE3-A7C2-FF53A8469721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614C9A-67F5-4E6E-878C-B7446C05003F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29B45B-B081-4C7A-970E-3C2FDF8885BF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ED0E6B-AE91-4F36-8781-090660F2E501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A2B397-A2A8-4B66-9173-7E5A8603B434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999243" y="3624889"/>
            <a:ext cx="308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</a:t>
            </a:r>
          </a:p>
        </p:txBody>
      </p:sp>
    </p:spTree>
    <p:extLst>
      <p:ext uri="{BB962C8B-B14F-4D97-AF65-F5344CB8AC3E}">
        <p14:creationId xmlns:p14="http://schemas.microsoft.com/office/powerpoint/2010/main" val="428664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</a:t>
            </a:r>
          </a:p>
        </p:txBody>
      </p:sp>
    </p:spTree>
    <p:extLst>
      <p:ext uri="{BB962C8B-B14F-4D97-AF65-F5344CB8AC3E}">
        <p14:creationId xmlns:p14="http://schemas.microsoft.com/office/powerpoint/2010/main" val="3453045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 = </a:t>
            </a:r>
            <a:r>
              <a:rPr lang="en-US" b="1" dirty="0"/>
              <a:t>STUMPS</a:t>
            </a:r>
          </a:p>
        </p:txBody>
      </p:sp>
    </p:spTree>
    <p:extLst>
      <p:ext uri="{BB962C8B-B14F-4D97-AF65-F5344CB8AC3E}">
        <p14:creationId xmlns:p14="http://schemas.microsoft.com/office/powerpoint/2010/main" val="2770192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989815" y="1970202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STUMPS bad at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86" y="2117136"/>
            <a:ext cx="4537527" cy="38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sized 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CAB720-338E-4DC3-9DFD-59444C0E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01" y="3712175"/>
            <a:ext cx="4429494" cy="2176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058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0273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BA60A-E2A5-4176-8237-907706CE512F}"/>
              </a:ext>
            </a:extLst>
          </p:cNvPr>
          <p:cNvSpPr txBox="1"/>
          <p:nvPr/>
        </p:nvSpPr>
        <p:spPr>
          <a:xfrm>
            <a:off x="7871381" y="3233393"/>
            <a:ext cx="3275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Basis of AdaBoost!</a:t>
            </a:r>
          </a:p>
        </p:txBody>
      </p:sp>
    </p:spTree>
    <p:extLst>
      <p:ext uri="{BB962C8B-B14F-4D97-AF65-F5344CB8AC3E}">
        <p14:creationId xmlns:p14="http://schemas.microsoft.com/office/powerpoint/2010/main" val="410479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Ensemble Classifiers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Theory: 40-45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practice + Questions – 15-20 mins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Pop-quiz - 10 mins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weak classifier trained on a random subset of total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Subsets can overlap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assigns weight to each training example.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Weight determines probability of </a:t>
            </a:r>
            <a:r>
              <a:rPr lang="en-US" dirty="0" err="1"/>
              <a:t>of</a:t>
            </a:r>
            <a:r>
              <a:rPr lang="en-US" dirty="0"/>
              <a:t> each example to occur in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1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Increases weight of misclassified training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examples make up a larger part of the next classifier’s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466" name="Picture 2" descr="AdaBoost_FinalClassifier">
            <a:extLst>
              <a:ext uri="{FF2B5EF4-FFF2-40B4-BE49-F238E27FC236}">
                <a16:creationId xmlns:a16="http://schemas.microsoft.com/office/drawing/2014/main" id="{80A53A87-CB57-474F-8F7A-84E636CA7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83" y="3894007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E8E8A-D568-4953-9376-19516A87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305" y="1657275"/>
            <a:ext cx="2971800" cy="4041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2" descr="AdaBoost_FinalClassifier">
            <a:extLst>
              <a:ext uri="{FF2B5EF4-FFF2-40B4-BE49-F238E27FC236}">
                <a16:creationId xmlns:a16="http://schemas.microsoft.com/office/drawing/2014/main" id="{08645ACD-1834-4FA8-A779-66FB75AB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12" y="1523166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1060516" y="3092240"/>
            <a:ext cx="6297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 = weak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h_t</a:t>
            </a:r>
            <a:r>
              <a:rPr lang="en-US" dirty="0"/>
              <a:t>(x) = output of weak classifier,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= weight applied to classifier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H(x) = linear combination of all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decision: looking at sign of this sum</a:t>
            </a:r>
          </a:p>
        </p:txBody>
      </p:sp>
    </p:spTree>
    <p:extLst>
      <p:ext uri="{BB962C8B-B14F-4D97-AF65-F5344CB8AC3E}">
        <p14:creationId xmlns:p14="http://schemas.microsoft.com/office/powerpoint/2010/main" val="572150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AdaBoost, errors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909686" y="1494398"/>
            <a:ext cx="978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classifier’s error rate, ‘</a:t>
            </a:r>
            <a:r>
              <a:rPr lang="en-US" dirty="0" err="1"/>
              <a:t>e_t</a:t>
            </a:r>
            <a:r>
              <a:rPr lang="en-US" dirty="0"/>
              <a:t>’: number of misclassifications over the training set / training set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99642-38AC-4608-A617-E975C75E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1" y="2226592"/>
            <a:ext cx="4314825" cy="375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50D02-C1A5-4654-8846-8CBE0CB03962}"/>
              </a:ext>
            </a:extLst>
          </p:cNvPr>
          <p:cNvSpPr txBox="1"/>
          <p:nvPr/>
        </p:nvSpPr>
        <p:spPr>
          <a:xfrm>
            <a:off x="936150" y="2447943"/>
            <a:ext cx="627643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Intuition about error 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as the error approaches 0. Better classifiers are given exponentially more 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=0 if the error rate is 0.5. A classifier with 50% accuracy is no better than random guessing, so we ignore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negative as error approaches 1. We give a negative weight to classifiers with worse than 50% accuracy. “Whatever that classifier says, do the opposite!”.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439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material on </a:t>
            </a:r>
            <a:r>
              <a:rPr lang="en-US" dirty="0" err="1"/>
              <a:t>towardsdatascience</a:t>
            </a:r>
            <a:r>
              <a:rPr lang="en-US" dirty="0"/>
              <a:t>, machinelearning.com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78546" y="2755619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Classifiers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Goal of Supervised Learning?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Minimize the probability of model prediction errors on </a:t>
            </a:r>
            <a:r>
              <a:rPr lang="en-US" altLang="en-US" sz="3200" b="1" i="1" u="sng" dirty="0">
                <a:solidFill>
                  <a:srgbClr val="FF3300"/>
                </a:solidFill>
              </a:rPr>
              <a:t>future</a:t>
            </a:r>
            <a:r>
              <a:rPr lang="en-US" altLang="en-US" sz="3200" dirty="0"/>
              <a:t> data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Two Competing Methodologies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one</a:t>
            </a:r>
            <a:r>
              <a:rPr lang="en-US" altLang="en-US" sz="2800" dirty="0"/>
              <a:t> really good model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Traditional approach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many</a:t>
            </a:r>
            <a:r>
              <a:rPr lang="en-US" altLang="en-US" sz="2800" dirty="0"/>
              <a:t> models and average the results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Ensemble learning (more recent)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Philosophy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Build many models and combine them.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Only through averaging do we get at the truth!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It’s too hard (</a:t>
            </a:r>
            <a:r>
              <a:rPr lang="en-US" altLang="en-US" i="1" dirty="0"/>
              <a:t>impossible</a:t>
            </a:r>
            <a:r>
              <a:rPr lang="en-US" altLang="en-US" dirty="0"/>
              <a:t>?) to build a single model that works best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Two types of approaches: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don’t use randomness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incorporate randomness</a:t>
            </a:r>
          </a:p>
        </p:txBody>
      </p:sp>
    </p:spTree>
    <p:extLst>
      <p:ext uri="{BB962C8B-B14F-4D97-AF65-F5344CB8AC3E}">
        <p14:creationId xmlns:p14="http://schemas.microsoft.com/office/powerpoint/2010/main" val="3223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How do I research for the right car? </a:t>
            </a:r>
          </a:p>
        </p:txBody>
      </p:sp>
    </p:spTree>
    <p:extLst>
      <p:ext uri="{BB962C8B-B14F-4D97-AF65-F5344CB8AC3E}">
        <p14:creationId xmlns:p14="http://schemas.microsoft.com/office/powerpoint/2010/main" val="2633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12228</TotalTime>
  <Words>1883</Words>
  <Application>Microsoft Macintosh PowerPoint</Application>
  <PresentationFormat>Widescreen</PresentationFormat>
  <Paragraphs>386</Paragraphs>
  <Slides>56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Equation</vt:lpstr>
      <vt:lpstr>PowerPoint Presentation</vt:lpstr>
      <vt:lpstr>PowerPoint Presentation</vt:lpstr>
      <vt:lpstr>This Lecture</vt:lpstr>
      <vt:lpstr>Classification Models</vt:lpstr>
      <vt:lpstr>Lecture Agenda</vt:lpstr>
      <vt:lpstr>Ensemble Classifiers</vt:lpstr>
      <vt:lpstr>Goal of Supervised Learning?</vt:lpstr>
      <vt:lpstr>Ensemble Philosophy</vt:lpstr>
      <vt:lpstr>Scenario 1 – Buy a Car</vt:lpstr>
      <vt:lpstr>Scenario 1 – Buy a Car</vt:lpstr>
      <vt:lpstr>Scenario 1 – Buy a Car</vt:lpstr>
      <vt:lpstr>Ensemble learning</vt:lpstr>
      <vt:lpstr>Scenario 2– Build health app</vt:lpstr>
      <vt:lpstr>Scenario 2– Build health app</vt:lpstr>
      <vt:lpstr>Scenario 2– Build health app</vt:lpstr>
      <vt:lpstr>Scenario 2– Build health app</vt:lpstr>
      <vt:lpstr>Scenario 2– Build health app</vt:lpstr>
      <vt:lpstr>Scenario 3– Guess the animal</vt:lpstr>
      <vt:lpstr>Scenario 3– Guess the animal</vt:lpstr>
      <vt:lpstr>Scenario 3– Guess the animal</vt:lpstr>
      <vt:lpstr>Scenario 3– Guess the animal</vt:lpstr>
      <vt:lpstr>Simple Ensemble techniques</vt:lpstr>
      <vt:lpstr>Simple Ensemble techniques</vt:lpstr>
      <vt:lpstr>Simple Ensemble techniques</vt:lpstr>
      <vt:lpstr>Ensemble Approaches</vt:lpstr>
      <vt:lpstr>Ensemble Approaches</vt:lpstr>
      <vt:lpstr>Bagging Ensemble Learning</vt:lpstr>
      <vt:lpstr>Bagging Ensemble Learning</vt:lpstr>
      <vt:lpstr>The Bagging Algorithm</vt:lpstr>
      <vt:lpstr>Bagging Details</vt:lpstr>
      <vt:lpstr>Bagging vs Stacking</vt:lpstr>
      <vt:lpstr>Stacking</vt:lpstr>
      <vt:lpstr>Stacking</vt:lpstr>
      <vt:lpstr>Stacking</vt:lpstr>
      <vt:lpstr>Stacking - dataset</vt:lpstr>
      <vt:lpstr>Bagging vs Stacking vs Boosting</vt:lpstr>
      <vt:lpstr>Boosting</vt:lpstr>
      <vt:lpstr>Boosting</vt:lpstr>
      <vt:lpstr>Boosting</vt:lpstr>
      <vt:lpstr>Boosting</vt:lpstr>
      <vt:lpstr>Boosting</vt:lpstr>
      <vt:lpstr>Boosting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</vt:lpstr>
      <vt:lpstr>AdaBoost</vt:lpstr>
      <vt:lpstr>AdaBoost</vt:lpstr>
      <vt:lpstr>AdaBoost, errors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1378</cp:revision>
  <cp:lastPrinted>2018-04-25T02:50:23Z</cp:lastPrinted>
  <dcterms:created xsi:type="dcterms:W3CDTF">2021-08-24T04:52:52Z</dcterms:created>
  <dcterms:modified xsi:type="dcterms:W3CDTF">2022-09-12T23:13:15Z</dcterms:modified>
</cp:coreProperties>
</file>