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66" r:id="rId2"/>
    <p:sldId id="298" r:id="rId3"/>
    <p:sldId id="1164" r:id="rId4"/>
    <p:sldId id="1326" r:id="rId5"/>
    <p:sldId id="1344" r:id="rId6"/>
    <p:sldId id="1332" r:id="rId7"/>
    <p:sldId id="1338" r:id="rId8"/>
    <p:sldId id="1339" r:id="rId9"/>
    <p:sldId id="1340" r:id="rId10"/>
    <p:sldId id="1345" r:id="rId11"/>
    <p:sldId id="1346" r:id="rId12"/>
    <p:sldId id="1347" r:id="rId13"/>
    <p:sldId id="1348" r:id="rId14"/>
    <p:sldId id="1349" r:id="rId15"/>
    <p:sldId id="1350" r:id="rId16"/>
    <p:sldId id="1364" r:id="rId17"/>
    <p:sldId id="1256" r:id="rId18"/>
    <p:sldId id="410" r:id="rId1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1164"/>
            <p14:sldId id="1326"/>
            <p14:sldId id="1344"/>
            <p14:sldId id="1332"/>
            <p14:sldId id="1338"/>
            <p14:sldId id="1339"/>
            <p14:sldId id="1340"/>
            <p14:sldId id="1345"/>
            <p14:sldId id="1346"/>
            <p14:sldId id="1347"/>
            <p14:sldId id="1348"/>
            <p14:sldId id="1349"/>
            <p14:sldId id="1350"/>
            <p14:sldId id="1364"/>
            <p14:sldId id="125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872" autoAdjust="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2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5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5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11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Dendrogram: Hierarchical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6" y="1469282"/>
            <a:ext cx="6491094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defTabSz="457200">
              <a:lnSpc>
                <a:spcPct val="90000"/>
              </a:lnSpc>
              <a:buClr>
                <a:srgbClr val="CCDDEA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Clustering obtained by cutting the dendrogram at a desired level: each </a:t>
            </a:r>
            <a:r>
              <a:rPr lang="en-US" altLang="zh-CN" sz="3200" dirty="0">
                <a:solidFill>
                  <a:srgbClr val="E461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/>
                <a:ea typeface="SimSun" panose="02010600030101010101" pitchFamily="2" charset="-122"/>
              </a:rPr>
              <a:t>connected</a:t>
            </a: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 component forms a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CD10556-86F7-344A-88F5-509783694154}"/>
              </a:ext>
            </a:extLst>
          </p:cNvPr>
          <p:cNvGrpSpPr>
            <a:grpSpLocks/>
          </p:cNvGrpSpPr>
          <p:nvPr/>
        </p:nvGrpSpPr>
        <p:grpSpPr bwMode="auto">
          <a:xfrm>
            <a:off x="7429499" y="2008187"/>
            <a:ext cx="4114800" cy="3602904"/>
            <a:chOff x="288" y="720"/>
            <a:chExt cx="4992" cy="307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C5E7E09A-6778-3841-8616-D26106FD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6441D2C-4BDB-CB4D-84E1-B26BE0F9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15B2938-9D5D-5747-9B48-379BC0D7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6F5B250-92DD-8640-8F2E-2BA369DC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E14886E-76C1-3F45-96DA-05BA7086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3E8F605-DB2C-FF4E-8780-6806FA0E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EE44BC1-48C6-5E49-B5AF-3F71DC25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98B395A-49E1-6144-A29D-19FEC385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E3CE4D9-2C0D-DB4F-9ED8-33EADB49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A353625-D31C-D647-8EEB-3040C9667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C5B2CB1-787B-874C-AB5D-E07A220C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1D7A5B9-7EDA-3345-BF39-FFB332CF8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7643E80-D723-284F-813C-9CE92C4BD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FA0A1D3-0C14-9F40-9C98-99E648551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ECF721A-630C-A240-9D81-1C8A8AB33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EA4599CA-79C8-A44C-A65E-79AA0F03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CD1FEC0-41BB-C84C-8D8F-8309C9E1B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B8A5589-E237-224D-AF47-D3E90F13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CE420DB-A3F7-7E4D-8318-B1A7BE086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2CA3D0A-68CE-5443-A8BC-BD191FD48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16ECE63-4D60-974E-95AA-00F21C084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59D3D0-E16B-FF45-BA6B-1504856A5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C8ECDA27-6FEB-2B48-AE55-01E45CA1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C1E9DA4-84D8-4B40-A8BD-447596E0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EC0C0ECA-4C15-A246-AA1F-BD48BA43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6B29BC40-8EAF-534B-80BD-8778C26F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FB4C7556-9E4C-F143-AE2A-AC6E828BC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8B96119D-0730-184F-9C8B-A0D07968E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F04E500-8D84-C047-881D-081BBE80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C48EE69-04B4-6048-B117-A8816D51E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6A4CE45-36F7-5942-90E3-F14F561B2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3F9C5BD5-BAAC-1142-905F-A27E4F463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361CD60-DE2C-CA49-9D9E-3D2FB24B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731631E4-0032-AC40-B6A9-22C89EBB0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8E164CA-F16E-7D4C-A2CC-844EAC3DF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D41A273A-FB67-0048-AD9C-4EF58DE58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9261BF1-D498-FB4C-BD8C-1AC424AE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69C6E382-4CFD-B546-BC55-A3FC9943A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B2841A77-DB6E-DD43-99AC-2F5287F1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>
            <a:extLst>
              <a:ext uri="{FF2B5EF4-FFF2-40B4-BE49-F238E27FC236}">
                <a16:creationId xmlns:a16="http://schemas.microsoft.com/office/drawing/2014/main" id="{63984CF8-660D-A54B-8882-9536DB5B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899" y="4098920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2B08AF61-14FE-0B46-97F6-B9C5026C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15" y="5281682"/>
            <a:ext cx="13716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47">
            <a:extLst>
              <a:ext uri="{FF2B5EF4-FFF2-40B4-BE49-F238E27FC236}">
                <a16:creationId xmlns:a16="http://schemas.microsoft.com/office/drawing/2014/main" id="{9F67A9D5-356F-1646-983C-1EE1CCA0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615" y="5281682"/>
            <a:ext cx="12954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48">
            <a:extLst>
              <a:ext uri="{FF2B5EF4-FFF2-40B4-BE49-F238E27FC236}">
                <a16:creationId xmlns:a16="http://schemas.microsoft.com/office/drawing/2014/main" id="{6B9C55DC-A9D5-2942-917F-295BD556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415" y="5280168"/>
            <a:ext cx="3810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49">
            <a:extLst>
              <a:ext uri="{FF2B5EF4-FFF2-40B4-BE49-F238E27FC236}">
                <a16:creationId xmlns:a16="http://schemas.microsoft.com/office/drawing/2014/main" id="{FF255671-A6DC-4747-88A7-59BB5AAA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815" y="5280168"/>
            <a:ext cx="8382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3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Starts with each doc in a separate cluster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then repeatedly joins the </a:t>
            </a:r>
            <a:r>
              <a:rPr lang="en-US" altLang="en-US" sz="3200" i="1" u="sng" dirty="0">
                <a:solidFill>
                  <a:srgbClr val="000000"/>
                </a:solidFill>
                <a:latin typeface="Calibri" panose="020F0502020204030204"/>
              </a:rPr>
              <a:t>closest pair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of clusters,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3400" dirty="0">
              <a:solidFill>
                <a:srgbClr val="00A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3400" dirty="0">
                <a:solidFill>
                  <a:srgbClr val="E46102"/>
                </a:solidFill>
                <a:latin typeface="Calibri" panose="020F0502020204030204"/>
              </a:rPr>
              <a:t>			How to measure distance of clusters??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92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Closest pair of clusters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Many variants to defining closest pair of clusters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Single-link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“closest” points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 (single-link)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Complete-link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“furthest” points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</a:rPr>
              <a:t>Centroid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centroids (centers of gravity)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(Average-link)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Average distance between pairs of elements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63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Use maximum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Can result in “straggly” (long and thin) clusters due to chaining effect.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30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DA6538-EE15-BA4A-9020-8942F040E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22139"/>
              </p:ext>
            </p:extLst>
          </p:nvPr>
        </p:nvGraphicFramePr>
        <p:xfrm>
          <a:off x="3068782" y="2279343"/>
          <a:ext cx="4897582" cy="88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373300" imgH="7315200" progId="Equation.3">
                  <p:embed/>
                </p:oleObj>
              </mc:Choice>
              <mc:Fallback>
                <p:oleObj name="Equation" r:id="rId3" imgW="40373300" imgH="731520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D50E4D50-106A-B44E-B060-F36EC77C5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82" y="2279343"/>
                        <a:ext cx="4897582" cy="8871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160D8E9-AFB1-4744-B792-76D658752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30135"/>
              </p:ext>
            </p:extLst>
          </p:nvPr>
        </p:nvGraphicFramePr>
        <p:xfrm>
          <a:off x="2147454" y="5172798"/>
          <a:ext cx="8111837" cy="6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08300" imgH="5562600" progId="Equation.3">
                  <p:embed/>
                </p:oleObj>
              </mc:Choice>
              <mc:Fallback>
                <p:oleObj name="Equation" r:id="rId5" imgW="66408300" imgH="5562600" progId="Equation.3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94F281D5-40DA-1C41-A28C-B9CF7DCFD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4" y="5172798"/>
                        <a:ext cx="8111837" cy="6804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20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38624A37-477A-8445-B2F5-16DC9558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A18613EF-C0E8-8241-8447-3B5CDCDD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ECDCCD79-102C-E44B-967B-B185CA1D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FDBDB4EE-A381-7644-A335-0FCC583A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E640287A-3C5F-F748-8B46-A013106C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9CF0FCE3-679D-E643-B613-85FDA09CC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2CF60E8B-B0C6-0B4F-9603-C8AF5A72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08FA4A47-5D63-7147-9DDB-1114B21A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6B565C25-28F2-B145-B932-0319B7C2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07FCBE32-C730-284C-905F-D9BCDB15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0D103BAF-B7E5-434B-9FC6-AF39F057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80AEBC2E-4FDB-9444-B623-20559BC8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63ADD568-5B4B-8D4F-AC92-9509AC4A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1" y="25838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FAC00D23-929E-C44E-9BC9-C4D92307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91" y="40316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17BAEFA9-9037-684F-88CE-FB62CD87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79" y="1986973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9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Use minimum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Makes “tighter,” spherical clusters that are typically preferable.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28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1AF0A6D-CF10-8341-81F0-D486A6741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14045"/>
              </p:ext>
            </p:extLst>
          </p:nvPr>
        </p:nvGraphicFramePr>
        <p:xfrm>
          <a:off x="3567472" y="2202875"/>
          <a:ext cx="5057055" cy="87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373300" imgH="7023100" progId="Equation.3">
                  <p:embed/>
                </p:oleObj>
              </mc:Choice>
              <mc:Fallback>
                <p:oleObj name="Equation" r:id="rId3" imgW="40373300" imgH="70231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70D1C7CF-144D-CC46-AFCC-A6F855E8A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72" y="2202875"/>
                        <a:ext cx="5057055" cy="87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A86DE39-2218-DE4E-A94E-B018D7D3F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23575"/>
              </p:ext>
            </p:extLst>
          </p:nvPr>
        </p:nvGraphicFramePr>
        <p:xfrm>
          <a:off x="2269497" y="4828311"/>
          <a:ext cx="8076097" cy="68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5824100" imgH="5562600" progId="Equation.3">
                  <p:embed/>
                </p:oleObj>
              </mc:Choice>
              <mc:Fallback>
                <p:oleObj name="Equation" r:id="rId5" imgW="65824100" imgH="5562600" progId="Equation.3">
                  <p:embed/>
                  <p:pic>
                    <p:nvPicPr>
                      <p:cNvPr id="17412" name="Object 5">
                        <a:extLst>
                          <a:ext uri="{FF2B5EF4-FFF2-40B4-BE49-F238E27FC236}">
                            <a16:creationId xmlns:a16="http://schemas.microsoft.com/office/drawing/2014/main" id="{F8E73EE9-3082-E049-8925-443D9F945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97" y="4828311"/>
                        <a:ext cx="8076097" cy="68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6">
            <a:extLst>
              <a:ext uri="{FF2B5EF4-FFF2-40B4-BE49-F238E27FC236}">
                <a16:creationId xmlns:a16="http://schemas.microsoft.com/office/drawing/2014/main" id="{A15B248A-83E4-5048-BA58-3454690D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i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59A5565-E3F9-9E46-B457-EBBC3AC0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5068B7C0-C6A7-3441-B046-DCA003D1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k</a:t>
            </a: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6FF2CD5D-2DED-A943-A362-D2481087CD30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862945" y="6050604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806AF519-2C38-8040-B857-DBC0A44384DD}"/>
              </a:ext>
            </a:extLst>
          </p:cNvPr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7148945" y="6050604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424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Oval 6">
            <a:extLst>
              <a:ext uri="{FF2B5EF4-FFF2-40B4-BE49-F238E27FC236}">
                <a16:creationId xmlns:a16="http://schemas.microsoft.com/office/drawing/2014/main" id="{B6658AE4-F5AC-5640-9A0E-23DBFEF4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81C43D1D-E7AC-6B46-A2A0-8212B81D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C98C8AA3-B69D-2548-A78D-8042C949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79D27CAF-1854-0A47-939E-0FFA4009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56985A51-4963-0D45-AD4D-37AAB105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5168705D-1BC0-AC45-92ED-D478B12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75BD495-F0B7-2447-8CC8-C35B2480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DF3A549D-AB9A-5E49-9EC4-8A75A1AC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E00B0DB6-E3BD-A44C-8E79-1D1D976D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9B8F716D-1985-1349-8851-35F256C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012E836A-F1DB-694A-9ADA-C3C179D5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37226E90-24D3-7048-84B9-9E4177E1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18">
            <a:extLst>
              <a:ext uri="{FF2B5EF4-FFF2-40B4-BE49-F238E27FC236}">
                <a16:creationId xmlns:a16="http://schemas.microsoft.com/office/drawing/2014/main" id="{8C8065DF-6F1E-6345-820B-E1E9B715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46" y="2423535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64452077-6308-9F47-A940-B2B05E61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59" y="2421948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A0F87A83-6BE1-4C4E-9493-BBE2DE0B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46" y="1979035"/>
            <a:ext cx="4876800" cy="3657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</a:t>
            </a:r>
            <a:r>
              <a:rPr lang="en-US" dirty="0" err="1"/>
              <a:t>HandsOn</a:t>
            </a:r>
            <a:r>
              <a:rPr lang="en-US" dirty="0"/>
              <a:t> machine learning 2</a:t>
            </a:r>
            <a:r>
              <a:rPr lang="en-US" baseline="30000" dirty="0"/>
              <a:t>nd</a:t>
            </a:r>
            <a:r>
              <a:rPr lang="en-US" dirty="0"/>
              <a:t> edition, Slides from Jing Gao.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far…learned and applied K-means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“right” number of clusters is part of the problem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Given data, partition into an “appropriate” number of subsets.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E.g., for query results - ideal value of K not known up front - though UI may impose limits.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usually take an algorithm for one flavor and convert to the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Say, the results of a query.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Solve an optimization problem: penalize having lots of clusters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55000"/>
              <a:buFont typeface="Wingdings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application dependent, e.g., compressed summary of search results list.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Tradeoff between having more clusters (better focus within each cluster) and having too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14627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Given a clustering, 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Benefit</a:t>
            </a:r>
            <a:r>
              <a:rPr lang="en-US" altLang="en-US" sz="3400" dirty="0">
                <a:solidFill>
                  <a:srgbClr val="000000"/>
                </a:solidFill>
              </a:rPr>
              <a:t> for a doc to be some inverse distance to its centroid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Total Benefit</a:t>
            </a:r>
            <a:r>
              <a:rPr lang="en-US" altLang="en-US" sz="3400" dirty="0">
                <a:solidFill>
                  <a:srgbClr val="000000"/>
                </a:solidFill>
              </a:rPr>
              <a:t> to be the sum of the individual doc Benefits.</a:t>
            </a:r>
          </a:p>
        </p:txBody>
      </p:sp>
    </p:spTree>
    <p:extLst>
      <p:ext uri="{BB962C8B-B14F-4D97-AF65-F5344CB8AC3E}">
        <p14:creationId xmlns:p14="http://schemas.microsoft.com/office/powerpoint/2010/main" val="38661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Penalize lots of clusters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For each cluster, we have a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Thus for a clustering with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clusters,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Total 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is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Define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of a clustering to be =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en-US" dirty="0">
                <a:solidFill>
                  <a:srgbClr val="990033"/>
                </a:solidFill>
                <a:latin typeface="Calibri" panose="020F0502020204030204"/>
              </a:rPr>
              <a:t>Total Benefit - Total Cost.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Find the clustering of highest value, over all choices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Total benefit increases with increasing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. But can stop when it doesn’t increase by “much”. The Cost term enforces this.</a:t>
            </a:r>
          </a:p>
        </p:txBody>
      </p:sp>
    </p:spTree>
    <p:extLst>
      <p:ext uri="{BB962C8B-B14F-4D97-AF65-F5344CB8AC3E}">
        <p14:creationId xmlns:p14="http://schemas.microsoft.com/office/powerpoint/2010/main" val="315333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9D048-397F-0243-B508-BA1E06198F61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400175"/>
            <a:ext cx="11061323" cy="4776788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/>
              <a:t>Build a tree-based hierarchical taxonomy (</a:t>
            </a:r>
            <a:r>
              <a:rPr lang="en-US" altLang="en-US" sz="3000" i="1"/>
              <a:t>dendrogram</a:t>
            </a:r>
            <a:r>
              <a:rPr lang="en-US" altLang="en-US" sz="3000"/>
              <a:t>) from a set of documents.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91F85-A2DE-7941-AABF-E70FFD622BD2}"/>
              </a:ext>
            </a:extLst>
          </p:cNvPr>
          <p:cNvGrpSpPr>
            <a:grpSpLocks/>
          </p:cNvGrpSpPr>
          <p:nvPr/>
        </p:nvGrpSpPr>
        <p:grpSpPr bwMode="auto">
          <a:xfrm>
            <a:off x="1676399" y="2625689"/>
            <a:ext cx="8229197" cy="2174911"/>
            <a:chOff x="1056" y="1536"/>
            <a:chExt cx="3696" cy="1248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35FB509-9A1B-BE47-B53E-0B08CADAF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134CDA8-BD20-BD40-BF92-12F9498F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3958554-E1C6-274A-9476-4883165B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875613B-4555-874F-B3A9-8EE262329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6F37EAE-A117-744A-910D-B0326964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3356313-B345-C44A-A09D-2E039E290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3AD930E-59E1-E545-AB64-EDF5708F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48BE4C2-F2D3-2549-90AF-E73BB3934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9D27832-E2DD-1D42-898A-0C330D975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5BA7BE1-8145-BC42-9AFB-031C9BC3C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6721256-3092-D247-AB47-666EAE204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9FBC441-DAF0-5D4C-A69D-2BEFD551E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52A18DF-C6CE-8E47-987A-1B98389B3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FFB7D8-88DA-4644-99EC-27B76A7B4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8" name="Line 19">
                <a:extLst>
                  <a:ext uri="{FF2B5EF4-FFF2-40B4-BE49-F238E27FC236}">
                    <a16:creationId xmlns:a16="http://schemas.microsoft.com/office/drawing/2014/main" id="{07D296FD-7686-2947-8684-B89CA3C4F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20">
                <a:extLst>
                  <a:ext uri="{FF2B5EF4-FFF2-40B4-BE49-F238E27FC236}">
                    <a16:creationId xmlns:a16="http://schemas.microsoft.com/office/drawing/2014/main" id="{FD61F8E4-D1D2-F14C-A090-6AB6DA87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0E6D75DA-9A64-9D4C-A10E-03AADFB83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287CDAC0-2CC8-3D42-9E5D-2EBA42BAC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5CEC206A-8950-2D4E-87CC-AC5E3F5A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833E01D-4C52-F942-82ED-8C938E7DA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81DC061D-56BE-5748-8E5D-6DEF62C01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FC6B8A24-8F0F-6D4C-B7C6-0CBBB5206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415134B9-7488-7C4A-A9F0-55978BC1A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015DD2B1-A556-2142-A93D-D7F9E7473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76A8A93A-834A-F84E-9CE8-ED18B44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">
              <a:extLst>
                <a:ext uri="{FF2B5EF4-FFF2-40B4-BE49-F238E27FC236}">
                  <a16:creationId xmlns:a16="http://schemas.microsoft.com/office/drawing/2014/main" id="{FBE778B3-FBA9-6349-A9D9-A3906C90A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3A10E271-3CBF-6F48-BC99-D85CE317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32">
                <a:extLst>
                  <a:ext uri="{FF2B5EF4-FFF2-40B4-BE49-F238E27FC236}">
                    <a16:creationId xmlns:a16="http://schemas.microsoft.com/office/drawing/2014/main" id="{E56131B6-D30F-F541-A228-7E0B6EC8A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3">
              <a:extLst>
                <a:ext uri="{FF2B5EF4-FFF2-40B4-BE49-F238E27FC236}">
                  <a16:creationId xmlns:a16="http://schemas.microsoft.com/office/drawing/2014/main" id="{B0933A61-795E-EE40-BBF8-D3D032A17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id="{13EC2CAC-2482-CD4B-A642-F864FDD0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5">
                <a:extLst>
                  <a:ext uri="{FF2B5EF4-FFF2-40B4-BE49-F238E27FC236}">
                    <a16:creationId xmlns:a16="http://schemas.microsoft.com/office/drawing/2014/main" id="{E75E1B52-BB1D-3949-95BA-23A2DCEC9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EDF886DA-F97B-EF43-8F7B-5041D10DE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415E444C-F366-904E-A37B-E564BA52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D75569EC-A22F-5541-AAFE-6D9458B53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Text Box 39">
            <a:extLst>
              <a:ext uri="{FF2B5EF4-FFF2-40B4-BE49-F238E27FC236}">
                <a16:creationId xmlns:a16="http://schemas.microsoft.com/office/drawing/2014/main" id="{CA9C715B-F14A-654C-A764-5C54EFEC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13" y="5691576"/>
            <a:ext cx="608407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E56618"/>
                </a:solidFill>
              </a:rPr>
              <a:t>How could you do this with k-means?</a:t>
            </a:r>
          </a:p>
        </p:txBody>
      </p:sp>
    </p:spTree>
    <p:extLst>
      <p:ext uri="{BB962C8B-B14F-4D97-AF65-F5344CB8AC3E}">
        <p14:creationId xmlns:p14="http://schemas.microsoft.com/office/powerpoint/2010/main" val="2136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algorithms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1264" y="1712171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Agglomerative (bottom-up):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each document being a single cluster.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all documents belong to the same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Divisive (top-down):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all documents belong to the same cluster.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each node forms a cluster on its own.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Could be a recursive application of k-means like algorithms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Does not require the number of clusters </a:t>
            </a:r>
            <a:r>
              <a:rPr lang="en-US" altLang="zh-CN" b="1" i="1" dirty="0">
                <a:solidFill>
                  <a:srgbClr val="E46102"/>
                </a:solidFill>
                <a:latin typeface="Calibri" panose="020F0502020204030204"/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in advance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Needs a termination/readout condition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Assumes a similarity function for determining the similarity of two instances.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Starts with all instances in a separate cluster and then repeatedly joins the two clusters that are most similar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</p:txBody>
      </p:sp>
    </p:spTree>
    <p:extLst>
      <p:ext uri="{BB962C8B-B14F-4D97-AF65-F5344CB8AC3E}">
        <p14:creationId xmlns:p14="http://schemas.microsoft.com/office/powerpoint/2010/main" val="333669741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15071</TotalTime>
  <Words>696</Words>
  <Application>Microsoft Macintosh PowerPoint</Application>
  <PresentationFormat>Widescreen</PresentationFormat>
  <Paragraphs>97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Gothic</vt:lpstr>
      <vt:lpstr>Arial</vt:lpstr>
      <vt:lpstr>Calibri</vt:lpstr>
      <vt:lpstr>Georgia</vt:lpstr>
      <vt:lpstr>Lucida Sans</vt:lpstr>
      <vt:lpstr>System Font Regular</vt:lpstr>
      <vt:lpstr>Times New Roman</vt:lpstr>
      <vt:lpstr>Wingdings</vt:lpstr>
      <vt:lpstr>RIT</vt:lpstr>
      <vt:lpstr>Equation</vt:lpstr>
      <vt:lpstr>PowerPoint Presentation</vt:lpstr>
      <vt:lpstr>Lecture Agenda</vt:lpstr>
      <vt:lpstr>Hierarchical Clustering Models</vt:lpstr>
      <vt:lpstr>K not specified in advance</vt:lpstr>
      <vt:lpstr>K not specified in advance</vt:lpstr>
      <vt:lpstr>Penalize lots of clusters</vt:lpstr>
      <vt:lpstr>Hierarchical Clustering</vt:lpstr>
      <vt:lpstr>Hierarchical Clustering algorithms</vt:lpstr>
      <vt:lpstr>Hierarchical Agglomerative Clustering (HAC)</vt:lpstr>
      <vt:lpstr>Dendrogram: Hierarchical Clustering</vt:lpstr>
      <vt:lpstr>Hierarchical Agglomerative Clustering (HAC)</vt:lpstr>
      <vt:lpstr>Closest pair of clusters</vt:lpstr>
      <vt:lpstr>Single Link Agglomerative Clustering</vt:lpstr>
      <vt:lpstr>Single Link Example</vt:lpstr>
      <vt:lpstr>Complete Link Agglomerative Clustering</vt:lpstr>
      <vt:lpstr>Complete Link Example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1564</cp:revision>
  <cp:lastPrinted>2018-04-25T02:50:23Z</cp:lastPrinted>
  <dcterms:created xsi:type="dcterms:W3CDTF">2021-08-24T04:52:52Z</dcterms:created>
  <dcterms:modified xsi:type="dcterms:W3CDTF">2022-09-12T23:13:59Z</dcterms:modified>
</cp:coreProperties>
</file>