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9"/>
  </p:notesMasterIdLst>
  <p:handoutMasterIdLst>
    <p:handoutMasterId r:id="rId50"/>
  </p:handoutMasterIdLst>
  <p:sldIdLst>
    <p:sldId id="266" r:id="rId2"/>
    <p:sldId id="382" r:id="rId3"/>
    <p:sldId id="362" r:id="rId4"/>
    <p:sldId id="425" r:id="rId5"/>
    <p:sldId id="411" r:id="rId6"/>
    <p:sldId id="406" r:id="rId7"/>
    <p:sldId id="426" r:id="rId8"/>
    <p:sldId id="407" r:id="rId9"/>
    <p:sldId id="386" r:id="rId10"/>
    <p:sldId id="389" r:id="rId11"/>
    <p:sldId id="416" r:id="rId12"/>
    <p:sldId id="385" r:id="rId13"/>
    <p:sldId id="364" r:id="rId14"/>
    <p:sldId id="367" r:id="rId15"/>
    <p:sldId id="368" r:id="rId16"/>
    <p:sldId id="366" r:id="rId17"/>
    <p:sldId id="383" r:id="rId18"/>
    <p:sldId id="369" r:id="rId19"/>
    <p:sldId id="370" r:id="rId20"/>
    <p:sldId id="377" r:id="rId21"/>
    <p:sldId id="384" r:id="rId22"/>
    <p:sldId id="391" r:id="rId23"/>
    <p:sldId id="375" r:id="rId24"/>
    <p:sldId id="392" r:id="rId25"/>
    <p:sldId id="427" r:id="rId26"/>
    <p:sldId id="428" r:id="rId27"/>
    <p:sldId id="429" r:id="rId28"/>
    <p:sldId id="417" r:id="rId29"/>
    <p:sldId id="430" r:id="rId30"/>
    <p:sldId id="431" r:id="rId31"/>
    <p:sldId id="413" r:id="rId32"/>
    <p:sldId id="414" r:id="rId33"/>
    <p:sldId id="433" r:id="rId34"/>
    <p:sldId id="432" r:id="rId35"/>
    <p:sldId id="415" r:id="rId36"/>
    <p:sldId id="418" r:id="rId37"/>
    <p:sldId id="402" r:id="rId38"/>
    <p:sldId id="419" r:id="rId39"/>
    <p:sldId id="420" r:id="rId40"/>
    <p:sldId id="421" r:id="rId41"/>
    <p:sldId id="393" r:id="rId42"/>
    <p:sldId id="379" r:id="rId43"/>
    <p:sldId id="380" r:id="rId44"/>
    <p:sldId id="394" r:id="rId45"/>
    <p:sldId id="423" r:id="rId46"/>
    <p:sldId id="424" r:id="rId47"/>
    <p:sldId id="422" r:id="rId48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382"/>
            <p14:sldId id="362"/>
            <p14:sldId id="425"/>
            <p14:sldId id="411"/>
            <p14:sldId id="406"/>
            <p14:sldId id="426"/>
            <p14:sldId id="407"/>
            <p14:sldId id="386"/>
            <p14:sldId id="389"/>
            <p14:sldId id="416"/>
            <p14:sldId id="385"/>
            <p14:sldId id="364"/>
            <p14:sldId id="367"/>
            <p14:sldId id="368"/>
            <p14:sldId id="366"/>
            <p14:sldId id="383"/>
            <p14:sldId id="369"/>
            <p14:sldId id="370"/>
            <p14:sldId id="377"/>
            <p14:sldId id="384"/>
            <p14:sldId id="391"/>
            <p14:sldId id="375"/>
            <p14:sldId id="392"/>
            <p14:sldId id="427"/>
            <p14:sldId id="428"/>
            <p14:sldId id="429"/>
            <p14:sldId id="417"/>
            <p14:sldId id="430"/>
            <p14:sldId id="431"/>
            <p14:sldId id="413"/>
            <p14:sldId id="414"/>
            <p14:sldId id="433"/>
            <p14:sldId id="432"/>
            <p14:sldId id="415"/>
            <p14:sldId id="418"/>
            <p14:sldId id="402"/>
            <p14:sldId id="419"/>
            <p14:sldId id="420"/>
            <p14:sldId id="421"/>
            <p14:sldId id="393"/>
            <p14:sldId id="379"/>
            <p14:sldId id="380"/>
            <p14:sldId id="394"/>
            <p14:sldId id="423"/>
            <p14:sldId id="424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5328" autoAdjust="0"/>
  </p:normalViewPr>
  <p:slideViewPr>
    <p:cSldViewPr snapToGrid="0" snapToObjects="1">
      <p:cViewPr varScale="1">
        <p:scale>
          <a:sx n="137" d="100"/>
          <a:sy n="137" d="100"/>
        </p:scale>
        <p:origin x="896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27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2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30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6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79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32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65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52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0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56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41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8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14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20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50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44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05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963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35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68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83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25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70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6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76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223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377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20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45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311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60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402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964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627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964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127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97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entities should not be multiplied beyond necessity, sometimes inaccurately paraphrased as 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93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3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38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79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4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6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tree-algorithms-id3-c4-5-c5-0-and-car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image" Target="../media/image13.tmp"/><Relationship Id="rId7" Type="http://schemas.openxmlformats.org/officeDocument/2006/relationships/image" Target="../media/image17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image" Target="../media/image13.tmp"/><Relationship Id="rId7" Type="http://schemas.openxmlformats.org/officeDocument/2006/relationships/image" Target="../media/image17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Relationship Id="rId9" Type="http://schemas.openxmlformats.org/officeDocument/2006/relationships/image" Target="../media/image19.tm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ccam's_razor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6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Decision Surface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can produce nonlinear decision surfaces: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Alternative to other classifiers we have studied because they are data-driven and can give arbitrarily high levels of precision on the training data.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But… generalization becomes a challenge.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116D08-1D3B-42E2-AEF4-1EC92AE1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335696" y="3604323"/>
            <a:ext cx="2441269" cy="2403272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9CA0767-C67E-4ED8-98EA-2130037D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415037" y="3339243"/>
            <a:ext cx="3190875" cy="3000375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842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3200" b="1" dirty="0">
                <a:solidFill>
                  <a:srgbClr val="E46102"/>
                </a:solidFill>
              </a:rPr>
              <a:t>Specific Example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67725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07B3B0-9DFC-4979-BAF2-C6DC59FE26AB}"/>
              </a:ext>
            </a:extLst>
          </p:cNvPr>
          <p:cNvGrpSpPr/>
          <p:nvPr/>
        </p:nvGrpSpPr>
        <p:grpSpPr>
          <a:xfrm>
            <a:off x="2808114" y="2152966"/>
            <a:ext cx="6812180" cy="3519383"/>
            <a:chOff x="2808114" y="2152966"/>
            <a:chExt cx="6812180" cy="35193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EB4B1D9-AE66-4AAF-8349-2A13F22A0D90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75E7FF-CEF8-4962-A2C3-502713940609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983C83-053D-4AFF-9F69-2094597A503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8C312B2-8AF3-47D6-8CDC-A603EF63B269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92F61EA-4A7D-4068-B3E2-374BA3A84965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CC9B3FE-40F4-42BE-AF8F-BB21F0E1ED91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60ACABF-3E49-4FA2-B030-D6484723390E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FC27580-9121-42E4-911F-1CB5D85830A2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A48B8B5-F232-4F3A-B0FE-2E1ECDC80FC9}"/>
                  </a:ext>
                </a:extLst>
              </p:cNvPr>
              <p:cNvCxnSpPr>
                <a:stCxn id="3" idx="2"/>
                <a:endCxn id="6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9B34BB8-5CAB-41D2-923C-3314DD4A1E70}"/>
                  </a:ext>
                </a:extLst>
              </p:cNvPr>
              <p:cNvCxnSpPr>
                <a:cxnSpLocks/>
                <a:stCxn id="3" idx="2"/>
                <a:endCxn id="7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99288B-CEAF-4EF1-AF0E-013C30915A9A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F3F893A-0E92-49A1-9DD3-0BC035F16E4E}"/>
                  </a:ext>
                </a:extLst>
              </p:cNvPr>
              <p:cNvCxnSpPr>
                <a:cxnSpLocks/>
                <a:stCxn id="6" idx="2"/>
                <a:endCxn id="1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B2131B6-1BFF-4430-B31A-0AC9CDC7FC19}"/>
                  </a:ext>
                </a:extLst>
              </p:cNvPr>
              <p:cNvCxnSpPr>
                <a:cxnSpLocks/>
                <a:stCxn id="7" idx="2"/>
                <a:endCxn id="1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726E327-F597-43F4-8EF1-5E171A869D4B}"/>
                  </a:ext>
                </a:extLst>
              </p:cNvPr>
              <p:cNvCxnSpPr>
                <a:cxnSpLocks/>
                <a:stCxn id="7" idx="2"/>
                <a:endCxn id="1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1CDC0-6FC7-432B-BF8B-9C74364EE124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761755F-0FD3-47EF-B93E-35FDD257B614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3AC86-7375-43F7-89C3-CEBD9FE2E677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E0019F-6289-47FB-B9EC-1C9CCEF8254A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99BB1D-1483-4052-952F-94F18CBB8DB5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577E9B-79B4-4E9A-AFCF-54BF502A0323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5357C85-A80C-422C-9A19-DD88B84E72B1}"/>
              </a:ext>
            </a:extLst>
          </p:cNvPr>
          <p:cNvSpPr txBox="1"/>
          <p:nvPr/>
        </p:nvSpPr>
        <p:spPr>
          <a:xfrm>
            <a:off x="983407" y="1847724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possible Decision tree for the data</a:t>
            </a:r>
          </a:p>
        </p:txBody>
      </p:sp>
    </p:spTree>
    <p:extLst>
      <p:ext uri="{BB962C8B-B14F-4D97-AF65-F5344CB8AC3E}">
        <p14:creationId xmlns:p14="http://schemas.microsoft.com/office/powerpoint/2010/main" val="424906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33137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33386"/>
              </p:ext>
            </p:extLst>
          </p:nvPr>
        </p:nvGraphicFramePr>
        <p:xfrm>
          <a:off x="1584738" y="5036351"/>
          <a:ext cx="959678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1" name="Right Brace 20">
            <a:extLst>
              <a:ext uri="{FF2B5EF4-FFF2-40B4-BE49-F238E27FC236}">
                <a16:creationId xmlns:a16="http://schemas.microsoft.com/office/drawing/2014/main" id="{C938B858-F948-4B6C-B3B2-6E184747B0D1}"/>
              </a:ext>
            </a:extLst>
          </p:cNvPr>
          <p:cNvSpPr/>
          <p:nvPr/>
        </p:nvSpPr>
        <p:spPr>
          <a:xfrm rot="5400000">
            <a:off x="5746352" y="2055863"/>
            <a:ext cx="339828" cy="72505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42260-6201-44E1-BBD7-F83531336B1B}"/>
              </a:ext>
            </a:extLst>
          </p:cNvPr>
          <p:cNvSpPr txBox="1"/>
          <p:nvPr/>
        </p:nvSpPr>
        <p:spPr>
          <a:xfrm>
            <a:off x="5721341" y="573761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986E6DD-6A5D-48ED-BD5D-85ADCE1DA96D}"/>
              </a:ext>
            </a:extLst>
          </p:cNvPr>
          <p:cNvSpPr/>
          <p:nvPr/>
        </p:nvSpPr>
        <p:spPr>
          <a:xfrm rot="5400000">
            <a:off x="10255405" y="5319213"/>
            <a:ext cx="339828" cy="723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D191D-E666-4196-8AB4-811D690841A1}"/>
              </a:ext>
            </a:extLst>
          </p:cNvPr>
          <p:cNvSpPr txBox="1"/>
          <p:nvPr/>
        </p:nvSpPr>
        <p:spPr>
          <a:xfrm>
            <a:off x="10230394" y="58055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4409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72174"/>
              </p:ext>
            </p:extLst>
          </p:nvPr>
        </p:nvGraphicFramePr>
        <p:xfrm>
          <a:off x="5864086" y="1523339"/>
          <a:ext cx="5727279" cy="19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854149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207079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168962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954546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8310AA61-274B-4245-98FC-E914624F51F2}"/>
              </a:ext>
            </a:extLst>
          </p:cNvPr>
          <p:cNvGrpSpPr/>
          <p:nvPr/>
        </p:nvGrpSpPr>
        <p:grpSpPr>
          <a:xfrm>
            <a:off x="839857" y="3094266"/>
            <a:ext cx="5957724" cy="2990534"/>
            <a:chOff x="2808114" y="2152966"/>
            <a:chExt cx="6812180" cy="351938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EE315B3-CDA7-4D71-8E0E-82166BC9C84C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A28A9B3-2CB0-4465-9167-8B8F937587F2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9C3FC82-E3AE-4A2D-A309-761EED53B21E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495AB7D-21C7-44CD-856C-1921A3D7B2CC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D43CB97-B3CB-4D76-89E7-7C5E11CB1590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A2E3330C-21D0-471C-BF77-929636EC6B9E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CE060E70-E402-49CB-BD8F-8BC0D1DDD438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61F5E55-EA07-453D-8173-9B0FECF5C6ED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5B275EA-2B31-49C6-B5D2-EAD4E7A78732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F77272C-23ED-4E83-B2C3-986064D7ACC7}"/>
                  </a:ext>
                </a:extLst>
              </p:cNvPr>
              <p:cNvCxnSpPr>
                <a:cxnSpLocks/>
                <a:stCxn id="46" idx="2"/>
                <a:endCxn id="49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C6F50E3-82FD-416B-8A43-824FE73F7166}"/>
                  </a:ext>
                </a:extLst>
              </p:cNvPr>
              <p:cNvCxnSpPr>
                <a:cxnSpLocks/>
                <a:stCxn id="48" idx="2"/>
                <a:endCxn id="50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79E22C7-FFDC-410D-9BC2-615FE2A66EDE}"/>
                  </a:ext>
                </a:extLst>
              </p:cNvPr>
              <p:cNvCxnSpPr>
                <a:cxnSpLocks/>
                <a:stCxn id="48" idx="2"/>
                <a:endCxn id="5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625C3FE-467F-4683-9A65-0102B87C3925}"/>
                  </a:ext>
                </a:extLst>
              </p:cNvPr>
              <p:cNvCxnSpPr>
                <a:cxnSpLocks/>
                <a:stCxn id="49" idx="2"/>
                <a:endCxn id="5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4BE2355-C8D4-4E20-AD10-E1E7F224BBD6}"/>
                  </a:ext>
                </a:extLst>
              </p:cNvPr>
              <p:cNvCxnSpPr>
                <a:cxnSpLocks/>
                <a:stCxn id="49" idx="2"/>
                <a:endCxn id="5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4015D-C21B-4FF7-B66E-7C45A73EC945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1F19D9-81D4-4026-9A0A-593A8ECB3F06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1B2C6F-BF82-4D76-A4CA-B5145805E854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C28330-82D5-4E7F-A4A6-61FEBC67D59C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2288E5-7B15-4074-9293-ED91EFB77CB8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13CC20A-32FE-4E17-9547-6C6511C5D97E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40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FE1AF1-2F92-4BCC-85BB-315C27E94FB4}"/>
              </a:ext>
            </a:extLst>
          </p:cNvPr>
          <p:cNvSpPr/>
          <p:nvPr/>
        </p:nvSpPr>
        <p:spPr>
          <a:xfrm>
            <a:off x="1264262" y="17135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House median age &lt; 45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C96B1F-E945-466B-910C-08CEE095B396}"/>
              </a:ext>
            </a:extLst>
          </p:cNvPr>
          <p:cNvSpPr/>
          <p:nvPr/>
        </p:nvSpPr>
        <p:spPr>
          <a:xfrm>
            <a:off x="3007988" y="2863984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Bay?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A2E080-9E53-4CC5-934A-EA58F74F1191}"/>
              </a:ext>
            </a:extLst>
          </p:cNvPr>
          <p:cNvSpPr/>
          <p:nvPr/>
        </p:nvSpPr>
        <p:spPr>
          <a:xfrm>
            <a:off x="4445112" y="407734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Ocean?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EB6C066-E42A-42FC-B5E8-638765B29FCA}"/>
              </a:ext>
            </a:extLst>
          </p:cNvPr>
          <p:cNvSpPr/>
          <p:nvPr/>
        </p:nvSpPr>
        <p:spPr>
          <a:xfrm>
            <a:off x="2618591" y="4080300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1C7995-528D-4BF9-94FB-A3E3150B7C91}"/>
              </a:ext>
            </a:extLst>
          </p:cNvPr>
          <p:cNvSpPr/>
          <p:nvPr/>
        </p:nvSpPr>
        <p:spPr>
          <a:xfrm>
            <a:off x="3735641" y="5113784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170,000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5D7E5B7-EFB3-4952-AD61-ADE9FF320ACE}"/>
              </a:ext>
            </a:extLst>
          </p:cNvPr>
          <p:cNvSpPr/>
          <p:nvPr/>
        </p:nvSpPr>
        <p:spPr>
          <a:xfrm>
            <a:off x="6700765" y="5334661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230,000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B7980C-98A6-4D07-8B4C-2D95388AF90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234026" y="2365509"/>
            <a:ext cx="1743726" cy="498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196BD4-D57E-47FB-80FD-7306307C1EB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015116" y="3517685"/>
            <a:ext cx="1399760" cy="559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7C5028-68FF-473E-A3AF-8BDE606DC266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3203790" y="3515917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500306-2899-4E75-ABA9-951D7432296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320840" y="4729275"/>
            <a:ext cx="1094036" cy="34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48294E-ED6A-498A-8397-DB2DE9AC39F9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5414876" y="4729275"/>
            <a:ext cx="1871088" cy="60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766992-0038-4062-974B-322D2AED2913}"/>
              </a:ext>
            </a:extLst>
          </p:cNvPr>
          <p:cNvSpPr txBox="1"/>
          <p:nvPr/>
        </p:nvSpPr>
        <p:spPr>
          <a:xfrm>
            <a:off x="3070989" y="233474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34AC70-B4A8-45D8-B19C-666B3E189A80}"/>
              </a:ext>
            </a:extLst>
          </p:cNvPr>
          <p:cNvSpPr txBox="1"/>
          <p:nvPr/>
        </p:nvSpPr>
        <p:spPr>
          <a:xfrm>
            <a:off x="1460395" y="2478423"/>
            <a:ext cx="81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8091-AF88-44DD-B0E5-8ACBEAC869E7}"/>
              </a:ext>
            </a:extLst>
          </p:cNvPr>
          <p:cNvSpPr txBox="1"/>
          <p:nvPr/>
        </p:nvSpPr>
        <p:spPr>
          <a:xfrm>
            <a:off x="4535716" y="468996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082F9F-2F72-4824-927C-B80C4E468A69}"/>
              </a:ext>
            </a:extLst>
          </p:cNvPr>
          <p:cNvSpPr txBox="1"/>
          <p:nvPr/>
        </p:nvSpPr>
        <p:spPr>
          <a:xfrm>
            <a:off x="3166426" y="358182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2E2840-4228-407C-BE68-05F7B63FFFAD}"/>
              </a:ext>
            </a:extLst>
          </p:cNvPr>
          <p:cNvSpPr txBox="1"/>
          <p:nvPr/>
        </p:nvSpPr>
        <p:spPr>
          <a:xfrm>
            <a:off x="4787055" y="352651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421A43-60B6-4975-BA7A-FE79444D4E43}"/>
              </a:ext>
            </a:extLst>
          </p:cNvPr>
          <p:cNvSpPr txBox="1"/>
          <p:nvPr/>
        </p:nvSpPr>
        <p:spPr>
          <a:xfrm>
            <a:off x="6384640" y="477523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C5CF1A6-4A89-4795-9184-A9801C23EACB}"/>
              </a:ext>
            </a:extLst>
          </p:cNvPr>
          <p:cNvSpPr/>
          <p:nvPr/>
        </p:nvSpPr>
        <p:spPr>
          <a:xfrm>
            <a:off x="919558" y="2929892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7B4DEA-D7AE-4383-AC16-48C983408364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504757" y="2365509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34F849-EB86-4249-A22B-5AE50554BA3B}"/>
              </a:ext>
            </a:extLst>
          </p:cNvPr>
          <p:cNvSpPr txBox="1"/>
          <p:nvPr/>
        </p:nvSpPr>
        <p:spPr>
          <a:xfrm flipH="1">
            <a:off x="8500289" y="4455026"/>
            <a:ext cx="311855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Same training data, Different Decision Tree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770CA-4245-877C-781B-A2C9E4E05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10633"/>
              </p:ext>
            </p:extLst>
          </p:nvPr>
        </p:nvGraphicFramePr>
        <p:xfrm>
          <a:off x="5864086" y="1523339"/>
          <a:ext cx="5727279" cy="19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854149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207079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168962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954546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55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67387"/>
              </p:ext>
            </p:extLst>
          </p:nvPr>
        </p:nvGraphicFramePr>
        <p:xfrm>
          <a:off x="1089212" y="1523339"/>
          <a:ext cx="10092310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52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709659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505136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127050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2059884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682052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11465"/>
              </p:ext>
            </p:extLst>
          </p:nvPr>
        </p:nvGraphicFramePr>
        <p:xfrm>
          <a:off x="1089212" y="5036351"/>
          <a:ext cx="10092311" cy="57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1976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688420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510646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2081679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2055724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733866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4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41443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49191"/>
              </p:ext>
            </p:extLst>
          </p:nvPr>
        </p:nvGraphicFramePr>
        <p:xfrm>
          <a:off x="1584738" y="5036351"/>
          <a:ext cx="9596784" cy="518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99CA07-D80D-45BF-8BA3-353633C754E9}"/>
              </a:ext>
            </a:extLst>
          </p:cNvPr>
          <p:cNvSpPr txBox="1"/>
          <p:nvPr/>
        </p:nvSpPr>
        <p:spPr>
          <a:xfrm>
            <a:off x="2246242" y="5874026"/>
            <a:ext cx="867189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Decision Trees can handle both numerical and categorical data </a:t>
            </a:r>
          </a:p>
        </p:txBody>
      </p:sp>
    </p:spTree>
    <p:extLst>
      <p:ext uri="{BB962C8B-B14F-4D97-AF65-F5344CB8AC3E}">
        <p14:creationId xmlns:p14="http://schemas.microsoft.com/office/powerpoint/2010/main" val="354400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45047"/>
              </p:ext>
            </p:extLst>
          </p:nvPr>
        </p:nvGraphicFramePr>
        <p:xfrm>
          <a:off x="1346199" y="230853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733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94128"/>
              </p:ext>
            </p:extLst>
          </p:nvPr>
        </p:nvGraphicFramePr>
        <p:xfrm>
          <a:off x="1445590" y="138916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6AB2E9-C32F-46CC-90C4-805787E6498C}"/>
              </a:ext>
            </a:extLst>
          </p:cNvPr>
          <p:cNvCxnSpPr>
            <a:cxnSpLocks/>
          </p:cNvCxnSpPr>
          <p:nvPr/>
        </p:nvCxnSpPr>
        <p:spPr>
          <a:xfrm flipH="1">
            <a:off x="8777325" y="3268775"/>
            <a:ext cx="1104062" cy="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2C88BC-3C2E-4609-A2DF-4BB4066F753E}"/>
              </a:ext>
            </a:extLst>
          </p:cNvPr>
          <p:cNvSpPr txBox="1"/>
          <p:nvPr/>
        </p:nvSpPr>
        <p:spPr>
          <a:xfrm>
            <a:off x="9881386" y="3068633"/>
            <a:ext cx="223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Start here (depth = 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DE70A-73C4-42C3-8AE1-2C41F61485A8}"/>
              </a:ext>
            </a:extLst>
          </p:cNvPr>
          <p:cNvSpPr txBox="1"/>
          <p:nvPr/>
        </p:nvSpPr>
        <p:spPr>
          <a:xfrm>
            <a:off x="9998765" y="3551000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78FB37-1445-4F65-B43A-2CA333A902C3}"/>
              </a:ext>
            </a:extLst>
          </p:cNvPr>
          <p:cNvSpPr txBox="1"/>
          <p:nvPr/>
        </p:nvSpPr>
        <p:spPr>
          <a:xfrm>
            <a:off x="9602910" y="4232672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Check this variable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(depth = 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4DE753-E29C-442B-8AE9-2A426BD13C1E}"/>
              </a:ext>
            </a:extLst>
          </p:cNvPr>
          <p:cNvCxnSpPr>
            <a:cxnSpLocks/>
          </p:cNvCxnSpPr>
          <p:nvPr/>
        </p:nvCxnSpPr>
        <p:spPr>
          <a:xfrm flipH="1">
            <a:off x="8842003" y="4543495"/>
            <a:ext cx="6737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26C8C5-3043-4649-B846-6471163A2C06}"/>
              </a:ext>
            </a:extLst>
          </p:cNvPr>
          <p:cNvSpPr txBox="1"/>
          <p:nvPr/>
        </p:nvSpPr>
        <p:spPr>
          <a:xfrm>
            <a:off x="10848524" y="4686108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A7FB0B-6368-44E8-B98B-5E802EC31326}"/>
              </a:ext>
            </a:extLst>
          </p:cNvPr>
          <p:cNvSpPr txBox="1"/>
          <p:nvPr/>
        </p:nvSpPr>
        <p:spPr>
          <a:xfrm>
            <a:off x="9881386" y="5434350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Assign median house value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31F885-3DED-434C-A436-165BFA9D5DE8}"/>
              </a:ext>
            </a:extLst>
          </p:cNvPr>
          <p:cNvGrpSpPr/>
          <p:nvPr/>
        </p:nvGrpSpPr>
        <p:grpSpPr>
          <a:xfrm>
            <a:off x="2671799" y="2920435"/>
            <a:ext cx="6812180" cy="3519383"/>
            <a:chOff x="2808114" y="2152966"/>
            <a:chExt cx="6812180" cy="351938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96E2CC4-D334-45FA-BD45-97CCE7930403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B49288-9DC5-49BA-B959-59A17D3D949A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D7B41C6-7A20-43E6-8A9E-3ADF1E8314A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01EFDC6A-FD37-4D9C-A7C0-681F027C0DAA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AF24550-A672-4050-99C0-AA563000EF53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D6BC8FE-CF1E-41D2-874B-35DA0EF06338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D423C38-71EB-497B-BCC8-ACBE1468F4A5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22B09D55-1326-4828-872A-3F90A8EBE623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CD1DC2-9529-4CB8-858A-6082A4C5303F}"/>
                  </a:ext>
                </a:extLst>
              </p:cNvPr>
              <p:cNvCxnSpPr>
                <a:stCxn id="41" idx="2"/>
                <a:endCxn id="43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B15C61-92C6-41B5-B9D9-BADDCA27F81E}"/>
                  </a:ext>
                </a:extLst>
              </p:cNvPr>
              <p:cNvCxnSpPr>
                <a:cxnSpLocks/>
                <a:stCxn id="41" idx="2"/>
                <a:endCxn id="44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B89DC34-7360-4351-940A-27BE8C0D110B}"/>
                  </a:ext>
                </a:extLst>
              </p:cNvPr>
              <p:cNvCxnSpPr>
                <a:cxnSpLocks/>
                <a:stCxn id="43" idx="2"/>
                <a:endCxn id="45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7B10EFA-518C-42CF-A08D-2CE353A2FC7D}"/>
                  </a:ext>
                </a:extLst>
              </p:cNvPr>
              <p:cNvCxnSpPr>
                <a:cxnSpLocks/>
                <a:stCxn id="43" idx="2"/>
                <a:endCxn id="46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F38F55-614A-4A4E-9A63-E2E8045ECEAF}"/>
                  </a:ext>
                </a:extLst>
              </p:cNvPr>
              <p:cNvCxnSpPr>
                <a:cxnSpLocks/>
                <a:stCxn id="44" idx="2"/>
                <a:endCxn id="47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05E6DCF-C2D1-44CB-AE22-A880FBB31C4A}"/>
                  </a:ext>
                </a:extLst>
              </p:cNvPr>
              <p:cNvCxnSpPr>
                <a:cxnSpLocks/>
                <a:stCxn id="44" idx="2"/>
                <a:endCxn id="48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3C2B3E-675B-49B8-8CBE-CC5F8BB610BB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A3333A-04F0-4D65-BD1C-93F4E5F624ED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42E8E5-B683-4D53-AA2D-D86B1A335C45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377346-76A5-4807-9251-738A59717434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8C5DA3-2BBF-4AEC-A539-25812FBFC290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EC6745-5C03-464C-B408-80088D931BCA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74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(covered in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45385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(covered in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b="1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229152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and Regression Tree (CART)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Produces only </a:t>
            </a:r>
            <a:r>
              <a:rPr lang="en-US" i="1" dirty="0"/>
              <a:t>binary trees</a:t>
            </a:r>
            <a:r>
              <a:rPr lang="en-US" dirty="0"/>
              <a:t>: non-leaf nodes always have two children</a:t>
            </a:r>
          </a:p>
          <a:p>
            <a:r>
              <a:rPr lang="en-US" dirty="0"/>
              <a:t>	(i.e., questions only have yes/no answers)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ID3 can produce Decision Trees with nodes that have more than two children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To read more about other algorithms, refer to : </a:t>
            </a:r>
            <a:r>
              <a:rPr lang="en-US" dirty="0">
                <a:hlinkClick r:id="rId3"/>
              </a:rPr>
              <a:t>https://scikit-learn.org/stable/modules/tree.html#tree-algorithms-id3-c4-5-c5-0-and-cart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42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- Intuition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FF42FD40-8AA2-4EB0-A0EA-A2BFAA2CD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6" r="15073" b="15482"/>
          <a:stretch/>
        </p:blipFill>
        <p:spPr bwMode="auto">
          <a:xfrm>
            <a:off x="2559376" y="2191580"/>
            <a:ext cx="7073248" cy="342899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8949A-FD34-447E-B10F-76B339259BCC}"/>
              </a:ext>
            </a:extLst>
          </p:cNvPr>
          <p:cNvSpPr txBox="1"/>
          <p:nvPr/>
        </p:nvSpPr>
        <p:spPr>
          <a:xfrm flipH="1">
            <a:off x="4448756" y="2211454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A94D52-04CC-49B8-AD79-8519052CBC8B}"/>
              </a:ext>
            </a:extLst>
          </p:cNvPr>
          <p:cNvSpPr txBox="1"/>
          <p:nvPr/>
        </p:nvSpPr>
        <p:spPr>
          <a:xfrm flipH="1">
            <a:off x="6101491" y="3632440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6EA1E8-52F3-41B8-BFD7-492B45D178FC}"/>
              </a:ext>
            </a:extLst>
          </p:cNvPr>
          <p:cNvSpPr txBox="1"/>
          <p:nvPr/>
        </p:nvSpPr>
        <p:spPr>
          <a:xfrm flipH="1">
            <a:off x="3171575" y="5695122"/>
            <a:ext cx="349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d0, d1</a:t>
            </a:r>
            <a:r>
              <a:rPr lang="en-US" sz="1600" dirty="0"/>
              <a:t> are decision boundaries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BD482A-B1A3-441C-B354-ECB9FDDB5C39}"/>
              </a:ext>
            </a:extLst>
          </p:cNvPr>
          <p:cNvCxnSpPr/>
          <p:nvPr/>
        </p:nvCxnSpPr>
        <p:spPr>
          <a:xfrm>
            <a:off x="3319668" y="3850074"/>
            <a:ext cx="285408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22221-8EB7-49DB-83CA-AE9997992885}"/>
              </a:ext>
            </a:extLst>
          </p:cNvPr>
          <p:cNvCxnSpPr/>
          <p:nvPr/>
        </p:nvCxnSpPr>
        <p:spPr>
          <a:xfrm>
            <a:off x="4716117" y="2509630"/>
            <a:ext cx="0" cy="1292087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018C05-D4FD-43E8-8C14-BE1500EBDCDD}"/>
              </a:ext>
            </a:extLst>
          </p:cNvPr>
          <p:cNvCxnSpPr>
            <a:cxnSpLocks/>
          </p:cNvCxnSpPr>
          <p:nvPr/>
        </p:nvCxnSpPr>
        <p:spPr>
          <a:xfrm>
            <a:off x="4555434" y="3850074"/>
            <a:ext cx="0" cy="1084704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48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 Requirements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For top-down learning of Decision Trees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Consider a set labeled training data and a set of features.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do we organize the tree </a:t>
            </a:r>
            <a:r>
              <a:rPr lang="en-US" i="1" u="sng" dirty="0"/>
              <a:t>to produce the lowest classification error</a:t>
            </a:r>
            <a:r>
              <a:rPr lang="en-US" dirty="0"/>
              <a:t>?</a:t>
            </a:r>
          </a:p>
          <a:p>
            <a:pPr marL="1066785" lvl="1" indent="-4572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Any decision tree will successively split data into smaller subsets. </a:t>
            </a:r>
          </a:p>
          <a:p>
            <a:pPr marL="1066785" lvl="1" indent="-4572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Ideal if all samples associated with a leaf node from small class</a:t>
            </a:r>
          </a:p>
          <a:p>
            <a:pPr marL="1676370" lvl="2" indent="-4572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Such a subset, or node, is considered </a:t>
            </a:r>
            <a:r>
              <a:rPr lang="en-US" sz="2200" b="1" i="1" dirty="0"/>
              <a:t>pure</a:t>
            </a:r>
            <a:r>
              <a:rPr lang="en-US" sz="2200" dirty="0"/>
              <a:t> in this case.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CART - successively splits nodes </a:t>
            </a:r>
            <a:r>
              <a:rPr lang="en-US" i="1" u="sng" dirty="0"/>
              <a:t>until they are pure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619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Pure Nodes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dirty="0"/>
              <a:t>Classification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all the data samples at that node belong to a single class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E.g., a decision tree to classify fruits as either apple or banana based on features like weight and color, a pure node might be one where every sample is an apple.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quantified using metrics like Gini impurity (will study later)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2DCC3-58BF-C30E-972C-9BA1B25C7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274" y="4554823"/>
            <a:ext cx="4973451" cy="19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76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Pure Nodes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dirty="0"/>
              <a:t>Regression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variance of the target variable values at that node is very low or zero. 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samples at a node have almost the same target value, then further splitting doesn't provide much additional information. quantified using metrics like Gini impurity</a:t>
            </a:r>
          </a:p>
          <a:p>
            <a:pPr lvl="1">
              <a:lnSpc>
                <a:spcPct val="90000"/>
              </a:lnSpc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90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Significance of Pure Nodes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Often the objective of the splitting criterion.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Decision trees will continue splitting nodes until a certain purity level is achieved or until other stopping criteria are met (</a:t>
            </a:r>
            <a:r>
              <a:rPr lang="en-US" i="1" dirty="0"/>
              <a:t>e.g., </a:t>
            </a:r>
            <a:r>
              <a:rPr lang="en-US" dirty="0"/>
              <a:t>maximum depth of tree).</a:t>
            </a:r>
          </a:p>
          <a:p>
            <a:pPr lvl="1">
              <a:lnSpc>
                <a:spcPct val="90000"/>
              </a:lnSpc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1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448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node= root of decision tree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Main loop: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the “best” decision attribute for the next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Assign </a:t>
            </a:r>
            <a:r>
              <a:rPr lang="en-US" i="1" dirty="0"/>
              <a:t>A</a:t>
            </a:r>
            <a:r>
              <a:rPr lang="en-US" dirty="0"/>
              <a:t> as decision attribute for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For each value of </a:t>
            </a:r>
            <a:r>
              <a:rPr lang="en-US" i="1" dirty="0"/>
              <a:t>A</a:t>
            </a:r>
            <a:r>
              <a:rPr lang="en-US" dirty="0"/>
              <a:t>, create a new descendant of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Sort training examples to leaf nodes.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If training examples are perfectly classified, stop.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Else, recurse over new leaf nodes</a:t>
            </a:r>
          </a:p>
        </p:txBody>
      </p:sp>
    </p:spTree>
    <p:extLst>
      <p:ext uri="{BB962C8B-B14F-4D97-AF65-F5344CB8AC3E}">
        <p14:creationId xmlns:p14="http://schemas.microsoft.com/office/powerpoint/2010/main" val="3245918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136634" y="515007"/>
            <a:ext cx="11915158" cy="6169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algn="l">
              <a:buAutoNum type="arabicPeriod"/>
            </a:pPr>
            <a:r>
              <a:rPr lang="en-US" sz="1700" b="1" i="0" dirty="0">
                <a:effectLst/>
              </a:rPr>
              <a:t>Start with the entire dataset.</a:t>
            </a:r>
          </a:p>
          <a:p>
            <a:pPr marL="228600" indent="-228600" algn="l">
              <a:buAutoNum type="arabicPeriod"/>
            </a:pPr>
            <a:r>
              <a:rPr lang="en-US" sz="1700" b="1" i="0" dirty="0">
                <a:effectLst/>
              </a:rPr>
              <a:t>Check for stopping criteria</a:t>
            </a:r>
            <a:r>
              <a:rPr lang="en-US" sz="1700" b="0" i="0" dirty="0"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</a:rPr>
              <a:t>For Classification: If all data points in the dataset belong to the same class, STOP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</a:rPr>
              <a:t>For </a:t>
            </a:r>
            <a:r>
              <a:rPr lang="en-US" sz="1700" dirty="0"/>
              <a:t>Regression: </a:t>
            </a:r>
            <a:r>
              <a:rPr lang="en-US" sz="1700" b="0" i="0" dirty="0">
                <a:effectLst/>
              </a:rPr>
              <a:t>If the variance of the data points is below a threshold (for regression), STOP.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</a:rPr>
              <a:t>If other stopping criteria, such as maximum depth, are met, STOP.</a:t>
            </a:r>
          </a:p>
          <a:p>
            <a:pPr algn="l">
              <a:buFont typeface="+mj-lt"/>
              <a:buAutoNum type="arabicPeriod"/>
            </a:pPr>
            <a:r>
              <a:rPr lang="en-US" sz="1700" b="1" i="0" dirty="0">
                <a:effectLst/>
              </a:rPr>
              <a:t> For each feature</a:t>
            </a:r>
            <a:r>
              <a:rPr lang="en-US" sz="1700" b="0" i="0" dirty="0">
                <a:effectLst/>
              </a:rPr>
              <a:t>: </a:t>
            </a:r>
          </a:p>
          <a:p>
            <a:pPr algn="l"/>
            <a:r>
              <a:rPr lang="en-US" sz="1700" dirty="0"/>
              <a:t>	</a:t>
            </a:r>
            <a:r>
              <a:rPr lang="en-US" sz="1700" b="0" i="0" dirty="0">
                <a:effectLst/>
              </a:rPr>
              <a:t>a. Sort the data points based on the feature values. </a:t>
            </a:r>
          </a:p>
          <a:p>
            <a:pPr algn="l"/>
            <a:r>
              <a:rPr lang="en-US" sz="1700" dirty="0"/>
              <a:t>	</a:t>
            </a:r>
            <a:r>
              <a:rPr lang="en-US" sz="1700" b="0" i="0" dirty="0">
                <a:effectLst/>
              </a:rPr>
              <a:t>b. For every unique value of the feature, try splitting the data into two subsets:</a:t>
            </a:r>
          </a:p>
          <a:p>
            <a:pPr marL="1352535" lvl="2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One where the feature value is </a:t>
            </a:r>
            <a:r>
              <a:rPr lang="en-US" sz="1700" b="0" i="0" u="sng" dirty="0">
                <a:effectLst/>
              </a:rPr>
              <a:t>below or equal</a:t>
            </a:r>
            <a:r>
              <a:rPr lang="en-US" sz="1700" b="0" i="0" dirty="0">
                <a:effectLst/>
              </a:rPr>
              <a:t> to the split point.</a:t>
            </a:r>
          </a:p>
          <a:p>
            <a:pPr marL="1352535" lvl="2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One where the feature value is </a:t>
            </a:r>
            <a:r>
              <a:rPr lang="en-US" sz="1700" b="0" i="0" u="sng" dirty="0">
                <a:effectLst/>
              </a:rPr>
              <a:t>above</a:t>
            </a:r>
            <a:r>
              <a:rPr lang="en-US" sz="1700" b="0" i="0" dirty="0">
                <a:effectLst/>
              </a:rPr>
              <a:t> the split point. </a:t>
            </a:r>
          </a:p>
          <a:p>
            <a:pPr marL="457200" lvl="1"/>
            <a:r>
              <a:rPr lang="en-US" sz="1700" dirty="0"/>
              <a:t>  </a:t>
            </a:r>
            <a:r>
              <a:rPr lang="en-US" sz="1700" b="0" i="0" dirty="0">
                <a:effectLst/>
              </a:rPr>
              <a:t>c. Compute the splitting criterion for each possible split:</a:t>
            </a:r>
          </a:p>
          <a:p>
            <a:pPr marL="1352535" lvl="2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For Classification: Gini impurity or information gain (entropy).</a:t>
            </a:r>
          </a:p>
          <a:p>
            <a:pPr marL="1352535" lvl="2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For Regression: Variance reduction or MSE.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d. Select the split that provides the maximum improvement in the splitting criterion.</a:t>
            </a:r>
          </a:p>
          <a:p>
            <a:pPr algn="l"/>
            <a:r>
              <a:rPr lang="en-US" sz="1700" b="1" i="0" dirty="0">
                <a:effectLst/>
              </a:rPr>
              <a:t>4. Choose the best split from all features</a:t>
            </a:r>
            <a:r>
              <a:rPr lang="en-US" sz="1700" b="0" i="0" dirty="0">
                <a:effectLst/>
              </a:rPr>
              <a:t>:</a:t>
            </a:r>
          </a:p>
          <a:p>
            <a:pPr marL="457200" lvl="1" algn="l"/>
            <a:r>
              <a:rPr lang="en-US" sz="1700" b="0" i="0" dirty="0">
                <a:effectLst/>
              </a:rPr>
              <a:t>Select the feature and split point that provide the maximum improvement in the splitting criterion.</a:t>
            </a:r>
          </a:p>
          <a:p>
            <a:pPr algn="l"/>
            <a:r>
              <a:rPr lang="en-US" sz="1700" b="1" dirty="0"/>
              <a:t>5. </a:t>
            </a:r>
            <a:r>
              <a:rPr lang="en-US" sz="1700" b="1" i="0" dirty="0">
                <a:effectLst/>
              </a:rPr>
              <a:t>Partition the dataset</a:t>
            </a:r>
            <a:r>
              <a:rPr lang="en-US" sz="1700" b="0" i="0" dirty="0">
                <a:effectLst/>
              </a:rPr>
              <a:t>:</a:t>
            </a:r>
          </a:p>
          <a:p>
            <a:pPr marL="457200" lvl="1" algn="l"/>
            <a:r>
              <a:rPr lang="en-US" sz="1700" b="0" i="0" dirty="0">
                <a:effectLst/>
              </a:rPr>
              <a:t>Split the dataset into two subsets based on the selected feature and split point from step 4.</a:t>
            </a:r>
          </a:p>
          <a:p>
            <a:pPr algn="l"/>
            <a:r>
              <a:rPr lang="en-US" sz="1700" b="1" dirty="0"/>
              <a:t>6. </a:t>
            </a:r>
            <a:r>
              <a:rPr lang="en-US" sz="1700" b="1" i="0" dirty="0">
                <a:effectLst/>
              </a:rPr>
              <a:t>Recursively apply the algorithm</a:t>
            </a:r>
            <a:r>
              <a:rPr lang="en-US" sz="1700" b="0" i="0" dirty="0">
                <a:effectLst/>
              </a:rPr>
              <a:t>:</a:t>
            </a:r>
          </a:p>
          <a:p>
            <a:pPr marL="457200" lvl="1" algn="l"/>
            <a:r>
              <a:rPr lang="en-US" sz="1700" b="0" i="0" dirty="0">
                <a:effectLst/>
              </a:rPr>
              <a:t>Apply the CART algorithm recursively to the two subsets obtained in step 5.</a:t>
            </a:r>
          </a:p>
          <a:p>
            <a:pPr algn="l"/>
            <a:r>
              <a:rPr lang="en-US" sz="1700" b="1" dirty="0"/>
              <a:t>7. </a:t>
            </a:r>
            <a:r>
              <a:rPr lang="en-US" sz="1700" b="1" i="0" dirty="0">
                <a:effectLst/>
              </a:rPr>
              <a:t>Tree Pruning (Post-processing)</a:t>
            </a:r>
            <a:r>
              <a:rPr lang="en-US" sz="1700" b="0" i="0" dirty="0">
                <a:effectLst/>
              </a:rPr>
              <a:t>:</a:t>
            </a:r>
          </a:p>
          <a:p>
            <a:pPr marL="457200" lvl="1" algn="l"/>
            <a:r>
              <a:rPr lang="en-US" sz="1700" b="0" i="0" dirty="0">
                <a:effectLst/>
              </a:rPr>
              <a:t>After constructing the tree, prune branches that have little importance or might cause overfitting. This is often done using a validation dataset and a cost-complexity algorithm.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endParaRPr lang="en-US" dirty="0"/>
          </a:p>
        </p:txBody>
      </p:sp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B22329CC-66E2-5DFE-8575-75C1C9B0CE88}"/>
              </a:ext>
            </a:extLst>
          </p:cNvPr>
          <p:cNvSpPr txBox="1">
            <a:spLocks/>
          </p:cNvSpPr>
          <p:nvPr/>
        </p:nvSpPr>
        <p:spPr>
          <a:xfrm>
            <a:off x="781948" y="51500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E46102"/>
                </a:solidFill>
              </a:rPr>
              <a:t>CART Algorithm in detail</a:t>
            </a:r>
          </a:p>
        </p:txBody>
      </p:sp>
    </p:spTree>
    <p:extLst>
      <p:ext uri="{BB962C8B-B14F-4D97-AF65-F5344CB8AC3E}">
        <p14:creationId xmlns:p14="http://schemas.microsoft.com/office/powerpoint/2010/main" val="5823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Pre -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Previous models have consisted of real-valued feature vectors (or discrete-valued) and natural measures of distance (e.g., MSE, RMSE).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Now, consider a classification problem that involves nominal data – data described by a list of attributes (e.g., categorizing people as short or tall using gender, height, age, and ethnicity).</a:t>
            </a:r>
          </a:p>
          <a:p>
            <a:pPr>
              <a:spcAft>
                <a:spcPts val="600"/>
              </a:spcAft>
              <a:defRPr/>
            </a:pPr>
            <a:endParaRPr lang="en-US" dirty="0"/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How can we use such nominal data for classification? How can we learn the categories of such data?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i="1" u="sng" dirty="0"/>
              <a:t>Non-metric</a:t>
            </a:r>
            <a:r>
              <a:rPr lang="en-US" u="sng" dirty="0"/>
              <a:t> methods such as decision trees provide a way to deal with such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36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20A99A-6C5B-09D8-7E1C-2BEFE745A25D}"/>
              </a:ext>
            </a:extLst>
          </p:cNvPr>
          <p:cNvSpPr txBox="1"/>
          <p:nvPr/>
        </p:nvSpPr>
        <p:spPr>
          <a:xfrm>
            <a:off x="1807779" y="2683596"/>
            <a:ext cx="7966842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do we choose which attribute is best?</a:t>
            </a:r>
          </a:p>
        </p:txBody>
      </p:sp>
    </p:spTree>
    <p:extLst>
      <p:ext uri="{BB962C8B-B14F-4D97-AF65-F5344CB8AC3E}">
        <p14:creationId xmlns:p14="http://schemas.microsoft.com/office/powerpoint/2010/main" val="2484514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How do we choose which attribute is best?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Key problem: choosing which attribute to split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Some possibilities are: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Random: Select any attribute at random 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Least-Values: Choose attribute with </a:t>
            </a:r>
            <a:r>
              <a:rPr lang="en-US" u="sng" dirty="0">
                <a:latin typeface="Arial" panose="020B0604020202020204" pitchFamily="34" charset="0"/>
              </a:rPr>
              <a:t>smallest</a:t>
            </a:r>
            <a:r>
              <a:rPr lang="en-US" dirty="0">
                <a:latin typeface="Arial" panose="020B0604020202020204" pitchFamily="34" charset="0"/>
              </a:rPr>
              <a:t>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Most-Values: Choose attribute with </a:t>
            </a:r>
            <a:r>
              <a:rPr lang="en-US" u="sng" dirty="0">
                <a:latin typeface="Arial" panose="020B0604020202020204" pitchFamily="34" charset="0"/>
              </a:rPr>
              <a:t>largest</a:t>
            </a:r>
            <a:r>
              <a:rPr lang="en-US" dirty="0">
                <a:latin typeface="Arial" panose="020B0604020202020204" pitchFamily="34" charset="0"/>
              </a:rPr>
              <a:t>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Max-Gain: Choose attribute that has </a:t>
            </a:r>
            <a:r>
              <a:rPr lang="en-US" u="sng" dirty="0">
                <a:latin typeface="Arial" panose="020B0604020202020204" pitchFamily="34" charset="0"/>
              </a:rPr>
              <a:t>largest expected </a:t>
            </a:r>
            <a:r>
              <a:rPr lang="en-US" i="1" u="sng" dirty="0">
                <a:latin typeface="Arial" panose="020B0604020202020204" pitchFamily="34" charset="0"/>
              </a:rPr>
              <a:t>information gain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i.e., attribute that results in smallest expected size of subtrees rooted at its children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1E101-49A7-4781-880F-F71AB8A0AB3E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70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 (intuition)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297359" y="1140000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Which test is more informative?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763C9-1682-45D7-9E58-FF0514109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67" b="8872"/>
          <a:stretch/>
        </p:blipFill>
        <p:spPr>
          <a:xfrm>
            <a:off x="2019012" y="2792896"/>
            <a:ext cx="8241744" cy="2996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A7561-13F6-4124-A67F-4184530A4D76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69F85-825E-4245-9CCF-977523670034}"/>
              </a:ext>
            </a:extLst>
          </p:cNvPr>
          <p:cNvSpPr txBox="1"/>
          <p:nvPr/>
        </p:nvSpPr>
        <p:spPr>
          <a:xfrm flipH="1">
            <a:off x="2808797" y="2066081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#room &lt;=5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080CC-8F58-42BC-AA70-66D8FC26CA24}"/>
              </a:ext>
            </a:extLst>
          </p:cNvPr>
          <p:cNvSpPr txBox="1"/>
          <p:nvPr/>
        </p:nvSpPr>
        <p:spPr>
          <a:xfrm flipH="1">
            <a:off x="7086225" y="2066080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house age &lt;=45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F988-596A-4F18-A7C5-AC866B971F8C}"/>
              </a:ext>
            </a:extLst>
          </p:cNvPr>
          <p:cNvSpPr txBox="1"/>
          <p:nvPr/>
        </p:nvSpPr>
        <p:spPr>
          <a:xfrm flipH="1">
            <a:off x="1843044" y="5718000"/>
            <a:ext cx="858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 #room &lt;=5           #room &gt;5                  house age&lt;=45       house age&gt;45</a:t>
            </a:r>
          </a:p>
        </p:txBody>
      </p:sp>
    </p:spTree>
    <p:extLst>
      <p:ext uri="{BB962C8B-B14F-4D97-AF65-F5344CB8AC3E}">
        <p14:creationId xmlns:p14="http://schemas.microsoft.com/office/powerpoint/2010/main" val="4072702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 (intuition)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297359" y="1140000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Measures the level of impurity in a group of 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A7561-13F6-4124-A67F-4184530A4D76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D2A02-F708-575E-47F6-D2981D03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012" y="3358408"/>
            <a:ext cx="5410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96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 (intuition)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A7561-13F6-4124-A67F-4184530A4D76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197AF-FF0A-BBBF-CC93-1AFA65803B4E}"/>
              </a:ext>
            </a:extLst>
          </p:cNvPr>
          <p:cNvSpPr txBox="1"/>
          <p:nvPr/>
        </p:nvSpPr>
        <p:spPr>
          <a:xfrm>
            <a:off x="640080" y="1842039"/>
            <a:ext cx="106161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have a mixed bag of red and green balls, and you want to separate them using various criteria like size, texture, or weight. </a:t>
            </a:r>
          </a:p>
          <a:p>
            <a:endParaRPr lang="en-US" dirty="0"/>
          </a:p>
          <a:p>
            <a:r>
              <a:rPr lang="en-US" dirty="0"/>
              <a:t>Information gain will quantify the effectiveness of each criterion in achieving this separation. </a:t>
            </a:r>
          </a:p>
          <a:p>
            <a:endParaRPr lang="en-US" dirty="0"/>
          </a:p>
          <a:p>
            <a:r>
              <a:rPr lang="en-US" dirty="0"/>
              <a:t>The criterion that provides the highest IG would be the most effective.</a:t>
            </a:r>
          </a:p>
        </p:txBody>
      </p:sp>
    </p:spTree>
    <p:extLst>
      <p:ext uri="{BB962C8B-B14F-4D97-AF65-F5344CB8AC3E}">
        <p14:creationId xmlns:p14="http://schemas.microsoft.com/office/powerpoint/2010/main" val="323953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IG quantifies how well a feature separates the data into classes. 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Definition: IG is the expected reduction in entropy of target variable Y for data sample S, due to sorting.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reduction of entropy is often called an </a:t>
            </a:r>
            <a:r>
              <a:rPr lang="en-US" b="1" i="1" dirty="0"/>
              <a:t>information gain</a:t>
            </a:r>
            <a:r>
              <a:rPr lang="en-US" b="1" dirty="0"/>
              <a:t>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determine which attribute in a given set of training feature vectors is most useful for discriminating between the classes to be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gain tells us how important a given attribute of the feature vectors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We will use it to decide the ordering of attributes in the nodes of a decision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Sli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11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Entropy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– A common way to measure impurity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 is the # of possible values for 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Where, </a:t>
            </a:r>
            <a:r>
              <a:rPr lang="en-US" sz="2000" dirty="0" err="1"/>
              <a:t>p</a:t>
            </a:r>
            <a:r>
              <a:rPr lang="en-US" sz="2000" baseline="-25000" dirty="0" err="1"/>
              <a:t>i,k</a:t>
            </a:r>
            <a:r>
              <a:rPr lang="en-US" sz="2000" dirty="0"/>
              <a:t> is the probability of class 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Compute it as the proportion of class k in the </a:t>
            </a:r>
            <a:r>
              <a:rPr lang="en-US" sz="2000" b="1" dirty="0"/>
              <a:t>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Note: Entropy comes from information theory. The higher the entropy the more the information content.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8DE68-A992-4D0A-A124-35BD3001D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" t="20918" r="69055" b="-2463"/>
          <a:stretch/>
        </p:blipFill>
        <p:spPr>
          <a:xfrm>
            <a:off x="8893038" y="2131944"/>
            <a:ext cx="2343150" cy="2196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605A6-A878-4CD3-9AC9-C7619E2C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808" y="2227052"/>
            <a:ext cx="3230425" cy="11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65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5C915ED5-BC22-4210-B2CA-DB8E43F9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3" y="1773910"/>
            <a:ext cx="1152936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/>
              <a:t>Variance impurity</a:t>
            </a:r>
            <a:r>
              <a:rPr lang="en-US" sz="2000" dirty="0"/>
              <a:t>: </a:t>
            </a:r>
            <a:r>
              <a:rPr lang="en-US" sz="2000" dirty="0">
                <a:sym typeface="Symbol" pitchFamily="18" charset="2"/>
              </a:rPr>
              <a:t>because this is related to the variance of a distribution associated with the two classes.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Gini Impurity</a:t>
            </a:r>
            <a:r>
              <a:rPr lang="en-US" sz="2000" dirty="0">
                <a:sym typeface="Symbol" pitchFamily="18" charset="2"/>
              </a:rPr>
              <a:t>: The expected error rate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if the category label is selected randomly from the class distribution present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Misclassification impurity</a:t>
            </a:r>
            <a:r>
              <a:rPr lang="en-US" sz="2000" dirty="0">
                <a:sym typeface="Symbol" pitchFamily="18" charset="2"/>
              </a:rPr>
              <a:t>: measures the minimum probability that a training pattern would be misclassified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dirty="0">
                <a:sym typeface="Symbol" pitchFamily="18" charset="2"/>
              </a:rPr>
              <a:t>In practice, simple entropy splitting (choosing the question that splits the data into two classes of equal size) is very effective.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A5F89-22ED-4F40-B7BF-3A31E63B5A12}"/>
              </a:ext>
            </a:extLst>
          </p:cNvPr>
          <p:cNvSpPr/>
          <p:nvPr/>
        </p:nvSpPr>
        <p:spPr>
          <a:xfrm>
            <a:off x="7896639" y="660952"/>
            <a:ext cx="5172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E46102"/>
                </a:solidFill>
              </a:rPr>
              <a:t>Alternate Splitting Criteria</a:t>
            </a:r>
          </a:p>
        </p:txBody>
      </p:sp>
    </p:spTree>
    <p:extLst>
      <p:ext uri="{BB962C8B-B14F-4D97-AF65-F5344CB8AC3E}">
        <p14:creationId xmlns:p14="http://schemas.microsoft.com/office/powerpoint/2010/main" val="3345183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From Entropy to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Tom Mitchell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DCCA3-7C29-4AF2-90DA-52BFCEEC5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282"/>
          <a:stretch/>
        </p:blipFill>
        <p:spPr>
          <a:xfrm>
            <a:off x="2507500" y="2027288"/>
            <a:ext cx="7776193" cy="16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901110"/>
            <a:ext cx="3071446" cy="506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FF921-4FAA-46F2-92F1-A2300DEA12C7}"/>
              </a:ext>
            </a:extLst>
          </p:cNvPr>
          <p:cNvSpPr txBox="1"/>
          <p:nvPr/>
        </p:nvSpPr>
        <p:spPr>
          <a:xfrm>
            <a:off x="506896" y="1364179"/>
            <a:ext cx="694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IG: entropy(parent)- [average entropy (children)]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901110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582104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5139610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4001579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3499779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2334514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4510188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948239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2496778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5210842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5042300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3021496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4166145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8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algn="ctr">
              <a:spcAft>
                <a:spcPts val="600"/>
              </a:spcAft>
              <a:defRPr/>
            </a:pPr>
            <a:r>
              <a:rPr lang="en-US" dirty="0"/>
              <a:t>Decision trees attempt to </a:t>
            </a:r>
            <a:r>
              <a:rPr lang="en-US" b="1" dirty="0"/>
              <a:t>classify a pattern through a sequence of questions</a:t>
            </a:r>
            <a:r>
              <a:rPr lang="en-US" dirty="0"/>
              <a:t>. </a:t>
            </a:r>
          </a:p>
          <a:p>
            <a:pPr algn="ctr">
              <a:spcAft>
                <a:spcPts val="600"/>
              </a:spcAft>
              <a:defRPr/>
            </a:pPr>
            <a:endParaRPr lang="en-US" dirty="0"/>
          </a:p>
          <a:p>
            <a:pPr algn="ctr">
              <a:spcAft>
                <a:spcPts val="600"/>
              </a:spcAft>
              <a:defRPr/>
            </a:pPr>
            <a:r>
              <a:rPr lang="en-US" dirty="0"/>
              <a:t>For example, </a:t>
            </a:r>
            <a:r>
              <a:rPr lang="en-US" i="1" dirty="0"/>
              <a:t>attributes</a:t>
            </a:r>
            <a:r>
              <a:rPr lang="en-US" dirty="0"/>
              <a:t> such as gender and height can be used to classify people as short or tall. But the best </a:t>
            </a:r>
            <a:r>
              <a:rPr lang="en-US" i="1" dirty="0"/>
              <a:t>threshold</a:t>
            </a:r>
            <a:r>
              <a:rPr lang="en-US" dirty="0"/>
              <a:t> for height is gender dependent.</a:t>
            </a:r>
          </a:p>
        </p:txBody>
      </p:sp>
    </p:spTree>
    <p:extLst>
      <p:ext uri="{BB962C8B-B14F-4D97-AF65-F5344CB8AC3E}">
        <p14:creationId xmlns:p14="http://schemas.microsoft.com/office/powerpoint/2010/main" val="2082884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344518"/>
            <a:ext cx="3071446" cy="506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344518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025512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4583018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3444987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2943187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1777922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3953596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391647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1940186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4654250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4485708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2464904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3609553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EE3045-64E2-47B9-9016-8B887AE1B908}"/>
              </a:ext>
            </a:extLst>
          </p:cNvPr>
          <p:cNvSpPr txBox="1"/>
          <p:nvPr/>
        </p:nvSpPr>
        <p:spPr>
          <a:xfrm>
            <a:off x="453058" y="5749217"/>
            <a:ext cx="483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(Weighted) Average Entropy of Children 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E2208-50E6-4658-8C5D-4904A031E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737" y="5703603"/>
            <a:ext cx="2875314" cy="620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27A1E-7553-4314-A180-74719BD71B35}"/>
              </a:ext>
            </a:extLst>
          </p:cNvPr>
          <p:cNvSpPr txBox="1"/>
          <p:nvPr/>
        </p:nvSpPr>
        <p:spPr>
          <a:xfrm>
            <a:off x="8522804" y="5703603"/>
            <a:ext cx="3379305" cy="461665"/>
          </a:xfrm>
          <a:prstGeom prst="rect">
            <a:avLst/>
          </a:prstGeom>
          <a:noFill/>
          <a:ln w="3810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IG: .996-.615 = .38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513D86-3741-13AF-D482-53D9BC7CDEE1}"/>
              </a:ext>
            </a:extLst>
          </p:cNvPr>
          <p:cNvCxnSpPr>
            <a:cxnSpLocks/>
          </p:cNvCxnSpPr>
          <p:nvPr/>
        </p:nvCxnSpPr>
        <p:spPr>
          <a:xfrm flipH="1" flipV="1">
            <a:off x="10991021" y="3722914"/>
            <a:ext cx="177722" cy="230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954730-4804-3D4A-13D0-9667B3B0D9F6}"/>
              </a:ext>
            </a:extLst>
          </p:cNvPr>
          <p:cNvSpPr txBox="1"/>
          <p:nvPr/>
        </p:nvSpPr>
        <p:spPr>
          <a:xfrm>
            <a:off x="10739535" y="4030824"/>
            <a:ext cx="1026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Lower entropy for a purer class</a:t>
            </a:r>
          </a:p>
        </p:txBody>
      </p:sp>
    </p:spTree>
    <p:extLst>
      <p:ext uri="{BB962C8B-B14F-4D97-AF65-F5344CB8AC3E}">
        <p14:creationId xmlns:p14="http://schemas.microsoft.com/office/powerpoint/2010/main" val="1673025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Six key questions:</a:t>
            </a:r>
            <a:endParaRPr lang="en-US" dirty="0"/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Should the questions be binary (e.g., is gender male or female) or numeric (e.g., is height &gt;= 5’4”) or multi-valued (e.g., race)?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Which features should be tested at each node?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When should a node be declared a leaf?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tree becomes too large, how can it be pruned?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leaf node is impure, what category should be assigned to it?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should missing data be handled?</a:t>
            </a:r>
          </a:p>
        </p:txBody>
      </p:sp>
    </p:spTree>
    <p:extLst>
      <p:ext uri="{BB962C8B-B14F-4D97-AF65-F5344CB8AC3E}">
        <p14:creationId xmlns:p14="http://schemas.microsoft.com/office/powerpoint/2010/main" val="35373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Cost Function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DCB4F-E617-4A14-A79D-8C4E8549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62" y="1624018"/>
            <a:ext cx="8732157" cy="2093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609600" y="4080180"/>
            <a:ext cx="10972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- Once it has successfully split the training set in two, it splits the subsets using the</a:t>
            </a:r>
          </a:p>
          <a:p>
            <a:pPr algn="just"/>
            <a:r>
              <a:rPr lang="en-US" sz="2000" dirty="0"/>
              <a:t>same logic, then the sub-subsets and so on, recursively.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- It stops recursing once it reaches the maximum depth (defined by the </a:t>
            </a:r>
            <a:r>
              <a:rPr lang="en-US" sz="2000" dirty="0" err="1"/>
              <a:t>max_depth</a:t>
            </a:r>
            <a:r>
              <a:rPr lang="en-US" sz="2000" dirty="0"/>
              <a:t> hyperparameter), or if it cannot find a split that will reduce impurity.</a:t>
            </a:r>
          </a:p>
        </p:txBody>
      </p:sp>
    </p:spTree>
    <p:extLst>
      <p:ext uri="{BB962C8B-B14F-4D97-AF65-F5344CB8AC3E}">
        <p14:creationId xmlns:p14="http://schemas.microsoft.com/office/powerpoint/2010/main" val="281329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Greedy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Greedily searches for an optimum split at top level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Repeats greedy search for each level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Does NOT check if the split will lead to best predicted price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Greedy algorithm produces reasonably good solutions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Not guaranteed to be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4040633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Prefer trees that are simple and compact. Why? (Hint: </a:t>
            </a:r>
            <a:r>
              <a:rPr lang="en-US" dirty="0">
                <a:hlinkClick r:id="rId3"/>
              </a:rPr>
              <a:t>Occam’s Razor</a:t>
            </a:r>
            <a:r>
              <a:rPr lang="en-US" dirty="0"/>
              <a:t>).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We split data at a node to increase the </a:t>
            </a:r>
            <a:r>
              <a:rPr lang="en-US" b="1" dirty="0"/>
              <a:t>purity</a:t>
            </a:r>
            <a:r>
              <a:rPr lang="en-US" dirty="0"/>
              <a:t> at that node.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To split data at a node, we need to find the question that results in the greatest </a:t>
            </a:r>
            <a:r>
              <a:rPr lang="en-US" b="1" dirty="0"/>
              <a:t>entropy reduction </a:t>
            </a:r>
            <a:r>
              <a:rPr lang="en-US" dirty="0"/>
              <a:t>(removes uncertainty in the data)</a:t>
            </a:r>
          </a:p>
        </p:txBody>
      </p:sp>
    </p:spTree>
    <p:extLst>
      <p:ext uri="{BB962C8B-B14F-4D97-AF65-F5344CB8AC3E}">
        <p14:creationId xmlns:p14="http://schemas.microsoft.com/office/powerpoint/2010/main" val="41522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continue to grow the tree until each leaf node has the lowest impurity, then the data will be overfit.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Noisy data can occur in the examples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examples have same attribute/value pairs, but different classifications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values of attributes are incorrect because of errors in the data acquisition process or the preprocessing phase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instance was labeled incorrectly (+ instead of -)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some attributes are irrelevant to the decision-making process</a:t>
            </a:r>
          </a:p>
          <a:p>
            <a:pPr marL="1562070" lvl="2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e.g., color of a die is irrelevant to its outcome</a:t>
            </a:r>
          </a:p>
        </p:txBody>
      </p:sp>
    </p:spTree>
    <p:extLst>
      <p:ext uri="{BB962C8B-B14F-4D97-AF65-F5344CB8AC3E}">
        <p14:creationId xmlns:p14="http://schemas.microsoft.com/office/powerpoint/2010/main" val="4506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Irrelevant features can result in overfitting training example data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strategies: (1) stop tree from growing or (2) grow and then prune the tree.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 traditional approach to stopping splitting relies on cross-validation: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Validation: train a tree on 80% of the data and test on 20% of the data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Cross-validation: repeat for several independently chosen partitions.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Stopping Criterion: Continue splitting until the error on the held-out data is minimized.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Reduction In Impurity: stop if the candidate split leads to a marginal reduction of the impurity (drawback: leads to an unbalanced tree).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Cost-Complexity: use a global criterion function that combines size and </a:t>
            </a:r>
            <a:r>
              <a:rPr lang="en-US" dirty="0"/>
              <a:t>impurity:</a:t>
            </a:r>
          </a:p>
        </p:txBody>
      </p:sp>
    </p:spTree>
    <p:extLst>
      <p:ext uri="{BB962C8B-B14F-4D97-AF65-F5344CB8AC3E}">
        <p14:creationId xmlns:p14="http://schemas.microsoft.com/office/powerpoint/2010/main" val="18937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Question: When to stop Splitting?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DE2FC-4B5E-46E8-9D77-B0D766C05783}"/>
              </a:ext>
            </a:extLst>
          </p:cNvPr>
          <p:cNvSpPr txBox="1"/>
          <p:nvPr/>
        </p:nvSpPr>
        <p:spPr>
          <a:xfrm>
            <a:off x="1093304" y="2782957"/>
            <a:ext cx="9968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until further pruning is harmful:</a:t>
            </a:r>
          </a:p>
          <a:p>
            <a:endParaRPr lang="en-US" dirty="0"/>
          </a:p>
          <a:p>
            <a:r>
              <a:rPr lang="en-US" dirty="0"/>
              <a:t>1. Evaluate impact on validation set of pruning each possible node (plus those below it)</a:t>
            </a:r>
          </a:p>
          <a:p>
            <a:endParaRPr lang="en-US" dirty="0"/>
          </a:p>
          <a:p>
            <a:r>
              <a:rPr lang="en-US" dirty="0"/>
              <a:t>2.Greedily remove the node that most improves validation set accuracy</a:t>
            </a:r>
          </a:p>
        </p:txBody>
      </p:sp>
    </p:spTree>
    <p:extLst>
      <p:ext uri="{BB962C8B-B14F-4D97-AF65-F5344CB8AC3E}">
        <p14:creationId xmlns:p14="http://schemas.microsoft.com/office/powerpoint/2010/main" val="396715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use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Yields relatively simple and easy to comprehend models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Method can sift through any number of variables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Picture of the tree gives valuable insights into which variables are important and where.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Can separate relevant from irrelevant predictors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Universally applicable to both classification and regression problems with no assumptions on the data structure.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Have several benefits over neural network-type approaches, including interpretability and data-driven learning.</a:t>
            </a: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647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Types of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b="1" dirty="0"/>
              <a:t>Classification Tree</a:t>
            </a:r>
            <a:r>
              <a:rPr lang="en-US" altLang="en-US" dirty="0"/>
              <a:t>: When </a:t>
            </a:r>
            <a:r>
              <a:rPr lang="en-US" altLang="en-US" b="1" dirty="0"/>
              <a:t>Y</a:t>
            </a:r>
            <a:r>
              <a:rPr lang="en-US" altLang="en-US" dirty="0"/>
              <a:t> (outcome) is binary/unordered categorical, you want to assign each subject to a class.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- Error assessment through misclassification cost.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b="1" dirty="0"/>
              <a:t>Regression Tree</a:t>
            </a:r>
            <a:r>
              <a:rPr lang="en-US" altLang="en-US" dirty="0"/>
              <a:t>:  </a:t>
            </a:r>
            <a:r>
              <a:rPr lang="en-US" altLang="en-US" b="1" dirty="0"/>
              <a:t>Y</a:t>
            </a:r>
            <a:r>
              <a:rPr lang="en-US" altLang="en-US" dirty="0"/>
              <a:t> is continuous or ordered discrete values.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- Prediction error measured by squared or relative absolute difference between observed and predicted values (MSE, RMSE..)</a:t>
            </a:r>
          </a:p>
        </p:txBody>
      </p:sp>
    </p:spTree>
    <p:extLst>
      <p:ext uri="{BB962C8B-B14F-4D97-AF65-F5344CB8AC3E}">
        <p14:creationId xmlns:p14="http://schemas.microsoft.com/office/powerpoint/2010/main" val="269598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Types of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b="1" dirty="0"/>
              <a:t>Classification Tree</a:t>
            </a:r>
            <a:r>
              <a:rPr lang="en-US" altLang="en-US" dirty="0"/>
              <a:t>: When </a:t>
            </a:r>
            <a:r>
              <a:rPr lang="en-US" altLang="en-US" b="1" dirty="0"/>
              <a:t>Y</a:t>
            </a:r>
            <a:r>
              <a:rPr lang="en-US" altLang="en-US" dirty="0"/>
              <a:t> (outcome) is binary/unordered categorical, you want to assign each subject to a class.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- Error assessment through misclassification cost.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89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83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3 class labels – 1(blue), 2 (red), and 3(green), two predictors 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,X</a:t>
            </a:r>
            <a:r>
              <a:rPr lang="en-US" altLang="en-US" i="1" baseline="-25000" dirty="0"/>
              <a:t>2</a:t>
            </a:r>
            <a:r>
              <a:rPr lang="en-US" altLang="en-US" dirty="0"/>
              <a:t>), partition </a:t>
            </a:r>
            <a:r>
              <a:rPr lang="en-US" altLang="en-US" b="1" i="1" dirty="0"/>
              <a:t>X</a:t>
            </a:r>
            <a:r>
              <a:rPr lang="en-US" altLang="en-US" dirty="0"/>
              <a:t> space (feature space) into rectangular sets.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2D642B-7179-4F05-86EB-05A9696CF957}"/>
              </a:ext>
            </a:extLst>
          </p:cNvPr>
          <p:cNvSpPr txBox="1"/>
          <p:nvPr/>
        </p:nvSpPr>
        <p:spPr>
          <a:xfrm>
            <a:off x="641073" y="2405270"/>
            <a:ext cx="55013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of nodes: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Root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Intermediate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Child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Question enters at Root 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each intermediate node, question goes to left or right node depending on the condition that is satisfied.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Predicted class given beneath each leaf node.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7D42B2-E288-467E-A888-BAB6E829E744}"/>
              </a:ext>
            </a:extLst>
          </p:cNvPr>
          <p:cNvGrpSpPr/>
          <p:nvPr/>
        </p:nvGrpSpPr>
        <p:grpSpPr>
          <a:xfrm>
            <a:off x="6203573" y="2673627"/>
            <a:ext cx="5880552" cy="2912165"/>
            <a:chOff x="6203573" y="2673627"/>
            <a:chExt cx="5880552" cy="291216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662991C-3269-4C82-8674-CDEF8D3602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66" r="15073" b="15482"/>
            <a:stretch/>
          </p:blipFill>
          <p:spPr bwMode="auto">
            <a:xfrm>
              <a:off x="6203573" y="2673627"/>
              <a:ext cx="5322405" cy="2912165"/>
            </a:xfrm>
            <a:prstGeom prst="rect">
              <a:avLst/>
            </a:prstGeom>
            <a:noFill/>
            <a:ln w="9525">
              <a:solidFill>
                <a:srgbClr val="E461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3CDA1A-AFFD-4A0C-8A53-7F0F88213D4A}"/>
                </a:ext>
              </a:extLst>
            </p:cNvPr>
            <p:cNvSpPr txBox="1"/>
            <p:nvPr/>
          </p:nvSpPr>
          <p:spPr>
            <a:xfrm flipH="1">
              <a:off x="10566289" y="2743200"/>
              <a:ext cx="78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Root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196FE6-CC1D-49DB-AF89-2819BE3D2157}"/>
                </a:ext>
              </a:extLst>
            </p:cNvPr>
            <p:cNvSpPr txBox="1"/>
            <p:nvPr/>
          </p:nvSpPr>
          <p:spPr>
            <a:xfrm flipH="1">
              <a:off x="10786636" y="3393874"/>
              <a:ext cx="12974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Intermediate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C69161-6E44-4E38-8194-4E68B36E7BE0}"/>
                </a:ext>
              </a:extLst>
            </p:cNvPr>
            <p:cNvSpPr txBox="1"/>
            <p:nvPr/>
          </p:nvSpPr>
          <p:spPr>
            <a:xfrm flipH="1">
              <a:off x="11217330" y="4406599"/>
              <a:ext cx="68974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73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79230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Leaves – denote classes (1,2,3) are the outputs of the tree. Final classification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Input data consists of values of different attributes.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Using these attribute values, decision tree generates a class as the output for each input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Binary trees, like the one shown, are the most popular type of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Nodes can contain one more question. In a binary tree</a:t>
            </a:r>
            <a:r>
              <a:rPr lang="en-US" sz="2000" u="sng" dirty="0"/>
              <a:t>, by convention, if the answer to a question is “yes,</a:t>
            </a:r>
            <a:r>
              <a:rPr lang="en-US" sz="2000" dirty="0"/>
              <a:t>” the left branch is selected.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Note: same question can appear in multiple places in the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0A3969-3425-4FE5-8E7C-FDD0A5EBA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 r="15073" b="21248"/>
          <a:stretch/>
        </p:blipFill>
        <p:spPr bwMode="auto">
          <a:xfrm>
            <a:off x="8652014" y="1822089"/>
            <a:ext cx="2950266" cy="2713482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01788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9643</TotalTime>
  <Words>3557</Words>
  <Application>Microsoft Macintosh PowerPoint</Application>
  <PresentationFormat>Widescreen</PresentationFormat>
  <Paragraphs>580</Paragraphs>
  <Slides>47</Slides>
  <Notes>46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This Lecture</vt:lpstr>
      <vt:lpstr>Pre - Decision Tree</vt:lpstr>
      <vt:lpstr>Decision Trees</vt:lpstr>
      <vt:lpstr>Why use Trees</vt:lpstr>
      <vt:lpstr>Types of Decision Trees</vt:lpstr>
      <vt:lpstr>Types of Decision Trees</vt:lpstr>
      <vt:lpstr>Classification Tree</vt:lpstr>
      <vt:lpstr>Example Decision Tree</vt:lpstr>
      <vt:lpstr>Non-linear Decision Surface</vt:lpstr>
      <vt:lpstr>PowerPoint Presentation</vt:lpstr>
      <vt:lpstr>Decision Tree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test data</vt:lpstr>
      <vt:lpstr>Decision Tree – Test data</vt:lpstr>
      <vt:lpstr>Decision Tree – Deeper Dive</vt:lpstr>
      <vt:lpstr>Decision Tree – Deeper Dive</vt:lpstr>
      <vt:lpstr>CART Algorithm</vt:lpstr>
      <vt:lpstr>CART Algorithm - Intuition</vt:lpstr>
      <vt:lpstr>CART – Basic Algorithm Requirements</vt:lpstr>
      <vt:lpstr>Pure Nodes</vt:lpstr>
      <vt:lpstr>Pure Nodes</vt:lpstr>
      <vt:lpstr>Significance of Pure Nodes</vt:lpstr>
      <vt:lpstr>CART – Basic Algorithm</vt:lpstr>
      <vt:lpstr>PowerPoint Presentation</vt:lpstr>
      <vt:lpstr>PowerPoint Presentation</vt:lpstr>
      <vt:lpstr>How do we choose which attribute is best?</vt:lpstr>
      <vt:lpstr>Information Gain (intuition)</vt:lpstr>
      <vt:lpstr>Information Gain (intuition)</vt:lpstr>
      <vt:lpstr>Information Gain (intuition)</vt:lpstr>
      <vt:lpstr>Information Gain</vt:lpstr>
      <vt:lpstr>Entropy</vt:lpstr>
      <vt:lpstr>PowerPoint Presentation</vt:lpstr>
      <vt:lpstr>From Entropy to Information Gain</vt:lpstr>
      <vt:lpstr>Calculating Information Gain</vt:lpstr>
      <vt:lpstr>Calculating Information Gain</vt:lpstr>
      <vt:lpstr>CART Algorithm</vt:lpstr>
      <vt:lpstr>CART Algorithm – Cost Function</vt:lpstr>
      <vt:lpstr>CART Algorithm – Greedy Algorithm</vt:lpstr>
      <vt:lpstr>CART Algorithm</vt:lpstr>
      <vt:lpstr>Overfitting in Decision Trees</vt:lpstr>
      <vt:lpstr>Overfitting in Decision Trees</vt:lpstr>
      <vt:lpstr>CART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893</cp:revision>
  <cp:lastPrinted>2018-04-25T02:50:23Z</cp:lastPrinted>
  <dcterms:created xsi:type="dcterms:W3CDTF">2021-08-24T04:52:52Z</dcterms:created>
  <dcterms:modified xsi:type="dcterms:W3CDTF">2023-10-05T02:35:57Z</dcterms:modified>
</cp:coreProperties>
</file>