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ink/ink3.xml" ContentType="application/inkml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4.xml" ContentType="application/inkml+xml"/>
  <Override PartName="/ppt/notesSlides/notesSlide18.xml" ContentType="application/vnd.openxmlformats-officedocument.presentationml.notesSlide+xml"/>
  <Override PartName="/ppt/ink/ink5.xml" ContentType="application/inkml+xml"/>
  <Override PartName="/ppt/notesSlides/notesSlide19.xml" ContentType="application/vnd.openxmlformats-officedocument.presentationml.notesSlide+xml"/>
  <Override PartName="/ppt/ink/ink6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266" r:id="rId2"/>
    <p:sldId id="298" r:id="rId3"/>
    <p:sldId id="384" r:id="rId4"/>
    <p:sldId id="395" r:id="rId5"/>
    <p:sldId id="387" r:id="rId6"/>
    <p:sldId id="389" r:id="rId7"/>
    <p:sldId id="420" r:id="rId8"/>
    <p:sldId id="398" r:id="rId9"/>
    <p:sldId id="399" r:id="rId10"/>
    <p:sldId id="388" r:id="rId11"/>
    <p:sldId id="401" r:id="rId12"/>
    <p:sldId id="402" r:id="rId13"/>
    <p:sldId id="400" r:id="rId14"/>
    <p:sldId id="392" r:id="rId15"/>
    <p:sldId id="403" r:id="rId16"/>
    <p:sldId id="404" r:id="rId17"/>
    <p:sldId id="405" r:id="rId18"/>
    <p:sldId id="407" r:id="rId19"/>
    <p:sldId id="394" r:id="rId20"/>
    <p:sldId id="411" r:id="rId21"/>
    <p:sldId id="419" r:id="rId22"/>
    <p:sldId id="412" r:id="rId23"/>
    <p:sldId id="418" r:id="rId24"/>
    <p:sldId id="414" r:id="rId25"/>
    <p:sldId id="415" r:id="rId26"/>
    <p:sldId id="417" r:id="rId27"/>
    <p:sldId id="410" r:id="rId28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84"/>
            <p14:sldId id="395"/>
            <p14:sldId id="387"/>
            <p14:sldId id="389"/>
            <p14:sldId id="420"/>
            <p14:sldId id="398"/>
            <p14:sldId id="399"/>
            <p14:sldId id="388"/>
            <p14:sldId id="401"/>
            <p14:sldId id="402"/>
            <p14:sldId id="400"/>
            <p14:sldId id="392"/>
            <p14:sldId id="403"/>
            <p14:sldId id="404"/>
            <p14:sldId id="405"/>
            <p14:sldId id="407"/>
            <p14:sldId id="394"/>
            <p14:sldId id="411"/>
            <p14:sldId id="419"/>
            <p14:sldId id="412"/>
            <p14:sldId id="418"/>
            <p14:sldId id="414"/>
            <p14:sldId id="415"/>
            <p14:sldId id="417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04" autoAdjust="0"/>
    <p:restoredTop sz="96959" autoAdjust="0"/>
  </p:normalViewPr>
  <p:slideViewPr>
    <p:cSldViewPr snapToGrid="0" snapToObjects="1">
      <p:cViewPr varScale="1">
        <p:scale>
          <a:sx n="157" d="100"/>
          <a:sy n="157" d="100"/>
        </p:scale>
        <p:origin x="1264" y="1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398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6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6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6:19.70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1081,'0'0,"0"0,0 0,2-1,9-3,1 1,-1 0,1 1,0 0,0 1,0 0,0 1,9 0,-15 0,414 22,-4 8,918 35,-470-91,76-44,205-52,-12 30,-77-11,-1011 95,-45 0,-2 4</inkml:trace>
  <inkml:trace contextRef="#ctx0" brushRef="#br0" timeOffset="1098.55">6743 0,'12'6,"145"74,0 10,-73-35,-2 3,-3 3,-2 4,34 41,-72-67,1-3,2-1,1-2,3-1,-45-32,0 0,0 0,0 1,0-1,-1 0,1 1,0-1,0 0,0 1,-1-1,1 1,0-1,0 1,-1 0,1-1,-1 1,1 0,0 0,-1-1,1 1,-1 0,0 0,1 0,-1-1,0 1,1 0,-1 0,0 0,0 0,0 0,0 0,0 0,0-1,0 1,0 0,0 0,0 0,0 0,-1 0,1 0,0 0,-1-1,1 1,-1 0,1 0,0 0,-1-1,0 1,1 0,-1-1,0 1,1 0,-1-1,0 1,-129 118,-103 110,-67 61,269-262,-1-1,-1-2,-1-1,-1-2,-1-1,-37 15,50-29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63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Calle hyperplane because SVM can be used in </a:t>
            </a:r>
            <a:r>
              <a:rPr lang="en-US" dirty="0" err="1"/>
              <a:t>hih</a:t>
            </a:r>
            <a:r>
              <a:rPr lang="en-US" dirty="0"/>
              <a:t> dimensional datasets and data points are </a:t>
            </a:r>
            <a:r>
              <a:rPr lang="en-US" dirty="0" err="1"/>
              <a:t>reffered</a:t>
            </a:r>
            <a:r>
              <a:rPr lang="en-US" dirty="0"/>
              <a:t> to as vectors.</a:t>
            </a:r>
          </a:p>
        </p:txBody>
      </p:sp>
    </p:spTree>
    <p:extLst>
      <p:ext uri="{BB962C8B-B14F-4D97-AF65-F5344CB8AC3E}">
        <p14:creationId xmlns:p14="http://schemas.microsoft.com/office/powerpoint/2010/main" val="87439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29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09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26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0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15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60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79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9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5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 Inverse of the strength of regularization ( process of adding information in order to solve an ill-posed problem or to prevent overfitting).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Behavior: As the value of ‘c’ increases the model gets overfits.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value of ‘c’ decreases the model underfits.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γ : Gamma (used only for RBF kernel)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Behavior: As the value of ‘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γ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increases the model gets overfits.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value of ‘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γ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decreases the model underfits.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56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74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36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70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2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01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0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22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3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8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4" Type="http://schemas.openxmlformats.org/officeDocument/2006/relationships/tags" Target="../tags/tag6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10.xml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3.xml"/><Relationship Id="rId7" Type="http://schemas.openxmlformats.org/officeDocument/2006/relationships/image" Target="../media/image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14.xml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Lecture 7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Large-margin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9A64C9B-42A0-49B4-BD88-832F3C8F8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117725"/>
            <a:ext cx="2514600" cy="25146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392EF59-BFC8-41DB-9E30-96E5566B5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498725"/>
            <a:ext cx="2971800" cy="29718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C239AD00-B148-4FCB-BF5C-5378A2A13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812925"/>
            <a:ext cx="3886200" cy="3886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683ABDC5-6A8A-43FC-8430-82BFEDB29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4279901"/>
            <a:ext cx="723900" cy="733425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9B403D4C-7C1D-422D-996F-564C0522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403725"/>
            <a:ext cx="43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00CC"/>
                </a:solidFill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11CF6728-3951-468E-B36B-CDBB04F8B8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2498725"/>
            <a:ext cx="1600200" cy="167640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1" name="Picture 29" descr="txp_fig">
            <a:extLst>
              <a:ext uri="{FF2B5EF4-FFF2-40B4-BE49-F238E27FC236}">
                <a16:creationId xmlns:a16="http://schemas.microsoft.com/office/drawing/2014/main" id="{0268735D-0366-482A-82D1-65631AC49B4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2346325"/>
            <a:ext cx="2841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BAACE747-243A-42AC-A83B-9431120CB8B6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23654F-2A12-419E-80DE-FC88A7C2ABE3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B98D004-A682-41E8-BBDD-78ED6CD7DEE7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BFE4305-0E35-4AFD-A7A3-97D71851900D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40A9DB1-930B-4A1D-A777-62893C61A7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14246F2F-2BDD-4CA0-9125-43136A7A5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168ACFD5-0CF4-4ADD-AB32-6FC0E4B31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FE4B121-35EF-4132-B6BD-839684DBE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9B403D1-A423-4462-8E0C-E94C08E9E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06DB388D-DA49-42E7-AC4E-BA995CA81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88715A0D-100A-4107-A36C-873817BCE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8B6D7EBF-171F-4B71-B4E8-CF119251E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62CC493-F5B7-4051-B4A0-79F1B1313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367878F-BB0F-4313-8D30-4FEAB72BE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2C5E17D-BE7E-46F3-B63C-1C929AF839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5069BB8-4F3F-4F7B-BCA7-B5737E38E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0E413CA6-75E4-4073-81C1-E3654E7A92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45606046-F46C-44A6-B279-6B582102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AB0AFF9-EAFA-4CBD-AB78-6F507C4238E6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70" name="Line 2">
                  <a:extLst>
                    <a:ext uri="{FF2B5EF4-FFF2-40B4-BE49-F238E27FC236}">
                      <a16:creationId xmlns:a16="http://schemas.microsoft.com/office/drawing/2014/main" id="{0F5B59C7-0E93-40C6-86E4-E363FAC14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Line 3">
                  <a:extLst>
                    <a:ext uri="{FF2B5EF4-FFF2-40B4-BE49-F238E27FC236}">
                      <a16:creationId xmlns:a16="http://schemas.microsoft.com/office/drawing/2014/main" id="{522DBDFF-0484-432A-9B18-D389D406AA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14:cNvPr>
              <p14:cNvContentPartPr/>
              <p14:nvPr/>
            </p14:nvContentPartPr>
            <p14:xfrm>
              <a:off x="3444694" y="3707492"/>
              <a:ext cx="2783160" cy="5626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8694" y="3671492"/>
                <a:ext cx="2854800" cy="634320"/>
              </a:xfrm>
              <a:prstGeom prst="rect">
                <a:avLst/>
              </a:prstGeom>
            </p:spPr>
          </p:pic>
        </mc:Fallback>
      </mc:AlternateContent>
      <p:sp>
        <p:nvSpPr>
          <p:cNvPr id="91" name="Rectangle 34">
            <a:extLst>
              <a:ext uri="{FF2B5EF4-FFF2-40B4-BE49-F238E27FC236}">
                <a16:creationId xmlns:a16="http://schemas.microsoft.com/office/drawing/2014/main" id="{C5B4EED6-04F0-4670-80A4-8958767F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5632361"/>
            <a:ext cx="2971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Data: &lt;</a:t>
            </a:r>
            <a:r>
              <a:rPr lang="sv-SE" altLang="en-US" sz="1800" b="1" dirty="0"/>
              <a:t>x</a:t>
            </a:r>
            <a:r>
              <a:rPr lang="sv-SE" altLang="en-US" sz="1800" baseline="-25000" dirty="0"/>
              <a:t>i</a:t>
            </a:r>
            <a:r>
              <a:rPr lang="sv-SE" altLang="en-US" sz="1800" dirty="0"/>
              <a:t>,y</a:t>
            </a:r>
            <a:r>
              <a:rPr lang="sv-SE" altLang="en-US" sz="1800" baseline="-25000" dirty="0"/>
              <a:t>i</a:t>
            </a:r>
            <a:r>
              <a:rPr lang="sv-SE" altLang="en-US" sz="1800" dirty="0"/>
              <a:t>&gt;, i=1,..,l</a:t>
            </a:r>
          </a:p>
          <a:p>
            <a:pPr eaLnBrk="1" hangingPunct="1"/>
            <a:r>
              <a:rPr lang="sv-SE" altLang="en-US" sz="1800" b="1" dirty="0"/>
              <a:t>x</a:t>
            </a:r>
            <a:r>
              <a:rPr lang="sv-SE" altLang="en-US" sz="1800" baseline="-25000" dirty="0"/>
              <a:t>i</a:t>
            </a:r>
            <a:r>
              <a:rPr lang="sv-SE" altLang="en-US" sz="1800" dirty="0">
                <a:sym typeface="Symbol" panose="05050102010706020507" pitchFamily="18" charset="2"/>
              </a:rPr>
              <a:t>  R</a:t>
            </a:r>
            <a:r>
              <a:rPr lang="sv-SE" altLang="en-US" sz="18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1800" dirty="0"/>
              <a:t>y</a:t>
            </a:r>
            <a:r>
              <a:rPr lang="sv-SE" altLang="en-US" sz="1800" baseline="-25000" dirty="0"/>
              <a:t>i</a:t>
            </a:r>
            <a:r>
              <a:rPr lang="sv-SE" altLang="en-US" sz="1800" dirty="0">
                <a:sym typeface="Symbol" panose="05050102010706020507" pitchFamily="18" charset="2"/>
              </a:rPr>
              <a:t>  </a:t>
            </a:r>
            <a:r>
              <a:rPr lang="sv-SE" altLang="en-US" sz="18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1800" dirty="0"/>
          </a:p>
          <a:p>
            <a:pPr eaLnBrk="1" hangingPunct="1"/>
            <a:endParaRPr lang="sv-SE" altLang="en-US" sz="1800" dirty="0"/>
          </a:p>
        </p:txBody>
      </p:sp>
      <p:sp>
        <p:nvSpPr>
          <p:cNvPr id="92" name="Rectangle 1056">
            <a:extLst>
              <a:ext uri="{FF2B5EF4-FFF2-40B4-BE49-F238E27FC236}">
                <a16:creationId xmlns:a16="http://schemas.microsoft.com/office/drawing/2014/main" id="{BC87AF1E-0148-4007-9E66-EB2581096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12952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46882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2605B9-5252-4B64-9FFD-49076DAFDA71}"/>
              </a:ext>
            </a:extLst>
          </p:cNvPr>
          <p:cNvGrpSpPr/>
          <p:nvPr/>
        </p:nvGrpSpPr>
        <p:grpSpPr>
          <a:xfrm>
            <a:off x="7404316" y="1495557"/>
            <a:ext cx="3886200" cy="3886200"/>
            <a:chOff x="5486400" y="1812925"/>
            <a:chExt cx="3886200" cy="3886200"/>
          </a:xfrm>
        </p:grpSpPr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94E18D35-28E3-4274-A532-44385B6F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117725"/>
              <a:ext cx="2514600" cy="25146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20">
              <a:extLst>
                <a:ext uri="{FF2B5EF4-FFF2-40B4-BE49-F238E27FC236}">
                  <a16:creationId xmlns:a16="http://schemas.microsoft.com/office/drawing/2014/main" id="{0B737C76-9B5A-40D5-8CB6-DA6E9DC2F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2498725"/>
              <a:ext cx="2971800" cy="29718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5F051B36-BBC1-41DA-A77F-9B7C6D766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1812925"/>
              <a:ext cx="3886200" cy="38862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60DC6824-C339-4689-9D87-4AE1D74C6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4800" y="4279901"/>
              <a:ext cx="723900" cy="73342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Text Box 27">
              <a:extLst>
                <a:ext uri="{FF2B5EF4-FFF2-40B4-BE49-F238E27FC236}">
                  <a16:creationId xmlns:a16="http://schemas.microsoft.com/office/drawing/2014/main" id="{2306838A-C57A-4284-897A-3170D5C59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4403725"/>
              <a:ext cx="4397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 dirty="0">
                  <a:solidFill>
                    <a:schemeClr val="accent1"/>
                  </a:solidFill>
                  <a:latin typeface="Tahoma" panose="020B0604030504040204" pitchFamily="34" charset="0"/>
                </a:rPr>
                <a:t>m</a:t>
              </a:r>
            </a:p>
          </p:txBody>
        </p:sp>
        <p:sp>
          <p:nvSpPr>
            <p:cNvPr id="37" name="Line 28">
              <a:extLst>
                <a:ext uri="{FF2B5EF4-FFF2-40B4-BE49-F238E27FC236}">
                  <a16:creationId xmlns:a16="http://schemas.microsoft.com/office/drawing/2014/main" id="{717CB0A5-DB78-45A4-A5A5-B7221A379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29400" y="2498725"/>
              <a:ext cx="1600200" cy="1676400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" name="Text Box 1054">
            <a:extLst>
              <a:ext uri="{FF2B5EF4-FFF2-40B4-BE49-F238E27FC236}">
                <a16:creationId xmlns:a16="http://schemas.microsoft.com/office/drawing/2014/main" id="{E5ADE255-116C-401E-8A32-1423AFB19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71" y="1528496"/>
            <a:ext cx="642044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All hyperplanes in R</a:t>
            </a:r>
            <a:r>
              <a:rPr lang="sv-SE" altLang="en-US" sz="2000" baseline="30000" dirty="0"/>
              <a:t>d</a:t>
            </a:r>
            <a:r>
              <a:rPr lang="sv-SE" altLang="en-US" sz="2000" dirty="0"/>
              <a:t> are parameterized by a vector (</a:t>
            </a:r>
            <a:r>
              <a:rPr lang="sv-SE" altLang="en-US" sz="2000" b="1" dirty="0"/>
              <a:t>w</a:t>
            </a:r>
            <a:r>
              <a:rPr lang="sv-SE" altLang="en-US" sz="2000" dirty="0"/>
              <a:t>) and a constant b. </a:t>
            </a:r>
          </a:p>
          <a:p>
            <a:pPr eaLnBrk="1" hangingPunct="1"/>
            <a:endParaRPr lang="sv-SE" altLang="en-US" sz="2000" dirty="0"/>
          </a:p>
          <a:p>
            <a:pPr eaLnBrk="1" hangingPunct="1"/>
            <a:r>
              <a:rPr lang="sv-SE" altLang="en-US" sz="2000" dirty="0"/>
              <a:t>Can be expressed as 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*x</a:t>
            </a:r>
            <a:r>
              <a:rPr lang="sv-SE" altLang="en-US" sz="2000" dirty="0">
                <a:cs typeface="Tahoma" panose="020B0604030504040204" pitchFamily="34" charset="0"/>
              </a:rPr>
              <a:t>+b=0 </a:t>
            </a:r>
          </a:p>
          <a:p>
            <a:pPr eaLnBrk="1" hangingPunct="1"/>
            <a:r>
              <a:rPr lang="sv-SE" altLang="en-US" sz="2000" dirty="0">
                <a:cs typeface="Tahoma" panose="020B0604030504040204" pitchFamily="34" charset="0"/>
              </a:rPr>
              <a:t>(equation for a hyperplane)</a:t>
            </a:r>
            <a:endParaRPr lang="sv-SE" altLang="en-US" sz="2000" dirty="0"/>
          </a:p>
        </p:txBody>
      </p:sp>
      <p:sp>
        <p:nvSpPr>
          <p:cNvPr id="41" name="Text Box 1055">
            <a:extLst>
              <a:ext uri="{FF2B5EF4-FFF2-40B4-BE49-F238E27FC236}">
                <a16:creationId xmlns:a16="http://schemas.microsoft.com/office/drawing/2014/main" id="{C71AD43D-A2CD-458E-BECC-ED1BDB3E9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183" y="4648302"/>
            <a:ext cx="78280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Our aim is to find such a hyperplane</a:t>
            </a:r>
            <a:r>
              <a:rPr lang="sv-SE" altLang="en-US" sz="2000" dirty="0">
                <a:cs typeface="Tahoma" panose="020B0604030504040204" pitchFamily="34" charset="0"/>
              </a:rPr>
              <a:t> to </a:t>
            </a:r>
            <a:r>
              <a:rPr lang="sv-SE" altLang="en-US" sz="2000" dirty="0" err="1">
                <a:cs typeface="Tahoma" panose="020B0604030504040204" pitchFamily="34" charset="0"/>
              </a:rPr>
              <a:t>correctly</a:t>
            </a:r>
            <a:r>
              <a:rPr lang="sv-SE" altLang="en-US" sz="2000" dirty="0">
                <a:cs typeface="Tahoma" panose="020B0604030504040204" pitchFamily="34" charset="0"/>
              </a:rPr>
              <a:t> classify our data.</a:t>
            </a:r>
          </a:p>
        </p:txBody>
      </p:sp>
      <p:sp>
        <p:nvSpPr>
          <p:cNvPr id="42" name="Rectangle 1056">
            <a:extLst>
              <a:ext uri="{FF2B5EF4-FFF2-40B4-BE49-F238E27FC236}">
                <a16:creationId xmlns:a16="http://schemas.microsoft.com/office/drawing/2014/main" id="{AF04560E-FCB3-48FB-BBB5-BC08FBEA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0329" y="5381757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  <p:pic>
        <p:nvPicPr>
          <p:cNvPr id="3" name="Picture 29" descr="txp_fig">
            <a:extLst>
              <a:ext uri="{FF2B5EF4-FFF2-40B4-BE49-F238E27FC236}">
                <a16:creationId xmlns:a16="http://schemas.microsoft.com/office/drawing/2014/main" id="{FDC0DA2F-860B-0B23-79F1-9899D214D73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715" y="2012497"/>
            <a:ext cx="2841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03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90718793-7CEC-4EFF-BB40-BB270608D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2119764"/>
            <a:ext cx="647441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Objective: Select a “good” hyperplane using</a:t>
            </a:r>
          </a:p>
          <a:p>
            <a:pPr eaLnBrk="1" hangingPunct="1"/>
            <a:r>
              <a:rPr lang="en-US" altLang="en-US" u="sng" dirty="0"/>
              <a:t>only</a:t>
            </a:r>
            <a:r>
              <a:rPr lang="en-US" altLang="en-US" dirty="0"/>
              <a:t> the data!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Intuition: 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Vapnik</a:t>
            </a:r>
            <a:r>
              <a:rPr lang="en-US" altLang="en-US" dirty="0"/>
              <a:t> 1965) - assuming linear separability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Separate the data</a:t>
            </a:r>
          </a:p>
          <a:p>
            <a:pPr eaLnBrk="1" hangingPunct="1"/>
            <a:r>
              <a:rPr lang="en-US" altLang="en-US" dirty="0"/>
              <a:t>(ii) Place hyperplane ‘far’ from data</a:t>
            </a:r>
          </a:p>
        </p:txBody>
      </p:sp>
      <p:sp>
        <p:nvSpPr>
          <p:cNvPr id="14" name="Google Shape;95;p14">
            <a:extLst>
              <a:ext uri="{FF2B5EF4-FFF2-40B4-BE49-F238E27FC236}">
                <a16:creationId xmlns:a16="http://schemas.microsoft.com/office/drawing/2014/main" id="{FE058845-4609-48E4-8EE8-D2CC9AE7565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Selection of a Good Hyper-Plane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B6D5D-1924-46E7-82B5-930767F218D1}"/>
              </a:ext>
            </a:extLst>
          </p:cNvPr>
          <p:cNvSpPr txBox="1"/>
          <p:nvPr/>
        </p:nvSpPr>
        <p:spPr>
          <a:xfrm>
            <a:off x="8308716" y="244765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60C2F-F994-4996-9774-693A42CAC726}"/>
              </a:ext>
            </a:extLst>
          </p:cNvPr>
          <p:cNvSpPr txBox="1"/>
          <p:nvPr/>
        </p:nvSpPr>
        <p:spPr>
          <a:xfrm>
            <a:off x="9308962" y="3195432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2BB6E0-10C7-44F9-A94D-4A9C54849022}"/>
              </a:ext>
            </a:extLst>
          </p:cNvPr>
          <p:cNvGrpSpPr>
            <a:grpSpLocks/>
          </p:cNvGrpSpPr>
          <p:nvPr/>
        </p:nvGrpSpPr>
        <p:grpSpPr bwMode="auto">
          <a:xfrm>
            <a:off x="8667907" y="1777846"/>
            <a:ext cx="1721690" cy="1436056"/>
            <a:chOff x="720" y="1584"/>
            <a:chExt cx="2064" cy="2016"/>
          </a:xfrm>
        </p:grpSpPr>
        <p:sp>
          <p:nvSpPr>
            <p:cNvPr id="23" name="Line 5">
              <a:extLst>
                <a:ext uri="{FF2B5EF4-FFF2-40B4-BE49-F238E27FC236}">
                  <a16:creationId xmlns:a16="http://schemas.microsoft.com/office/drawing/2014/main" id="{00F2399A-BE08-42D0-A9ED-105A80F66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6">
              <a:extLst>
                <a:ext uri="{FF2B5EF4-FFF2-40B4-BE49-F238E27FC236}">
                  <a16:creationId xmlns:a16="http://schemas.microsoft.com/office/drawing/2014/main" id="{682ACB58-5E11-4D79-BEDA-181FB3C76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3406B7A-CEA5-416C-8784-335ABB88D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E92159F-0108-4D47-9090-D96C5F2A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81E272C-5D3D-4F7C-B499-A9D0D2F8A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A4C272-50FF-42F0-BD57-02E311C4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AB4B92-B0F7-4CD6-9C23-A0C802259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3930BE-86AE-4F44-9C49-9A9440E7E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A11F19-19D6-4621-97F1-BD2DCB9D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6238F3-BB8A-49FE-97FA-27B6C5D66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454FB6-E42C-41B8-96EE-CF93FF22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6910EB-E4C8-4EB7-A85D-FB4B341F7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4084CBB-D03B-4C04-A47E-B5D984068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" name="Line 3">
            <a:extLst>
              <a:ext uri="{FF2B5EF4-FFF2-40B4-BE49-F238E27FC236}">
                <a16:creationId xmlns:a16="http://schemas.microsoft.com/office/drawing/2014/main" id="{7BB3BE0E-4005-4F5E-90B4-E2565E46F723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541467" y="2456516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5" name="Line 3">
            <a:extLst>
              <a:ext uri="{FF2B5EF4-FFF2-40B4-BE49-F238E27FC236}">
                <a16:creationId xmlns:a16="http://schemas.microsoft.com/office/drawing/2014/main" id="{4CA4A4AF-51C8-4A96-A4E5-CD7F10CAF98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68037" y="23712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ADC51F34-79AC-45B3-8DC2-2C968BA82514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441329" y="2530525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9E111C-CB44-4700-8176-5E53EFBF1428}"/>
              </a:ext>
            </a:extLst>
          </p:cNvPr>
          <p:cNvSpPr txBox="1"/>
          <p:nvPr/>
        </p:nvSpPr>
        <p:spPr>
          <a:xfrm>
            <a:off x="8441096" y="4530520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96C70-3962-4379-AE00-48427542364E}"/>
              </a:ext>
            </a:extLst>
          </p:cNvPr>
          <p:cNvSpPr txBox="1"/>
          <p:nvPr/>
        </p:nvSpPr>
        <p:spPr>
          <a:xfrm>
            <a:off x="9441342" y="527829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230253-1439-44C9-9BC7-E2B0C2595B93}"/>
              </a:ext>
            </a:extLst>
          </p:cNvPr>
          <p:cNvGrpSpPr>
            <a:grpSpLocks/>
          </p:cNvGrpSpPr>
          <p:nvPr/>
        </p:nvGrpSpPr>
        <p:grpSpPr bwMode="auto">
          <a:xfrm>
            <a:off x="8800287" y="3860710"/>
            <a:ext cx="1721690" cy="1436056"/>
            <a:chOff x="720" y="1584"/>
            <a:chExt cx="2064" cy="2016"/>
          </a:xfrm>
        </p:grpSpPr>
        <p:sp>
          <p:nvSpPr>
            <p:cNvPr id="50" name="Line 5">
              <a:extLst>
                <a:ext uri="{FF2B5EF4-FFF2-40B4-BE49-F238E27FC236}">
                  <a16:creationId xmlns:a16="http://schemas.microsoft.com/office/drawing/2014/main" id="{7D67D893-B186-4919-8C7F-5C9EF79EB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6">
              <a:extLst>
                <a:ext uri="{FF2B5EF4-FFF2-40B4-BE49-F238E27FC236}">
                  <a16:creationId xmlns:a16="http://schemas.microsoft.com/office/drawing/2014/main" id="{4696D8FC-4EDD-4A5B-B44B-57A3DC57C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BED68D6-1F8E-434D-9F5E-577AD579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7A1BF62-84C0-4D22-9545-04ED44D1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AEA99B0-EC11-468C-88E7-19E68E5AB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AE446A8-5F18-443A-A770-58E30D4B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D62D0A-0587-427E-B3C3-2986D3E65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EB7FB36-D64A-42EC-A6FC-3871B1303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5E3EE0-5D2A-4DD1-AF32-0623836B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E490D8-2F81-40E6-A7AC-F46DB7F90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378163B-21ED-46C5-BB2A-B988EAC6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4A300A0-ACAF-4FF5-9234-6D34D0F1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09FA1A3-DF43-4599-9A57-8989F4D0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3" name="Line 3">
            <a:extLst>
              <a:ext uri="{FF2B5EF4-FFF2-40B4-BE49-F238E27FC236}">
                <a16:creationId xmlns:a16="http://schemas.microsoft.com/office/drawing/2014/main" id="{38701C34-3D8E-4585-BBEF-12DB39E5D1D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73847" y="45393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4" name="Line 3">
            <a:extLst>
              <a:ext uri="{FF2B5EF4-FFF2-40B4-BE49-F238E27FC236}">
                <a16:creationId xmlns:a16="http://schemas.microsoft.com/office/drawing/2014/main" id="{9B7936ED-4719-472C-A6AE-50A94021119B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702263" y="4454144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5" name="Line 3">
            <a:extLst>
              <a:ext uri="{FF2B5EF4-FFF2-40B4-BE49-F238E27FC236}">
                <a16:creationId xmlns:a16="http://schemas.microsoft.com/office/drawing/2014/main" id="{F0F2DC33-96C7-479A-A9C9-D0920E934BD0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687361" y="4582393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Definitions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B6D80301-58A2-4397-A510-085CC2BBC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366" y="1255176"/>
            <a:ext cx="41594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Define the hyperplane H such that: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</a:p>
        </p:txBody>
      </p:sp>
      <p:sp>
        <p:nvSpPr>
          <p:cNvPr id="58" name="Text Box 32">
            <a:extLst>
              <a:ext uri="{FF2B5EF4-FFF2-40B4-BE49-F238E27FC236}">
                <a16:creationId xmlns:a16="http://schemas.microsoft.com/office/drawing/2014/main" id="{892E0602-6A43-445D-B453-37D1836BD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708" y="4511758"/>
            <a:ext cx="5784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d+ = the shortest distance to the closest positive point</a:t>
            </a:r>
          </a:p>
        </p:txBody>
      </p:sp>
      <p:sp>
        <p:nvSpPr>
          <p:cNvPr id="59" name="Text Box 33">
            <a:extLst>
              <a:ext uri="{FF2B5EF4-FFF2-40B4-BE49-F238E27FC236}">
                <a16:creationId xmlns:a16="http://schemas.microsoft.com/office/drawing/2014/main" id="{315F2398-2118-45E0-8606-1EE6BECF5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573" y="4856973"/>
            <a:ext cx="579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d- = the shortest distance to the closest negative point</a:t>
            </a:r>
          </a:p>
        </p:txBody>
      </p:sp>
      <p:sp>
        <p:nvSpPr>
          <p:cNvPr id="60" name="Text Box 38">
            <a:extLst>
              <a:ext uri="{FF2B5EF4-FFF2-40B4-BE49-F238E27FC236}">
                <a16:creationId xmlns:a16="http://schemas.microsoft.com/office/drawing/2014/main" id="{92C06836-1F13-4BF0-B719-16AAEE571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620" y="5314341"/>
            <a:ext cx="5535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</a:t>
            </a:r>
            <a:r>
              <a:rPr lang="sv-SE" altLang="en-US" sz="2000" u="sng" dirty="0"/>
              <a:t>margin</a:t>
            </a:r>
            <a:r>
              <a:rPr lang="sv-SE" altLang="en-US" sz="2000" dirty="0"/>
              <a:t> of a separating hyperplane is d</a:t>
            </a:r>
            <a:r>
              <a:rPr lang="sv-SE" altLang="en-US" sz="2000" baseline="30000" dirty="0"/>
              <a:t>+</a:t>
            </a:r>
            <a:r>
              <a:rPr lang="sv-SE" altLang="en-US" sz="2000" dirty="0"/>
              <a:t> + d</a:t>
            </a:r>
            <a:r>
              <a:rPr lang="sv-SE" altLang="en-US" sz="2000" baseline="30000" dirty="0"/>
              <a:t>-</a:t>
            </a:r>
            <a:r>
              <a:rPr lang="sv-SE" altLang="en-US" sz="2000" dirty="0"/>
              <a:t>.</a:t>
            </a:r>
          </a:p>
        </p:txBody>
      </p:sp>
      <p:sp>
        <p:nvSpPr>
          <p:cNvPr id="61" name="Text Box 41">
            <a:extLst>
              <a:ext uri="{FF2B5EF4-FFF2-40B4-BE49-F238E27FC236}">
                <a16:creationId xmlns:a16="http://schemas.microsoft.com/office/drawing/2014/main" id="{4781ABF4-1A3A-4387-8FDC-256D876F8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253" y="2412217"/>
            <a:ext cx="465093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H1 and H2 are the planes:</a:t>
            </a:r>
          </a:p>
          <a:p>
            <a:pPr eaLnBrk="1" hangingPunct="1"/>
            <a:r>
              <a:rPr lang="sv-SE" altLang="en-US" sz="2000" dirty="0"/>
              <a:t>H1: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+1 </a:t>
            </a:r>
          </a:p>
          <a:p>
            <a:pPr eaLnBrk="1" hangingPunct="1"/>
            <a:r>
              <a:rPr lang="sv-SE" altLang="en-US" sz="2000" dirty="0"/>
              <a:t>H2: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-1</a:t>
            </a:r>
          </a:p>
          <a:p>
            <a:pPr eaLnBrk="1" hangingPunct="1"/>
            <a:r>
              <a:rPr lang="sv-SE" altLang="en-US" sz="2000" dirty="0"/>
              <a:t>The points on the planes H1 and H2 are the </a:t>
            </a:r>
            <a:r>
              <a:rPr lang="sv-SE" altLang="en-US" sz="2000" b="1" dirty="0"/>
              <a:t>Support Vectors</a:t>
            </a:r>
            <a:r>
              <a:rPr lang="sv-SE" altLang="en-US" sz="2000" dirty="0"/>
              <a:t>:</a:t>
            </a:r>
          </a:p>
          <a:p>
            <a:pPr eaLnBrk="1" hangingPunct="1"/>
            <a:endParaRPr lang="sv-SE" altLang="en-US" sz="2000" dirty="0"/>
          </a:p>
        </p:txBody>
      </p:sp>
      <p:pic>
        <p:nvPicPr>
          <p:cNvPr id="62" name="Picture 36">
            <a:extLst>
              <a:ext uri="{FF2B5EF4-FFF2-40B4-BE49-F238E27FC236}">
                <a16:creationId xmlns:a16="http://schemas.microsoft.com/office/drawing/2014/main" id="{B64D7A28-7204-4CF8-BE75-EE1DF3223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46" y="4130637"/>
            <a:ext cx="2238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2CD2BC1-8FF0-4A48-B159-A96C1F1E213F}"/>
              </a:ext>
            </a:extLst>
          </p:cNvPr>
          <p:cNvSpPr/>
          <p:nvPr/>
        </p:nvSpPr>
        <p:spPr>
          <a:xfrm>
            <a:off x="5279258" y="2557569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64" name="Picture 22" descr="txp_fig">
            <a:extLst>
              <a:ext uri="{FF2B5EF4-FFF2-40B4-BE49-F238E27FC236}">
                <a16:creationId xmlns:a16="http://schemas.microsoft.com/office/drawing/2014/main" id="{8FF0DFAF-1A59-444D-A847-999244BEC76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3" descr="txp_fig">
            <a:extLst>
              <a:ext uri="{FF2B5EF4-FFF2-40B4-BE49-F238E27FC236}">
                <a16:creationId xmlns:a16="http://schemas.microsoft.com/office/drawing/2014/main" id="{7F7468A2-C548-4724-854E-27E077D1F13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4" descr="txp_fig">
            <a:extLst>
              <a:ext uri="{FF2B5EF4-FFF2-40B4-BE49-F238E27FC236}">
                <a16:creationId xmlns:a16="http://schemas.microsoft.com/office/drawing/2014/main" id="{2BD41B64-FBEE-4413-AD6A-D42A4F07C72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6D5354A5-9266-4188-8AA8-E4F711D01631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68" name="Picture 29" descr="txp_fig">
              <a:extLst>
                <a:ext uri="{FF2B5EF4-FFF2-40B4-BE49-F238E27FC236}">
                  <a16:creationId xmlns:a16="http://schemas.microsoft.com/office/drawing/2014/main" id="{268FEE64-DB37-4904-881E-6C6DD9C3F85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2226E3-995A-4F90-BB1E-930C437BF527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70" name="Line 19">
                <a:extLst>
                  <a:ext uri="{FF2B5EF4-FFF2-40B4-BE49-F238E27FC236}">
                    <a16:creationId xmlns:a16="http://schemas.microsoft.com/office/drawing/2014/main" id="{12D51249-D7CB-44FF-A8BF-58F6FC2B6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" name="Line 20">
                <a:extLst>
                  <a:ext uri="{FF2B5EF4-FFF2-40B4-BE49-F238E27FC236}">
                    <a16:creationId xmlns:a16="http://schemas.microsoft.com/office/drawing/2014/main" id="{1FB9CAD8-A19C-4026-AB92-9C2F2245A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" name="Line 21">
                <a:extLst>
                  <a:ext uri="{FF2B5EF4-FFF2-40B4-BE49-F238E27FC236}">
                    <a16:creationId xmlns:a16="http://schemas.microsoft.com/office/drawing/2014/main" id="{CDBA63E1-B0E9-4E3D-BD64-B6F5480E9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4BA0BD6B-6FC1-4101-BC1F-9B2C70AD8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" name="Text Box 27">
                <a:extLst>
                  <a:ext uri="{FF2B5EF4-FFF2-40B4-BE49-F238E27FC236}">
                    <a16:creationId xmlns:a16="http://schemas.microsoft.com/office/drawing/2014/main" id="{02EB7303-DA4E-444B-9B9D-200541773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75" name="Line 28">
                <a:extLst>
                  <a:ext uri="{FF2B5EF4-FFF2-40B4-BE49-F238E27FC236}">
                    <a16:creationId xmlns:a16="http://schemas.microsoft.com/office/drawing/2014/main" id="{CA565CB3-4199-4190-9FD5-6CA34CFB2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B27142A8-940F-4306-B386-AEA55F0F1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F5C48A-5D9F-4DFA-8492-D266A2221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F3E5840-7B54-4757-85D6-782EEC606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2917780-DBE7-48E9-BB86-D0357FED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FF0C08C-40E1-47EC-8D5D-1BC4CFE4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CB9C342-E644-4600-833D-699D2DC2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11F89AE-8DDD-4C44-A101-5B43B78D0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0C1892-0185-426D-A403-CD07F4FDA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E546EA-8335-40A0-AC9F-1F7DC108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4B0F5C-7EF5-4D40-B0C6-B834A5EB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D88AFA-ACF1-4A42-81DD-76123EFE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EC35776-067C-4078-A9A7-8898E918F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2BC9DE-A66D-42F7-AF6D-873FA14D2D31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A58868-6E97-4DDE-B91C-807789D55506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9DB0E3-C534-47B0-A1AB-9207C3029061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648B28A-1E45-4338-ABD1-2F671BBB735D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878DC9-FABE-4127-ADB5-5DE6E4A093C2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 Box 27">
            <a:extLst>
              <a:ext uri="{FF2B5EF4-FFF2-40B4-BE49-F238E27FC236}">
                <a16:creationId xmlns:a16="http://schemas.microsoft.com/office/drawing/2014/main" id="{3B0D121A-76BA-4A10-9D51-E4B530CE3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4B0509B-3F10-4A7E-B186-93343C17B1D6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81248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47B7FC1A-8638-46A0-95CE-6C41B308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4099" y="1645599"/>
            <a:ext cx="62945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We want a classifier with as </a:t>
            </a:r>
            <a:r>
              <a:rPr lang="sv-SE" altLang="en-US" sz="2000" dirty="0" err="1"/>
              <a:t>big</a:t>
            </a:r>
            <a:r>
              <a:rPr lang="sv-SE" altLang="en-US" sz="2000" dirty="0"/>
              <a:t> a </a:t>
            </a:r>
            <a:r>
              <a:rPr lang="sv-SE" altLang="en-US" sz="2000" dirty="0" err="1"/>
              <a:t>margin</a:t>
            </a:r>
            <a:r>
              <a:rPr lang="sv-SE" altLang="en-US" sz="2000" dirty="0"/>
              <a:t> as possible. </a:t>
            </a:r>
          </a:p>
          <a:p>
            <a:pPr eaLnBrk="1" hangingPunct="1"/>
            <a:endParaRPr lang="sv-SE" altLang="en-US" sz="2000" dirty="0">
              <a:solidFill>
                <a:schemeClr val="tx2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4" name="Text Box 30">
            <a:extLst>
              <a:ext uri="{FF2B5EF4-FFF2-40B4-BE49-F238E27FC236}">
                <a16:creationId xmlns:a16="http://schemas.microsoft.com/office/drawing/2014/main" id="{FEF07DA2-284D-481A-ACBB-E95BD9DEC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510" y="2271748"/>
            <a:ext cx="71039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Recall the distance from a point(x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,y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) to a </a:t>
            </a:r>
            <a:r>
              <a:rPr lang="sv-SE" altLang="en-US" sz="2000" dirty="0" err="1"/>
              <a:t>line</a:t>
            </a:r>
            <a:r>
              <a:rPr lang="sv-SE" altLang="en-US" sz="2000" dirty="0"/>
              <a:t> </a:t>
            </a:r>
            <a:r>
              <a:rPr lang="sv-SE" altLang="en-US" sz="2000" dirty="0" err="1"/>
              <a:t>with</a:t>
            </a:r>
            <a:r>
              <a:rPr lang="sv-SE" altLang="en-US" sz="2000" dirty="0"/>
              <a:t> </a:t>
            </a:r>
            <a:r>
              <a:rPr lang="sv-SE" altLang="en-US" sz="2000" dirty="0" err="1"/>
              <a:t>equation</a:t>
            </a:r>
            <a:endParaRPr lang="sv-SE" altLang="en-US" sz="2000" dirty="0"/>
          </a:p>
          <a:p>
            <a:pPr eaLnBrk="1" hangingPunct="1"/>
            <a:r>
              <a:rPr lang="sv-SE" altLang="en-US" sz="2000" dirty="0"/>
              <a:t>Ax+By+c = 0 is  |A 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+B 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+c|/sqrt(A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+B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)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Text Box 32">
            <a:extLst>
              <a:ext uri="{FF2B5EF4-FFF2-40B4-BE49-F238E27FC236}">
                <a16:creationId xmlns:a16="http://schemas.microsoft.com/office/drawing/2014/main" id="{C9A6199B-224B-43C2-B741-6447D11B2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209" y="3408344"/>
            <a:ext cx="41569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 and H1 is:</a:t>
            </a:r>
          </a:p>
          <a:p>
            <a:pPr eaLnBrk="1" hangingPunct="1"/>
            <a:r>
              <a:rPr lang="sv-SE" altLang="en-US" sz="2000" dirty="0"/>
              <a:t>|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•x</a:t>
            </a:r>
            <a:r>
              <a:rPr lang="sv-SE" altLang="en-US" sz="2000" dirty="0">
                <a:cs typeface="Tahoma" panose="020B0604030504040204" pitchFamily="34" charset="0"/>
              </a:rPr>
              <a:t>+b|/||w||=1/||w||</a:t>
            </a:r>
            <a:endParaRPr lang="sv-SE" altLang="en-US" sz="2000" dirty="0"/>
          </a:p>
        </p:txBody>
      </p:sp>
      <p:sp>
        <p:nvSpPr>
          <p:cNvPr id="47" name="Text Box 34">
            <a:extLst>
              <a:ext uri="{FF2B5EF4-FFF2-40B4-BE49-F238E27FC236}">
                <a16:creationId xmlns:a16="http://schemas.microsoft.com/office/drawing/2014/main" id="{4E1A937E-54F6-4A1D-9391-C12B3297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4345762"/>
            <a:ext cx="51956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H1 and H2 is: 2/||w||</a:t>
            </a:r>
          </a:p>
        </p:txBody>
      </p:sp>
    </p:spTree>
    <p:extLst>
      <p:ext uri="{BB962C8B-B14F-4D97-AF65-F5344CB8AC3E}">
        <p14:creationId xmlns:p14="http://schemas.microsoft.com/office/powerpoint/2010/main" val="55288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AutoShape 39">
            <a:extLst>
              <a:ext uri="{FF2B5EF4-FFF2-40B4-BE49-F238E27FC236}">
                <a16:creationId xmlns:a16="http://schemas.microsoft.com/office/drawing/2014/main" id="{FB3705A6-847C-4AE7-AED3-FAF1ABCBBBD2}"/>
              </a:ext>
            </a:extLst>
          </p:cNvPr>
          <p:cNvSpPr>
            <a:spLocks/>
          </p:cNvSpPr>
          <p:nvPr/>
        </p:nvSpPr>
        <p:spPr bwMode="auto">
          <a:xfrm>
            <a:off x="9772367" y="3909081"/>
            <a:ext cx="228600" cy="689123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Text Box 35">
            <a:extLst>
              <a:ext uri="{FF2B5EF4-FFF2-40B4-BE49-F238E27FC236}">
                <a16:creationId xmlns:a16="http://schemas.microsoft.com/office/drawing/2014/main" id="{6655F6A4-BC8A-4839-934E-6DEA0497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98365"/>
            <a:ext cx="510774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In order to maximize the margin, we need to minimize ||w||. With the </a:t>
            </a:r>
          </a:p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condition that there are no datapoints between H1 and H2:</a:t>
            </a:r>
          </a:p>
          <a:p>
            <a:pPr eaLnBrk="1" hangingPunct="1"/>
            <a:endParaRPr lang="sv-SE" altLang="en-US" b="1" dirty="0">
              <a:solidFill>
                <a:schemeClr val="tx2"/>
              </a:solidFill>
            </a:endParaRPr>
          </a:p>
          <a:p>
            <a:pPr eaLnBrk="1" hangingPunct="1"/>
            <a:r>
              <a:rPr lang="sv-SE" altLang="en-US" b="1" dirty="0">
                <a:solidFill>
                  <a:schemeClr val="accent1"/>
                </a:solidFill>
              </a:rPr>
              <a:t>x</a:t>
            </a:r>
            <a:r>
              <a:rPr lang="sv-SE" altLang="en-US" baseline="-25000" dirty="0">
                <a:solidFill>
                  <a:schemeClr val="accent1"/>
                </a:solidFill>
              </a:rPr>
              <a:t>i</a:t>
            </a:r>
            <a:r>
              <a:rPr lang="sv-SE" altLang="en-US" dirty="0">
                <a:solidFill>
                  <a:schemeClr val="accent1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accent1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accent1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accent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dirty="0">
                <a:solidFill>
                  <a:schemeClr val="accent1"/>
                </a:solidFill>
              </a:rPr>
              <a:t>y</a:t>
            </a:r>
            <a:r>
              <a:rPr lang="sv-SE" altLang="en-US" baseline="-25000" dirty="0">
                <a:solidFill>
                  <a:schemeClr val="accent1"/>
                </a:solidFill>
              </a:rPr>
              <a:t>i</a:t>
            </a:r>
            <a:r>
              <a:rPr lang="sv-SE" altLang="en-US" dirty="0">
                <a:solidFill>
                  <a:schemeClr val="accent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b="1" dirty="0">
                <a:solidFill>
                  <a:schemeClr val="accent1"/>
                </a:solidFill>
              </a:rPr>
              <a:t>x</a:t>
            </a:r>
            <a:r>
              <a:rPr lang="sv-SE" altLang="en-US" baseline="-25000" dirty="0">
                <a:solidFill>
                  <a:schemeClr val="accent1"/>
                </a:solidFill>
              </a:rPr>
              <a:t>i</a:t>
            </a:r>
            <a:r>
              <a:rPr lang="sv-SE" altLang="en-US" dirty="0">
                <a:solidFill>
                  <a:schemeClr val="accent1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accent1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accent1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accent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dirty="0">
                <a:solidFill>
                  <a:schemeClr val="accent1"/>
                </a:solidFill>
              </a:rPr>
              <a:t>y</a:t>
            </a:r>
            <a:r>
              <a:rPr lang="sv-SE" altLang="en-US" baseline="-25000" dirty="0">
                <a:solidFill>
                  <a:schemeClr val="accent1"/>
                </a:solidFill>
              </a:rPr>
              <a:t>i</a:t>
            </a:r>
            <a:r>
              <a:rPr lang="sv-SE" altLang="en-US" dirty="0">
                <a:solidFill>
                  <a:schemeClr val="accent1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  <a:endParaRPr lang="sv-SE" altLang="en-US" b="1" dirty="0">
              <a:solidFill>
                <a:schemeClr val="accent1"/>
              </a:solidFill>
              <a:sym typeface="Symbol" panose="05050102010706020507" pitchFamily="18" charset="2"/>
            </a:endParaRPr>
          </a:p>
          <a:p>
            <a:pPr eaLnBrk="1" hangingPunct="1"/>
            <a:endParaRPr lang="sv-SE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28509-7747-47BF-A05F-45A4A9CAB05F}"/>
              </a:ext>
            </a:extLst>
          </p:cNvPr>
          <p:cNvSpPr txBox="1"/>
          <p:nvPr/>
        </p:nvSpPr>
        <p:spPr>
          <a:xfrm flipH="1">
            <a:off x="10000967" y="3760005"/>
            <a:ext cx="1935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1800" b="1" dirty="0" err="1">
                <a:sym typeface="Symbol" panose="05050102010706020507" pitchFamily="18" charset="2"/>
              </a:rPr>
              <a:t>Can</a:t>
            </a:r>
            <a:r>
              <a:rPr lang="sv-SE" altLang="en-US" sz="1800" b="1" dirty="0">
                <a:sym typeface="Symbol" panose="05050102010706020507" pitchFamily="18" charset="2"/>
              </a:rPr>
              <a:t> be </a:t>
            </a:r>
            <a:r>
              <a:rPr lang="sv-SE" altLang="en-US" sz="1800" b="1" dirty="0" err="1">
                <a:sym typeface="Symbol" panose="05050102010706020507" pitchFamily="18" charset="2"/>
              </a:rPr>
              <a:t>combined</a:t>
            </a:r>
            <a:r>
              <a:rPr lang="sv-SE" altLang="en-US" sz="1800" b="1" dirty="0">
                <a:sym typeface="Symbol" panose="05050102010706020507" pitchFamily="18" charset="2"/>
              </a:rPr>
              <a:t> </a:t>
            </a:r>
            <a:r>
              <a:rPr lang="sv-SE" altLang="en-US" sz="1800" b="1" dirty="0" err="1">
                <a:sym typeface="Symbol" panose="05050102010706020507" pitchFamily="18" charset="2"/>
              </a:rPr>
              <a:t>into</a:t>
            </a:r>
            <a:r>
              <a:rPr lang="sv-SE" altLang="en-US" sz="1800" b="1" dirty="0">
                <a:sym typeface="Symbol" panose="05050102010706020507" pitchFamily="18" charset="2"/>
              </a:rPr>
              <a:t> </a:t>
            </a:r>
            <a:r>
              <a:rPr lang="sv-SE" altLang="en-US" sz="1800" b="1" dirty="0" err="1">
                <a:sym typeface="Symbol" panose="05050102010706020507" pitchFamily="18" charset="2"/>
              </a:rPr>
              <a:t>y</a:t>
            </a:r>
            <a:r>
              <a:rPr lang="sv-SE" altLang="en-US" sz="1800" b="1" baseline="-25000" dirty="0" err="1">
                <a:sym typeface="Symbol" panose="05050102010706020507" pitchFamily="18" charset="2"/>
              </a:rPr>
              <a:t>i</a:t>
            </a:r>
            <a:r>
              <a:rPr lang="sv-SE" altLang="en-US" sz="1800" b="1" dirty="0">
                <a:sym typeface="Symbol" panose="05050102010706020507" pitchFamily="18" charset="2"/>
              </a:rPr>
              <a:t>(</a:t>
            </a:r>
            <a:r>
              <a:rPr lang="sv-SE" altLang="en-US" sz="1800" b="1" dirty="0" err="1"/>
              <a:t>x</a:t>
            </a:r>
            <a:r>
              <a:rPr lang="sv-SE" altLang="en-US" sz="1800" baseline="-25000" dirty="0" err="1"/>
              <a:t>i</a:t>
            </a:r>
            <a:r>
              <a:rPr lang="sv-SE" altLang="en-US" sz="1800" dirty="0" err="1">
                <a:cs typeface="Tahoma" panose="020B0604030504040204" pitchFamily="34" charset="0"/>
              </a:rPr>
              <a:t>•</a:t>
            </a:r>
            <a:r>
              <a:rPr lang="sv-SE" altLang="en-US" sz="1800" b="1" dirty="0" err="1">
                <a:cs typeface="Tahoma" panose="020B0604030504040204" pitchFamily="34" charset="0"/>
              </a:rPr>
              <a:t>w</a:t>
            </a:r>
            <a:r>
              <a:rPr lang="sv-SE" altLang="en-US" sz="1800" b="1" dirty="0">
                <a:cs typeface="Tahoma" panose="020B0604030504040204" pitchFamily="34" charset="0"/>
              </a:rPr>
              <a:t>) </a:t>
            </a:r>
            <a:r>
              <a:rPr lang="sv-SE" altLang="en-US" sz="1800" b="1" dirty="0">
                <a:cs typeface="Tahoma" panose="020B0604030504040204" pitchFamily="34" charset="0"/>
                <a:sym typeface="Symbol" panose="05050102010706020507" pitchFamily="18" charset="2"/>
              </a:rPr>
              <a:t>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749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Optimization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4FE3D3-DE31-4819-B259-8BDD30C5B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51807" r="3899" b="26726"/>
          <a:stretch/>
        </p:blipFill>
        <p:spPr bwMode="auto">
          <a:xfrm>
            <a:off x="6746240" y="2286000"/>
            <a:ext cx="484632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1CCA5BF-5809-482E-8FDB-C3E0D2C53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38"/>
          <a:stretch/>
        </p:blipFill>
        <p:spPr bwMode="auto">
          <a:xfrm>
            <a:off x="717173" y="1584960"/>
            <a:ext cx="5210175" cy="230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CAF2CAF-73AD-4EB1-8F75-6229F405E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05"/>
          <a:stretch/>
        </p:blipFill>
        <p:spPr bwMode="auto">
          <a:xfrm>
            <a:off x="814645" y="4546600"/>
            <a:ext cx="5210175" cy="134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1364A1-33D8-479A-AD43-9B2EF8F165F3}"/>
              </a:ext>
            </a:extLst>
          </p:cNvPr>
          <p:cNvSpPr txBox="1"/>
          <p:nvPr/>
        </p:nvSpPr>
        <p:spPr>
          <a:xfrm flipH="1">
            <a:off x="761998" y="164191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Distance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6D4A9-42AE-4241-A3E5-41CC0753219B}"/>
              </a:ext>
            </a:extLst>
          </p:cNvPr>
          <p:cNvSpPr txBox="1"/>
          <p:nvPr/>
        </p:nvSpPr>
        <p:spPr>
          <a:xfrm flipH="1">
            <a:off x="1417318" y="332847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40960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Lagrangian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5BED047-F269-4E8A-A3AC-3B03B01A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2545080"/>
            <a:ext cx="45243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655320" y="1659394"/>
            <a:ext cx="64973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optimization 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”trick” often used in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problem as a Lagrangian problem.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Constraints are replaced by constraints on Lagrangian multipliers.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Training data will only occur as dot products</a:t>
            </a:r>
          </a:p>
        </p:txBody>
      </p:sp>
    </p:spTree>
    <p:extLst>
      <p:ext uri="{BB962C8B-B14F-4D97-AF65-F5344CB8AC3E}">
        <p14:creationId xmlns:p14="http://schemas.microsoft.com/office/powerpoint/2010/main" val="186146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Limitation of LSVM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779899" y="1991668"/>
            <a:ext cx="649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decision function is not linear?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A24287-7541-4F5E-876A-4AEA07DF5E3A}"/>
              </a:ext>
            </a:extLst>
          </p:cNvPr>
          <p:cNvGrpSpPr/>
          <p:nvPr/>
        </p:nvGrpSpPr>
        <p:grpSpPr>
          <a:xfrm>
            <a:off x="1754227" y="3088899"/>
            <a:ext cx="4074160" cy="152400"/>
            <a:chOff x="2602587" y="4106045"/>
            <a:chExt cx="4074160" cy="152400"/>
          </a:xfrm>
        </p:grpSpPr>
        <p:sp>
          <p:nvSpPr>
            <p:cNvPr id="7" name="Line 23">
              <a:extLst>
                <a:ext uri="{FF2B5EF4-FFF2-40B4-BE49-F238E27FC236}">
                  <a16:creationId xmlns:a16="http://schemas.microsoft.com/office/drawing/2014/main" id="{FB462C1A-96C4-4D3C-B64C-DAC4066A2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D7A0BD-3547-45FC-947B-5B4E3453C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D60C22-47ED-4A78-9262-41421AAA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2C93C1-3C36-430C-AC8A-B7F3ECF41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EC261F-3E6C-4BA2-92D1-323DD3D5D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48964F-9F8C-46AD-9047-7D5076699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0E20D9-343F-4304-A2A9-92CCEA8AA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5E7BDD-24F7-44F4-A6FA-787322094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CFDAD6-8FF2-4B43-9EC3-3FFA6023F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8EC12F-9DD1-4E40-9FA5-148DD912F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7EA379-CB10-4F5D-9EE6-43B4C24FB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B7E9C-494F-4760-ABD2-29BD7C4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5654BD-B2E1-4705-9F6C-3E92FA74C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FF7E814-D918-4185-8093-3341EFC32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A4A2DA-DE14-4121-AB89-A280FB168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A089BC-6958-433D-BB62-0E595C1EA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B51376C-23D0-413C-AA43-E836207879BB}"/>
              </a:ext>
            </a:extLst>
          </p:cNvPr>
          <p:cNvSpPr txBox="1"/>
          <p:nvPr/>
        </p:nvSpPr>
        <p:spPr>
          <a:xfrm>
            <a:off x="927340" y="3833918"/>
            <a:ext cx="78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Impossible to use a single line to separate the 2 classes</a:t>
            </a:r>
          </a:p>
        </p:txBody>
      </p:sp>
      <p:pic>
        <p:nvPicPr>
          <p:cNvPr id="2050" name="Picture 2" descr="https://miro.medium.com/max/1750/1*HVA5GkCF0u7lPSzPEC1ayw.png">
            <a:extLst>
              <a:ext uri="{FF2B5EF4-FFF2-40B4-BE49-F238E27FC236}">
                <a16:creationId xmlns:a16="http://schemas.microsoft.com/office/drawing/2014/main" id="{D147CA11-7107-438A-915A-D1DCF49DD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7936" r="52195" b="4831"/>
          <a:stretch/>
        </p:blipFill>
        <p:spPr bwMode="auto">
          <a:xfrm>
            <a:off x="7214363" y="2560646"/>
            <a:ext cx="1237073" cy="116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3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5848544" cy="495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polynomial function to transform data to high dimensional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Big challenge with this: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COMPUTATIONALLY</a:t>
            </a:r>
            <a:r>
              <a:rPr lang="en-US" dirty="0"/>
              <a:t> </a:t>
            </a:r>
            <a:r>
              <a:rPr lang="en-US" b="1" dirty="0"/>
              <a:t>EXPENSIVE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7436578" y="562393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7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	Classification: Support Vector Machines (SVM)</a:t>
            </a:r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168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394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72971" y="1203702"/>
            <a:ext cx="10376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Linear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Polynomial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Gaussian Kernel/ Radius basis function (RBF)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Sigmoid Kernel</a:t>
            </a:r>
            <a:endParaRPr lang="en-US" dirty="0"/>
          </a:p>
        </p:txBody>
      </p:sp>
      <p:pic>
        <p:nvPicPr>
          <p:cNvPr id="1028" name="Picture 4" descr="Multiclass Classification with Support Vector Machines (SVM), Dual Problem  and Kernel Functions | by Hucker Marius | Towards Data Science">
            <a:extLst>
              <a:ext uri="{FF2B5EF4-FFF2-40B4-BE49-F238E27FC236}">
                <a16:creationId xmlns:a16="http://schemas.microsoft.com/office/drawing/2014/main" id="{FA8B8245-B8A8-4F59-8174-CAB40ADAA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45" y="3297793"/>
            <a:ext cx="3998205" cy="314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294F2-692F-497F-A9F3-92E4F2110F57}"/>
              </a:ext>
            </a:extLst>
          </p:cNvPr>
          <p:cNvSpPr txBox="1"/>
          <p:nvPr/>
        </p:nvSpPr>
        <p:spPr>
          <a:xfrm>
            <a:off x="5797816" y="5394073"/>
            <a:ext cx="5351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Exemplar hyperplanes for different kernel functions. Dataset – famous iris dataset. Features, x = sepal length and sepal width.</a:t>
            </a:r>
          </a:p>
        </p:txBody>
      </p:sp>
    </p:spTree>
    <p:extLst>
      <p:ext uri="{BB962C8B-B14F-4D97-AF65-F5344CB8AC3E}">
        <p14:creationId xmlns:p14="http://schemas.microsoft.com/office/powerpoint/2010/main" val="2370338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72971" y="1203702"/>
            <a:ext cx="10376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 err="1">
                <a:sym typeface="Symbol" panose="05050102010706020507" pitchFamily="18" charset="2"/>
              </a:rPr>
              <a:t>Linear</a:t>
            </a:r>
            <a:r>
              <a:rPr lang="sv-SE" altLang="en-US" dirty="0">
                <a:sym typeface="Symbol" panose="05050102010706020507" pitchFamily="18" charset="2"/>
              </a:rPr>
              <a:t> </a:t>
            </a:r>
            <a:r>
              <a:rPr lang="sv-SE" altLang="en-US" dirty="0" err="1">
                <a:sym typeface="Symbol" panose="05050102010706020507" pitchFamily="18" charset="2"/>
              </a:rPr>
              <a:t>Kernel</a:t>
            </a: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>
                <a:sym typeface="Symbol" panose="05050102010706020507" pitchFamily="18" charset="2"/>
              </a:rPr>
              <a:t>Gaussian</a:t>
            </a:r>
            <a:r>
              <a:rPr lang="sv-SE" dirty="0">
                <a:sym typeface="Symbol" panose="05050102010706020507" pitchFamily="18" charset="2"/>
              </a:rPr>
              <a:t> </a:t>
            </a:r>
            <a:r>
              <a:rPr lang="sv-SE" dirty="0" err="1">
                <a:sym typeface="Symbol" panose="05050102010706020507" pitchFamily="18" charset="2"/>
              </a:rPr>
              <a:t>Kernel</a:t>
            </a:r>
            <a:r>
              <a:rPr lang="sv-SE" dirty="0">
                <a:sym typeface="Symbol" panose="05050102010706020507" pitchFamily="18" charset="2"/>
              </a:rPr>
              <a:t>/ </a:t>
            </a:r>
            <a:r>
              <a:rPr lang="sv-SE" dirty="0" err="1">
                <a:sym typeface="Symbol" panose="05050102010706020507" pitchFamily="18" charset="2"/>
              </a:rPr>
              <a:t>Radius</a:t>
            </a:r>
            <a:r>
              <a:rPr lang="sv-SE" dirty="0">
                <a:sym typeface="Symbol" panose="05050102010706020507" pitchFamily="18" charset="2"/>
              </a:rPr>
              <a:t> basis </a:t>
            </a:r>
            <a:r>
              <a:rPr lang="sv-SE" dirty="0" err="1">
                <a:sym typeface="Symbol" panose="05050102010706020507" pitchFamily="18" charset="2"/>
              </a:rPr>
              <a:t>function</a:t>
            </a:r>
            <a:r>
              <a:rPr lang="sv-SE" dirty="0">
                <a:sym typeface="Symbol" panose="05050102010706020507" pitchFamily="18" charset="2"/>
              </a:rPr>
              <a:t> (RBF) </a:t>
            </a:r>
            <a:r>
              <a:rPr lang="sv-SE" dirty="0" err="1">
                <a:sym typeface="Symbol" panose="05050102010706020507" pitchFamily="18" charset="2"/>
              </a:rPr>
              <a:t>kernel</a:t>
            </a:r>
            <a:endParaRPr lang="sv-SE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>
                <a:sym typeface="Symbol" panose="05050102010706020507" pitchFamily="18" charset="2"/>
              </a:rPr>
              <a:t>Sigmoid</a:t>
            </a:r>
            <a:r>
              <a:rPr lang="sv-SE" dirty="0">
                <a:sym typeface="Symbol" panose="05050102010706020507" pitchFamily="18" charset="2"/>
              </a:rPr>
              <a:t> </a:t>
            </a:r>
            <a:r>
              <a:rPr lang="sv-SE" dirty="0" err="1">
                <a:sym typeface="Symbol" panose="05050102010706020507" pitchFamily="18" charset="2"/>
              </a:rPr>
              <a:t>Kernel</a:t>
            </a: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 err="1">
                <a:sym typeface="Symbol" panose="05050102010706020507" pitchFamily="18" charset="2"/>
              </a:rPr>
              <a:t>Polynomial</a:t>
            </a:r>
            <a:r>
              <a:rPr lang="sv-SE" altLang="en-US" dirty="0">
                <a:sym typeface="Symbol" panose="05050102010706020507" pitchFamily="18" charset="2"/>
              </a:rPr>
              <a:t> </a:t>
            </a:r>
            <a:r>
              <a:rPr lang="sv-SE" altLang="en-US" dirty="0" err="1">
                <a:sym typeface="Symbol" panose="05050102010706020507" pitchFamily="18" charset="2"/>
              </a:rPr>
              <a:t>Kernel</a:t>
            </a:r>
            <a:endParaRPr lang="sv-SE" altLang="en-US" dirty="0">
              <a:sym typeface="Symbol" panose="05050102010706020507" pitchFamily="18" charset="2"/>
            </a:endParaRPr>
          </a:p>
        </p:txBody>
      </p:sp>
      <p:pic>
        <p:nvPicPr>
          <p:cNvPr id="3076" name="Picture 4" descr="Four Kernel Functions for Kernel-based SVM | Download Scientific Diagram">
            <a:extLst>
              <a:ext uri="{FF2B5EF4-FFF2-40B4-BE49-F238E27FC236}">
                <a16:creationId xmlns:a16="http://schemas.microsoft.com/office/drawing/2014/main" id="{7A3B1A65-E5B5-4DCA-ABCB-A50A0342C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93" y="3570703"/>
            <a:ext cx="4522787" cy="25097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83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Choosing Kernel Parameters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869418" y="1593884"/>
            <a:ext cx="10376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ym typeface="Symbol" panose="05050102010706020507" pitchFamily="18" charset="2"/>
              </a:rPr>
              <a:t>Parameter tuning technique - K-fold cross 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Addresses overfitting</a:t>
            </a:r>
          </a:p>
        </p:txBody>
      </p:sp>
    </p:spTree>
    <p:extLst>
      <p:ext uri="{BB962C8B-B14F-4D97-AF65-F5344CB8AC3E}">
        <p14:creationId xmlns:p14="http://schemas.microsoft.com/office/powerpoint/2010/main" val="240073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7686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81" y="3234896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1753394"/>
            <a:ext cx="438150" cy="5589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335" y="2418974"/>
            <a:ext cx="958039" cy="197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2974" y="3331387"/>
            <a:ext cx="1304925" cy="397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0412" y="4078932"/>
            <a:ext cx="348438" cy="417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56038-A254-4D0F-9E13-0844A0F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F03EC4-25F0-4345-BA68-EE9BBE3B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919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C7668E-99F9-45A3-B562-92749535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6355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C916CA-D28F-4D43-A133-DA9A64AB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537" y="26513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6F9F48-6905-4F59-8FD1-1E4D1C4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0417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B42A88-3244-4E53-89E5-A1E04FB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CE3A20-7952-4325-B378-32093D86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1153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6AE986-E849-422D-AD9C-1CE29B81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26541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87B8E5-FB4D-4FB6-A5CA-8443B77A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76996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1DC4DF-3BCF-41F2-9AF9-151715A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94798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8339-22DC-4FEB-A110-E941DBA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5" y="24989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71FA8F-2865-41DB-AC42-5EDD703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36" y="23465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FB3F57-E52B-44AE-B954-2D5FE2DE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195615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BEDBDD-E475-40F8-A980-814F48A8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21895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169C16-DD16-4FD4-8DF0-29E7C45C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37" y="246419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B1D990-AE0C-493E-BB2A-0096E30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136" y="25567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9373D2-E117-422F-9D94-AEBDAD36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023" y="197289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04E0AF-4B3C-4F33-9946-EE93E25B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212" y="268525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011954-0448-4ACE-B9D3-5C3D8263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0" y="224022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4CBD51-975B-4BE4-9894-AD8BF0F9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012" y="237060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D38161-AD7F-4846-8857-FE0F2F92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7" y="254862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08BA1A-EE73-430A-BE37-E6CC5A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2" y="20995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393A41-77A7-4BA2-B156-EF7CA12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00877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11F166-6B8E-48E2-A9C5-0B22DD8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33" y="444695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36D4CF-2C3E-4E73-9A4A-93CB68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63250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3B3EE0F-46AE-4C20-A5C5-726F0BCD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0568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0C4B038-3229-4181-ABE4-3080D92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86" y="33874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FCB7DF-FD68-40A1-8120-7C5E343E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963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22D7EF-075A-4949-99E4-C2580E08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1412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52D326-E4E6-4F02-8D0B-3F75437A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5" y="36922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805BF-56E3-448C-B2E3-8B9B2D637B5F}"/>
              </a:ext>
            </a:extLst>
          </p:cNvPr>
          <p:cNvSpPr txBox="1"/>
          <p:nvPr/>
        </p:nvSpPr>
        <p:spPr>
          <a:xfrm>
            <a:off x="717173" y="5497084"/>
            <a:ext cx="108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given kernel function, how many vectors we correctly labelled out of all the vectors?</a:t>
            </a:r>
            <a:br>
              <a:rPr lang="en-US" sz="2000" dirty="0"/>
            </a:br>
            <a:r>
              <a:rPr lang="en-US" sz="2000" i="1" dirty="0"/>
              <a:t>Accuracy = (TP+TN)/(TP+FP+FN+TN) = ?</a:t>
            </a:r>
            <a:endParaRPr lang="en-US" sz="20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867EC1-5DFF-4E99-A07D-72440547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08" y="34222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526D0-B0D5-418F-87A6-C4919C6D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07" y="31174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42647-0D5A-43A2-AE68-FFB966D0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56" y="250765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DCA89-2FDD-4602-977C-94E784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81" y="268567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85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7686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81" y="3234896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1753394"/>
            <a:ext cx="438150" cy="5589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335" y="2418974"/>
            <a:ext cx="958039" cy="197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2974" y="3331387"/>
            <a:ext cx="1304925" cy="397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0412" y="4078932"/>
            <a:ext cx="348438" cy="417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56038-A254-4D0F-9E13-0844A0F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F03EC4-25F0-4345-BA68-EE9BBE3B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919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C7668E-99F9-45A3-B562-92749535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6355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C916CA-D28F-4D43-A133-DA9A64AB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537" y="26513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6F9F48-6905-4F59-8FD1-1E4D1C4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0417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B42A88-3244-4E53-89E5-A1E04FB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CE3A20-7952-4325-B378-32093D86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1153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6AE986-E849-422D-AD9C-1CE29B81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26541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87B8E5-FB4D-4FB6-A5CA-8443B77A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76996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1DC4DF-3BCF-41F2-9AF9-151715A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94798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8339-22DC-4FEB-A110-E941DBA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5" y="24989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71FA8F-2865-41DB-AC42-5EDD703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36" y="23465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FB3F57-E52B-44AE-B954-2D5FE2DE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195615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BEDBDD-E475-40F8-A980-814F48A8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21895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169C16-DD16-4FD4-8DF0-29E7C45C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37" y="246419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B1D990-AE0C-493E-BB2A-0096E30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136" y="25567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9373D2-E117-422F-9D94-AEBDAD36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023" y="197289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04E0AF-4B3C-4F33-9946-EE93E25B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212" y="268525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011954-0448-4ACE-B9D3-5C3D8263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0" y="224022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4CBD51-975B-4BE4-9894-AD8BF0F9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012" y="237060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D38161-AD7F-4846-8857-FE0F2F92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7" y="254862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08BA1A-EE73-430A-BE37-E6CC5A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2" y="20995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393A41-77A7-4BA2-B156-EF7CA12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00877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11F166-6B8E-48E2-A9C5-0B22DD8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33" y="444695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36D4CF-2C3E-4E73-9A4A-93CB68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63250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3B3EE0F-46AE-4C20-A5C5-726F0BCD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0568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0C4B038-3229-4181-ABE4-3080D92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86" y="33874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FCB7DF-FD68-40A1-8120-7C5E343E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963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22D7EF-075A-4949-99E4-C2580E08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1412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52D326-E4E6-4F02-8D0B-3F75437A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5" y="36922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805BF-56E3-448C-B2E3-8B9B2D637B5F}"/>
              </a:ext>
            </a:extLst>
          </p:cNvPr>
          <p:cNvSpPr txBox="1"/>
          <p:nvPr/>
        </p:nvSpPr>
        <p:spPr>
          <a:xfrm>
            <a:off x="717173" y="5497084"/>
            <a:ext cx="108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given kernel function, how many vectors we correctly labelled out of all the vectors?</a:t>
            </a:r>
            <a:br>
              <a:rPr lang="en-US" sz="2000" dirty="0"/>
            </a:br>
            <a:r>
              <a:rPr lang="en-US" sz="2000" i="1" dirty="0"/>
              <a:t>Accuracy = (TP+TN)/(TP+FP+FN+TN) = 8/16 = 0.5, for some kernel function</a:t>
            </a:r>
            <a:endParaRPr lang="en-US" sz="20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867EC1-5DFF-4E99-A07D-72440547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08" y="34222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526D0-B0D5-418F-87A6-C4919C6D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07" y="31174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42647-0D5A-43A2-AE68-FFB966D0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56" y="250765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DCA89-2FDD-4602-977C-94E784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81" y="268567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05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Attributions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Attribution: Some of these slides are based on slides prepared by Henry Kautz, Pierre </a:t>
            </a:r>
            <a:r>
              <a:rPr lang="en-US" dirty="0" err="1"/>
              <a:t>Donnes</a:t>
            </a:r>
            <a:r>
              <a:rPr lang="en-US" dirty="0"/>
              <a:t>, </a:t>
            </a:r>
            <a:r>
              <a:rPr lang="en-US" dirty="0" err="1"/>
              <a:t>Longin</a:t>
            </a:r>
            <a:r>
              <a:rPr lang="en-US" dirty="0"/>
              <a:t> Jan </a:t>
            </a:r>
            <a:r>
              <a:rPr lang="en-US" dirty="0" err="1"/>
              <a:t>Latecki</a:t>
            </a:r>
            <a:r>
              <a:rPr lang="en-US" dirty="0"/>
              <a:t>, and some YouTube videos!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415406-A4B3-4A9E-B277-492D0C7C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91" y="403962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D80EF-190F-439C-91A6-9382676A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26" y="333703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E66A2-C786-4A41-88F8-91E1635E2C42}"/>
              </a:ext>
            </a:extLst>
          </p:cNvPr>
          <p:cNvSpPr/>
          <p:nvPr/>
        </p:nvSpPr>
        <p:spPr>
          <a:xfrm>
            <a:off x="5853193" y="16801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Consider a two-class, linearly separable classification problem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B696-ECE0-4FB2-80FF-1CAA2C0A2A37}"/>
              </a:ext>
            </a:extLst>
          </p:cNvPr>
          <p:cNvSpPr txBox="1"/>
          <p:nvPr/>
        </p:nvSpPr>
        <p:spPr>
          <a:xfrm>
            <a:off x="1813638" y="3654158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3AA83-74C5-4432-926A-317FE2B81951}"/>
              </a:ext>
            </a:extLst>
          </p:cNvPr>
          <p:cNvSpPr txBox="1"/>
          <p:nvPr/>
        </p:nvSpPr>
        <p:spPr>
          <a:xfrm>
            <a:off x="3717237" y="5320655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5A597-5D2F-463C-8357-5497B27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01" y="280828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DED8-70FF-49D2-A871-105C9A97A383}"/>
              </a:ext>
            </a:extLst>
          </p:cNvPr>
          <p:cNvGrpSpPr>
            <a:grpSpLocks/>
          </p:cNvGrpSpPr>
          <p:nvPr/>
        </p:nvGrpSpPr>
        <p:grpSpPr bwMode="auto">
          <a:xfrm>
            <a:off x="2496701" y="2046288"/>
            <a:ext cx="5764214" cy="3200400"/>
            <a:chOff x="720" y="1584"/>
            <a:chExt cx="3631" cy="2016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2F89908-35FB-4203-B8DA-1AFDED432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5F297AD-3E6D-448A-A351-3FBE4096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45A4FB2-1259-4A86-8A62-E52ED7F7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2287"/>
              <a:ext cx="3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+1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C54128C-40B1-4407-85F0-7257BD39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736"/>
              <a:ext cx="2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-1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CC154BC-5ACC-4DC0-9AD1-19E54B9D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9C2207-CA33-4F5A-99FE-4A032F0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063CF6-7489-41DD-B6EF-881008E4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39A72C-D2F4-42EF-BB13-76A914B3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4DDC8A-7048-4D7F-A625-CF0AEC19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DD073-E6B7-4DC9-AD34-D201389A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853D5-0C66-4153-9323-11D18761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A832D-33DF-45CA-97C7-B8AF6D1B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48596-26F2-4746-89BD-70F74820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4F779-1D2E-467F-9CFE-AF620F0F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F9C7-CFCD-4815-826F-76FCA4F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15E6A0-E35A-4DB1-9E6E-A0A135AD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78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is a good Decision Boundary?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031963" cy="216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altLang="en-US" dirty="0"/>
          </a:p>
          <a:p>
            <a:r>
              <a:rPr lang="en-US" altLang="en-US" dirty="0"/>
              <a:t>Many decision boundaries!</a:t>
            </a: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r>
              <a:rPr lang="en-US" altLang="en-US" dirty="0"/>
              <a:t>Are all decision boundaries equally good?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503C85-346F-4FA5-BAD2-4B095FD9AB46}"/>
              </a:ext>
            </a:extLst>
          </p:cNvPr>
          <p:cNvGrpSpPr/>
          <p:nvPr/>
        </p:nvGrpSpPr>
        <p:grpSpPr>
          <a:xfrm>
            <a:off x="7155387" y="1793074"/>
            <a:ext cx="3959664" cy="4092447"/>
            <a:chOff x="1813638" y="1689873"/>
            <a:chExt cx="3959664" cy="409244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82D6C1-5E51-4D7D-83FE-A9CDE920D58B}"/>
                </a:ext>
              </a:extLst>
            </p:cNvPr>
            <p:cNvSpPr txBox="1"/>
            <p:nvPr/>
          </p:nvSpPr>
          <p:spPr>
            <a:xfrm>
              <a:off x="1813638" y="3654158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852008-21AD-4D97-B8F3-57420A7C9082}"/>
                </a:ext>
              </a:extLst>
            </p:cNvPr>
            <p:cNvSpPr txBox="1"/>
            <p:nvPr/>
          </p:nvSpPr>
          <p:spPr>
            <a:xfrm>
              <a:off x="3717237" y="5320655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12AA1BF-EDC0-4510-AAAF-4E419A14B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501" y="280828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30F3AD-72FD-44E2-B984-A10AE0E26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701" y="2046288"/>
              <a:ext cx="3276601" cy="3200400"/>
              <a:chOff x="720" y="1584"/>
              <a:chExt cx="2064" cy="2016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62DC8029-A550-4FB8-8EA1-73DDD29AF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584"/>
                <a:ext cx="0" cy="20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6">
                <a:extLst>
                  <a:ext uri="{FF2B5EF4-FFF2-40B4-BE49-F238E27FC236}">
                    <a16:creationId xmlns:a16="http://schemas.microsoft.com/office/drawing/2014/main" id="{D981B371-245E-43E1-831D-161E9C063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3600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413A9A0-A12B-4576-817F-B4A4B632D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496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030A77-FA4B-41D0-9328-CB3C61C25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8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95D0DFA-2ED9-4C0A-8438-3885B2665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352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70062D6-876E-4E0B-8DC9-D15E2F368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96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E368424-7514-4792-9D63-06076858C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D3504B3-3388-4952-BB61-EC4084A90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3F175F6-E3A3-429E-9297-80484233E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AB42B1F-8927-4A05-9ACD-7552CB0FE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331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FE7A64D-5016-4DF8-8C44-81B140E7D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B65B3E-3453-47F6-BEA8-242B139F6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F2C198B-A25F-448B-BCCC-2B553B817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15D911-369F-44C8-AAB7-EC1AFBCC6C74}"/>
                </a:ext>
              </a:extLst>
            </p:cNvPr>
            <p:cNvGrpSpPr/>
            <p:nvPr/>
          </p:nvGrpSpPr>
          <p:grpSpPr>
            <a:xfrm rot="17334221">
              <a:off x="2455731" y="1803429"/>
              <a:ext cx="3303629" cy="3076518"/>
              <a:chOff x="3581400" y="1405195"/>
              <a:chExt cx="4800600" cy="4309805"/>
            </a:xfrm>
          </p:grpSpPr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2BFE56B7-0B57-4C29-80F8-7FE62D608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2999" y="1405195"/>
                <a:ext cx="1788731" cy="43098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55">
                <a:extLst>
                  <a:ext uri="{FF2B5EF4-FFF2-40B4-BE49-F238E27FC236}">
                    <a16:creationId xmlns:a16="http://schemas.microsoft.com/office/drawing/2014/main" id="{018A9F2A-D124-41CF-B88A-B7D835206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1400" y="2438400"/>
                <a:ext cx="4800600" cy="2209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9" name="Line 57">
                <a:extLst>
                  <a:ext uri="{FF2B5EF4-FFF2-40B4-BE49-F238E27FC236}">
                    <a16:creationId xmlns:a16="http://schemas.microsoft.com/office/drawing/2014/main" id="{19CBDE1E-E3A2-4484-A03F-167CE8DE8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200" y="1905000"/>
                <a:ext cx="38862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58">
                <a:extLst>
                  <a:ext uri="{FF2B5EF4-FFF2-40B4-BE49-F238E27FC236}">
                    <a16:creationId xmlns:a16="http://schemas.microsoft.com/office/drawing/2014/main" id="{4FFDC6EB-C1D5-4926-8294-0CAE42BA9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14800" y="1752600"/>
                <a:ext cx="34290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Line 59">
                <a:extLst>
                  <a:ext uri="{FF2B5EF4-FFF2-40B4-BE49-F238E27FC236}">
                    <a16:creationId xmlns:a16="http://schemas.microsoft.com/office/drawing/2014/main" id="{E30B7358-AA5C-4F59-BA2B-53244C390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3400" y="2133600"/>
                <a:ext cx="2743200" cy="3505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60">
                <a:extLst>
                  <a:ext uri="{FF2B5EF4-FFF2-40B4-BE49-F238E27FC236}">
                    <a16:creationId xmlns:a16="http://schemas.microsoft.com/office/drawing/2014/main" id="{E95F89D5-07CF-4F68-A583-BFCF11BAD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199" y="2209800"/>
                <a:ext cx="4114800" cy="2819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6" name="Text Box 52">
            <a:extLst>
              <a:ext uri="{FF2B5EF4-FFF2-40B4-BE49-F238E27FC236}">
                <a16:creationId xmlns:a16="http://schemas.microsoft.com/office/drawing/2014/main" id="{9B0F221F-7B4A-4863-9CA7-AEA675E30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819" y="4222095"/>
            <a:ext cx="22960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Any of these would be fine..</a:t>
            </a:r>
          </a:p>
        </p:txBody>
      </p:sp>
      <p:sp>
        <p:nvSpPr>
          <p:cNvPr id="67" name="Rectangle 34">
            <a:extLst>
              <a:ext uri="{FF2B5EF4-FFF2-40B4-BE49-F238E27FC236}">
                <a16:creationId xmlns:a16="http://schemas.microsoft.com/office/drawing/2014/main" id="{A349637B-C8D5-4338-BAFD-6EEA3FC0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301" y="4003689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C911D0-3571-4317-B4C0-2E4B993C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447" y="3640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DA6EC43-5A81-460B-8CDF-3E812937E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575" y="36240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6B574-B158-917A-C05E-12E7C9912A43}"/>
              </a:ext>
            </a:extLst>
          </p:cNvPr>
          <p:cNvSpPr txBox="1"/>
          <p:nvPr/>
        </p:nvSpPr>
        <p:spPr>
          <a:xfrm>
            <a:off x="2836836" y="5892368"/>
            <a:ext cx="3943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latin typeface="Tahoma" panose="020B0604030504040204" pitchFamily="34" charset="0"/>
              </a:rPr>
              <a:t>..but which one is the best?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5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Classifier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66" name="Text Box 54">
            <a:extLst>
              <a:ext uri="{FF2B5EF4-FFF2-40B4-BE49-F238E27FC236}">
                <a16:creationId xmlns:a16="http://schemas.microsoft.com/office/drawing/2014/main" id="{CAEE25A6-853C-4CB6-9F31-D9228D767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500" y="1720354"/>
            <a:ext cx="47683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Define 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margin</a:t>
            </a:r>
            <a:r>
              <a:rPr lang="en-US" altLang="en-US" dirty="0">
                <a:latin typeface="Tahoma" panose="020B0604030504040204" pitchFamily="34" charset="0"/>
              </a:rPr>
              <a:t> of a linear classifier as the width that the boundary could be increased by before hitting a data point.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A1AA66-A2AB-489F-8C80-EAE8B892A48D}"/>
              </a:ext>
            </a:extLst>
          </p:cNvPr>
          <p:cNvGrpSpPr/>
          <p:nvPr/>
        </p:nvGrpSpPr>
        <p:grpSpPr>
          <a:xfrm>
            <a:off x="364501" y="1508960"/>
            <a:ext cx="3959664" cy="3970256"/>
            <a:chOff x="1813638" y="1812064"/>
            <a:chExt cx="3959664" cy="3970256"/>
          </a:xfrm>
        </p:grpSpPr>
        <p:grpSp>
          <p:nvGrpSpPr>
            <p:cNvPr id="63" name="Group 2">
              <a:extLst>
                <a:ext uri="{FF2B5EF4-FFF2-40B4-BE49-F238E27FC236}">
                  <a16:creationId xmlns:a16="http://schemas.microsoft.com/office/drawing/2014/main" id="{5AB10D6D-514C-4E08-8964-1138B412A90A}"/>
                </a:ext>
              </a:extLst>
            </p:cNvPr>
            <p:cNvGrpSpPr>
              <a:grpSpLocks/>
            </p:cNvGrpSpPr>
            <p:nvPr/>
          </p:nvGrpSpPr>
          <p:grpSpPr bwMode="auto">
            <a:xfrm rot="13861762" flipV="1">
              <a:off x="2390195" y="3620912"/>
              <a:ext cx="3785429" cy="167733"/>
              <a:chOff x="960" y="3888"/>
              <a:chExt cx="3504" cy="0"/>
            </a:xfrm>
          </p:grpSpPr>
          <p:sp>
            <p:nvSpPr>
              <p:cNvPr id="64" name="Line 3">
                <a:extLst>
                  <a:ext uri="{FF2B5EF4-FFF2-40B4-BE49-F238E27FC236}">
                    <a16:creationId xmlns:a16="http://schemas.microsoft.com/office/drawing/2014/main" id="{5B721BB3-19BE-422E-9C17-708F1AF85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888"/>
                <a:ext cx="3408" cy="0"/>
              </a:xfrm>
              <a:prstGeom prst="line">
                <a:avLst/>
              </a:prstGeom>
              <a:noFill/>
              <a:ln w="1047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4">
                <a:extLst>
                  <a:ext uri="{FF2B5EF4-FFF2-40B4-BE49-F238E27FC236}">
                    <a16:creationId xmlns:a16="http://schemas.microsoft.com/office/drawing/2014/main" id="{06DDC8FC-7524-4DBE-876A-0147052E7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888"/>
                <a:ext cx="35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CEEB78-0FD7-469A-9343-D5A523EA32C8}"/>
                </a:ext>
              </a:extLst>
            </p:cNvPr>
            <p:cNvGrpSpPr/>
            <p:nvPr/>
          </p:nvGrpSpPr>
          <p:grpSpPr>
            <a:xfrm>
              <a:off x="1813638" y="2046288"/>
              <a:ext cx="3959664" cy="3736032"/>
              <a:chOff x="1813638" y="2046288"/>
              <a:chExt cx="3959664" cy="37360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CC8620-B741-4236-90BD-F391C2B0C925}"/>
                  </a:ext>
                </a:extLst>
              </p:cNvPr>
              <p:cNvSpPr txBox="1"/>
              <p:nvPr/>
            </p:nvSpPr>
            <p:spPr>
              <a:xfrm>
                <a:off x="1813638" y="3654158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C71427F-791F-42A9-9E46-423E0FD82832}"/>
                  </a:ext>
                </a:extLst>
              </p:cNvPr>
              <p:cNvSpPr txBox="1"/>
              <p:nvPr/>
            </p:nvSpPr>
            <p:spPr>
              <a:xfrm>
                <a:off x="3717237" y="5320655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x2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8AB0CCE-23CE-45B5-B83A-95FE2430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501" y="2808288"/>
                <a:ext cx="152400" cy="152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2C3CBE6-F8C6-4D65-B12C-D2D4595D1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701" y="2046288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4B2D5A8F-BBF7-4007-B947-DAA7CD6B69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9B09F4C3-8561-49E5-8AFE-0AC59A10FB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C254934-E167-4B14-9226-31A6378DCD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42F2727-A4AB-4A8C-BE0D-F3B895E4AF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FDA805B9-82E0-4126-B310-8CE5D6BC7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9779F11C-1276-408E-9C7D-A71715CF5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619D00C-E7AE-4590-8CD0-CC210582E0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1B874BE-B85F-47C4-BA37-E04048BAF4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8530A5A-26A8-486F-9AFF-9A42F7FB0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3DC80F1-179E-4A1D-A93E-3B1D3511E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B38F2D9-047E-4081-A908-1AD9F6C82D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0BEBB61-32F2-491B-979E-B3B1C1CB0B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7ECC8B8-B076-4870-A534-B64B2E736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86" name="Rectangle 34">
            <a:extLst>
              <a:ext uri="{FF2B5EF4-FFF2-40B4-BE49-F238E27FC236}">
                <a16:creationId xmlns:a16="http://schemas.microsoft.com/office/drawing/2014/main" id="{D9878154-1E12-40FE-A5D8-0FE3934C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57784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13D676-8869-4466-A711-9F0346CA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597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97CC209-9D11-4BDC-96D9-BF43BC49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725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734" y="1827560"/>
            <a:ext cx="4188143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333984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96CF89-7337-41F7-B3D0-DF28BFFFDD02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B8F199-7988-44FA-9552-F26DE7CFEF91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6AEE19-282F-41FF-BEDE-86E99979E1E3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5E5031-29D5-4B79-A225-04A84B03F9CF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919EEA7-AD6C-4D2A-A005-A4BFC51026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0" name="Line 5">
                  <a:extLst>
                    <a:ext uri="{FF2B5EF4-FFF2-40B4-BE49-F238E27FC236}">
                      <a16:creationId xmlns:a16="http://schemas.microsoft.com/office/drawing/2014/main" id="{22F1C586-D5B4-4DAA-99F4-8B8251F45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" name="Line 6">
                  <a:extLst>
                    <a:ext uri="{FF2B5EF4-FFF2-40B4-BE49-F238E27FC236}">
                      <a16:creationId xmlns:a16="http://schemas.microsoft.com/office/drawing/2014/main" id="{5C25AC62-0294-452B-954D-53DB0B599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B511B16D-D825-444A-A841-929C0FDE2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808B186C-1EED-4B5A-ABC9-CD90B8AEF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44DFAE7-97A8-46D3-A2DB-5299E3907F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18838146-AF70-4AEE-A396-9EFF178A2A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862854C-3FA8-4391-90EF-B04A6777A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32E074F-50C7-46D8-8375-C370238B3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8B5608B-38E0-4F33-8948-9ECCD4B301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93CF4EC-7945-4092-A848-BB22157982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3C2DABC-0EB6-4906-BE5B-BA866A6DE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7F4C6CE-0712-4E2F-82E1-47E9858CCC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C608461-AC48-43AF-AD93-6727451C9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79004157-1CFA-42DB-B772-B300A315C84E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86" name="Line 2">
                  <a:extLst>
                    <a:ext uri="{FF2B5EF4-FFF2-40B4-BE49-F238E27FC236}">
                      <a16:creationId xmlns:a16="http://schemas.microsoft.com/office/drawing/2014/main" id="{4362D6E0-770D-4227-95C4-1FDCF6A8BB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3">
                  <a:extLst>
                    <a:ext uri="{FF2B5EF4-FFF2-40B4-BE49-F238E27FC236}">
                      <a16:creationId xmlns:a16="http://schemas.microsoft.com/office/drawing/2014/main" id="{DFBD5E68-2703-4332-BBC7-6FAE1F98F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6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5DC9DF-2FC3-43F6-BBEC-A53D02926D55}"/>
              </a:ext>
            </a:extLst>
          </p:cNvPr>
          <p:cNvSpPr txBox="1"/>
          <p:nvPr/>
        </p:nvSpPr>
        <p:spPr>
          <a:xfrm rot="16200000">
            <a:off x="-210266" y="2960152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E6101-0CD4-4A48-83A7-0A34505E1AA6}"/>
              </a:ext>
            </a:extLst>
          </p:cNvPr>
          <p:cNvSpPr txBox="1"/>
          <p:nvPr/>
        </p:nvSpPr>
        <p:spPr>
          <a:xfrm>
            <a:off x="1857856" y="4943584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B731D8-65A9-4BF8-89D5-95A391E30E3F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416C2D0A-D9D4-43B7-84B2-523C798DD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4697C80A-1AE5-415E-BBBF-44C7C6A3F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3AD64B-B549-48D0-A4E1-1E42D0D3D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D25642-BC7C-428F-8915-A20CDB70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D9FA3B-63EF-479E-89EB-7C07DF06F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06F2BB-E50A-4B5B-96A0-AF80C0A0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290C48-87F7-459C-94F7-A17D0F616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FE3F0E-AADF-40C2-AABD-1CCE67EBE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894B56-A78B-45D9-B0AE-40FD92A9A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B1E8F9-9249-41DD-8B78-C9D0932C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4F8171-7988-48A4-ADEF-52D5DF79C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8358D1-AB67-44C0-BDFB-7439028A7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C44E3B-F532-46CD-B9E2-ADC75CE4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14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7833" y="2003594"/>
            <a:ext cx="324801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288" y="4938537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59744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58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Maximum Margin?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377004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 Box 55">
            <a:extLst>
              <a:ext uri="{FF2B5EF4-FFF2-40B4-BE49-F238E27FC236}">
                <a16:creationId xmlns:a16="http://schemas.microsoft.com/office/drawing/2014/main" id="{0CC019FC-9F2E-4C0C-B8B4-78696BE1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215" y="1690062"/>
            <a:ext cx="376883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Intuitively this feels safest. 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If we’ve made a small error in the location of the boundary, this gives us the least chance of causing a misclassification.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Empirically it works very, very well.</a:t>
            </a:r>
          </a:p>
        </p:txBody>
      </p:sp>
    </p:spTree>
    <p:extLst>
      <p:ext uri="{BB962C8B-B14F-4D97-AF65-F5344CB8AC3E}">
        <p14:creationId xmlns:p14="http://schemas.microsoft.com/office/powerpoint/2010/main" val="21299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9453</TotalTime>
  <Words>1264</Words>
  <Application>Microsoft Macintosh PowerPoint</Application>
  <PresentationFormat>Widescreen</PresentationFormat>
  <Paragraphs>245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MS Gothic</vt:lpstr>
      <vt:lpstr>Arial</vt:lpstr>
      <vt:lpstr>Calibri</vt:lpstr>
      <vt:lpstr>Georgia</vt:lpstr>
      <vt:lpstr>System Font Regular</vt:lpstr>
      <vt:lpstr>Tahoma</vt:lpstr>
      <vt:lpstr>Wingdings</vt:lpstr>
      <vt:lpstr>RIT</vt:lpstr>
      <vt:lpstr>PowerPoint Presentation</vt:lpstr>
      <vt:lpstr>Lecture Agenda</vt:lpstr>
      <vt:lpstr>Classification Problem</vt:lpstr>
      <vt:lpstr>What is a good Decision Boundary?</vt:lpstr>
      <vt:lpstr>Classifier Margin</vt:lpstr>
      <vt:lpstr>Maximum Margin</vt:lpstr>
      <vt:lpstr>PowerPoint Presentation</vt:lpstr>
      <vt:lpstr>Maximum Margin</vt:lpstr>
      <vt:lpstr>Why Maximum Margin?</vt:lpstr>
      <vt:lpstr>Large-margin Decision Boundary</vt:lpstr>
      <vt:lpstr>PowerPoint Presentation</vt:lpstr>
      <vt:lpstr>PowerPoint Presentation</vt:lpstr>
      <vt:lpstr>Definitions</vt:lpstr>
      <vt:lpstr>Finding the Decision Boundary</vt:lpstr>
      <vt:lpstr>Finding the Decision Boundary</vt:lpstr>
      <vt:lpstr>Optimization Problem</vt:lpstr>
      <vt:lpstr>The Lagrangian Trick</vt:lpstr>
      <vt:lpstr>Limitation of LSVM</vt:lpstr>
      <vt:lpstr>Non-linear SVM</vt:lpstr>
      <vt:lpstr>The Kernel trick</vt:lpstr>
      <vt:lpstr>The Kernel trick</vt:lpstr>
      <vt:lpstr>Popular Kernel Types</vt:lpstr>
      <vt:lpstr>Popular Kernel Types</vt:lpstr>
      <vt:lpstr>Choosing Kernel Parameters</vt:lpstr>
      <vt:lpstr>Performance measure</vt:lpstr>
      <vt:lpstr>Performance measure</vt:lpstr>
      <vt:lpstr>Attributions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945</cp:revision>
  <cp:lastPrinted>2018-04-25T02:50:23Z</cp:lastPrinted>
  <dcterms:created xsi:type="dcterms:W3CDTF">2021-08-24T04:52:52Z</dcterms:created>
  <dcterms:modified xsi:type="dcterms:W3CDTF">2023-10-05T12:34:55Z</dcterms:modified>
</cp:coreProperties>
</file>