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266" r:id="rId2"/>
    <p:sldId id="382" r:id="rId3"/>
    <p:sldId id="362" r:id="rId4"/>
    <p:sldId id="411" r:id="rId5"/>
    <p:sldId id="406" r:id="rId6"/>
    <p:sldId id="408" r:id="rId7"/>
    <p:sldId id="407" r:id="rId8"/>
    <p:sldId id="386" r:id="rId9"/>
    <p:sldId id="389" r:id="rId10"/>
    <p:sldId id="416" r:id="rId11"/>
    <p:sldId id="385" r:id="rId12"/>
    <p:sldId id="364" r:id="rId13"/>
    <p:sldId id="367" r:id="rId14"/>
    <p:sldId id="368" r:id="rId15"/>
    <p:sldId id="366" r:id="rId16"/>
    <p:sldId id="383" r:id="rId17"/>
    <p:sldId id="369" r:id="rId18"/>
    <p:sldId id="370" r:id="rId19"/>
    <p:sldId id="377" r:id="rId20"/>
    <p:sldId id="384" r:id="rId21"/>
    <p:sldId id="391" r:id="rId22"/>
    <p:sldId id="375" r:id="rId23"/>
    <p:sldId id="392" r:id="rId24"/>
    <p:sldId id="417" r:id="rId25"/>
    <p:sldId id="413" r:id="rId26"/>
    <p:sldId id="414" r:id="rId27"/>
    <p:sldId id="415" r:id="rId28"/>
    <p:sldId id="418" r:id="rId29"/>
    <p:sldId id="402" r:id="rId30"/>
    <p:sldId id="419" r:id="rId31"/>
    <p:sldId id="420" r:id="rId32"/>
    <p:sldId id="421" r:id="rId33"/>
    <p:sldId id="378" r:id="rId34"/>
    <p:sldId id="393" r:id="rId35"/>
    <p:sldId id="379" r:id="rId36"/>
    <p:sldId id="380" r:id="rId37"/>
    <p:sldId id="394" r:id="rId38"/>
    <p:sldId id="423" r:id="rId39"/>
    <p:sldId id="424" r:id="rId40"/>
    <p:sldId id="422" r:id="rId4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82"/>
            <p14:sldId id="362"/>
            <p14:sldId id="411"/>
            <p14:sldId id="406"/>
            <p14:sldId id="408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17"/>
            <p14:sldId id="413"/>
            <p14:sldId id="414"/>
            <p14:sldId id="415"/>
            <p14:sldId id="418"/>
            <p14:sldId id="402"/>
            <p14:sldId id="419"/>
            <p14:sldId id="420"/>
            <p14:sldId id="421"/>
            <p14:sldId id="378"/>
            <p14:sldId id="393"/>
            <p14:sldId id="379"/>
            <p14:sldId id="380"/>
            <p14:sldId id="394"/>
            <p14:sldId id="423"/>
            <p14:sldId id="424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12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Relationship Id="rId9" Type="http://schemas.openxmlformats.org/officeDocument/2006/relationships/image" Target="../media/image18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83957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770CA-4245-877C-781B-A2C9E4E0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0633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67387"/>
              </p:ext>
            </p:extLst>
          </p:nvPr>
        </p:nvGraphicFramePr>
        <p:xfrm>
          <a:off x="1089212" y="1523339"/>
          <a:ext cx="10092310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2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709659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50513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12705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2059884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682052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1465"/>
              </p:ext>
            </p:extLst>
          </p:nvPr>
        </p:nvGraphicFramePr>
        <p:xfrm>
          <a:off x="1089212" y="5036351"/>
          <a:ext cx="10092311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1976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688420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510646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2081679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2055724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733866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38389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(see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ID3 can produce Decision Trees with nodes that have more than two children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to produce the lowest classification error?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Any decision tree will successively split data into smaller subsets.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It would be ideal if all the samples associated with a leaf node were from the small class. Such a subset, or node, is considered </a:t>
            </a:r>
            <a:r>
              <a:rPr lang="en-US" b="1" i="1" dirty="0"/>
              <a:t>pure</a:t>
            </a:r>
            <a:r>
              <a:rPr lang="en-US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until they are pure.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58D72-E4BF-49CB-AF36-8DD91AFE937C}"/>
              </a:ext>
            </a:extLst>
          </p:cNvPr>
          <p:cNvSpPr txBox="1"/>
          <p:nvPr/>
        </p:nvSpPr>
        <p:spPr>
          <a:xfrm>
            <a:off x="7853598" y="5216590"/>
            <a:ext cx="381662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smallest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largest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largest expected </a:t>
            </a:r>
            <a:r>
              <a:rPr lang="en-US" i="1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i="1" dirty="0"/>
              <a:t>information gain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Information Gain is the expected reduction in entropy of target variable Y for data sample S, due to sorting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dirty="0" err="1"/>
              <a:t>p</a:t>
            </a:r>
            <a:r>
              <a:rPr lang="en-US" baseline="-25000" dirty="0" err="1"/>
              <a:t>i,k</a:t>
            </a:r>
            <a:r>
              <a:rPr lang="en-US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it as the proportion of class k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comes from information theory. The higher the entropy the more the information content.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u="sng" dirty="0"/>
              <a:t>Non-metric</a:t>
            </a:r>
            <a:r>
              <a:rPr lang="en-US" u="sng" dirty="0"/>
              <a:t> methods such as decision trees provide a way to deal with such data</a:t>
            </a:r>
            <a:r>
              <a:rPr lang="en-US" dirty="0"/>
              <a:t>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attempt to classify a pattern through a sequence of questions. 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7" y="1402702"/>
            <a:ext cx="6555380" cy="48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Splits </a:t>
            </a:r>
            <a:r>
              <a:rPr lang="en-US" sz="2800" b="1" u="sng" dirty="0"/>
              <a:t>training</a:t>
            </a:r>
            <a:r>
              <a:rPr lang="en-US" sz="2800" dirty="0"/>
              <a:t> set into 2 subsets using a single feature, </a:t>
            </a:r>
            <a:r>
              <a:rPr lang="en-US" sz="2800" b="1" i="1" dirty="0"/>
              <a:t>k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Chooses a threshold for </a:t>
            </a:r>
            <a:r>
              <a:rPr lang="en-US" sz="2800" b="1" i="1" dirty="0"/>
              <a:t>k</a:t>
            </a:r>
            <a:r>
              <a:rPr lang="en-US" sz="2800" dirty="0"/>
              <a:t>, called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choose 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Goal : Minimize the difference between the prediction and the actual.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Searching for a pair of feature and threshold(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r>
              <a:rPr lang="en-US" sz="2800" dirty="0"/>
              <a:t>) that produces the purest subsets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Compute the cost function</a:t>
            </a:r>
          </a:p>
          <a:p>
            <a:pPr lvl="2"/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b="1" baseline="-250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</a:t>
            </a:r>
            <a:r>
              <a:rPr lang="en-US" dirty="0" err="1"/>
              <a:t>faetures</a:t>
            </a:r>
            <a:r>
              <a:rPr lang="en-US" dirty="0"/>
              <a:t>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</a:t>
            </a:r>
            <a:r>
              <a:rPr lang="en-US" sz="2000"/>
              <a:t>recursively.</a:t>
            </a:r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a class.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Prediction error measured by squared or relative absolute difference between observed and predicted values (MSE,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Regression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9474" y="1203702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Prediction by group mean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 prediction, </a:t>
            </a:r>
            <a:r>
              <a:rPr lang="en-US" altLang="en-US" b="1" i="1" dirty="0"/>
              <a:t>Y</a:t>
            </a:r>
            <a:r>
              <a:rPr lang="en-US" altLang="en-US" dirty="0"/>
              <a:t> = blood Pb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98F6C40-DFB1-4858-9649-784FDDE4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2420" r="5607" b="6173"/>
          <a:stretch/>
        </p:blipFill>
        <p:spPr bwMode="auto">
          <a:xfrm>
            <a:off x="2660271" y="2227734"/>
            <a:ext cx="7086601" cy="415218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question. In a binary tree</a:t>
            </a:r>
            <a:r>
              <a:rPr lang="en-US" sz="2000" u="sng" dirty="0"/>
              <a:t>, by convention, if the answer to a question is “yes,</a:t>
            </a:r>
            <a:r>
              <a:rPr lang="en-US" sz="2000" dirty="0"/>
              <a:t>”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7855</TotalTime>
  <Words>2982</Words>
  <Application>Microsoft Macintosh PowerPoint</Application>
  <PresentationFormat>Widescreen</PresentationFormat>
  <Paragraphs>529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This Lecture</vt:lpstr>
      <vt:lpstr>Pre - Decision Tree</vt:lpstr>
      <vt:lpstr>Why use Trees</vt:lpstr>
      <vt:lpstr>Types of Decision Trees</vt:lpstr>
      <vt:lpstr>Regression Tree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CART – Basic Algorithm</vt:lpstr>
      <vt:lpstr>How do we choose which attribute is best?</vt:lpstr>
      <vt:lpstr>Information Gain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833</cp:revision>
  <cp:lastPrinted>2018-04-25T02:50:23Z</cp:lastPrinted>
  <dcterms:created xsi:type="dcterms:W3CDTF">2021-08-24T04:52:52Z</dcterms:created>
  <dcterms:modified xsi:type="dcterms:W3CDTF">2022-09-13T11:57:11Z</dcterms:modified>
</cp:coreProperties>
</file>