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61" r:id="rId5"/>
    <p:sldId id="262" r:id="rId6"/>
    <p:sldId id="259"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8ADEEC-936C-4E9B-8B02-031A8C925C3E}">
  <a:tblStyle styleId="{518ADEEC-936C-4E9B-8B02-031A8C925C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4"/>
    <p:restoredTop sz="94734"/>
  </p:normalViewPr>
  <p:slideViewPr>
    <p:cSldViewPr snapToGrid="0">
      <p:cViewPr varScale="1">
        <p:scale>
          <a:sx n="181" d="100"/>
          <a:sy n="181" d="100"/>
        </p:scale>
        <p:origin x="416" y="184"/>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96d0052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96d0052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96d0052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96d0052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96d0052d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96d0052d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96d0052d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96d0052d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96d0052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96d0052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26875"/>
            <a:ext cx="8520600" cy="960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Project Grading Rubric</a:t>
            </a:r>
            <a:endParaRPr/>
          </a:p>
        </p:txBody>
      </p:sp>
      <p:sp>
        <p:nvSpPr>
          <p:cNvPr id="55" name="Google Shape;55;p13"/>
          <p:cNvSpPr txBox="1">
            <a:spLocks noGrp="1"/>
          </p:cNvSpPr>
          <p:nvPr>
            <p:ph type="subTitle" idx="1"/>
          </p:nvPr>
        </p:nvSpPr>
        <p:spPr>
          <a:xfrm>
            <a:off x="311700" y="2091625"/>
            <a:ext cx="8520600" cy="258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DSCI 633</a:t>
            </a:r>
            <a:endParaRPr/>
          </a:p>
          <a:p>
            <a:pPr marL="0" lvl="0" indent="0" algn="ctr" rtl="0">
              <a:spcBef>
                <a:spcPts val="0"/>
              </a:spcBef>
              <a:spcAft>
                <a:spcPts val="0"/>
              </a:spcAft>
              <a:buNone/>
            </a:pPr>
            <a:r>
              <a:rPr lang="en"/>
              <a:t>Intro to Data Science and Analytics</a:t>
            </a:r>
            <a:endParaRPr/>
          </a:p>
          <a:p>
            <a:pPr marL="0" lvl="0" indent="0" algn="ctr" rtl="0">
              <a:spcBef>
                <a:spcPts val="0"/>
              </a:spcBef>
              <a:spcAft>
                <a:spcPts val="0"/>
              </a:spcAft>
              <a:buNone/>
            </a:pPr>
            <a:endParaRPr/>
          </a:p>
          <a:p>
            <a:pPr marL="0" lvl="0" indent="0" algn="ctr" rtl="0">
              <a:spcBef>
                <a:spcPts val="0"/>
              </a:spcBef>
              <a:spcAft>
                <a:spcPts val="0"/>
              </a:spcAft>
              <a:buNone/>
            </a:pPr>
            <a:r>
              <a:rPr lang="en"/>
              <a:t>Nidhi Rastogi</a:t>
            </a:r>
            <a:endParaRPr/>
          </a:p>
          <a:p>
            <a:pPr marL="0" lvl="0" indent="0" algn="ctr" rtl="0">
              <a:spcBef>
                <a:spcPts val="0"/>
              </a:spcBef>
              <a:spcAft>
                <a:spcPts val="0"/>
              </a:spcAft>
              <a:buNone/>
            </a:pPr>
            <a:r>
              <a:rPr lang="en"/>
              <a:t>Assistant Professor, RIT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567875"/>
            <a:ext cx="8520600" cy="40011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b="1" dirty="0">
                <a:solidFill>
                  <a:schemeClr val="dk1"/>
                </a:solidFill>
              </a:rPr>
              <a:t>Points Breakdown (35 points total) - 20% of your grade</a:t>
            </a:r>
            <a:endParaRPr b="1" dirty="0">
              <a:solidFill>
                <a:schemeClr val="dk1"/>
              </a:solidFill>
            </a:endParaRPr>
          </a:p>
          <a:p>
            <a:pPr marL="457200" lvl="0" indent="-342900" algn="l" rtl="0">
              <a:spcBef>
                <a:spcPts val="1200"/>
              </a:spcBef>
              <a:spcAft>
                <a:spcPts val="0"/>
              </a:spcAft>
              <a:buClr>
                <a:schemeClr val="dk1"/>
              </a:buClr>
              <a:buSzPts val="1800"/>
              <a:buAutoNum type="arabicPeriod"/>
            </a:pPr>
            <a:r>
              <a:rPr lang="en" dirty="0">
                <a:solidFill>
                  <a:schemeClr val="dk1"/>
                </a:solidFill>
              </a:rPr>
              <a:t>Main code submission specifications and score breakdown - 20 points</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en" dirty="0">
                <a:solidFill>
                  <a:schemeClr val="dk1"/>
                </a:solidFill>
              </a:rPr>
              <a:t>Project Report - (5 teams with 4-5 members) 7 points</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en" dirty="0">
                <a:solidFill>
                  <a:schemeClr val="dk1"/>
                </a:solidFill>
              </a:rPr>
              <a:t>Project Presentation - (5 teams) 8 points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04800" y="0"/>
            <a:ext cx="8520600" cy="337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55687"/>
              <a:buNone/>
            </a:pPr>
            <a:r>
              <a:rPr lang="en" sz="1600" b="1"/>
              <a:t>Ipython notebook Submission Specifications (20)</a:t>
            </a:r>
            <a:endParaRPr sz="1600" b="1"/>
          </a:p>
        </p:txBody>
      </p:sp>
      <p:graphicFrame>
        <p:nvGraphicFramePr>
          <p:cNvPr id="66" name="Google Shape;66;p15"/>
          <p:cNvGraphicFramePr/>
          <p:nvPr>
            <p:extLst>
              <p:ext uri="{D42A27DB-BD31-4B8C-83A1-F6EECF244321}">
                <p14:modId xmlns:p14="http://schemas.microsoft.com/office/powerpoint/2010/main" val="1009729611"/>
              </p:ext>
            </p:extLst>
          </p:nvPr>
        </p:nvGraphicFramePr>
        <p:xfrm>
          <a:off x="0" y="326849"/>
          <a:ext cx="9144000" cy="4793155"/>
        </p:xfrm>
        <a:graphic>
          <a:graphicData uri="http://schemas.openxmlformats.org/drawingml/2006/table">
            <a:tbl>
              <a:tblPr>
                <a:noFill/>
                <a:tableStyleId>{518ADEEC-936C-4E9B-8B02-031A8C925C3E}</a:tableStyleId>
              </a:tblPr>
              <a:tblGrid>
                <a:gridCol w="1124925">
                  <a:extLst>
                    <a:ext uri="{9D8B030D-6E8A-4147-A177-3AD203B41FA5}">
                      <a16:colId xmlns:a16="http://schemas.microsoft.com/office/drawing/2014/main" val="20000"/>
                    </a:ext>
                  </a:extLst>
                </a:gridCol>
                <a:gridCol w="2637450">
                  <a:extLst>
                    <a:ext uri="{9D8B030D-6E8A-4147-A177-3AD203B41FA5}">
                      <a16:colId xmlns:a16="http://schemas.microsoft.com/office/drawing/2014/main" val="20001"/>
                    </a:ext>
                  </a:extLst>
                </a:gridCol>
                <a:gridCol w="2744100">
                  <a:extLst>
                    <a:ext uri="{9D8B030D-6E8A-4147-A177-3AD203B41FA5}">
                      <a16:colId xmlns:a16="http://schemas.microsoft.com/office/drawing/2014/main" val="20002"/>
                    </a:ext>
                  </a:extLst>
                </a:gridCol>
                <a:gridCol w="2637525">
                  <a:extLst>
                    <a:ext uri="{9D8B030D-6E8A-4147-A177-3AD203B41FA5}">
                      <a16:colId xmlns:a16="http://schemas.microsoft.com/office/drawing/2014/main" val="20003"/>
                    </a:ext>
                  </a:extLst>
                </a:gridCol>
              </a:tblGrid>
              <a:tr h="445904">
                <a:tc>
                  <a:txBody>
                    <a:bodyPr/>
                    <a:lstStyle/>
                    <a:p>
                      <a:pPr marL="0" lvl="0" indent="0" algn="l" rtl="0">
                        <a:spcBef>
                          <a:spcPts val="0"/>
                        </a:spcBef>
                        <a:spcAft>
                          <a:spcPts val="0"/>
                        </a:spcAft>
                        <a:buClr>
                          <a:schemeClr val="dk1"/>
                        </a:buClr>
                        <a:buSzPts val="1100"/>
                        <a:buFont typeface="Arial"/>
                        <a:buNone/>
                      </a:pPr>
                      <a:r>
                        <a:rPr lang="en" sz="1200" b="1">
                          <a:solidFill>
                            <a:schemeClr val="dk1"/>
                          </a:solidFill>
                        </a:rPr>
                        <a:t>(Points)</a:t>
                      </a:r>
                      <a:endParaRPr sz="1200" b="1"/>
                    </a:p>
                  </a:txBody>
                  <a:tcPr marL="91425" marR="91425" marT="91425" marB="0"/>
                </a:tc>
                <a:tc>
                  <a:txBody>
                    <a:bodyPr/>
                    <a:lstStyle/>
                    <a:p>
                      <a:pPr marL="0" lvl="0" indent="0" algn="l" rtl="0">
                        <a:spcBef>
                          <a:spcPts val="0"/>
                        </a:spcBef>
                        <a:spcAft>
                          <a:spcPts val="0"/>
                        </a:spcAft>
                        <a:buNone/>
                      </a:pPr>
                      <a:r>
                        <a:rPr lang="en" sz="1200" b="1"/>
                        <a:t>0-50%</a:t>
                      </a:r>
                      <a:endParaRPr sz="1200" b="1"/>
                    </a:p>
                  </a:txBody>
                  <a:tcPr marL="91425" marR="91425" marT="91425" marB="0"/>
                </a:tc>
                <a:tc>
                  <a:txBody>
                    <a:bodyPr/>
                    <a:lstStyle/>
                    <a:p>
                      <a:pPr marL="0" lvl="0" indent="0" algn="l" rtl="0">
                        <a:spcBef>
                          <a:spcPts val="0"/>
                        </a:spcBef>
                        <a:spcAft>
                          <a:spcPts val="0"/>
                        </a:spcAft>
                        <a:buNone/>
                      </a:pPr>
                      <a:r>
                        <a:rPr lang="en" sz="1200" b="1"/>
                        <a:t>50-75%</a:t>
                      </a:r>
                      <a:endParaRPr sz="1200" b="1"/>
                    </a:p>
                  </a:txBody>
                  <a:tcPr marL="91425" marR="91425" marT="91425" marB="0"/>
                </a:tc>
                <a:tc>
                  <a:txBody>
                    <a:bodyPr/>
                    <a:lstStyle/>
                    <a:p>
                      <a:pPr marL="0" lvl="0" indent="0" algn="l" rtl="0">
                        <a:spcBef>
                          <a:spcPts val="0"/>
                        </a:spcBef>
                        <a:spcAft>
                          <a:spcPts val="0"/>
                        </a:spcAft>
                        <a:buNone/>
                      </a:pPr>
                      <a:r>
                        <a:rPr lang="en" sz="1200" b="1"/>
                        <a:t>75-100%</a:t>
                      </a:r>
                      <a:endParaRPr sz="1200" b="1"/>
                    </a:p>
                  </a:txBody>
                  <a:tcPr marL="91425" marR="91425" marT="91425" marB="0"/>
                </a:tc>
                <a:extLst>
                  <a:ext uri="{0D108BD9-81ED-4DB2-BD59-A6C34878D82A}">
                    <a16:rowId xmlns:a16="http://schemas.microsoft.com/office/drawing/2014/main" val="10000"/>
                  </a:ext>
                </a:extLst>
              </a:tr>
              <a:tr h="446447">
                <a:tc>
                  <a:txBody>
                    <a:bodyPr/>
                    <a:lstStyle/>
                    <a:p>
                      <a:pPr marL="0" lvl="0" indent="0" algn="l" rtl="0">
                        <a:spcBef>
                          <a:spcPts val="0"/>
                        </a:spcBef>
                        <a:spcAft>
                          <a:spcPts val="0"/>
                        </a:spcAft>
                        <a:buNone/>
                      </a:pPr>
                      <a:r>
                        <a:rPr lang="en" sz="1100" dirty="0">
                          <a:solidFill>
                            <a:schemeClr val="dk1"/>
                          </a:solidFill>
                        </a:rPr>
                        <a:t>Problem Description (2)</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Unrelated, simplistic, unmotivating</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Appropriate, motivated</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Motivated, interesting, Insightful, and Novel.</a:t>
                      </a:r>
                      <a:endParaRPr sz="1100" dirty="0">
                        <a:solidFill>
                          <a:schemeClr val="dk1"/>
                        </a:solidFill>
                      </a:endParaRPr>
                    </a:p>
                  </a:txBody>
                  <a:tcPr marL="91425" marR="91425" marT="91425" marB="0"/>
                </a:tc>
                <a:extLst>
                  <a:ext uri="{0D108BD9-81ED-4DB2-BD59-A6C34878D82A}">
                    <a16:rowId xmlns:a16="http://schemas.microsoft.com/office/drawing/2014/main" val="10001"/>
                  </a:ext>
                </a:extLst>
              </a:tr>
              <a:tr h="690879">
                <a:tc>
                  <a:txBody>
                    <a:bodyPr/>
                    <a:lstStyle/>
                    <a:p>
                      <a:pPr marL="0" lvl="0" indent="0" algn="l" rtl="0">
                        <a:spcBef>
                          <a:spcPts val="0"/>
                        </a:spcBef>
                        <a:spcAft>
                          <a:spcPts val="0"/>
                        </a:spcAft>
                        <a:buNone/>
                      </a:pPr>
                      <a:r>
                        <a:rPr lang="en" sz="1100" dirty="0">
                          <a:solidFill>
                            <a:schemeClr val="dk1"/>
                          </a:solidFill>
                        </a:rPr>
                        <a:t>Steps in Assignment (12)</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Overly simplistic or incomplete. Inappropriate choice of plots; poorly labeled plots; plots missing. Data not cleaned at all when needed. Model choices is not informative. Did not perform Hyperparameter tuning, performance measurement, non-descriptive choice of various parameters.</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Analysis appropriate. Plots convey information but lack context for interpretation. Some Data cleaned when needed. Models work but choice somewhat informative. hyperparameter optimization done using functions without any intuition/logic. Some performance measurement, some descriptive choice of various parameters.</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Appropriate, Complete, Advanced, and Informative. Plots convey information correctly with adequate and appropriate reference information. Every step starting from data description to optimization of parameters, error minimization, distance measures etc.,  choice of models, explained clearly. Works seamlessly.</a:t>
                      </a:r>
                      <a:endParaRPr sz="1100" dirty="0">
                        <a:solidFill>
                          <a:schemeClr val="dk1"/>
                        </a:solidFill>
                      </a:endParaRPr>
                    </a:p>
                  </a:txBody>
                  <a:tcPr marL="91425" marR="91425" marT="91425" marB="0"/>
                </a:tc>
                <a:extLst>
                  <a:ext uri="{0D108BD9-81ED-4DB2-BD59-A6C34878D82A}">
                    <a16:rowId xmlns:a16="http://schemas.microsoft.com/office/drawing/2014/main" val="10002"/>
                  </a:ext>
                </a:extLst>
              </a:tr>
              <a:tr h="485790">
                <a:tc>
                  <a:txBody>
                    <a:bodyPr/>
                    <a:lstStyle/>
                    <a:p>
                      <a:pPr marL="0" lvl="0" indent="0" algn="l" rtl="0">
                        <a:spcBef>
                          <a:spcPts val="0"/>
                        </a:spcBef>
                        <a:spcAft>
                          <a:spcPts val="0"/>
                        </a:spcAft>
                        <a:buNone/>
                      </a:pPr>
                      <a:r>
                        <a:rPr lang="en" sz="1100" dirty="0">
                          <a:solidFill>
                            <a:schemeClr val="dk1"/>
                          </a:solidFill>
                        </a:rPr>
                        <a:t>Results (2)</a:t>
                      </a:r>
                      <a:endParaRPr sz="1100" dirty="0">
                        <a:solidFill>
                          <a:schemeClr val="dk1"/>
                        </a:solidFill>
                      </a:endParaRPr>
                    </a:p>
                  </a:txBody>
                  <a:tcPr marL="91425" marR="91425" marT="91425" marB="0"/>
                </a:tc>
                <a:tc>
                  <a:txBody>
                    <a:bodyPr/>
                    <a:lstStyle/>
                    <a:p>
                      <a:pPr marL="0" lvl="0" indent="0" algn="l" rtl="0">
                        <a:lnSpc>
                          <a:spcPct val="115000"/>
                        </a:lnSpc>
                        <a:spcBef>
                          <a:spcPts val="0"/>
                        </a:spcBef>
                        <a:spcAft>
                          <a:spcPts val="1600"/>
                        </a:spcAft>
                        <a:buNone/>
                      </a:pPr>
                      <a:r>
                        <a:rPr lang="en" sz="1100" dirty="0">
                          <a:solidFill>
                            <a:schemeClr val="dk1"/>
                          </a:solidFill>
                        </a:rPr>
                        <a:t>Conclusions are missing, incorrect, or not based on analysis. </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Conclusions relevant, but partially correct or partially complete. </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Relevant conclusions explicitly tied to analysis and to context. </a:t>
                      </a:r>
                      <a:endParaRPr sz="1100" dirty="0">
                        <a:solidFill>
                          <a:schemeClr val="dk1"/>
                        </a:solidFill>
                      </a:endParaRPr>
                    </a:p>
                  </a:txBody>
                  <a:tcPr marL="91425" marR="91425" marT="91425" marB="0"/>
                </a:tc>
                <a:extLst>
                  <a:ext uri="{0D108BD9-81ED-4DB2-BD59-A6C34878D82A}">
                    <a16:rowId xmlns:a16="http://schemas.microsoft.com/office/drawing/2014/main" val="10003"/>
                  </a:ext>
                </a:extLst>
              </a:tr>
              <a:tr h="1123950">
                <a:tc>
                  <a:txBody>
                    <a:bodyPr/>
                    <a:lstStyle/>
                    <a:p>
                      <a:pPr marL="0" lvl="0" indent="0" algn="l" rtl="0">
                        <a:spcBef>
                          <a:spcPts val="0"/>
                        </a:spcBef>
                        <a:spcAft>
                          <a:spcPts val="0"/>
                        </a:spcAft>
                        <a:buNone/>
                      </a:pPr>
                      <a:r>
                        <a:rPr lang="en" sz="1100" dirty="0">
                          <a:solidFill>
                            <a:schemeClr val="dk1"/>
                          </a:solidFill>
                        </a:rPr>
                        <a:t>Readability (3)</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Code is messy and poorly organized; No comments added; unused or irrelevant code distracts when reading code. Variables and functions names are not helpful to understand code.</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Code is reasonably well organized.  There is little unused or irrelevant code, or this code has been moved out of the main project files. Variable and function names generally meaningful and helpful for understanding.</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Code very well organized.  No irrelevant or distracting code. Variable and function names have clear relationship to their purpose in the code. Code is easy to read and understand.</a:t>
                      </a:r>
                      <a:endParaRPr sz="1100" dirty="0">
                        <a:solidFill>
                          <a:schemeClr val="dk1"/>
                        </a:solidFill>
                      </a:endParaRPr>
                    </a:p>
                  </a:txBody>
                  <a:tcPr marL="91425" marR="91425" marT="91425" marB="0"/>
                </a:tc>
                <a:extLst>
                  <a:ext uri="{0D108BD9-81ED-4DB2-BD59-A6C34878D82A}">
                    <a16:rowId xmlns:a16="http://schemas.microsoft.com/office/drawing/2014/main" val="10005"/>
                  </a:ext>
                </a:extLst>
              </a:tr>
              <a:tr h="690879">
                <a:tc>
                  <a:txBody>
                    <a:bodyPr/>
                    <a:lstStyle/>
                    <a:p>
                      <a:pPr marL="0" lvl="0" indent="0" algn="l" rtl="0">
                        <a:spcBef>
                          <a:spcPts val="0"/>
                        </a:spcBef>
                        <a:spcAft>
                          <a:spcPts val="0"/>
                        </a:spcAft>
                        <a:buNone/>
                      </a:pPr>
                      <a:r>
                        <a:rPr lang="en" sz="1100" dirty="0">
                          <a:solidFill>
                            <a:schemeClr val="dk1"/>
                          </a:solidFill>
                        </a:rPr>
                        <a:t>Reproducibility (1)</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Code didn't run. No readme.</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US" sz="1100" dirty="0">
                          <a:solidFill>
                            <a:schemeClr val="dk1"/>
                          </a:solidFill>
                        </a:rPr>
                        <a:t>-</a:t>
                      </a:r>
                      <a:endParaRPr sz="1100" dirty="0">
                        <a:solidFill>
                          <a:schemeClr val="dk1"/>
                        </a:solidFill>
                      </a:endParaRPr>
                    </a:p>
                  </a:txBody>
                  <a:tcPr marL="91425" marR="91425" marT="91425" marB="0"/>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rPr>
                        <a:t>Readme well documented. Steps to run the code and any explanation needed is clearly written.</a:t>
                      </a:r>
                      <a:endParaRPr sz="1100" dirty="0">
                        <a:solidFill>
                          <a:schemeClr val="dk1"/>
                        </a:solidFill>
                      </a:endParaRPr>
                    </a:p>
                  </a:txBody>
                  <a:tcPr marL="91425" marR="91425" marT="91425" marB="0"/>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Report - 7 points </a:t>
            </a:r>
            <a:endParaRPr sz="3022" dirty="0"/>
          </a:p>
        </p:txBody>
      </p:sp>
      <p:sp>
        <p:nvSpPr>
          <p:cNvPr id="84" name="Google Shape;84;p18"/>
          <p:cNvSpPr txBox="1">
            <a:spLocks noGrp="1"/>
          </p:cNvSpPr>
          <p:nvPr>
            <p:ph type="body" idx="1"/>
          </p:nvPr>
        </p:nvSpPr>
        <p:spPr>
          <a:xfrm>
            <a:off x="311700" y="1017725"/>
            <a:ext cx="8520600" cy="3871800"/>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Clr>
                <a:schemeClr val="dk1"/>
              </a:buClr>
              <a:buSzPts val="1650"/>
              <a:buFont typeface="Roboto"/>
              <a:buChar char="-"/>
            </a:pPr>
            <a:r>
              <a:rPr lang="en" sz="1650" dirty="0">
                <a:solidFill>
                  <a:schemeClr val="dk1"/>
                </a:solidFill>
                <a:highlight>
                  <a:srgbClr val="FFFFFF"/>
                </a:highlight>
                <a:latin typeface="Roboto"/>
                <a:ea typeface="Roboto"/>
                <a:cs typeface="Roboto"/>
                <a:sym typeface="Roboto"/>
              </a:rPr>
              <a:t>Each team member should submit a project report of around 1,200-1800 words of explanatory text, minimal code, not including figures and tables unless necessary, in pdf format. </a:t>
            </a:r>
            <a:r>
              <a:rPr lang="en-US" sz="1650" dirty="0">
                <a:solidFill>
                  <a:schemeClr val="dk1"/>
                </a:solidFill>
                <a:highlight>
                  <a:srgbClr val="FFFFFF"/>
                </a:highlight>
                <a:latin typeface="Roboto"/>
                <a:ea typeface="Roboto"/>
                <a:cs typeface="Roboto"/>
                <a:sym typeface="Roboto"/>
              </a:rPr>
              <a:t>Submit</a:t>
            </a:r>
            <a:r>
              <a:rPr lang="en" sz="1650" dirty="0">
                <a:solidFill>
                  <a:schemeClr val="dk1"/>
                </a:solidFill>
                <a:highlight>
                  <a:srgbClr val="FFFFFF"/>
                </a:highlight>
                <a:latin typeface="Roboto"/>
                <a:ea typeface="Roboto"/>
                <a:cs typeface="Roboto"/>
                <a:sym typeface="Roboto"/>
              </a:rPr>
              <a:t> your project report and python code on </a:t>
            </a:r>
            <a:r>
              <a:rPr lang="en" sz="1650" dirty="0" err="1">
                <a:solidFill>
                  <a:schemeClr val="dk1"/>
                </a:solidFill>
                <a:highlight>
                  <a:srgbClr val="FFFFFF"/>
                </a:highlight>
                <a:latin typeface="Roboto"/>
                <a:ea typeface="Roboto"/>
                <a:cs typeface="Roboto"/>
                <a:sym typeface="Roboto"/>
              </a:rPr>
              <a:t>mycourses</a:t>
            </a:r>
            <a:r>
              <a:rPr lang="en" sz="1650" dirty="0">
                <a:solidFill>
                  <a:schemeClr val="dk1"/>
                </a:solidFill>
                <a:highlight>
                  <a:srgbClr val="FFFFFF"/>
                </a:highlight>
                <a:latin typeface="Roboto"/>
                <a:ea typeface="Roboto"/>
                <a:cs typeface="Roboto"/>
                <a:sym typeface="Roboto"/>
              </a:rPr>
              <a:t>.</a:t>
            </a:r>
          </a:p>
          <a:p>
            <a:pPr lvl="0" indent="-333375">
              <a:buClr>
                <a:schemeClr val="dk1"/>
              </a:buClr>
              <a:buSzPts val="1650"/>
              <a:buFont typeface="Roboto"/>
              <a:buChar char="-"/>
            </a:pPr>
            <a:r>
              <a:rPr lang="en-US" sz="1650" dirty="0">
                <a:solidFill>
                  <a:schemeClr val="dk1"/>
                </a:solidFill>
                <a:highlight>
                  <a:srgbClr val="FFFFFF"/>
                </a:highlight>
                <a:latin typeface="Roboto"/>
                <a:ea typeface="Roboto"/>
                <a:cs typeface="Roboto"/>
                <a:sym typeface="Roboto"/>
              </a:rPr>
              <a:t>The following headings should be used by the entire team (4 points)</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Name of project, team members, emails, RIT ids.</a:t>
            </a:r>
          </a:p>
          <a:p>
            <a:pPr marL="914400" lvl="0" indent="-333375">
              <a:buClr>
                <a:schemeClr val="dk1"/>
              </a:buClr>
              <a:buSzPts val="1650"/>
              <a:buFont typeface="Roboto"/>
              <a:buAutoNum type="arabicPeriod"/>
            </a:pPr>
            <a:r>
              <a:rPr lang="en-US" sz="1650" b="1" dirty="0">
                <a:solidFill>
                  <a:schemeClr val="dk1"/>
                </a:solidFill>
                <a:highlight>
                  <a:srgbClr val="FFFFFF"/>
                </a:highlight>
                <a:latin typeface="Roboto"/>
                <a:ea typeface="Roboto"/>
                <a:cs typeface="Roboto"/>
                <a:sym typeface="Roboto"/>
              </a:rPr>
              <a:t>Development of question/hypothesis;</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Data research: search for relevant data to contribute to the question;</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Literature review – models, problem choice, data. Not a very big section.</a:t>
            </a:r>
          </a:p>
          <a:p>
            <a:pPr marL="914400" lvl="0" indent="-333375">
              <a:buClr>
                <a:schemeClr val="dk1"/>
              </a:buClr>
              <a:buSzPts val="1650"/>
              <a:buFont typeface="Roboto"/>
              <a:buAutoNum type="arabicPeriod"/>
            </a:pPr>
            <a:r>
              <a:rPr lang="en-US" sz="1650" b="1" dirty="0">
                <a:solidFill>
                  <a:schemeClr val="dk1"/>
                </a:solidFill>
                <a:highlight>
                  <a:srgbClr val="FFFFFF"/>
                </a:highlight>
                <a:latin typeface="Roboto"/>
                <a:ea typeface="Roboto"/>
                <a:cs typeface="Roboto"/>
                <a:sym typeface="Roboto"/>
              </a:rPr>
              <a:t>Analysis strategy </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Analysis code;</a:t>
            </a:r>
          </a:p>
          <a:p>
            <a:pPr marL="914400" lvl="0" indent="-333375">
              <a:buClr>
                <a:schemeClr val="dk1"/>
              </a:buClr>
              <a:buSzPts val="1650"/>
              <a:buFont typeface="Roboto"/>
              <a:buAutoNum type="arabicPeriod"/>
            </a:pPr>
            <a:r>
              <a:rPr lang="en-US" sz="1650" b="1" dirty="0">
                <a:solidFill>
                  <a:schemeClr val="dk1"/>
                </a:solidFill>
                <a:highlight>
                  <a:srgbClr val="FFFFFF"/>
                </a:highlight>
                <a:latin typeface="Roboto"/>
                <a:ea typeface="Roboto"/>
                <a:cs typeface="Roboto"/>
                <a:sym typeface="Roboto"/>
              </a:rPr>
              <a:t>Work planning and organization of each team member (2 lines only)</a:t>
            </a:r>
          </a:p>
          <a:p>
            <a:pPr indent="-333375">
              <a:buClr>
                <a:schemeClr val="dk1"/>
              </a:buClr>
              <a:buSzPts val="1650"/>
              <a:buFont typeface="Roboto"/>
              <a:buChar char="-"/>
            </a:pPr>
            <a:r>
              <a:rPr lang="en-US" sz="1650" b="1" dirty="0">
                <a:solidFill>
                  <a:schemeClr val="dk1"/>
                </a:solidFill>
                <a:highlight>
                  <a:srgbClr val="FFFFFF"/>
                </a:highlight>
                <a:latin typeface="Roboto"/>
                <a:ea typeface="Roboto"/>
                <a:cs typeface="Roboto"/>
                <a:sym typeface="Roboto"/>
              </a:rPr>
              <a:t>500 words of individual contribution (3 points)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Project Presentation - 8 points</a:t>
            </a:r>
            <a:endParaRPr b="1" dirty="0"/>
          </a:p>
        </p:txBody>
      </p:sp>
      <p:sp>
        <p:nvSpPr>
          <p:cNvPr id="90" name="Google Shape;90;p1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1700"/>
              </a:spcBef>
              <a:spcAft>
                <a:spcPts val="0"/>
              </a:spcAft>
              <a:buSzPts val="935"/>
              <a:buNone/>
            </a:pPr>
            <a:r>
              <a:rPr lang="en" sz="1602" dirty="0">
                <a:solidFill>
                  <a:schemeClr val="dk1"/>
                </a:solidFill>
                <a:highlight>
                  <a:srgbClr val="FFFFFF"/>
                </a:highlight>
                <a:latin typeface="Roboto"/>
                <a:ea typeface="Roboto"/>
                <a:cs typeface="Roboto"/>
                <a:sym typeface="Roboto"/>
              </a:rPr>
              <a:t>Every presentation is 10 minutes long, followed by 5 minutes for Q&amp;A.</a:t>
            </a:r>
            <a:endParaRPr sz="1602" dirty="0">
              <a:solidFill>
                <a:schemeClr val="dk1"/>
              </a:solidFill>
              <a:highlight>
                <a:srgbClr val="FFFFFF"/>
              </a:highlight>
              <a:latin typeface="Roboto"/>
              <a:ea typeface="Roboto"/>
              <a:cs typeface="Roboto"/>
              <a:sym typeface="Roboto"/>
            </a:endParaRPr>
          </a:p>
          <a:p>
            <a:pPr marL="469742" lvl="0" algn="l" rtl="0">
              <a:lnSpc>
                <a:spcPct val="95000"/>
              </a:lnSpc>
              <a:spcBef>
                <a:spcPts val="2500"/>
              </a:spcBef>
              <a:spcAft>
                <a:spcPts val="0"/>
              </a:spcAft>
              <a:buClr>
                <a:schemeClr val="dk1"/>
              </a:buClr>
              <a:buSzPts val="1603"/>
              <a:buFont typeface="+mj-lt"/>
              <a:buAutoNum type="arabicPeriod"/>
            </a:pPr>
            <a:r>
              <a:rPr lang="en" sz="1602" dirty="0">
                <a:solidFill>
                  <a:schemeClr val="dk1"/>
                </a:solidFill>
                <a:highlight>
                  <a:srgbClr val="FFFFFF"/>
                </a:highlight>
                <a:latin typeface="Roboto"/>
                <a:ea typeface="Roboto"/>
                <a:cs typeface="Roboto"/>
                <a:sym typeface="Roboto"/>
              </a:rPr>
              <a:t>Summarize your data</a:t>
            </a:r>
            <a:endParaRPr sz="1602" dirty="0">
              <a:solidFill>
                <a:schemeClr val="dk1"/>
              </a:solidFill>
              <a:highlight>
                <a:srgbClr val="FFFFFF"/>
              </a:highlight>
              <a:latin typeface="Roboto"/>
              <a:ea typeface="Roboto"/>
              <a:cs typeface="Roboto"/>
              <a:sym typeface="Roboto"/>
            </a:endParaRPr>
          </a:p>
          <a:p>
            <a:pPr marL="469742" lvl="0" algn="l" rtl="0">
              <a:lnSpc>
                <a:spcPct val="95000"/>
              </a:lnSpc>
              <a:spcBef>
                <a:spcPts val="0"/>
              </a:spcBef>
              <a:spcAft>
                <a:spcPts val="0"/>
              </a:spcAft>
              <a:buClr>
                <a:schemeClr val="dk1"/>
              </a:buClr>
              <a:buSzPts val="1603"/>
              <a:buFont typeface="+mj-lt"/>
              <a:buAutoNum type="arabicPeriod"/>
            </a:pPr>
            <a:r>
              <a:rPr lang="en" sz="1602" dirty="0">
                <a:solidFill>
                  <a:schemeClr val="dk1"/>
                </a:solidFill>
                <a:highlight>
                  <a:srgbClr val="FFFFFF"/>
                </a:highlight>
                <a:latin typeface="Roboto"/>
                <a:ea typeface="Roboto"/>
                <a:cs typeface="Roboto"/>
                <a:sym typeface="Roboto"/>
              </a:rPr>
              <a:t>Describe your main analysis strategy – choice of models, parameters, </a:t>
            </a:r>
            <a:r>
              <a:rPr lang="en" sz="1602" u="sng" dirty="0">
                <a:solidFill>
                  <a:schemeClr val="dk1"/>
                </a:solidFill>
                <a:highlight>
                  <a:srgbClr val="FFFFFF"/>
                </a:highlight>
                <a:latin typeface="Roboto"/>
                <a:ea typeface="Roboto"/>
                <a:cs typeface="Roboto"/>
                <a:sym typeface="Roboto"/>
              </a:rPr>
              <a:t>failures</a:t>
            </a:r>
            <a:endParaRPr sz="1602" u="sng" dirty="0">
              <a:solidFill>
                <a:schemeClr val="dk1"/>
              </a:solidFill>
              <a:highlight>
                <a:srgbClr val="FFFFFF"/>
              </a:highlight>
              <a:latin typeface="Roboto"/>
              <a:ea typeface="Roboto"/>
              <a:cs typeface="Roboto"/>
              <a:sym typeface="Roboto"/>
            </a:endParaRPr>
          </a:p>
          <a:p>
            <a:pPr marL="469742" lvl="0" algn="l" rtl="0">
              <a:lnSpc>
                <a:spcPct val="95000"/>
              </a:lnSpc>
              <a:spcBef>
                <a:spcPts val="0"/>
              </a:spcBef>
              <a:spcAft>
                <a:spcPts val="0"/>
              </a:spcAft>
              <a:buClr>
                <a:schemeClr val="dk1"/>
              </a:buClr>
              <a:buSzPts val="1603"/>
              <a:buFont typeface="+mj-lt"/>
              <a:buAutoNum type="arabicPeriod"/>
            </a:pPr>
            <a:r>
              <a:rPr lang="en" sz="1602" dirty="0">
                <a:solidFill>
                  <a:schemeClr val="dk1"/>
                </a:solidFill>
                <a:highlight>
                  <a:srgbClr val="FFFFFF"/>
                </a:highlight>
                <a:latin typeface="Roboto"/>
                <a:ea typeface="Roboto"/>
                <a:cs typeface="Roboto"/>
                <a:sym typeface="Roboto"/>
              </a:rPr>
              <a:t>Describe your main findings.</a:t>
            </a:r>
            <a:endParaRPr sz="1602" dirty="0">
              <a:solidFill>
                <a:schemeClr val="dk1"/>
              </a:solidFill>
              <a:highlight>
                <a:srgbClr val="FFFFFF"/>
              </a:highlight>
              <a:latin typeface="Roboto"/>
              <a:ea typeface="Roboto"/>
              <a:cs typeface="Roboto"/>
              <a:sym typeface="Roboto"/>
            </a:endParaRPr>
          </a:p>
          <a:p>
            <a:pPr marL="469742" lvl="0" algn="l" rtl="0">
              <a:lnSpc>
                <a:spcPct val="95000"/>
              </a:lnSpc>
              <a:spcBef>
                <a:spcPts val="0"/>
              </a:spcBef>
              <a:spcAft>
                <a:spcPts val="0"/>
              </a:spcAft>
              <a:buClr>
                <a:schemeClr val="dk1"/>
              </a:buClr>
              <a:buSzPts val="1603"/>
              <a:buFont typeface="+mj-lt"/>
              <a:buAutoNum type="arabicPeriod"/>
            </a:pPr>
            <a:r>
              <a:rPr lang="en" sz="1602" dirty="0">
                <a:solidFill>
                  <a:schemeClr val="dk1"/>
                </a:solidFill>
                <a:highlight>
                  <a:srgbClr val="FFFFFF"/>
                </a:highlight>
                <a:latin typeface="Roboto"/>
                <a:ea typeface="Roboto"/>
                <a:cs typeface="Roboto"/>
                <a:sym typeface="Roboto"/>
              </a:rPr>
              <a:t>Draw conclusions with lots of explanations, citing evidence from your data and any relevant literature.</a:t>
            </a:r>
            <a:endParaRPr sz="1602" dirty="0">
              <a:solidFill>
                <a:schemeClr val="dk1"/>
              </a:solidFill>
              <a:highlight>
                <a:srgbClr val="FFFFFF"/>
              </a:highlight>
              <a:latin typeface="Roboto"/>
              <a:ea typeface="Roboto"/>
              <a:cs typeface="Roboto"/>
              <a:sym typeface="Roboto"/>
            </a:endParaRPr>
          </a:p>
          <a:p>
            <a:pPr marL="0" lvl="0" indent="0" algn="l" rtl="0">
              <a:lnSpc>
                <a:spcPct val="95000"/>
              </a:lnSpc>
              <a:spcBef>
                <a:spcPts val="2500"/>
              </a:spcBef>
              <a:spcAft>
                <a:spcPts val="0"/>
              </a:spcAft>
              <a:buSzPts val="935"/>
              <a:buNone/>
            </a:pPr>
            <a:r>
              <a:rPr lang="en" sz="1602" dirty="0">
                <a:solidFill>
                  <a:schemeClr val="dk1"/>
                </a:solidFill>
                <a:highlight>
                  <a:srgbClr val="FFFFFF"/>
                </a:highlight>
                <a:latin typeface="Roboto"/>
                <a:ea typeface="Roboto"/>
                <a:cs typeface="Roboto"/>
                <a:sym typeface="Roboto"/>
              </a:rPr>
              <a:t>Every group member will present a part of the presentation, preferably what they worked on, and questions will be asked at the end of the presentation.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Member responsibilities (All team members)</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solidFill>
                  <a:schemeClr val="tx1"/>
                </a:solidFill>
              </a:rPr>
              <a:t>For the benefit of gaining deserving points, every team member should get tasks that is close to equal. If you feel you’re unable to contribute equally, discuss that with other members. You may have to spend extra time in your task. </a:t>
            </a:r>
            <a:endParaRPr dirty="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2300</TotalTime>
  <Words>693</Words>
  <Application>Microsoft Macintosh PowerPoint</Application>
  <PresentationFormat>On-screen Show (16:9)</PresentationFormat>
  <Paragraphs>55</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Roboto</vt:lpstr>
      <vt:lpstr>Simple Light</vt:lpstr>
      <vt:lpstr>Project Grading Rubric</vt:lpstr>
      <vt:lpstr>PowerPoint Presentation</vt:lpstr>
      <vt:lpstr>Ipython notebook Submission Specifications (20)</vt:lpstr>
      <vt:lpstr>Project Report - 7 points </vt:lpstr>
      <vt:lpstr>Project Presentation - 8 points</vt:lpstr>
      <vt:lpstr>Team Member responsibilities (All 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Grading Rubric</dc:title>
  <cp:lastModifiedBy>Microsoft Office User</cp:lastModifiedBy>
  <cp:revision>24</cp:revision>
  <dcterms:modified xsi:type="dcterms:W3CDTF">2022-11-30T00:18:25Z</dcterms:modified>
</cp:coreProperties>
</file>