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1443" r:id="rId3"/>
    <p:sldId id="1506" r:id="rId4"/>
    <p:sldId id="1507" r:id="rId5"/>
    <p:sldId id="1586" r:id="rId6"/>
    <p:sldId id="1445" r:id="rId7"/>
    <p:sldId id="1583" r:id="rId8"/>
    <p:sldId id="1584" r:id="rId9"/>
    <p:sldId id="1447" r:id="rId10"/>
    <p:sldId id="1585" r:id="rId11"/>
    <p:sldId id="1587" r:id="rId12"/>
    <p:sldId id="1448" r:id="rId13"/>
    <p:sldId id="1598" r:id="rId14"/>
    <p:sldId id="1449" r:id="rId15"/>
    <p:sldId id="1588" r:id="rId16"/>
    <p:sldId id="1451" r:id="rId17"/>
    <p:sldId id="1508" r:id="rId18"/>
    <p:sldId id="1534" r:id="rId19"/>
    <p:sldId id="1509" r:id="rId20"/>
    <p:sldId id="1540" r:id="rId21"/>
    <p:sldId id="1541" r:id="rId22"/>
    <p:sldId id="1539" r:id="rId23"/>
    <p:sldId id="1599" r:id="rId24"/>
    <p:sldId id="1589" r:id="rId25"/>
    <p:sldId id="1535" r:id="rId26"/>
    <p:sldId id="1590" r:id="rId27"/>
    <p:sldId id="1537" r:id="rId28"/>
    <p:sldId id="1538" r:id="rId29"/>
    <p:sldId id="1591" r:id="rId30"/>
    <p:sldId id="1536" r:id="rId31"/>
    <p:sldId id="1542" r:id="rId32"/>
    <p:sldId id="1592" r:id="rId33"/>
    <p:sldId id="1543" r:id="rId34"/>
    <p:sldId id="1578" r:id="rId35"/>
    <p:sldId id="1544" r:id="rId36"/>
    <p:sldId id="1546" r:id="rId37"/>
    <p:sldId id="1547" r:id="rId38"/>
    <p:sldId id="1548" r:id="rId39"/>
    <p:sldId id="1549" r:id="rId40"/>
    <p:sldId id="1595" r:id="rId41"/>
    <p:sldId id="1593" r:id="rId42"/>
    <p:sldId id="1550" r:id="rId43"/>
    <p:sldId id="1596" r:id="rId44"/>
    <p:sldId id="1551" r:id="rId45"/>
    <p:sldId id="1594" r:id="rId46"/>
    <p:sldId id="1580" r:id="rId47"/>
    <p:sldId id="1597" r:id="rId48"/>
    <p:sldId id="1555" r:id="rId49"/>
    <p:sldId id="1582" r:id="rId50"/>
    <p:sldId id="1581" r:id="rId51"/>
    <p:sldId id="1444" r:id="rId52"/>
    <p:sldId id="410"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9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97"/>
            <p14:sldId id="1555"/>
            <p14:sldId id="1582"/>
            <p14:sldId id="1581"/>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9" autoAdjust="0"/>
    <p:restoredTop sz="81124" autoAdjust="0"/>
  </p:normalViewPr>
  <p:slideViewPr>
    <p:cSldViewPr snapToGrid="0" snapToObjects="1">
      <p:cViewPr varScale="1">
        <p:scale>
          <a:sx n="119" d="100"/>
          <a:sy n="119" d="100"/>
        </p:scale>
        <p:origin x="1648" y="18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Unsupervised_learning" TargetMode="External"/><Relationship Id="rId3" Type="http://schemas.openxmlformats.org/officeDocument/2006/relationships/hyperlink" Target="https://en.wikipedia.org/wiki/Generative_model" TargetMode="External"/><Relationship Id="rId7" Type="http://schemas.openxmlformats.org/officeDocument/2006/relationships/hyperlink" Target="https://en.wikipedia.org/wiki/Feature_learn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Probability_distribution" TargetMode="External"/><Relationship Id="rId5" Type="http://schemas.openxmlformats.org/officeDocument/2006/relationships/hyperlink" Target="https://en.wikipedia.org/wiki/Artificial_neural_network" TargetMode="External"/><Relationship Id="rId10" Type="http://schemas.openxmlformats.org/officeDocument/2006/relationships/hyperlink" Target="https://en.wikipedia.org/wiki/Dimensionality_reduction" TargetMode="External"/><Relationship Id="rId4" Type="http://schemas.openxmlformats.org/officeDocument/2006/relationships/hyperlink" Target="https://en.wikipedia.org/wiki/Stochastic_neural_network" TargetMode="External"/><Relationship Id="rId9" Type="http://schemas.openxmlformats.org/officeDocument/2006/relationships/hyperlink" Target="https://en.wikipedia.org/wiki/Autoencoder#cite_note-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22</a:t>
            </a:fld>
            <a:endParaRPr lang="en-US"/>
          </a:p>
        </p:txBody>
      </p:sp>
    </p:spTree>
    <p:extLst>
      <p:ext uri="{BB962C8B-B14F-4D97-AF65-F5344CB8AC3E}">
        <p14:creationId xmlns:p14="http://schemas.microsoft.com/office/powerpoint/2010/main" val="3819510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23</a:t>
            </a:fld>
            <a:endParaRPr lang="en-US"/>
          </a:p>
        </p:txBody>
      </p:sp>
    </p:spTree>
    <p:extLst>
      <p:ext uri="{BB962C8B-B14F-4D97-AF65-F5344CB8AC3E}">
        <p14:creationId xmlns:p14="http://schemas.microsoft.com/office/powerpoint/2010/main" val="208503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35</a:t>
            </a:fld>
            <a:endParaRPr lang="en-US"/>
          </a:p>
        </p:txBody>
      </p:sp>
    </p:spTree>
    <p:extLst>
      <p:ext uri="{BB962C8B-B14F-4D97-AF65-F5344CB8AC3E}">
        <p14:creationId xmlns:p14="http://schemas.microsoft.com/office/powerpoint/2010/main" val="243282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37</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RBMs are </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Generative model"/>
              </a:rPr>
              <a:t>generative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Stochastic neural network"/>
              </a:rPr>
              <a:t>stochastic</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that can learn a </a:t>
            </a:r>
            <a:r>
              <a:rPr lang="en-US" b="0" i="0" u="none" strike="noStrike" dirty="0">
                <a:solidFill>
                  <a:srgbClr val="0645AD"/>
                </a:solidFill>
                <a:effectLst/>
                <a:latin typeface="Arial" panose="020B0604020202020204" pitchFamily="34" charset="0"/>
                <a:hlinkClick r:id="rId6" tooltip="Probability distribution"/>
              </a:rPr>
              <a:t>probability distribution</a:t>
            </a:r>
            <a:r>
              <a:rPr lang="en-US" b="0" i="0" dirty="0">
                <a:solidFill>
                  <a:srgbClr val="202122"/>
                </a:solidFill>
                <a:effectLst/>
                <a:latin typeface="Arial" panose="020B0604020202020204" pitchFamily="34" charset="0"/>
              </a:rPr>
              <a:t> over its set of inputs</a:t>
            </a:r>
          </a:p>
          <a:p>
            <a:pPr marL="0" lvl="0" indent="0" algn="l" rtl="0">
              <a:spcBef>
                <a:spcPts val="0"/>
              </a:spcBef>
              <a:spcAft>
                <a:spcPts val="0"/>
              </a:spcAft>
              <a:buNone/>
            </a:pPr>
            <a:r>
              <a:rPr lang="en-US" b="0" i="0" dirty="0">
                <a:solidFill>
                  <a:srgbClr val="202122"/>
                </a:solidFill>
                <a:effectLst/>
                <a:latin typeface="Arial" panose="020B0604020202020204" pitchFamily="34" charset="0"/>
              </a:rPr>
              <a:t>Autoencoders: An </a:t>
            </a:r>
            <a:r>
              <a:rPr lang="en-US" b="1" i="0" dirty="0">
                <a:solidFill>
                  <a:srgbClr val="202122"/>
                </a:solidFill>
                <a:effectLst/>
                <a:latin typeface="Arial" panose="020B0604020202020204" pitchFamily="34" charset="0"/>
              </a:rPr>
              <a:t>autoencoder</a:t>
            </a:r>
            <a:r>
              <a:rPr lang="en-US" b="0" i="0" dirty="0">
                <a:solidFill>
                  <a:srgbClr val="202122"/>
                </a:solidFill>
                <a:effectLst/>
                <a:latin typeface="Arial" panose="020B0604020202020204" pitchFamily="34" charset="0"/>
              </a:rPr>
              <a:t> is a type of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used to learn </a:t>
            </a:r>
            <a:r>
              <a:rPr lang="en-US" b="0" i="0" u="none" strike="noStrike" dirty="0">
                <a:solidFill>
                  <a:srgbClr val="0645AD"/>
                </a:solidFill>
                <a:effectLst/>
                <a:latin typeface="Arial" panose="020B0604020202020204" pitchFamily="34" charset="0"/>
                <a:hlinkClick r:id="rId7" tooltip="Feature learning"/>
              </a:rPr>
              <a:t>efficient codings</a:t>
            </a:r>
            <a:r>
              <a:rPr lang="en-US" b="0" i="0" dirty="0">
                <a:solidFill>
                  <a:srgbClr val="202122"/>
                </a:solidFill>
                <a:effectLst/>
                <a:latin typeface="Arial" panose="020B0604020202020204" pitchFamily="34" charset="0"/>
              </a:rPr>
              <a:t> of unlabeled data (</a:t>
            </a:r>
            <a:r>
              <a:rPr lang="en-US" b="0" i="0" u="none" strike="noStrike" dirty="0">
                <a:solidFill>
                  <a:srgbClr val="0645AD"/>
                </a:solidFill>
                <a:effectLst/>
                <a:latin typeface="Arial" panose="020B0604020202020204" pitchFamily="34" charset="0"/>
                <a:hlinkClick r:id="rId8" tooltip="Unsupervised learning"/>
              </a:rPr>
              <a:t>unsupervised learning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[1]</a:t>
            </a:r>
            <a:r>
              <a:rPr lang="en-US" b="0" i="0" dirty="0">
                <a:solidFill>
                  <a:srgbClr val="202122"/>
                </a:solidFill>
                <a:effectLst/>
                <a:latin typeface="Arial" panose="020B0604020202020204" pitchFamily="34" charset="0"/>
              </a:rPr>
              <a:t> The encoding is validated and refined by attempting to regenerate the input from the encoding. The autoencoder learns a </a:t>
            </a:r>
            <a:r>
              <a:rPr lang="en-US" b="0" i="0" u="none" strike="noStrike" dirty="0">
                <a:solidFill>
                  <a:srgbClr val="0645AD"/>
                </a:solidFill>
                <a:effectLst/>
                <a:latin typeface="Arial" panose="020B0604020202020204" pitchFamily="34" charset="0"/>
                <a:hlinkClick r:id="rId7" tooltip="Feature learning"/>
              </a:rPr>
              <a:t>representation</a:t>
            </a:r>
            <a:r>
              <a:rPr lang="en-US" b="0" i="0" dirty="0">
                <a:solidFill>
                  <a:srgbClr val="202122"/>
                </a:solidFill>
                <a:effectLst/>
                <a:latin typeface="Arial" panose="020B0604020202020204" pitchFamily="34" charset="0"/>
              </a:rPr>
              <a:t> (encoding) for a set of data, typically for </a:t>
            </a:r>
            <a:r>
              <a:rPr lang="en-US" b="0" i="0" u="none" strike="noStrike" dirty="0">
                <a:solidFill>
                  <a:srgbClr val="0645AD"/>
                </a:solidFill>
                <a:effectLst/>
                <a:latin typeface="Arial" panose="020B0604020202020204" pitchFamily="34" charset="0"/>
                <a:hlinkClick r:id="rId10" tooltip="Dimensionality reduction"/>
              </a:rPr>
              <a:t>dimensionality reduction</a:t>
            </a:r>
            <a:r>
              <a:rPr lang="en-US" b="0" i="0" dirty="0">
                <a:solidFill>
                  <a:srgbClr val="202122"/>
                </a:solidFill>
                <a:effectLst/>
                <a:latin typeface="Arial" panose="020B0604020202020204" pitchFamily="34" charset="0"/>
              </a:rPr>
              <a:t>, by training the network to ignore insignificant data (“noise”)</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src</a:t>
            </a:r>
            <a:r>
              <a:rPr lang="en-US" b="0" i="0" dirty="0">
                <a:solidFill>
                  <a:srgbClr val="202122"/>
                </a:solidFill>
                <a:effectLst/>
                <a:latin typeface="Arial" panose="020B0604020202020204" pitchFamily="34" charset="0"/>
              </a:rPr>
              <a:t> wiki)</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19</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15" name="TextBox 14">
            <a:extLst>
              <a:ext uri="{FF2B5EF4-FFF2-40B4-BE49-F238E27FC236}">
                <a16:creationId xmlns:a16="http://schemas.microsoft.com/office/drawing/2014/main" id="{890AE672-082B-7329-2C9C-5635180E1D93}"/>
              </a:ext>
            </a:extLst>
          </p:cNvPr>
          <p:cNvSpPr txBox="1"/>
          <p:nvPr/>
        </p:nvSpPr>
        <p:spPr>
          <a:xfrm>
            <a:off x="304793" y="1924353"/>
            <a:ext cx="11385180" cy="2308324"/>
          </a:xfrm>
          <a:prstGeom prst="rect">
            <a:avLst/>
          </a:prstGeom>
          <a:noFill/>
        </p:spPr>
        <p:txBody>
          <a:bodyPr wrap="square">
            <a:spAutoFit/>
          </a:bodyPr>
          <a:lstStyle/>
          <a:p>
            <a:pPr algn="just"/>
            <a:r>
              <a:rPr lang="en-US" b="1" dirty="0"/>
              <a:t>Intuition</a:t>
            </a:r>
            <a:r>
              <a:rPr lang="en-US" dirty="0"/>
              <a:t>: Imagine a bowling ball rolling down a gentle slope on a smooth surface: it will start out slowly, but it will quickly pick up momentum until it eventually reaches terminal velocity. </a:t>
            </a:r>
          </a:p>
          <a:p>
            <a:pPr algn="just"/>
            <a:endParaRPr lang="en-US" dirty="0"/>
          </a:p>
          <a:p>
            <a:pPr algn="just"/>
            <a:r>
              <a:rPr lang="en-US" dirty="0"/>
              <a:t>In contrast, regular Gradient Descent will simply take small regular steps down the slope, so it will take much more time to reach the bottom. </a:t>
            </a:r>
          </a:p>
        </p:txBody>
      </p:sp>
    </p:spTree>
    <p:extLst>
      <p:ext uri="{BB962C8B-B14F-4D97-AF65-F5344CB8AC3E}">
        <p14:creationId xmlns:p14="http://schemas.microsoft.com/office/powerpoint/2010/main" val="197755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26" name="Picture 2">
            <a:extLst>
              <a:ext uri="{FF2B5EF4-FFF2-40B4-BE49-F238E27FC236}">
                <a16:creationId xmlns:a16="http://schemas.microsoft.com/office/drawing/2014/main" id="{BCB966E3-9277-1245-559B-63C33F04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94" y="5096301"/>
            <a:ext cx="1958096" cy="8309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411F42-38EB-B889-C8BB-C152AA3F5755}"/>
              </a:ext>
            </a:extLst>
          </p:cNvPr>
          <p:cNvSpPr txBox="1"/>
          <p:nvPr/>
        </p:nvSpPr>
        <p:spPr>
          <a:xfrm>
            <a:off x="8374228" y="5878759"/>
            <a:ext cx="1338828" cy="276999"/>
          </a:xfrm>
          <a:prstGeom prst="rect">
            <a:avLst/>
          </a:prstGeom>
          <a:noFill/>
        </p:spPr>
        <p:txBody>
          <a:bodyPr wrap="none" rtlCol="0">
            <a:spAutoFit/>
          </a:bodyPr>
          <a:lstStyle/>
          <a:p>
            <a:r>
              <a:rPr lang="en-US" sz="1200" dirty="0"/>
              <a:t>SGD without MO</a:t>
            </a:r>
          </a:p>
        </p:txBody>
      </p:sp>
      <p:sp>
        <p:nvSpPr>
          <p:cNvPr id="13" name="TextBox 12">
            <a:extLst>
              <a:ext uri="{FF2B5EF4-FFF2-40B4-BE49-F238E27FC236}">
                <a16:creationId xmlns:a16="http://schemas.microsoft.com/office/drawing/2014/main" id="{9C9D56C2-8150-C58F-0E63-C3E75465ED16}"/>
              </a:ext>
            </a:extLst>
          </p:cNvPr>
          <p:cNvSpPr txBox="1"/>
          <p:nvPr/>
        </p:nvSpPr>
        <p:spPr>
          <a:xfrm>
            <a:off x="10506082" y="5927298"/>
            <a:ext cx="1190617" cy="276999"/>
          </a:xfrm>
          <a:prstGeom prst="rect">
            <a:avLst/>
          </a:prstGeom>
          <a:noFill/>
        </p:spPr>
        <p:txBody>
          <a:bodyPr wrap="square">
            <a:spAutoFit/>
          </a:bodyPr>
          <a:lstStyle/>
          <a:p>
            <a:r>
              <a:rPr lang="en-US" sz="1200" dirty="0"/>
              <a:t>SGD with MO</a:t>
            </a:r>
          </a:p>
        </p:txBody>
      </p:sp>
      <p:pic>
        <p:nvPicPr>
          <p:cNvPr id="1029" name="Picture 5">
            <a:extLst>
              <a:ext uri="{FF2B5EF4-FFF2-40B4-BE49-F238E27FC236}">
                <a16:creationId xmlns:a16="http://schemas.microsoft.com/office/drawing/2014/main" id="{F27CDF8D-5E29-DBFC-469C-0A8F52DE9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709" y="5096300"/>
            <a:ext cx="195809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4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54083" lvl="1" indent="-342900">
              <a:buSzPts val="2400"/>
              <a:buFont typeface="Arial" panose="020B0604020202020204" pitchFamily="34" charset="0"/>
              <a:buChar char="•"/>
            </a:pPr>
            <a:r>
              <a:rPr lang="en-US" sz="2800" dirty="0"/>
              <a:t>Reduces the oscillations and high variance of the parameters.</a:t>
            </a:r>
          </a:p>
          <a:p>
            <a:pPr marL="1054083" lvl="1" indent="-342900">
              <a:buSzPts val="2400"/>
              <a:buFont typeface="Arial" panose="020B0604020202020204" pitchFamily="34" charset="0"/>
              <a:buChar char="•"/>
            </a:pPr>
            <a:r>
              <a:rPr lang="en-US" sz="2800"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you want to use gradient descent algorithm than mini-batch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a:t>
            </a:r>
            <a:r>
              <a:rPr lang="en-US"/>
              <a:t>text book</a:t>
            </a:r>
            <a:endParaRPr lang="en-US" dirty="0"/>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27619</TotalTime>
  <Words>3474</Words>
  <Application>Microsoft Macintosh PowerPoint</Application>
  <PresentationFormat>Widescreen</PresentationFormat>
  <Paragraphs>422</Paragraphs>
  <Slides>52</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Brush Script MT</vt:lpstr>
      <vt:lpstr>MS Gothic</vt:lpstr>
      <vt:lpstr>Arial</vt:lpstr>
      <vt:lpstr>Calibri</vt:lpstr>
      <vt:lpstr>charter</vt:lpstr>
      <vt:lpstr>charter</vt:lpstr>
      <vt:lpstr>Georgia</vt:lpstr>
      <vt:lpstr>sohne</vt:lpstr>
      <vt:lpstr>System Font Regular</vt:lpstr>
      <vt:lpstr>UbuntuMono</vt:lpstr>
      <vt:lpstr>Wingdings</vt:lpstr>
      <vt:lpstr>RIT</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2788</cp:revision>
  <cp:lastPrinted>2018-04-25T02:50:23Z</cp:lastPrinted>
  <dcterms:created xsi:type="dcterms:W3CDTF">2021-08-24T04:52:52Z</dcterms:created>
  <dcterms:modified xsi:type="dcterms:W3CDTF">2022-11-10T11:18:59Z</dcterms:modified>
</cp:coreProperties>
</file>