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6" r:id="rId2"/>
    <p:sldId id="1326" r:id="rId3"/>
    <p:sldId id="1361" r:id="rId4"/>
    <p:sldId id="1362" r:id="rId5"/>
    <p:sldId id="1363" r:id="rId6"/>
    <p:sldId id="1364" r:id="rId7"/>
    <p:sldId id="1365" r:id="rId8"/>
    <p:sldId id="1366" r:id="rId9"/>
    <p:sldId id="1367" r:id="rId10"/>
    <p:sldId id="1368" r:id="rId11"/>
    <p:sldId id="263" r:id="rId12"/>
    <p:sldId id="264" r:id="rId13"/>
    <p:sldId id="265" r:id="rId14"/>
    <p:sldId id="1360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1326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263"/>
            <p14:sldId id="264"/>
            <p14:sldId id="265"/>
            <p14:sldId id="1360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1423" autoAdjust="0"/>
  </p:normalViewPr>
  <p:slideViewPr>
    <p:cSldViewPr snapToGrid="0" snapToObjects="1">
      <p:cViewPr varScale="1">
        <p:scale>
          <a:sx n="131" d="100"/>
          <a:sy n="13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2f5ed4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2f5ed4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2f5ed49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2f5ed49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2fcba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2fcba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2f5ed49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2f5ed49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22f5ed49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22f5ed49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22f5ed49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22f5ed49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2f5ed49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2f5ed497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8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7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6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XhH57lF3MtknPvYk6B5aKOlDvXRO8rITz31XzOqZxc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Under sample the majority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Oversample the minority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6141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1" name="Google Shape;211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2" name="Google Shape;212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3" name="Google Shape;213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4" name="Google Shape;214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5" name="Google Shape;215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16" name="Google Shape;216;p20"/>
          <p:cNvCxnSpPr/>
          <p:nvPr/>
        </p:nvCxnSpPr>
        <p:spPr>
          <a:xfrm>
            <a:off x="-43000" y="3021567"/>
            <a:ext cx="7696800" cy="242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Undersample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sampling without replacement</a:t>
            </a:r>
            <a:endParaRPr/>
          </a:p>
          <a:p>
            <a:pPr marL="1219170"/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9" name="Google Shape;219;p20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0" name="Google Shape;220;p20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1" name="Google Shape;221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2" name="Google Shape;222;p20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3" name="Google Shape;223;p20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4" name="Google Shape;224;p20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5" name="Google Shape;225;p20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6" name="Google Shape;226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7" name="Google Shape;227;p20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8" name="Google Shape;228;p20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9" name="Google Shape;229;p20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0" name="Google Shape;230;p20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1" name="Google Shape;231;p20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2" name="Google Shape;232;p20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3" name="Google Shape;233;p20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4" name="Google Shape;234;p20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5" name="Google Shape;235;p20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6" name="Google Shape;236;p20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7" name="Google Shape;237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8" name="Google Shape;238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9" name="Google Shape;239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0" name="Google Shape;240;p20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1" name="Google Shape;241;p20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2" name="Google Shape;242;p20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3" name="Google Shape;243;p20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4" name="Google Shape;244;p20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5" name="Google Shape;245;p20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6" name="Google Shape;246;p20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7" name="Google Shape;247;p20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8" name="Google Shape;248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9" name="Google Shape;249;p20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0" name="Google Shape;250;p20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1" name="Google Shape;251;p20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10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23 / 33 = 70%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13 = 23%</a:t>
            </a:r>
            <a:endParaRPr sz="3200"/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52" name="Google Shape;252;p20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3" name="Google Shape;253;p20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Duplicate 10 X     in the same location </a:t>
            </a:r>
            <a:endParaRPr/>
          </a:p>
          <a:p>
            <a:pPr marL="1219170"/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61" name="Google Shape;261;p21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2" name="Google Shape;262;p21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3" name="Google Shape;263;p21"/>
          <p:cNvSpPr/>
          <p:nvPr/>
        </p:nvSpPr>
        <p:spPr>
          <a:xfrm>
            <a:off x="11091576" y="2132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1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7" name="Google Shape;267;p21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8" name="Google Shape;268;p21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9" name="Google Shape;269;p21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0" name="Google Shape;270;p21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1" name="Google Shape;271;p21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2" name="Google Shape;272;p21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3" name="Google Shape;273;p21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4" name="Google Shape;274;p21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5" name="Google Shape;275;p21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6" name="Google Shape;276;p21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7" name="Google Shape;277;p21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8" name="Google Shape;278;p21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9" name="Google Shape;279;p21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0" name="Google Shape;280;p21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1" name="Google Shape;281;p21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2" name="Google Shape;282;p21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3" name="Google Shape;283;p21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4" name="Google Shape;284;p21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5" name="Google Shape;285;p21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6" name="Google Shape;286;p21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7" name="Google Shape;287;p21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8" name="Google Shape;288;p21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9" name="Google Shape;289;p21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0" name="Google Shape;290;p21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1" name="Google Shape;291;p21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2" name="Google Shape;292;p21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3" name="Google Shape;293;p21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4" name="Google Shape;294;p21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5" name="Google Shape;295;p21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6" name="Google Shape;296;p21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7" name="Google Shape;297;p21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8" name="Google Shape;298;p21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99" name="Google Shape;299;p21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1"/>
          <p:cNvSpPr txBox="1"/>
          <p:nvPr/>
        </p:nvSpPr>
        <p:spPr>
          <a:xfrm>
            <a:off x="2093267" y="4236167"/>
            <a:ext cx="994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10 X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sample 30 with replacement</a:t>
            </a:r>
            <a:endParaRPr/>
          </a:p>
          <a:p>
            <a:pPr marL="1219170"/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08" name="Google Shape;308;p22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9" name="Google Shape;309;p22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10" name="Google Shape;310;p22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2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3" name="Google Shape;313;p22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4" name="Google Shape;314;p22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5" name="Google Shape;315;p22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6" name="Google Shape;316;p22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7" name="Google Shape;317;p22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8" name="Google Shape;318;p22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9" name="Google Shape;319;p22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0" name="Google Shape;320;p22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1" name="Google Shape;321;p22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2" name="Google Shape;322;p22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3" name="Google Shape;323;p22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4" name="Google Shape;324;p22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5" name="Google Shape;325;p22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6" name="Google Shape;326;p22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7" name="Google Shape;327;p22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8" name="Google Shape;328;p22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9" name="Google Shape;329;p22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0" name="Google Shape;330;p22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1" name="Google Shape;331;p22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2" name="Google Shape;332;p22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3" name="Google Shape;333;p22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4" name="Google Shape;334;p22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5" name="Google Shape;335;p22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6" name="Google Shape;336;p22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7" name="Google Shape;337;p22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8" name="Google Shape;338;p22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9" name="Google Shape;339;p22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0" name="Google Shape;340;p22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1" name="Google Shape;341;p22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2" name="Google Shape;342;p22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3" name="Google Shape;343;p22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4" name="Google Shape;344;p22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45" name="Google Shape;345;p22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2"/>
          <p:cNvSpPr/>
          <p:nvPr/>
        </p:nvSpPr>
        <p:spPr>
          <a:xfrm>
            <a:off x="11695400" y="21252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Synthetic points </a:t>
            </a:r>
            <a:endParaRPr/>
          </a:p>
          <a:p>
            <a:pPr marL="1219170"/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54" name="Google Shape;354;p23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5" name="Google Shape;355;p23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6" name="Google Shape;356;p23"/>
          <p:cNvSpPr/>
          <p:nvPr/>
        </p:nvSpPr>
        <p:spPr>
          <a:xfrm>
            <a:off x="11257505" y="2132595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57" name="Google Shape;357;p23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3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0" name="Google Shape;360;p23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1" name="Google Shape;361;p23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2" name="Google Shape;362;p23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3" name="Google Shape;363;p23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4" name="Google Shape;364;p23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5" name="Google Shape;365;p23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6" name="Google Shape;366;p23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7" name="Google Shape;367;p23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8" name="Google Shape;368;p23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9" name="Google Shape;369;p23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0" name="Google Shape;370;p23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1" name="Google Shape;371;p23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2" name="Google Shape;372;p23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3" name="Google Shape;373;p23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4" name="Google Shape;374;p23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5" name="Google Shape;375;p23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6" name="Google Shape;376;p23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7" name="Google Shape;377;p23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8" name="Google Shape;378;p23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9" name="Google Shape;379;p23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0" name="Google Shape;380;p23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1" name="Google Shape;381;p23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2" name="Google Shape;382;p23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3" name="Google Shape;383;p23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4" name="Google Shape;384;p23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5" name="Google Shape;385;p23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6" name="Google Shape;386;p23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7" name="Google Shape;387;p23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8" name="Google Shape;388;p23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9" name="Google Shape;389;p23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0" name="Google Shape;390;p23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1" name="Google Shape;391;p23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92" name="Google Shape;392;p23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3"/>
          <p:cNvSpPr/>
          <p:nvPr/>
        </p:nvSpPr>
        <p:spPr>
          <a:xfrm>
            <a:off x="32818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4" name="Google Shape;394;p23"/>
          <p:cNvSpPr/>
          <p:nvPr/>
        </p:nvSpPr>
        <p:spPr>
          <a:xfrm>
            <a:off x="3281867" y="43917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5" name="Google Shape;395;p23"/>
          <p:cNvSpPr/>
          <p:nvPr/>
        </p:nvSpPr>
        <p:spPr>
          <a:xfrm>
            <a:off x="3442069" y="46379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6" name="Google Shape;396;p23"/>
          <p:cNvSpPr/>
          <p:nvPr/>
        </p:nvSpPr>
        <p:spPr>
          <a:xfrm>
            <a:off x="31802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7" name="Google Shape;397;p23"/>
          <p:cNvSpPr/>
          <p:nvPr/>
        </p:nvSpPr>
        <p:spPr>
          <a:xfrm>
            <a:off x="31802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8" name="Google Shape;398;p23"/>
          <p:cNvSpPr/>
          <p:nvPr/>
        </p:nvSpPr>
        <p:spPr>
          <a:xfrm>
            <a:off x="30786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9" name="Google Shape;399;p23"/>
          <p:cNvSpPr/>
          <p:nvPr/>
        </p:nvSpPr>
        <p:spPr>
          <a:xfrm>
            <a:off x="30786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0" name="Google Shape;400;p23"/>
          <p:cNvSpPr/>
          <p:nvPr/>
        </p:nvSpPr>
        <p:spPr>
          <a:xfrm>
            <a:off x="33834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1" name="Google Shape;401;p23"/>
          <p:cNvSpPr/>
          <p:nvPr/>
        </p:nvSpPr>
        <p:spPr>
          <a:xfrm>
            <a:off x="3485067" y="47981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2" name="Google Shape;402;p23"/>
          <p:cNvSpPr/>
          <p:nvPr/>
        </p:nvSpPr>
        <p:spPr>
          <a:xfrm>
            <a:off x="3281867" y="43331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3" name="Google Shape;403;p23"/>
          <p:cNvSpPr/>
          <p:nvPr/>
        </p:nvSpPr>
        <p:spPr>
          <a:xfrm>
            <a:off x="3404965" y="4471868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4" name="Google Shape;404;p23"/>
          <p:cNvSpPr/>
          <p:nvPr/>
        </p:nvSpPr>
        <p:spPr>
          <a:xfrm>
            <a:off x="3485067" y="4551969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5" name="Google Shape;405;p23"/>
          <p:cNvSpPr/>
          <p:nvPr/>
        </p:nvSpPr>
        <p:spPr>
          <a:xfrm>
            <a:off x="3180267" y="4761061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6" name="Google Shape;406;p23"/>
          <p:cNvSpPr/>
          <p:nvPr/>
        </p:nvSpPr>
        <p:spPr>
          <a:xfrm>
            <a:off x="34850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/>
          <p:nvPr/>
        </p:nvSpPr>
        <p:spPr>
          <a:xfrm>
            <a:off x="4355900" y="3637067"/>
            <a:ext cx="1483600" cy="15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609600" y="499115"/>
            <a:ext cx="10972800" cy="10169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E46102"/>
                </a:solidFill>
              </a:rPr>
              <a:t>Synthetic Minority Oversampling </a:t>
            </a:r>
            <a:r>
              <a:rPr lang="en" sz="3200" dirty="0" err="1">
                <a:solidFill>
                  <a:srgbClr val="E46102"/>
                </a:solidFill>
              </a:rPr>
              <a:t>TEchnique</a:t>
            </a:r>
            <a:r>
              <a:rPr lang="en" sz="3200" dirty="0">
                <a:solidFill>
                  <a:srgbClr val="E46102"/>
                </a:solidFill>
              </a:rPr>
              <a:t> (SMOTE)</a:t>
            </a:r>
            <a:endParaRPr sz="3200" dirty="0">
              <a:solidFill>
                <a:srgbClr val="E46102"/>
              </a:solidFill>
            </a:endParaRPr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3124900" y="23254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4"/>
          <p:cNvCxnSpPr/>
          <p:nvPr/>
        </p:nvCxnSpPr>
        <p:spPr>
          <a:xfrm>
            <a:off x="3103401" y="61523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4"/>
          <p:cNvSpPr/>
          <p:nvPr/>
        </p:nvSpPr>
        <p:spPr>
          <a:xfrm>
            <a:off x="4231300" y="35402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6" name="Google Shape;416;p24"/>
          <p:cNvSpPr/>
          <p:nvPr/>
        </p:nvSpPr>
        <p:spPr>
          <a:xfrm>
            <a:off x="5737300" y="50898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7" name="Google Shape;417;p24"/>
          <p:cNvSpPr/>
          <p:nvPr/>
        </p:nvSpPr>
        <p:spPr>
          <a:xfrm>
            <a:off x="4628100" y="4509503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8" name="Google Shape;418;p24"/>
          <p:cNvSpPr txBox="1"/>
          <p:nvPr/>
        </p:nvSpPr>
        <p:spPr>
          <a:xfrm>
            <a:off x="7089000" y="2483333"/>
            <a:ext cx="4057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 and (x2,y2)</a:t>
            </a:r>
            <a:endParaRPr sz="3200"/>
          </a:p>
          <a:p>
            <a:r>
              <a:rPr lang="en" sz="3200"/>
              <a:t> --&gt; (xs, ys)</a:t>
            </a:r>
            <a:endParaRPr sz="3200"/>
          </a:p>
          <a:p>
            <a:endParaRPr sz="3200"/>
          </a:p>
          <a:p>
            <a:r>
              <a:rPr lang="en" sz="3200"/>
              <a:t>xs = (x2-x1)*a+x1 = a*x2+(1-a)*x1</a:t>
            </a:r>
            <a:endParaRPr sz="3200"/>
          </a:p>
          <a:p>
            <a:r>
              <a:rPr lang="en" sz="3200"/>
              <a:t>ys = </a:t>
            </a:r>
            <a:r>
              <a:rPr lang="en" sz="3200">
                <a:solidFill>
                  <a:schemeClr val="dk1"/>
                </a:solidFill>
              </a:rPr>
              <a:t>b*y2+(1-b)*y1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0&lt;a&lt;1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0&lt;b&lt;1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3840467" y="3139600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</a:t>
            </a:r>
            <a:endParaRPr sz="3200"/>
          </a:p>
        </p:txBody>
      </p:sp>
      <p:sp>
        <p:nvSpPr>
          <p:cNvPr id="420" name="Google Shape;420;p24"/>
          <p:cNvSpPr txBox="1"/>
          <p:nvPr/>
        </p:nvSpPr>
        <p:spPr>
          <a:xfrm>
            <a:off x="5271300" y="5185067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(x2,y2)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1268400" y="1909533"/>
            <a:ext cx="9975200" cy="3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/>
              <a:t>Penalize more on False Negatives (misclassifying a minority class data as the majority class)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By putting different </a:t>
            </a:r>
            <a:r>
              <a:rPr lang="en" sz="3200" b="1"/>
              <a:t>weights </a:t>
            </a:r>
            <a:r>
              <a:rPr lang="en" sz="3200"/>
              <a:t>on False Positives and False Negatives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Actually works the </a:t>
            </a:r>
            <a:r>
              <a:rPr lang="en" sz="3200" b="1"/>
              <a:t>same </a:t>
            </a:r>
            <a:r>
              <a:rPr lang="en" sz="3200"/>
              <a:t>as </a:t>
            </a:r>
            <a:r>
              <a:rPr lang="en" sz="3200" b="1"/>
              <a:t>oversampling </a:t>
            </a:r>
            <a:r>
              <a:rPr lang="en" sz="3200"/>
              <a:t>(duplicate minority class data X times == </a:t>
            </a:r>
            <a:endParaRPr sz="3200"/>
          </a:p>
          <a:p>
            <a:pPr marL="609585"/>
            <a:r>
              <a:rPr lang="en" sz="3200"/>
              <a:t>w of FN = X times w of FP)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But can take non-integer X values.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7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2" name="Google Shape;442;p27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3" name="Google Shape;443;p27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4" name="Google Shape;444;p27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5" name="Google Shape;445;p27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6" name="Google Shape;446;p27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7" name="Google Shape;447;p27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8" name="Google Shape;448;p27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9" name="Google Shape;449;p27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0" name="Google Shape;450;p27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1" name="Google Shape;451;p27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2" name="Google Shape;452;p27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3" name="Google Shape;453;p27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4" name="Google Shape;454;p27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5" name="Google Shape;455;p27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6" name="Google Shape;456;p27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7" name="Google Shape;457;p27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8" name="Google Shape;458;p27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9" name="Google Shape;459;p27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0" name="Google Shape;460;p27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1" name="Google Shape;461;p27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2" name="Google Shape;462;p27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3" name="Google Shape;463;p27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4" name="Google Shape;464;p27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5" name="Google Shape;465;p27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6" name="Google Shape;466;p27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7" name="Google Shape;467;p27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8" name="Google Shape;468;p27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9" name="Google Shape;469;p27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0" name="Google Shape;470;p27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1" name="Google Shape;471;p27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2" name="Google Shape;472;p27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3" name="Google Shape;473;p27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7"/>
          <p:cNvSpPr txBox="1"/>
          <p:nvPr/>
        </p:nvSpPr>
        <p:spPr>
          <a:xfrm>
            <a:off x="7513600" y="2178300"/>
            <a:ext cx="3805200" cy="1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Soft-margin linear SVM</a:t>
            </a:r>
            <a:r>
              <a:rPr lang="en"/>
              <a:t> </a:t>
            </a:r>
            <a:endParaRPr/>
          </a:p>
          <a:p>
            <a:pPr marL="1219170"/>
            <a:endParaRPr/>
          </a:p>
        </p:txBody>
      </p:sp>
      <p:pic>
        <p:nvPicPr>
          <p:cNvPr id="476" name="Google Shape;476;p27" descr="\frac{1}{2}||\vec{w}||^2 + \lambda\left[\frac{1}{n}\sum\limits_{i=1}^{n}W(y_i)\max{(0,1-y_i(\vec{w}_i\cdot\vec{x}_i-b))}\right]\\&#10;W(y_i) = \left\{\begin{matrix}10 &amp;y_i=-1 \\ 1 &amp; y_i=1\end{matrix}\right.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32" y="4901197"/>
            <a:ext cx="4405797" cy="10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 descr="\frac{1}{2}||\vec{w}||^2 + \lambda\left[\frac{1}{n}\sum\limits_{i=1}^{n}\max{(0,1-y_i(\vec{w}_i\cdot\vec{x}_i-b))}\right]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533" y="3546934"/>
            <a:ext cx="4125067" cy="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7"/>
          <p:cNvSpPr/>
          <p:nvPr/>
        </p:nvSpPr>
        <p:spPr>
          <a:xfrm>
            <a:off x="9351833" y="4256705"/>
            <a:ext cx="967600" cy="55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9" name="Google Shape;479;p27"/>
          <p:cNvCxnSpPr/>
          <p:nvPr/>
        </p:nvCxnSpPr>
        <p:spPr>
          <a:xfrm>
            <a:off x="412661" y="3103982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292221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00CDFF"/>
                </a:solidFill>
                <a:latin typeface="Courier" pitchFamily="2" charset="0"/>
              </a:rPr>
              <a:t>sklearn.model_selection</a:t>
            </a:r>
            <a:r>
              <a:rPr lang="en-US" sz="1700" dirty="0">
                <a:solidFill>
                  <a:srgbClr val="00CDFF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import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endParaRPr lang="en-US" sz="1700" dirty="0">
              <a:solidFill>
                <a:srgbClr val="00CDFF"/>
              </a:solidFill>
              <a:latin typeface="Courier" pitchFamily="2" charset="0"/>
            </a:endParaRPr>
          </a:p>
          <a:p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train_set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test_set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housing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test_size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0.2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random_state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42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So far, we’ve seen examples of random distribution of training dataset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800" dirty="0"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Today, we will study </a:t>
            </a:r>
            <a:r>
              <a:rPr lang="en-US" sz="2800" dirty="0"/>
              <a:t>classification problems where the classes are skewed (more records from one class than another)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A dataset is said to present a class imbalance if it contains more examples of one class than the other.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54947-1EF8-4E46-AE31-D1501BD6D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37" t="58817" r="33948" b="19787"/>
          <a:stretch/>
        </p:blipFill>
        <p:spPr>
          <a:xfrm>
            <a:off x="5314121" y="3751038"/>
            <a:ext cx="5791200" cy="2107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3306F-3036-8A4E-AA22-08907D4F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85" t="34492" r="25630" b="46594"/>
          <a:stretch/>
        </p:blipFill>
        <p:spPr>
          <a:xfrm>
            <a:off x="1198159" y="2979957"/>
            <a:ext cx="3731650" cy="35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2" y="1420623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Many domains do not have a balanced data set.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A lot of problems have the most important knowledge residing in minority class.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uncommon diseases present in imbalanced data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Few sick people, lots of healthy people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Fraudulent credit card transactions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Learning word pronunciation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melanomas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Insurance risk modeling</a:t>
            </a:r>
          </a:p>
        </p:txBody>
      </p:sp>
    </p:spTree>
    <p:extLst>
      <p:ext uri="{BB962C8B-B14F-4D97-AF65-F5344CB8AC3E}">
        <p14:creationId xmlns:p14="http://schemas.microsoft.com/office/powerpoint/2010/main" val="1745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Unbalanced data can be challenging for typical classifiers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E.g. decision trees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Such models are designed to optimize overall accuracy without taking into account the relative distribution of each class.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Classifiers tend to ignore small classes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Concentrate on classifying large ones </a:t>
            </a:r>
            <a:r>
              <a:rPr lang="en-US" sz="3200" dirty="0" err="1">
                <a:latin typeface="Calibri"/>
                <a:ea typeface="ＭＳ Ｐゴシック" charset="0"/>
              </a:rPr>
              <a:t>accurately.ß</a:t>
            </a:r>
            <a:r>
              <a:rPr lang="en-US" sz="3200" dirty="0">
                <a:latin typeface="Calibri"/>
                <a:ea typeface="ＭＳ Ｐゴシック" charset="0"/>
              </a:rPr>
              <a:t>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" name="Google Shape;137;p15">
            <a:extLst>
              <a:ext uri="{FF2B5EF4-FFF2-40B4-BE49-F238E27FC236}">
                <a16:creationId xmlns:a16="http://schemas.microsoft.com/office/drawing/2014/main" id="{458629A0-E5BC-F94B-BD31-E00391CA04B9}"/>
              </a:ext>
            </a:extLst>
          </p:cNvPr>
          <p:cNvSpPr txBox="1"/>
          <p:nvPr/>
        </p:nvSpPr>
        <p:spPr>
          <a:xfrm>
            <a:off x="7999750" y="2536800"/>
            <a:ext cx="2150000" cy="136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     </a:t>
            </a:r>
            <a:r>
              <a:rPr lang="en" sz="3200" b="1"/>
              <a:t>: 3</a:t>
            </a:r>
            <a:endParaRPr sz="3200" b="1"/>
          </a:p>
          <a:p>
            <a:r>
              <a:rPr lang="en" sz="3200" b="1"/>
              <a:t>     : 30</a:t>
            </a:r>
            <a:endParaRPr sz="3200" b="1"/>
          </a:p>
        </p:txBody>
      </p:sp>
      <p:sp>
        <p:nvSpPr>
          <p:cNvPr id="40" name="Google Shape;138;p15">
            <a:extLst>
              <a:ext uri="{FF2B5EF4-FFF2-40B4-BE49-F238E27FC236}">
                <a16:creationId xmlns:a16="http://schemas.microsoft.com/office/drawing/2014/main" id="{5E6FA7E0-B4A5-A541-87EC-BCFB8FFC553D}"/>
              </a:ext>
            </a:extLst>
          </p:cNvPr>
          <p:cNvSpPr/>
          <p:nvPr/>
        </p:nvSpPr>
        <p:spPr>
          <a:xfrm>
            <a:off x="8278417" y="2806691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" name="Google Shape;139;p15">
            <a:extLst>
              <a:ext uri="{FF2B5EF4-FFF2-40B4-BE49-F238E27FC236}">
                <a16:creationId xmlns:a16="http://schemas.microsoft.com/office/drawing/2014/main" id="{22FF5C6A-6CCE-744D-8DA9-9B24A5236C30}"/>
              </a:ext>
            </a:extLst>
          </p:cNvPr>
          <p:cNvSpPr/>
          <p:nvPr/>
        </p:nvSpPr>
        <p:spPr>
          <a:xfrm>
            <a:off x="8287918" y="3334005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9715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2" name="Google Shape;180;p16">
            <a:extLst>
              <a:ext uri="{FF2B5EF4-FFF2-40B4-BE49-F238E27FC236}">
                <a16:creationId xmlns:a16="http://schemas.microsoft.com/office/drawing/2014/main" id="{83391D1E-3597-1648-A6BA-6AE77A8D26AD}"/>
              </a:ext>
            </a:extLst>
          </p:cNvPr>
          <p:cNvCxnSpPr/>
          <p:nvPr/>
        </p:nvCxnSpPr>
        <p:spPr>
          <a:xfrm>
            <a:off x="587484" y="2721487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81;p16">
            <a:extLst>
              <a:ext uri="{FF2B5EF4-FFF2-40B4-BE49-F238E27FC236}">
                <a16:creationId xmlns:a16="http://schemas.microsoft.com/office/drawing/2014/main" id="{54379E48-3735-6E4F-97AD-7242F101F184}"/>
              </a:ext>
            </a:extLst>
          </p:cNvPr>
          <p:cNvSpPr txBox="1"/>
          <p:nvPr/>
        </p:nvSpPr>
        <p:spPr>
          <a:xfrm>
            <a:off x="7783084" y="2249855"/>
            <a:ext cx="3848400" cy="27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/>
              <a:t>Error</a:t>
            </a:r>
            <a:r>
              <a:rPr lang="en" sz="2800" dirty="0"/>
              <a:t>: 3</a:t>
            </a:r>
            <a:endParaRPr sz="2800" dirty="0"/>
          </a:p>
          <a:p>
            <a:r>
              <a:rPr lang="en" sz="2800" b="1" dirty="0"/>
              <a:t>Accuracy</a:t>
            </a:r>
            <a:r>
              <a:rPr lang="en" sz="2800" dirty="0"/>
              <a:t>: </a:t>
            </a:r>
            <a:endParaRPr sz="2800" dirty="0"/>
          </a:p>
          <a:p>
            <a:r>
              <a:rPr lang="en" sz="2800" dirty="0"/>
              <a:t>30 / 33 = 91%</a:t>
            </a:r>
            <a:endParaRPr sz="2800" dirty="0"/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Precision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Recall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/>
          </a:p>
        </p:txBody>
      </p:sp>
      <p:sp>
        <p:nvSpPr>
          <p:cNvPr id="45" name="Google Shape;182;p16">
            <a:extLst>
              <a:ext uri="{FF2B5EF4-FFF2-40B4-BE49-F238E27FC236}">
                <a16:creationId xmlns:a16="http://schemas.microsoft.com/office/drawing/2014/main" id="{B1FBEE50-2781-3E4D-AF7C-066D99E0660A}"/>
              </a:ext>
            </a:extLst>
          </p:cNvPr>
          <p:cNvSpPr/>
          <p:nvPr/>
        </p:nvSpPr>
        <p:spPr>
          <a:xfrm>
            <a:off x="8974351" y="42067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sp>
        <p:nvSpPr>
          <p:cNvPr id="46" name="Google Shape;183;p16">
            <a:extLst>
              <a:ext uri="{FF2B5EF4-FFF2-40B4-BE49-F238E27FC236}">
                <a16:creationId xmlns:a16="http://schemas.microsoft.com/office/drawing/2014/main" id="{6053EEDF-036B-8D4D-BB19-C14908139791}"/>
              </a:ext>
            </a:extLst>
          </p:cNvPr>
          <p:cNvSpPr/>
          <p:nvPr/>
        </p:nvSpPr>
        <p:spPr>
          <a:xfrm>
            <a:off x="9555151" y="38064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258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Resolving Imbalance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Train a balanced model: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Balance training data via sampling in preprocessing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Modify model learning</a:t>
            </a:r>
          </a:p>
          <a:p>
            <a:pPr marL="1219170"/>
            <a:endParaRPr lang="en-US" dirty="0"/>
          </a:p>
          <a:p>
            <a:pPr marL="609585" indent="-507987">
              <a:buSzPts val="24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Evaluate performance on rare classes:</a:t>
            </a: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-US" dirty="0">
                <a:solidFill>
                  <a:schemeClr val="dk1"/>
                </a:solidFill>
              </a:rPr>
              <a:t>Later in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Evaluation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2770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15695</TotalTime>
  <Words>563</Words>
  <Application>Microsoft Macintosh PowerPoint</Application>
  <PresentationFormat>Widescreen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Gothic</vt:lpstr>
      <vt:lpstr>Arial</vt:lpstr>
      <vt:lpstr>Calibri</vt:lpstr>
      <vt:lpstr>Courier</vt:lpstr>
      <vt:lpstr>Georgia</vt:lpstr>
      <vt:lpstr>System Font Regular</vt:lpstr>
      <vt:lpstr>Wingdings</vt:lpstr>
      <vt:lpstr>RIT</vt:lpstr>
      <vt:lpstr>PowerPoint Presentation</vt:lpstr>
      <vt:lpstr>Data Balancing</vt:lpstr>
      <vt:lpstr>Data Balancing</vt:lpstr>
      <vt:lpstr>Data Balancing</vt:lpstr>
      <vt:lpstr>Data Balancing</vt:lpstr>
      <vt:lpstr>Data Balancing</vt:lpstr>
      <vt:lpstr>Why Data Imbalance is a problem?</vt:lpstr>
      <vt:lpstr>Why Data Imbalance is a problem?</vt:lpstr>
      <vt:lpstr>Resolving Imbalance problem</vt:lpstr>
      <vt:lpstr>Data Balancing</vt:lpstr>
      <vt:lpstr>Data Balancing</vt:lpstr>
      <vt:lpstr>Data Balancing</vt:lpstr>
      <vt:lpstr>Data Balancing</vt:lpstr>
      <vt:lpstr>Data Balancing</vt:lpstr>
      <vt:lpstr>Synthetic Minority Oversampling TEchnique (SMOTE)</vt:lpstr>
      <vt:lpstr>Balanced model learning</vt:lpstr>
      <vt:lpstr>Balanced model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1709</cp:revision>
  <cp:lastPrinted>2018-04-25T02:50:23Z</cp:lastPrinted>
  <dcterms:created xsi:type="dcterms:W3CDTF">2021-08-24T04:52:52Z</dcterms:created>
  <dcterms:modified xsi:type="dcterms:W3CDTF">2023-10-25T22:20:50Z</dcterms:modified>
</cp:coreProperties>
</file>