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4" r:id="rId1"/>
  </p:sldMasterIdLst>
  <p:notesMasterIdLst>
    <p:notesMasterId r:id="rId49"/>
  </p:notesMasterIdLst>
  <p:handoutMasterIdLst>
    <p:handoutMasterId r:id="rId50"/>
  </p:handoutMasterIdLst>
  <p:sldIdLst>
    <p:sldId id="266" r:id="rId2"/>
    <p:sldId id="382" r:id="rId3"/>
    <p:sldId id="362" r:id="rId4"/>
    <p:sldId id="425" r:id="rId5"/>
    <p:sldId id="411" r:id="rId6"/>
    <p:sldId id="406" r:id="rId7"/>
    <p:sldId id="426" r:id="rId8"/>
    <p:sldId id="407" r:id="rId9"/>
    <p:sldId id="386" r:id="rId10"/>
    <p:sldId id="389" r:id="rId11"/>
    <p:sldId id="416" r:id="rId12"/>
    <p:sldId id="385" r:id="rId13"/>
    <p:sldId id="364" r:id="rId14"/>
    <p:sldId id="367" r:id="rId15"/>
    <p:sldId id="368" r:id="rId16"/>
    <p:sldId id="366" r:id="rId17"/>
    <p:sldId id="383" r:id="rId18"/>
    <p:sldId id="369" r:id="rId19"/>
    <p:sldId id="370" r:id="rId20"/>
    <p:sldId id="377" r:id="rId21"/>
    <p:sldId id="384" r:id="rId22"/>
    <p:sldId id="391" r:id="rId23"/>
    <p:sldId id="375" r:id="rId24"/>
    <p:sldId id="392" r:id="rId25"/>
    <p:sldId id="427" r:id="rId26"/>
    <p:sldId id="428" r:id="rId27"/>
    <p:sldId id="429" r:id="rId28"/>
    <p:sldId id="417" r:id="rId29"/>
    <p:sldId id="430" r:id="rId30"/>
    <p:sldId id="431" r:id="rId31"/>
    <p:sldId id="413" r:id="rId32"/>
    <p:sldId id="414" r:id="rId33"/>
    <p:sldId id="433" r:id="rId34"/>
    <p:sldId id="432" r:id="rId35"/>
    <p:sldId id="415" r:id="rId36"/>
    <p:sldId id="418" r:id="rId37"/>
    <p:sldId id="402" r:id="rId38"/>
    <p:sldId id="419" r:id="rId39"/>
    <p:sldId id="420" r:id="rId40"/>
    <p:sldId id="421" r:id="rId41"/>
    <p:sldId id="393" r:id="rId42"/>
    <p:sldId id="379" r:id="rId43"/>
    <p:sldId id="380" r:id="rId44"/>
    <p:sldId id="394" r:id="rId45"/>
    <p:sldId id="423" r:id="rId46"/>
    <p:sldId id="424" r:id="rId47"/>
    <p:sldId id="422" r:id="rId48"/>
  </p:sldIdLst>
  <p:sldSz cx="12192000" cy="6858000"/>
  <p:notesSz cx="6858000" cy="9144000"/>
  <p:defaultTextStyle>
    <a:defPPr>
      <a:defRPr lang="en-US"/>
    </a:defPPr>
    <a:lvl1pPr marL="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C0E3563-C2AF-044A-8D9B-13463D2643B3}">
          <p14:sldIdLst>
            <p14:sldId id="266"/>
            <p14:sldId id="382"/>
            <p14:sldId id="362"/>
            <p14:sldId id="425"/>
            <p14:sldId id="411"/>
            <p14:sldId id="406"/>
            <p14:sldId id="426"/>
            <p14:sldId id="407"/>
            <p14:sldId id="386"/>
            <p14:sldId id="389"/>
            <p14:sldId id="416"/>
            <p14:sldId id="385"/>
            <p14:sldId id="364"/>
            <p14:sldId id="367"/>
            <p14:sldId id="368"/>
            <p14:sldId id="366"/>
            <p14:sldId id="383"/>
            <p14:sldId id="369"/>
            <p14:sldId id="370"/>
            <p14:sldId id="377"/>
            <p14:sldId id="384"/>
            <p14:sldId id="391"/>
            <p14:sldId id="375"/>
            <p14:sldId id="392"/>
            <p14:sldId id="427"/>
            <p14:sldId id="428"/>
            <p14:sldId id="429"/>
            <p14:sldId id="417"/>
            <p14:sldId id="430"/>
            <p14:sldId id="431"/>
            <p14:sldId id="413"/>
            <p14:sldId id="414"/>
            <p14:sldId id="433"/>
            <p14:sldId id="432"/>
            <p14:sldId id="415"/>
            <p14:sldId id="418"/>
            <p14:sldId id="402"/>
            <p14:sldId id="419"/>
            <p14:sldId id="420"/>
            <p14:sldId id="421"/>
            <p14:sldId id="393"/>
            <p14:sldId id="379"/>
            <p14:sldId id="380"/>
            <p14:sldId id="394"/>
            <p14:sldId id="423"/>
            <p14:sldId id="424"/>
            <p14:sldId id="42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5E00"/>
    <a:srgbClr val="E46102"/>
    <a:srgbClr val="E56618"/>
    <a:srgbClr val="EEEEEE"/>
    <a:srgbClr val="EF6F2A"/>
    <a:srgbClr val="6869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72" autoAdjust="0"/>
    <p:restoredTop sz="95267" autoAdjust="0"/>
  </p:normalViewPr>
  <p:slideViewPr>
    <p:cSldViewPr snapToGrid="0" snapToObjects="1">
      <p:cViewPr varScale="1">
        <p:scale>
          <a:sx n="137" d="100"/>
          <a:sy n="137" d="100"/>
        </p:scale>
        <p:origin x="832" y="20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13270"/>
    </p:cViewPr>
  </p:sorterViewPr>
  <p:notesViewPr>
    <p:cSldViewPr snapToGrid="0" snapToObjects="1">
      <p:cViewPr varScale="1">
        <p:scale>
          <a:sx n="106" d="100"/>
          <a:sy n="106" d="100"/>
        </p:scale>
        <p:origin x="4368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9333BD0-7962-B04A-8E72-AD5168F631E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6B94C6-1659-0D42-8942-DAD6793A09D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9C6931-D0F6-AB40-9D7F-95567148A5C2}" type="datetimeFigureOut">
              <a:rPr lang="en-US" smtClean="0"/>
              <a:t>10/2/23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E64BEA-E2E4-BF48-8CF7-45787CAA5A0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39BBDE-4EF8-F14C-8AE0-73BF9B0C336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F64436-003E-284C-9347-5BCE37456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3386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6C18F2-6801-5147-A332-A6E1C7D69D18}" type="datetimeFigureOut">
              <a:rPr lang="en-US" smtClean="0"/>
              <a:t>10/2/23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CF60EF-C37D-4D44-90AD-6140AB570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248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060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8029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5308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9461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8791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4324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7656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0524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1307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6562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3410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5585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21495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42064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07492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15021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04473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60509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69639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13506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16869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6832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02535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Occam's razor, Ockham's razor, </a:t>
            </a:r>
            <a:r>
              <a:rPr lang="en-US" sz="16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Ocham's</a:t>
            </a:r>
            <a:r>
              <a:rPr 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razor, or the principle of parsimony or law of parsimony is the problem-solving principle that entities should not be multiplied beyond necessity, sometimes inaccurately paraphrased as the simplest explanation is usually the best 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10700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Occam's razor, Ockham's razor, </a:t>
            </a:r>
            <a:r>
              <a:rPr lang="en-US" sz="16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Ocham's</a:t>
            </a:r>
            <a:r>
              <a:rPr 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razor, or the principle of parsimony or law of parsimony is the problem-solving principle that entities should not be multiplied beyond necessity, sometimes inaccurately paraphrased as the simplest explanation is usually the best 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30685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Occam's razor, Ockham's razor, </a:t>
            </a:r>
            <a:r>
              <a:rPr lang="en-US" sz="16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Ocham's</a:t>
            </a:r>
            <a:r>
              <a:rPr 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razor, or the principle of parsimony or law of parsimony is the problem-solving principle that entities should not be multiplied beyond necessity, sometimes inaccurately paraphrased as the simplest explanation is usually the best 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57659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Occam's razor, Ockham's razor, </a:t>
            </a:r>
            <a:r>
              <a:rPr lang="en-US" sz="16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Ocham's</a:t>
            </a:r>
            <a:r>
              <a:rPr 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razor, or the principle of parsimony or law of parsimony is the problem-solving principle that entities should not be multiplied beyond necessity, sometimes inaccurately paraphrased as the simplest explanation is usually the best 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92234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Occam's razor, Ockham's razor, </a:t>
            </a:r>
            <a:r>
              <a:rPr lang="en-US" sz="16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Ocham's</a:t>
            </a:r>
            <a:r>
              <a:rPr 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razor, or the principle of parsimony or law of parsimony is the problem-solving principle that entities should not be multiplied beyond necessity, sometimes inaccurately paraphrased as the simplest explanation is usually the best 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33770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Occam's razor, Ockham's razor, </a:t>
            </a:r>
            <a:r>
              <a:rPr lang="en-US" sz="16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Ocham's</a:t>
            </a:r>
            <a:r>
              <a:rPr 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razor, or the principle of parsimony or law of parsimony is the problem-solving principle that entities should not be multiplied beyond necessity, sometimes inaccurately paraphrased as the simplest explanation is usually the best 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92079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89454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Occam's razor, Ockham's razor, </a:t>
            </a:r>
            <a:r>
              <a:rPr lang="en-US" sz="16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Ocham's</a:t>
            </a:r>
            <a:r>
              <a:rPr 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razor, or the principle of parsimony or law of parsimony is the problem-solving principle that entities should not be multiplied beyond necessity, sometimes inaccurately paraphrased as the simplest explanation is usually the best 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33118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Occam's razor, Ockham's razor, </a:t>
            </a:r>
            <a:r>
              <a:rPr lang="en-US" sz="16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Ocham's</a:t>
            </a:r>
            <a:r>
              <a:rPr 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razor, or the principle of parsimony or law of parsimony is the problem-solving principle that entities should not be multiplied beyond necessity, sometimes inaccurately paraphrased as the simplest explanation is usually the best 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7607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Occam's razor, Ockham's razor, </a:t>
            </a:r>
            <a:r>
              <a:rPr lang="en-US" sz="16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Ocham's</a:t>
            </a:r>
            <a:r>
              <a:rPr 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razor, or the principle of parsimony or law of parsimony is the problem-solving principle that entities should not be multiplied beyond necessity, sometimes inaccurately paraphrased as the simplest explanation is usually the best 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2765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94021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99647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96270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19646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Occam's razor, Ockham's razor, </a:t>
            </a:r>
            <a:r>
              <a:rPr lang="en-US" sz="16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Ocham's</a:t>
            </a:r>
            <a:r>
              <a:rPr 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razor, or the principle of parsimony or law of parsimony is the problem-solving principle that entities should not be multiplied beyond necessity, sometimes inaccurately paraphrased as the simplest explanation is usually the best 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41271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Occam's razor, Ockham's razor, </a:t>
            </a:r>
            <a:r>
              <a:rPr lang="en-US" sz="16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Ocham's</a:t>
            </a:r>
            <a:r>
              <a:rPr 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razor, or the principle of parsimony or law of parsimony is the problem-solving principle that entities should not be multiplied beyond necessity, sometimes inaccurately paraphrased as the simplest explanation is usually the best 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55973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Occam's razor, Ockham's razor, </a:t>
            </a:r>
            <a:r>
              <a:rPr lang="en-US" sz="16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Ocham's</a:t>
            </a:r>
            <a:r>
              <a:rPr 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razor, or the principle of parsimony or law of parsimony is the problem-solving principle that entities should not be multiplied beyond necessity, sometimes inaccurately paraphrased as the simplest explanation is usually the best 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72938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6373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78385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0796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747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1303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963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A854E96-0661-A24A-B9CE-69C7233CBE6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-451832" y="-89532"/>
            <a:ext cx="12867061" cy="8559912"/>
          </a:xfrm>
          <a:prstGeom prst="rect">
            <a:avLst/>
          </a:prstGeom>
        </p:spPr>
      </p:pic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FEFD9D4D-26CF-1B40-9449-C3AAAE20A4D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06053" y="1989626"/>
            <a:ext cx="10151755" cy="47676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7B2897DA-66AE-A946-A7E1-121C04B15FC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06053" y="2477257"/>
            <a:ext cx="7724036" cy="3999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Date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E225A074-EFE6-D641-B858-30CD0522553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0" y="5532754"/>
            <a:ext cx="12192000" cy="1346199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B976E4-ABDA-F340-8D30-F24D2053CED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06053" y="375845"/>
            <a:ext cx="10151755" cy="1586752"/>
          </a:xfrm>
          <a:prstGeom prst="rect">
            <a:avLst/>
          </a:prstGeom>
        </p:spPr>
        <p:txBody>
          <a:bodyPr bIns="0" anchor="b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6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F38CCE-D8EA-A644-A10B-D4B2503A85F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385722" y="145901"/>
            <a:ext cx="585080" cy="229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357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787F5F2-501C-424A-9865-0DE5CE4A130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72086" y="987157"/>
            <a:ext cx="3607765" cy="452286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add Main Header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F227BE32-0205-E84F-BDBB-EF646717877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36704" y="1741012"/>
            <a:ext cx="7525333" cy="6229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/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7076F031-AF81-DC40-9A1C-C60C9367241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28701" y="2560825"/>
            <a:ext cx="7533337" cy="2949193"/>
          </a:xfrm>
          <a:prstGeom prst="rect">
            <a:avLst/>
          </a:prstGeom>
        </p:spPr>
        <p:txBody>
          <a:bodyPr/>
          <a:lstStyle>
            <a:lvl1pPr marL="304792" indent="-296326">
              <a:buClr>
                <a:schemeClr val="accent1"/>
              </a:buClr>
              <a:buSzPct val="100000"/>
              <a:buFont typeface="Wingdings" pitchFamily="2" charset="2"/>
              <a:buChar char="§"/>
              <a:tabLst/>
              <a:defRPr sz="2667"/>
            </a:lvl1pPr>
            <a:lvl2pPr marL="535504" indent="-230712">
              <a:buClr>
                <a:srgbClr val="E46102"/>
              </a:buClr>
              <a:buSzPct val="100000"/>
              <a:buFont typeface="Arial" panose="020B0604020202020204" pitchFamily="34" charset="0"/>
              <a:buChar char="•"/>
              <a:tabLst/>
              <a:defRPr sz="2400"/>
            </a:lvl2pPr>
            <a:lvl3pPr marL="840296" indent="-230712">
              <a:buClr>
                <a:srgbClr val="E46102"/>
              </a:buClr>
              <a:buSzPct val="100000"/>
              <a:buFont typeface="Wingdings" pitchFamily="2" charset="2"/>
              <a:buChar char="§"/>
              <a:tabLst/>
              <a:defRPr sz="2133"/>
            </a:lvl3pPr>
            <a:lvl4pPr marL="1073124" indent="-232828">
              <a:buClr>
                <a:srgbClr val="D95E00"/>
              </a:buClr>
              <a:buFont typeface="System Font Regular"/>
              <a:buChar char="&gt;"/>
              <a:tabLst/>
              <a:defRPr sz="1867"/>
            </a:lvl4pPr>
            <a:lvl5pPr marL="1301717" indent="-228594">
              <a:buClr>
                <a:srgbClr val="D95E00"/>
              </a:buClr>
              <a:buFont typeface="Wingdings" pitchFamily="2" charset="2"/>
              <a:buChar char="§"/>
              <a:tabLst/>
              <a:defRPr sz="1600"/>
            </a:lvl5pPr>
            <a:lvl6pPr marL="1295368" indent="0">
              <a:buClr>
                <a:srgbClr val="D95E00"/>
              </a:buClr>
              <a:buFont typeface="System Font Regular"/>
              <a:buNone/>
              <a:tabLst/>
              <a:defRPr sz="1467"/>
            </a:lvl6pPr>
            <a:lvl7pPr marL="1526078" indent="0">
              <a:buClr>
                <a:srgbClr val="D95E00"/>
              </a:buClr>
              <a:buFont typeface="Wingdings" pitchFamily="2" charset="2"/>
              <a:buNone/>
              <a:tabLst/>
              <a:defRPr sz="1333"/>
            </a:lvl7pPr>
          </a:lstStyle>
          <a:p>
            <a:pPr lvl="0"/>
            <a:r>
              <a:rPr lang="en-US" dirty="0"/>
              <a:t>Click to add bullet</a:t>
            </a:r>
          </a:p>
          <a:p>
            <a:pPr lvl="1"/>
            <a:r>
              <a:rPr lang="en-US" dirty="0"/>
              <a:t>Click to add sub-bullet</a:t>
            </a:r>
          </a:p>
          <a:p>
            <a:pPr lvl="2"/>
            <a:r>
              <a:rPr lang="en-US" dirty="0"/>
              <a:t>Click to add sub-sub-bullet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E1383E86-B978-174B-B3F5-A6CC4843262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511800"/>
            <a:ext cx="12192000" cy="1346200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6856AB1-AAB5-DD41-A548-FB33E6E9490C}"/>
              </a:ext>
            </a:extLst>
          </p:cNvPr>
          <p:cNvCxnSpPr/>
          <p:nvPr userDrawn="1"/>
        </p:nvCxnSpPr>
        <p:spPr>
          <a:xfrm>
            <a:off x="272085" y="512494"/>
            <a:ext cx="2674747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1BF8741-1247-824C-927C-EC3E8FDB5013}"/>
              </a:ext>
            </a:extLst>
          </p:cNvPr>
          <p:cNvCxnSpPr/>
          <p:nvPr userDrawn="1"/>
        </p:nvCxnSpPr>
        <p:spPr>
          <a:xfrm>
            <a:off x="3376635" y="512494"/>
            <a:ext cx="8485403" cy="0"/>
          </a:xfrm>
          <a:prstGeom prst="line">
            <a:avLst/>
          </a:prstGeom>
          <a:ln w="127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8222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AC8303E-CB79-A645-BEF9-D0CD24C49717}"/>
              </a:ext>
            </a:extLst>
          </p:cNvPr>
          <p:cNvCxnSpPr/>
          <p:nvPr userDrawn="1"/>
        </p:nvCxnSpPr>
        <p:spPr>
          <a:xfrm>
            <a:off x="272085" y="513092"/>
            <a:ext cx="267474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CA4F9A6-C8EF-1F4A-8155-1567273829D2}"/>
              </a:ext>
            </a:extLst>
          </p:cNvPr>
          <p:cNvCxnSpPr/>
          <p:nvPr userDrawn="1"/>
        </p:nvCxnSpPr>
        <p:spPr>
          <a:xfrm>
            <a:off x="3376635" y="513092"/>
            <a:ext cx="8485403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E1383E86-B978-174B-B3F5-A6CC4843262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90A3470E-8125-0E4C-8D9E-AE498C694D7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2085" y="958452"/>
            <a:ext cx="11589952" cy="69638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733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add Header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D06909BC-83A5-ED42-AE34-D78DAEC3F24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72085" y="1744225"/>
            <a:ext cx="11589952" cy="3767575"/>
          </a:xfrm>
          <a:prstGeom prst="rect">
            <a:avLst/>
          </a:prstGeom>
        </p:spPr>
        <p:txBody>
          <a:bodyPr/>
          <a:lstStyle>
            <a:lvl1pPr marL="304792" indent="-304792">
              <a:buClr>
                <a:schemeClr val="accent1"/>
              </a:buClr>
              <a:buSzPct val="100000"/>
              <a:buFont typeface="Wingdings" pitchFamily="2" charset="2"/>
              <a:buChar char="§"/>
              <a:tabLst/>
              <a:defRPr sz="3200" b="1"/>
            </a:lvl1pPr>
            <a:lvl2pPr marL="609585" indent="-304792">
              <a:buClr>
                <a:srgbClr val="E46102"/>
              </a:buClr>
              <a:buFont typeface="Arial" panose="020B0604020202020204" pitchFamily="34" charset="0"/>
              <a:buChar char="•"/>
              <a:tabLst/>
              <a:defRPr sz="2667"/>
            </a:lvl2pPr>
            <a:lvl3pPr marL="914377" indent="-304792">
              <a:buClr>
                <a:srgbClr val="E46102"/>
              </a:buClr>
              <a:buSzPct val="100000"/>
              <a:buFont typeface="Wingdings" pitchFamily="2" charset="2"/>
              <a:buChar char="§"/>
              <a:tabLst/>
              <a:defRPr sz="2400"/>
            </a:lvl3pPr>
            <a:lvl4pPr marL="1221287" indent="-306910">
              <a:buClr>
                <a:srgbClr val="D95E00"/>
              </a:buClr>
              <a:buFont typeface="System Font Regular"/>
              <a:buChar char="&gt;"/>
              <a:tabLst/>
              <a:defRPr sz="2133"/>
            </a:lvl4pPr>
            <a:lvl5pPr marL="1526079" indent="-304792">
              <a:buClr>
                <a:srgbClr val="D95E00"/>
              </a:buClr>
              <a:buFont typeface="Wingdings" pitchFamily="2" charset="2"/>
              <a:buChar char="§"/>
              <a:tabLst/>
              <a:defRPr sz="1867"/>
            </a:lvl5pPr>
            <a:lvl6pPr marL="1756789" indent="-230712">
              <a:buClr>
                <a:srgbClr val="D95E00"/>
              </a:buClr>
              <a:buFont typeface="System Font Regular"/>
              <a:buChar char="&gt;"/>
              <a:tabLst/>
              <a:defRPr sz="1600"/>
            </a:lvl6pPr>
            <a:lvl7pPr marL="1904952" indent="-148163">
              <a:buClr>
                <a:srgbClr val="D95E00"/>
              </a:buClr>
              <a:buFont typeface="Wingdings" pitchFamily="2" charset="2"/>
              <a:buChar char="§"/>
              <a:tabLst/>
              <a:defRPr sz="1333"/>
            </a:lvl7pPr>
            <a:lvl8pPr marL="2061582" indent="-156629">
              <a:buClr>
                <a:srgbClr val="D95E00"/>
              </a:buClr>
              <a:buFont typeface="System Font Regular"/>
              <a:buChar char="&gt;"/>
              <a:tabLst/>
              <a:defRPr sz="1200"/>
            </a:lvl8pPr>
          </a:lstStyle>
          <a:p>
            <a:pPr lvl="0"/>
            <a:r>
              <a:rPr lang="en-US" dirty="0"/>
              <a:t>Click to add bullet</a:t>
            </a:r>
          </a:p>
          <a:p>
            <a:pPr lvl="1"/>
            <a:r>
              <a:rPr lang="en-US" dirty="0"/>
              <a:t>Click to add sub-bullet</a:t>
            </a:r>
          </a:p>
          <a:p>
            <a:pPr lvl="2"/>
            <a:r>
              <a:rPr lang="en-US" dirty="0"/>
              <a:t>Click to add sub-sub bullet</a:t>
            </a:r>
          </a:p>
        </p:txBody>
      </p:sp>
    </p:spTree>
    <p:extLst>
      <p:ext uri="{BB962C8B-B14F-4D97-AF65-F5344CB8AC3E}">
        <p14:creationId xmlns:p14="http://schemas.microsoft.com/office/powerpoint/2010/main" val="4292147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-Pag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ACF15DD-277E-394F-AFCE-926578BEF7F1}"/>
              </a:ext>
            </a:extLst>
          </p:cNvPr>
          <p:cNvCxnSpPr/>
          <p:nvPr userDrawn="1"/>
        </p:nvCxnSpPr>
        <p:spPr>
          <a:xfrm>
            <a:off x="272085" y="513092"/>
            <a:ext cx="267474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2D8B4FE-5E61-2942-9F67-A4F6AD7FECA1}"/>
              </a:ext>
            </a:extLst>
          </p:cNvPr>
          <p:cNvCxnSpPr/>
          <p:nvPr userDrawn="1"/>
        </p:nvCxnSpPr>
        <p:spPr>
          <a:xfrm>
            <a:off x="3376635" y="513092"/>
            <a:ext cx="8485403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18">
            <a:extLst>
              <a:ext uri="{FF2B5EF4-FFF2-40B4-BE49-F238E27FC236}">
                <a16:creationId xmlns:a16="http://schemas.microsoft.com/office/drawing/2014/main" id="{62AB3FC8-2388-7847-86DB-E5B5333EACF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7" name="Content Placeholder 18">
            <a:extLst>
              <a:ext uri="{FF2B5EF4-FFF2-40B4-BE49-F238E27FC236}">
                <a16:creationId xmlns:a16="http://schemas.microsoft.com/office/drawing/2014/main" id="{E61379B3-CA22-7E42-8FE3-E2D09D721962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272085" y="863428"/>
            <a:ext cx="11589952" cy="463990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i="1"/>
            </a:lvl1pPr>
          </a:lstStyle>
          <a:p>
            <a:pPr lvl="0"/>
            <a:r>
              <a:rPr lang="en-US" dirty="0"/>
              <a:t>Place image/chart here</a:t>
            </a:r>
          </a:p>
        </p:txBody>
      </p:sp>
    </p:spTree>
    <p:extLst>
      <p:ext uri="{BB962C8B-B14F-4D97-AF65-F5344CB8AC3E}">
        <p14:creationId xmlns:p14="http://schemas.microsoft.com/office/powerpoint/2010/main" val="3998498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44EEE75-1C0C-DF43-8A1A-F55F70A0076A}"/>
              </a:ext>
            </a:extLst>
          </p:cNvPr>
          <p:cNvCxnSpPr/>
          <p:nvPr userDrawn="1"/>
        </p:nvCxnSpPr>
        <p:spPr>
          <a:xfrm>
            <a:off x="272085" y="513092"/>
            <a:ext cx="267474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933C26C-CF75-E04A-98EB-7AEC198CFEE8}"/>
              </a:ext>
            </a:extLst>
          </p:cNvPr>
          <p:cNvCxnSpPr/>
          <p:nvPr userDrawn="1"/>
        </p:nvCxnSpPr>
        <p:spPr>
          <a:xfrm>
            <a:off x="3376635" y="513092"/>
            <a:ext cx="8485403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8">
            <a:extLst>
              <a:ext uri="{FF2B5EF4-FFF2-40B4-BE49-F238E27FC236}">
                <a16:creationId xmlns:a16="http://schemas.microsoft.com/office/drawing/2014/main" id="{AD0B3782-2422-A544-AEA8-0DA96AAE551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14" name="Content Placeholder 18">
            <a:extLst>
              <a:ext uri="{FF2B5EF4-FFF2-40B4-BE49-F238E27FC236}">
                <a16:creationId xmlns:a16="http://schemas.microsoft.com/office/drawing/2014/main" id="{D44BC06C-7E1C-4845-973D-DCD63FB136FA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256867" y="863692"/>
            <a:ext cx="5604933" cy="4639642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i="1"/>
            </a:lvl1pPr>
          </a:lstStyle>
          <a:p>
            <a:pPr lvl="0"/>
            <a:r>
              <a:rPr lang="en-US" dirty="0"/>
              <a:t>Place image/chart here</a:t>
            </a:r>
          </a:p>
        </p:txBody>
      </p:sp>
      <p:sp>
        <p:nvSpPr>
          <p:cNvPr id="15" name="Content Placeholder 18">
            <a:extLst>
              <a:ext uri="{FF2B5EF4-FFF2-40B4-BE49-F238E27FC236}">
                <a16:creationId xmlns:a16="http://schemas.microsoft.com/office/drawing/2014/main" id="{AA93BCA3-E265-CD4C-9883-62DC1D15F3D7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272085" y="863428"/>
            <a:ext cx="5612248" cy="463990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i="1"/>
            </a:lvl1pPr>
          </a:lstStyle>
          <a:p>
            <a:pPr lvl="0"/>
            <a:r>
              <a:rPr lang="en-US" dirty="0"/>
              <a:t>Place image/chart here</a:t>
            </a:r>
          </a:p>
        </p:txBody>
      </p:sp>
    </p:spTree>
    <p:extLst>
      <p:ext uri="{BB962C8B-B14F-4D97-AF65-F5344CB8AC3E}">
        <p14:creationId xmlns:p14="http://schemas.microsoft.com/office/powerpoint/2010/main" val="3541278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6E70DBF-129D-BB48-BBFF-08F62952F603}"/>
              </a:ext>
            </a:extLst>
          </p:cNvPr>
          <p:cNvCxnSpPr/>
          <p:nvPr userDrawn="1"/>
        </p:nvCxnSpPr>
        <p:spPr>
          <a:xfrm>
            <a:off x="272085" y="513092"/>
            <a:ext cx="267474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FE58E4D-9595-E14C-8259-3EDBF9F54A84}"/>
              </a:ext>
            </a:extLst>
          </p:cNvPr>
          <p:cNvCxnSpPr/>
          <p:nvPr userDrawn="1"/>
        </p:nvCxnSpPr>
        <p:spPr>
          <a:xfrm>
            <a:off x="3376635" y="513092"/>
            <a:ext cx="8485403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9CF2F8B1-9E2E-5040-B217-FCC725F9667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CAAA33EB-41E5-8B40-9670-C68F679A7D7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64584" y="862676"/>
            <a:ext cx="3471333" cy="79573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Main Header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8BFBAF58-1BBE-824B-9BD9-DF65670E97E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64584" y="1873340"/>
            <a:ext cx="3471333" cy="363846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667"/>
            </a:lvl1pPr>
          </a:lstStyle>
          <a:p>
            <a:pPr lvl="0"/>
            <a:r>
              <a:rPr lang="en-US" dirty="0"/>
              <a:t>Click to add caption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80FC676F-AD0F-3045-85E2-F41B9DF0A6F3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000501" y="863692"/>
            <a:ext cx="7861300" cy="4639642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i="1"/>
            </a:lvl1pPr>
          </a:lstStyle>
          <a:p>
            <a:pPr lvl="0"/>
            <a:r>
              <a:rPr lang="en-US" dirty="0"/>
              <a:t>Place image/chart here</a:t>
            </a:r>
          </a:p>
        </p:txBody>
      </p:sp>
    </p:spTree>
    <p:extLst>
      <p:ext uri="{BB962C8B-B14F-4D97-AF65-F5344CB8AC3E}">
        <p14:creationId xmlns:p14="http://schemas.microsoft.com/office/powerpoint/2010/main" val="2575343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rans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81FDB69-C179-3341-AEF3-D2B3896FB825}"/>
              </a:ext>
            </a:extLst>
          </p:cNvPr>
          <p:cNvCxnSpPr/>
          <p:nvPr userDrawn="1"/>
        </p:nvCxnSpPr>
        <p:spPr>
          <a:xfrm>
            <a:off x="272085" y="513091"/>
            <a:ext cx="2674747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8ECA973-8475-EF41-8C88-BE7633966CF5}"/>
              </a:ext>
            </a:extLst>
          </p:cNvPr>
          <p:cNvCxnSpPr/>
          <p:nvPr userDrawn="1"/>
        </p:nvCxnSpPr>
        <p:spPr>
          <a:xfrm>
            <a:off x="3376635" y="513091"/>
            <a:ext cx="8485403" cy="0"/>
          </a:xfrm>
          <a:prstGeom prst="line">
            <a:avLst/>
          </a:prstGeom>
          <a:ln w="127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18">
            <a:extLst>
              <a:ext uri="{FF2B5EF4-FFF2-40B4-BE49-F238E27FC236}">
                <a16:creationId xmlns:a16="http://schemas.microsoft.com/office/drawing/2014/main" id="{7DF7C01A-B350-7B45-A49E-C3717CC86D0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9A099A8-CF8E-1C48-82A0-F6A6F7CC0F6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72085" y="3987800"/>
            <a:ext cx="11589952" cy="152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333" b="1"/>
            </a:lvl1pPr>
          </a:lstStyle>
          <a:p>
            <a:pPr lvl="0"/>
            <a:r>
              <a:rPr lang="en-US" dirty="0"/>
              <a:t>Click to add Transition 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282F3CD-3D17-914E-88EA-A50C55E2370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58433" y="198708"/>
            <a:ext cx="556192" cy="218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653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or 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17F9755-C0DA-B244-B730-B308E60924F8}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E4610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accent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57FF2CB-58B7-5049-BADD-41D07A0154D8}"/>
              </a:ext>
            </a:extLst>
          </p:cNvPr>
          <p:cNvCxnSpPr/>
          <p:nvPr userDrawn="1"/>
        </p:nvCxnSpPr>
        <p:spPr>
          <a:xfrm>
            <a:off x="272085" y="513091"/>
            <a:ext cx="2674747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B5B524D-D7AF-4B4A-B485-6A922EDBF1D0}"/>
              </a:ext>
            </a:extLst>
          </p:cNvPr>
          <p:cNvCxnSpPr/>
          <p:nvPr userDrawn="1"/>
        </p:nvCxnSpPr>
        <p:spPr>
          <a:xfrm>
            <a:off x="3376635" y="513091"/>
            <a:ext cx="8485403" cy="0"/>
          </a:xfrm>
          <a:prstGeom prst="line">
            <a:avLst/>
          </a:prstGeom>
          <a:ln w="127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CD73F756-E117-EE4D-80F1-C25B8572FAA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2085" y="4258733"/>
            <a:ext cx="11589952" cy="12530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Section 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079EB260-1A7B-174A-AA51-12AAD061D7C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9EDA26-0ACE-9A47-99A2-05436A5D85B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58433" y="198708"/>
            <a:ext cx="556192" cy="218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413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emf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1476827" y="257543"/>
            <a:ext cx="1241077" cy="24006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sz="1200" dirty="0">
                <a:latin typeface="Georgia"/>
                <a:cs typeface="Georgia"/>
              </a:rPr>
              <a:t>|  </a:t>
            </a:r>
            <a:fld id="{606D2650-017B-BC48-A893-0334FE68CCF7}" type="slidenum">
              <a:rPr lang="en-US" sz="1133" smtClean="0">
                <a:latin typeface="Arial" panose="020B0604020202020204" pitchFamily="34" charset="0"/>
                <a:cs typeface="Arial" panose="020B0604020202020204" pitchFamily="34" charset="0"/>
              </a:rPr>
              <a:pPr algn="l">
                <a:lnSpc>
                  <a:spcPct val="80000"/>
                </a:lnSpc>
              </a:pPr>
              <a:t>‹#›</a:t>
            </a:fld>
            <a:endParaRPr lang="en-US" sz="1133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ED145F7-0212-424C-84CF-3AAA37DF7A2C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358433" y="198708"/>
            <a:ext cx="556192" cy="21859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CF6F6C9-18D5-3341-8495-872E5DE457C6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9218566" y="304811"/>
            <a:ext cx="2258261" cy="134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808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0" r:id="rId2"/>
    <p:sldLayoutId id="2147483650" r:id="rId3"/>
    <p:sldLayoutId id="2147483663" r:id="rId4"/>
    <p:sldLayoutId id="2147483652" r:id="rId5"/>
    <p:sldLayoutId id="2147483656" r:id="rId6"/>
    <p:sldLayoutId id="2147483662" r:id="rId7"/>
    <p:sldLayoutId id="2147483661" r:id="rId8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tree.html#tree-algorithms-id3-c4-5-c5-0-and-cart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tmp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tmp"/><Relationship Id="rId3" Type="http://schemas.openxmlformats.org/officeDocument/2006/relationships/image" Target="../media/image13.tmp"/><Relationship Id="rId7" Type="http://schemas.openxmlformats.org/officeDocument/2006/relationships/image" Target="../media/image17.tmp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tmp"/><Relationship Id="rId5" Type="http://schemas.openxmlformats.org/officeDocument/2006/relationships/image" Target="../media/image15.tmp"/><Relationship Id="rId4" Type="http://schemas.openxmlformats.org/officeDocument/2006/relationships/image" Target="../media/image14.tm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tmp"/><Relationship Id="rId3" Type="http://schemas.openxmlformats.org/officeDocument/2006/relationships/image" Target="../media/image13.tmp"/><Relationship Id="rId7" Type="http://schemas.openxmlformats.org/officeDocument/2006/relationships/image" Target="../media/image17.tmp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tmp"/><Relationship Id="rId5" Type="http://schemas.openxmlformats.org/officeDocument/2006/relationships/image" Target="../media/image15.tmp"/><Relationship Id="rId4" Type="http://schemas.openxmlformats.org/officeDocument/2006/relationships/image" Target="../media/image14.tmp"/><Relationship Id="rId9" Type="http://schemas.openxmlformats.org/officeDocument/2006/relationships/image" Target="../media/image19.tmp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mp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Occam's_razor" TargetMode="External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8;p13">
            <a:extLst>
              <a:ext uri="{FF2B5EF4-FFF2-40B4-BE49-F238E27FC236}">
                <a16:creationId xmlns:a16="http://schemas.microsoft.com/office/drawing/2014/main" id="{2D503CB0-78D2-4783-AD9B-510CB43B27AF}"/>
              </a:ext>
            </a:extLst>
          </p:cNvPr>
          <p:cNvSpPr txBox="1">
            <a:spLocks/>
          </p:cNvSpPr>
          <p:nvPr/>
        </p:nvSpPr>
        <p:spPr>
          <a:xfrm>
            <a:off x="415611" y="593518"/>
            <a:ext cx="11360800" cy="27368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algn="ctr" defTabSz="609585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Foundations of </a:t>
            </a:r>
            <a:br>
              <a:rPr lang="en-US" sz="4000" dirty="0"/>
            </a:br>
            <a:r>
              <a:rPr lang="en-US" sz="4000" dirty="0"/>
              <a:t>Data Science &amp; Analytics</a:t>
            </a:r>
            <a:br>
              <a:rPr lang="en-US" dirty="0"/>
            </a:b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DSCI 633</a:t>
            </a:r>
          </a:p>
          <a:p>
            <a:r>
              <a:rPr lang="en-US" sz="2800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Lecture 6</a:t>
            </a:r>
            <a:endParaRPr lang="en-US" b="1" u="sng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Google Shape;89;p13">
            <a:extLst>
              <a:ext uri="{FF2B5EF4-FFF2-40B4-BE49-F238E27FC236}">
                <a16:creationId xmlns:a16="http://schemas.microsoft.com/office/drawing/2014/main" id="{85A67DF5-AEA5-4281-AB91-885E498C45EE}"/>
              </a:ext>
            </a:extLst>
          </p:cNvPr>
          <p:cNvSpPr txBox="1">
            <a:spLocks/>
          </p:cNvSpPr>
          <p:nvPr/>
        </p:nvSpPr>
        <p:spPr>
          <a:xfrm>
            <a:off x="415600" y="4361531"/>
            <a:ext cx="11360800" cy="1056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189" indent="-457189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609585" rtl="0" eaLnBrk="1" latinLnBrk="0" hangingPunct="1">
              <a:spcBef>
                <a:spcPct val="20000"/>
              </a:spcBef>
              <a:buFont typeface="Arial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609585" rtl="0" eaLnBrk="1" latinLnBrk="0" hangingPunct="1">
              <a:spcBef>
                <a:spcPct val="20000"/>
              </a:spcBef>
              <a:buFont typeface="Arial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609585" rtl="0" eaLnBrk="1" latinLnBrk="0" hangingPunct="1">
              <a:spcBef>
                <a:spcPct val="20000"/>
              </a:spcBef>
              <a:buFont typeface="Arial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>
                <a:solidFill>
                  <a:srgbClr val="E46102"/>
                </a:solidFill>
              </a:rPr>
              <a:t>Nidhi Rastogi</a:t>
            </a:r>
          </a:p>
          <a:p>
            <a:pPr marL="0" indent="0" algn="ctr">
              <a:buNone/>
            </a:pPr>
            <a:r>
              <a:rPr lang="en-US" sz="2400" dirty="0">
                <a:solidFill>
                  <a:srgbClr val="E46102"/>
                </a:solidFill>
              </a:rPr>
              <a:t>Assistant Professor, GCCIS</a:t>
            </a:r>
            <a:r>
              <a:rPr lang="en-US" sz="2400">
                <a:solidFill>
                  <a:srgbClr val="E46102"/>
                </a:solidFill>
              </a:rPr>
              <a:t>, RIT</a:t>
            </a:r>
            <a:endParaRPr lang="en-US" sz="2400" dirty="0">
              <a:solidFill>
                <a:srgbClr val="E4610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87928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Non-linear Decision Surface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11168197" cy="4778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65100" indent="-165100"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US" dirty="0"/>
              <a:t>Decision trees can produce nonlinear decision surfaces:</a:t>
            </a:r>
          </a:p>
          <a:p>
            <a:pPr marL="165100" indent="-165100">
              <a:spcAft>
                <a:spcPts val="1200"/>
              </a:spcAft>
              <a:buFont typeface="Arial" pitchFamily="34" charset="0"/>
              <a:buChar char="•"/>
              <a:defRPr/>
            </a:pPr>
            <a:r>
              <a:rPr lang="en-US" dirty="0"/>
              <a:t>Alternative to other classifiers we have studied because they are data-driven and can give arbitrarily high levels of precision on the training data.</a:t>
            </a:r>
          </a:p>
          <a:p>
            <a:pPr marL="165100" indent="-165100">
              <a:spcAft>
                <a:spcPts val="1200"/>
              </a:spcAft>
              <a:buFont typeface="Arial" pitchFamily="34" charset="0"/>
              <a:buChar char="•"/>
              <a:defRPr/>
            </a:pPr>
            <a:r>
              <a:rPr lang="en-US" dirty="0"/>
              <a:t>But… generalization becomes a challenge.</a:t>
            </a:r>
          </a:p>
          <a:p>
            <a:pPr marL="165100" indent="-165100">
              <a:spcAft>
                <a:spcPts val="600"/>
              </a:spcAft>
              <a:buFont typeface="Arial" pitchFamily="34" charset="0"/>
              <a:buChar char="•"/>
              <a:defRPr/>
            </a:pPr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CD116D08-1D3B-42E2-AEF4-1EC92AE173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72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2335696" y="3604323"/>
            <a:ext cx="2441269" cy="2403272"/>
          </a:xfrm>
          <a:prstGeom prst="rect">
            <a:avLst/>
          </a:prstGeom>
          <a:noFill/>
          <a:ln w="9525">
            <a:solidFill>
              <a:srgbClr val="D95E00"/>
            </a:solidFill>
            <a:miter lim="800000"/>
            <a:headEnd/>
            <a:tailEnd/>
          </a:ln>
          <a:effectLst/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id="{F9CA0767-C67E-4ED8-98EA-2130037D17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72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7415037" y="3339243"/>
            <a:ext cx="3190875" cy="3000375"/>
          </a:xfrm>
          <a:prstGeom prst="rect">
            <a:avLst/>
          </a:prstGeom>
          <a:noFill/>
          <a:ln w="9525">
            <a:solidFill>
              <a:srgbClr val="D95E00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7584260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/>
        </p:nvSpPr>
        <p:spPr>
          <a:xfrm>
            <a:off x="521776" y="1382233"/>
            <a:ext cx="11168197" cy="4778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>
              <a:spcAft>
                <a:spcPts val="600"/>
              </a:spcAft>
              <a:defRPr/>
            </a:pPr>
            <a:r>
              <a:rPr lang="en-US" sz="3200" b="1" dirty="0">
                <a:solidFill>
                  <a:srgbClr val="E46102"/>
                </a:solidFill>
              </a:rPr>
              <a:t>Specific Example of Decision Tree</a:t>
            </a:r>
          </a:p>
        </p:txBody>
      </p:sp>
    </p:spTree>
    <p:extLst>
      <p:ext uri="{BB962C8B-B14F-4D97-AF65-F5344CB8AC3E}">
        <p14:creationId xmlns:p14="http://schemas.microsoft.com/office/powerpoint/2010/main" val="16772568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Decision Tree</a:t>
            </a:r>
            <a:endParaRPr sz="4000" b="1" dirty="0">
              <a:solidFill>
                <a:srgbClr val="E46102"/>
              </a:solidFill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307B3B0-9DFC-4979-BAF2-C6DC59FE26AB}"/>
              </a:ext>
            </a:extLst>
          </p:cNvPr>
          <p:cNvGrpSpPr/>
          <p:nvPr/>
        </p:nvGrpSpPr>
        <p:grpSpPr>
          <a:xfrm>
            <a:off x="2808114" y="2152966"/>
            <a:ext cx="6812180" cy="3519383"/>
            <a:chOff x="2808114" y="2152966"/>
            <a:chExt cx="6812180" cy="3519383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7EB4B1D9-AE66-4AAF-8349-2A13F22A0D90}"/>
                </a:ext>
              </a:extLst>
            </p:cNvPr>
            <p:cNvSpPr/>
            <p:nvPr/>
          </p:nvSpPr>
          <p:spPr>
            <a:xfrm>
              <a:off x="5039380" y="2152966"/>
              <a:ext cx="1939528" cy="651933"/>
            </a:xfrm>
            <a:prstGeom prst="roundRect">
              <a:avLst/>
            </a:prstGeom>
            <a:noFill/>
            <a:ln w="1905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House has &lt;=5 bedrooms </a:t>
              </a: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B75E7FF-CEF8-4962-A2C3-502713940609}"/>
                </a:ext>
              </a:extLst>
            </p:cNvPr>
            <p:cNvGrpSpPr/>
            <p:nvPr/>
          </p:nvGrpSpPr>
          <p:grpSpPr>
            <a:xfrm>
              <a:off x="2808114" y="2804899"/>
              <a:ext cx="6812180" cy="2867450"/>
              <a:chOff x="5008032" y="2263216"/>
              <a:chExt cx="6812180" cy="2867450"/>
            </a:xfrm>
          </p:grpSpPr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71983C83-053D-4AFF-9F69-2094597A503F}"/>
                  </a:ext>
                </a:extLst>
              </p:cNvPr>
              <p:cNvSpPr/>
              <p:nvPr/>
            </p:nvSpPr>
            <p:spPr>
              <a:xfrm>
                <a:off x="5638801" y="3162629"/>
                <a:ext cx="1939528" cy="651933"/>
              </a:xfrm>
              <a:prstGeom prst="roundRect">
                <a:avLst/>
              </a:prstGeom>
              <a:noFill/>
              <a:ln w="19050"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Lot size &lt;= 8500sqft.</a:t>
                </a:r>
              </a:p>
            </p:txBody>
          </p:sp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98C312B2-8AF3-47D6-8CDC-A603EF63B269}"/>
                  </a:ext>
                </a:extLst>
              </p:cNvPr>
              <p:cNvSpPr/>
              <p:nvPr/>
            </p:nvSpPr>
            <p:spPr>
              <a:xfrm>
                <a:off x="9055099" y="3141552"/>
                <a:ext cx="1939528" cy="651933"/>
              </a:xfrm>
              <a:prstGeom prst="roundRect">
                <a:avLst/>
              </a:prstGeom>
              <a:noFill/>
              <a:ln w="19050"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Lot size &lt;= 12000sqft</a:t>
                </a:r>
              </a:p>
            </p:txBody>
          </p:sp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A92F61EA-4A7D-4068-B3E2-374BA3A84965}"/>
                  </a:ext>
                </a:extLst>
              </p:cNvPr>
              <p:cNvSpPr/>
              <p:nvPr/>
            </p:nvSpPr>
            <p:spPr>
              <a:xfrm>
                <a:off x="5008032" y="4478733"/>
                <a:ext cx="1170397" cy="651933"/>
              </a:xfrm>
              <a:prstGeom prst="roundRect">
                <a:avLst/>
              </a:prstGeom>
              <a:noFill/>
              <a:ln w="19050"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</a:rPr>
                  <a:t>Predicted price: $140,000</a:t>
                </a:r>
              </a:p>
            </p:txBody>
          </p:sp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6CC9B3FE-40F4-42BE-AF8F-BB21F0E1ED91}"/>
                  </a:ext>
                </a:extLst>
              </p:cNvPr>
              <p:cNvSpPr/>
              <p:nvPr/>
            </p:nvSpPr>
            <p:spPr>
              <a:xfrm>
                <a:off x="6888626" y="4447689"/>
                <a:ext cx="1170397" cy="651933"/>
              </a:xfrm>
              <a:prstGeom prst="roundRect">
                <a:avLst/>
              </a:prstGeom>
              <a:noFill/>
              <a:ln w="19050"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</a:rPr>
                  <a:t>Predicted price: 180,000</a:t>
                </a:r>
              </a:p>
            </p:txBody>
          </p:sp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160ACABF-3E49-4FA2-B030-D6484723390E}"/>
                  </a:ext>
                </a:extLst>
              </p:cNvPr>
              <p:cNvSpPr/>
              <p:nvPr/>
            </p:nvSpPr>
            <p:spPr>
              <a:xfrm>
                <a:off x="8769220" y="4416644"/>
                <a:ext cx="1170397" cy="651933"/>
              </a:xfrm>
              <a:prstGeom prst="roundRect">
                <a:avLst/>
              </a:prstGeom>
              <a:noFill/>
              <a:ln w="19050"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</a:rPr>
                  <a:t>Predicted price: 170,000</a:t>
                </a:r>
              </a:p>
            </p:txBody>
          </p:sp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9FC27580-9121-42E4-911F-1CB5D85830A2}"/>
                  </a:ext>
                </a:extLst>
              </p:cNvPr>
              <p:cNvSpPr/>
              <p:nvPr/>
            </p:nvSpPr>
            <p:spPr>
              <a:xfrm>
                <a:off x="10649815" y="4385599"/>
                <a:ext cx="1170397" cy="651933"/>
              </a:xfrm>
              <a:prstGeom prst="roundRect">
                <a:avLst/>
              </a:prstGeom>
              <a:noFill/>
              <a:ln w="19050"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</a:rPr>
                  <a:t>Predicted price: 230,000</a:t>
                </a:r>
              </a:p>
            </p:txBody>
          </p:sp>
          <p:cxnSp>
            <p:nvCxnSpPr>
              <p:cNvPr id="5" name="Straight Arrow Connector 4">
                <a:extLst>
                  <a:ext uri="{FF2B5EF4-FFF2-40B4-BE49-F238E27FC236}">
                    <a16:creationId xmlns:a16="http://schemas.microsoft.com/office/drawing/2014/main" id="{AA48B8B5-F232-4F3A-B0FE-2E1ECDC80FC9}"/>
                  </a:ext>
                </a:extLst>
              </p:cNvPr>
              <p:cNvCxnSpPr>
                <a:stCxn id="3" idx="2"/>
                <a:endCxn id="6" idx="0"/>
              </p:cNvCxnSpPr>
              <p:nvPr/>
            </p:nvCxnSpPr>
            <p:spPr>
              <a:xfrm flipH="1">
                <a:off x="6608565" y="2263216"/>
                <a:ext cx="1600497" cy="89941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89B34BB8-5CAB-41D2-923C-3314DD4A1E70}"/>
                  </a:ext>
                </a:extLst>
              </p:cNvPr>
              <p:cNvCxnSpPr>
                <a:cxnSpLocks/>
                <a:stCxn id="3" idx="2"/>
                <a:endCxn id="7" idx="0"/>
              </p:cNvCxnSpPr>
              <p:nvPr/>
            </p:nvCxnSpPr>
            <p:spPr>
              <a:xfrm>
                <a:off x="8209062" y="2263216"/>
                <a:ext cx="1815801" cy="87833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C699288B-CEAF-4EF1-AF0E-013C30915A9A}"/>
                  </a:ext>
                </a:extLst>
              </p:cNvPr>
              <p:cNvCxnSpPr>
                <a:cxnSpLocks/>
                <a:stCxn id="6" idx="2"/>
                <a:endCxn id="8" idx="0"/>
              </p:cNvCxnSpPr>
              <p:nvPr/>
            </p:nvCxnSpPr>
            <p:spPr>
              <a:xfrm flipH="1">
                <a:off x="5593231" y="3814562"/>
                <a:ext cx="1015334" cy="66417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CF3F893A-0E92-49A1-9DD3-0BC035F16E4E}"/>
                  </a:ext>
                </a:extLst>
              </p:cNvPr>
              <p:cNvCxnSpPr>
                <a:cxnSpLocks/>
                <a:stCxn id="6" idx="2"/>
                <a:endCxn id="11" idx="0"/>
              </p:cNvCxnSpPr>
              <p:nvPr/>
            </p:nvCxnSpPr>
            <p:spPr>
              <a:xfrm>
                <a:off x="6608565" y="3814562"/>
                <a:ext cx="865260" cy="63312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EB2131B6-1BFF-4430-B31A-0AC9CDC7FC19}"/>
                  </a:ext>
                </a:extLst>
              </p:cNvPr>
              <p:cNvCxnSpPr>
                <a:cxnSpLocks/>
                <a:stCxn id="7" idx="2"/>
                <a:endCxn id="12" idx="0"/>
              </p:cNvCxnSpPr>
              <p:nvPr/>
            </p:nvCxnSpPr>
            <p:spPr>
              <a:xfrm flipH="1">
                <a:off x="9354419" y="3793485"/>
                <a:ext cx="670444" cy="6231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F726E327-F597-43F4-8EF1-5E171A869D4B}"/>
                  </a:ext>
                </a:extLst>
              </p:cNvPr>
              <p:cNvCxnSpPr>
                <a:cxnSpLocks/>
                <a:stCxn id="7" idx="2"/>
                <a:endCxn id="13" idx="0"/>
              </p:cNvCxnSpPr>
              <p:nvPr/>
            </p:nvCxnSpPr>
            <p:spPr>
              <a:xfrm>
                <a:off x="10024863" y="3793485"/>
                <a:ext cx="1210151" cy="59211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E61CDC0-6FC7-432B-BF8B-9C74364EE124}"/>
                  </a:ext>
                </a:extLst>
              </p:cNvPr>
              <p:cNvSpPr txBox="1"/>
              <p:nvPr/>
            </p:nvSpPr>
            <p:spPr>
              <a:xfrm>
                <a:off x="6888626" y="2627590"/>
                <a:ext cx="32092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Y</a:t>
                </a:r>
                <a:endParaRPr lang="en-US" b="1" dirty="0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761755F-0FD3-47EF-B93E-35FDD257B614}"/>
                  </a:ext>
                </a:extLst>
              </p:cNvPr>
              <p:cNvSpPr txBox="1"/>
              <p:nvPr/>
            </p:nvSpPr>
            <p:spPr>
              <a:xfrm>
                <a:off x="5702445" y="3983490"/>
                <a:ext cx="33214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Y</a:t>
                </a:r>
                <a:endParaRPr lang="en-US" b="1" dirty="0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4C3AC86-7375-43F7-89C3-CEBD9FE2E677}"/>
                  </a:ext>
                </a:extLst>
              </p:cNvPr>
              <p:cNvSpPr txBox="1"/>
              <p:nvPr/>
            </p:nvSpPr>
            <p:spPr>
              <a:xfrm>
                <a:off x="9341397" y="3935787"/>
                <a:ext cx="32092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Y</a:t>
                </a:r>
                <a:endParaRPr lang="en-US" b="1" dirty="0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4E0019F-6289-47FB-B9EC-1C9CCEF8254A}"/>
                  </a:ext>
                </a:extLst>
              </p:cNvPr>
              <p:cNvSpPr txBox="1"/>
              <p:nvPr/>
            </p:nvSpPr>
            <p:spPr>
              <a:xfrm>
                <a:off x="9356441" y="2660696"/>
                <a:ext cx="33214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N</a:t>
                </a:r>
                <a:endParaRPr lang="en-US" b="1" dirty="0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499BB1D-1483-4052-952F-94F18CBB8DB5}"/>
                  </a:ext>
                </a:extLst>
              </p:cNvPr>
              <p:cNvSpPr txBox="1"/>
              <p:nvPr/>
            </p:nvSpPr>
            <p:spPr>
              <a:xfrm>
                <a:off x="7141717" y="3971251"/>
                <a:ext cx="33214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N</a:t>
                </a:r>
                <a:endParaRPr lang="en-US" b="1" dirty="0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5577E9B-79B4-4E9A-AFCF-54BF502A0323}"/>
                  </a:ext>
                </a:extLst>
              </p:cNvPr>
              <p:cNvSpPr txBox="1"/>
              <p:nvPr/>
            </p:nvSpPr>
            <p:spPr>
              <a:xfrm>
                <a:off x="10738383" y="3901600"/>
                <a:ext cx="33214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N</a:t>
                </a:r>
                <a:endParaRPr lang="en-US" b="1" dirty="0"/>
              </a:p>
            </p:txBody>
          </p:sp>
        </p:grp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85357C85-A80C-422C-9A19-DD88B84E72B1}"/>
              </a:ext>
            </a:extLst>
          </p:cNvPr>
          <p:cNvSpPr txBox="1"/>
          <p:nvPr/>
        </p:nvSpPr>
        <p:spPr>
          <a:xfrm>
            <a:off x="983407" y="1847724"/>
            <a:ext cx="30862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possible Decision tree for the data</a:t>
            </a:r>
          </a:p>
        </p:txBody>
      </p:sp>
    </p:spTree>
    <p:extLst>
      <p:ext uri="{BB962C8B-B14F-4D97-AF65-F5344CB8AC3E}">
        <p14:creationId xmlns:p14="http://schemas.microsoft.com/office/powerpoint/2010/main" val="42490627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Decision Tree – training data</a:t>
            </a:r>
            <a:endParaRPr sz="4000" b="1" dirty="0">
              <a:solidFill>
                <a:srgbClr val="E46102"/>
              </a:solidFill>
            </a:endParaRP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F16F0FDD-0963-4256-9E57-019C27026F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7633137"/>
              </p:ext>
            </p:extLst>
          </p:nvPr>
        </p:nvGraphicFramePr>
        <p:xfrm>
          <a:off x="1584738" y="1523339"/>
          <a:ext cx="9596784" cy="3369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1019">
                  <a:extLst>
                    <a:ext uri="{9D8B030D-6E8A-4147-A177-3AD203B41FA5}">
                      <a16:colId xmlns:a16="http://schemas.microsoft.com/office/drawing/2014/main" val="1190371758"/>
                    </a:ext>
                  </a:extLst>
                </a:gridCol>
                <a:gridCol w="1843708">
                  <a:extLst>
                    <a:ext uri="{9D8B030D-6E8A-4147-A177-3AD203B41FA5}">
                      <a16:colId xmlns:a16="http://schemas.microsoft.com/office/drawing/2014/main" val="1997368196"/>
                    </a:ext>
                  </a:extLst>
                </a:gridCol>
                <a:gridCol w="1431235">
                  <a:extLst>
                    <a:ext uri="{9D8B030D-6E8A-4147-A177-3AD203B41FA5}">
                      <a16:colId xmlns:a16="http://schemas.microsoft.com/office/drawing/2014/main" val="2965102608"/>
                    </a:ext>
                  </a:extLst>
                </a:gridCol>
                <a:gridCol w="2022613">
                  <a:extLst>
                    <a:ext uri="{9D8B030D-6E8A-4147-A177-3AD203B41FA5}">
                      <a16:colId xmlns:a16="http://schemas.microsoft.com/office/drawing/2014/main" val="374647292"/>
                    </a:ext>
                  </a:extLst>
                </a:gridCol>
                <a:gridCol w="1958745">
                  <a:extLst>
                    <a:ext uri="{9D8B030D-6E8A-4147-A177-3AD203B41FA5}">
                      <a16:colId xmlns:a16="http://schemas.microsoft.com/office/drawing/2014/main" val="1134094558"/>
                    </a:ext>
                  </a:extLst>
                </a:gridCol>
                <a:gridCol w="1599464">
                  <a:extLst>
                    <a:ext uri="{9D8B030D-6E8A-4147-A177-3AD203B41FA5}">
                      <a16:colId xmlns:a16="http://schemas.microsoft.com/office/drawing/2014/main" val="551863053"/>
                    </a:ext>
                  </a:extLst>
                </a:gridCol>
              </a:tblGrid>
              <a:tr h="6739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house_median</a:t>
                      </a:r>
                    </a:p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Age (yrs)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Total_rooms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Total_bedrooms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Ocean_proximity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Median House </a:t>
                      </a:r>
                    </a:p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Value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4594022"/>
                  </a:ext>
                </a:extLst>
              </a:tr>
              <a:tr h="673956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Near bay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180k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256081"/>
                  </a:ext>
                </a:extLst>
              </a:tr>
              <a:tr h="673956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Near ocean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250k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3619771"/>
                  </a:ext>
                </a:extLst>
              </a:tr>
              <a:tr h="673956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Near bay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170k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8080489"/>
                  </a:ext>
                </a:extLst>
              </a:tr>
              <a:tr h="673956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Inland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140k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6522073"/>
                  </a:ext>
                </a:extLst>
              </a:tr>
            </a:tbl>
          </a:graphicData>
        </a:graphic>
      </p:graphicFrame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id="{6FEB8AFC-57CB-42AE-BBE9-0E7A84EADA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9633386"/>
              </p:ext>
            </p:extLst>
          </p:nvPr>
        </p:nvGraphicFramePr>
        <p:xfrm>
          <a:off x="1584738" y="5036351"/>
          <a:ext cx="9596784" cy="457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60745">
                  <a:extLst>
                    <a:ext uri="{9D8B030D-6E8A-4147-A177-3AD203B41FA5}">
                      <a16:colId xmlns:a16="http://schemas.microsoft.com/office/drawing/2014/main" val="2687690570"/>
                    </a:ext>
                  </a:extLst>
                </a:gridCol>
                <a:gridCol w="1816572">
                  <a:extLst>
                    <a:ext uri="{9D8B030D-6E8A-4147-A177-3AD203B41FA5}">
                      <a16:colId xmlns:a16="http://schemas.microsoft.com/office/drawing/2014/main" val="1316008727"/>
                    </a:ext>
                  </a:extLst>
                </a:gridCol>
                <a:gridCol w="1436474">
                  <a:extLst>
                    <a:ext uri="{9D8B030D-6E8A-4147-A177-3AD203B41FA5}">
                      <a16:colId xmlns:a16="http://schemas.microsoft.com/office/drawing/2014/main" val="1706091035"/>
                    </a:ext>
                  </a:extLst>
                </a:gridCol>
                <a:gridCol w="1979470">
                  <a:extLst>
                    <a:ext uri="{9D8B030D-6E8A-4147-A177-3AD203B41FA5}">
                      <a16:colId xmlns:a16="http://schemas.microsoft.com/office/drawing/2014/main" val="105002188"/>
                    </a:ext>
                  </a:extLst>
                </a:gridCol>
                <a:gridCol w="1954789">
                  <a:extLst>
                    <a:ext uri="{9D8B030D-6E8A-4147-A177-3AD203B41FA5}">
                      <a16:colId xmlns:a16="http://schemas.microsoft.com/office/drawing/2014/main" val="460825068"/>
                    </a:ext>
                  </a:extLst>
                </a:gridCol>
                <a:gridCol w="1648734">
                  <a:extLst>
                    <a:ext uri="{9D8B030D-6E8A-4147-A177-3AD203B41FA5}">
                      <a16:colId xmlns:a16="http://schemas.microsoft.com/office/drawing/2014/main" val="42832793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x3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x4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Label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743108"/>
                  </a:ext>
                </a:extLst>
              </a:tr>
            </a:tbl>
          </a:graphicData>
        </a:graphic>
      </p:graphicFrame>
      <p:sp>
        <p:nvSpPr>
          <p:cNvPr id="21" name="Right Brace 20">
            <a:extLst>
              <a:ext uri="{FF2B5EF4-FFF2-40B4-BE49-F238E27FC236}">
                <a16:creationId xmlns:a16="http://schemas.microsoft.com/office/drawing/2014/main" id="{C938B858-F948-4B6C-B3B2-6E184747B0D1}"/>
              </a:ext>
            </a:extLst>
          </p:cNvPr>
          <p:cNvSpPr/>
          <p:nvPr/>
        </p:nvSpPr>
        <p:spPr>
          <a:xfrm rot="5400000">
            <a:off x="5746352" y="2055863"/>
            <a:ext cx="339828" cy="7250598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DB42260-6201-44E1-BBD7-F83531336B1B}"/>
              </a:ext>
            </a:extLst>
          </p:cNvPr>
          <p:cNvSpPr txBox="1"/>
          <p:nvPr/>
        </p:nvSpPr>
        <p:spPr>
          <a:xfrm>
            <a:off x="5721341" y="5737615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X</a:t>
            </a:r>
          </a:p>
        </p:txBody>
      </p:sp>
      <p:sp>
        <p:nvSpPr>
          <p:cNvPr id="40" name="Right Brace 39">
            <a:extLst>
              <a:ext uri="{FF2B5EF4-FFF2-40B4-BE49-F238E27FC236}">
                <a16:creationId xmlns:a16="http://schemas.microsoft.com/office/drawing/2014/main" id="{7986E6DD-6A5D-48ED-BD5D-85ADCE1DA96D}"/>
              </a:ext>
            </a:extLst>
          </p:cNvPr>
          <p:cNvSpPr/>
          <p:nvPr/>
        </p:nvSpPr>
        <p:spPr>
          <a:xfrm rot="5400000">
            <a:off x="10255405" y="5319213"/>
            <a:ext cx="339828" cy="72390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AD191D-E666-4196-8AB4-811D690841A1}"/>
              </a:ext>
            </a:extLst>
          </p:cNvPr>
          <p:cNvSpPr txBox="1"/>
          <p:nvPr/>
        </p:nvSpPr>
        <p:spPr>
          <a:xfrm>
            <a:off x="10230394" y="5805533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4440963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Decision Tree – training data</a:t>
            </a:r>
            <a:endParaRPr sz="4000" b="1" dirty="0">
              <a:solidFill>
                <a:srgbClr val="E46102"/>
              </a:solidFill>
            </a:endParaRP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F16F0FDD-0963-4256-9E57-019C27026F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8072174"/>
              </p:ext>
            </p:extLst>
          </p:nvPr>
        </p:nvGraphicFramePr>
        <p:xfrm>
          <a:off x="5864086" y="1523339"/>
          <a:ext cx="5727279" cy="19802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895">
                  <a:extLst>
                    <a:ext uri="{9D8B030D-6E8A-4147-A177-3AD203B41FA5}">
                      <a16:colId xmlns:a16="http://schemas.microsoft.com/office/drawing/2014/main" val="1190371758"/>
                    </a:ext>
                  </a:extLst>
                </a:gridCol>
                <a:gridCol w="1239648">
                  <a:extLst>
                    <a:ext uri="{9D8B030D-6E8A-4147-A177-3AD203B41FA5}">
                      <a16:colId xmlns:a16="http://schemas.microsoft.com/office/drawing/2014/main" val="1997368196"/>
                    </a:ext>
                  </a:extLst>
                </a:gridCol>
                <a:gridCol w="854149">
                  <a:extLst>
                    <a:ext uri="{9D8B030D-6E8A-4147-A177-3AD203B41FA5}">
                      <a16:colId xmlns:a16="http://schemas.microsoft.com/office/drawing/2014/main" val="2965102608"/>
                    </a:ext>
                  </a:extLst>
                </a:gridCol>
                <a:gridCol w="1207079">
                  <a:extLst>
                    <a:ext uri="{9D8B030D-6E8A-4147-A177-3AD203B41FA5}">
                      <a16:colId xmlns:a16="http://schemas.microsoft.com/office/drawing/2014/main" val="374647292"/>
                    </a:ext>
                  </a:extLst>
                </a:gridCol>
                <a:gridCol w="1168962">
                  <a:extLst>
                    <a:ext uri="{9D8B030D-6E8A-4147-A177-3AD203B41FA5}">
                      <a16:colId xmlns:a16="http://schemas.microsoft.com/office/drawing/2014/main" val="1134094558"/>
                    </a:ext>
                  </a:extLst>
                </a:gridCol>
                <a:gridCol w="954546">
                  <a:extLst>
                    <a:ext uri="{9D8B030D-6E8A-4147-A177-3AD203B41FA5}">
                      <a16:colId xmlns:a16="http://schemas.microsoft.com/office/drawing/2014/main" val="551863053"/>
                    </a:ext>
                  </a:extLst>
                </a:gridCol>
              </a:tblGrid>
              <a:tr h="396041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ID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house_median</a:t>
                      </a:r>
                    </a:p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Age (yrs)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Total_rooms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Total_bedrooms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Ocean_proximity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Median House </a:t>
                      </a:r>
                    </a:p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Value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84594022"/>
                  </a:ext>
                </a:extLst>
              </a:tr>
              <a:tr h="396041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60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Near bay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180k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21256081"/>
                  </a:ext>
                </a:extLst>
              </a:tr>
              <a:tr h="396041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40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Near ocean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250k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113619771"/>
                  </a:ext>
                </a:extLst>
              </a:tr>
              <a:tr h="396041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65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Near bay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170k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248080489"/>
                  </a:ext>
                </a:extLst>
              </a:tr>
              <a:tr h="396041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83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Inland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140k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706522073"/>
                  </a:ext>
                </a:extLst>
              </a:tr>
            </a:tbl>
          </a:graphicData>
        </a:graphic>
      </p:graphicFrame>
      <p:grpSp>
        <p:nvGrpSpPr>
          <p:cNvPr id="39" name="Group 38">
            <a:extLst>
              <a:ext uri="{FF2B5EF4-FFF2-40B4-BE49-F238E27FC236}">
                <a16:creationId xmlns:a16="http://schemas.microsoft.com/office/drawing/2014/main" id="{8310AA61-274B-4245-98FC-E914624F51F2}"/>
              </a:ext>
            </a:extLst>
          </p:cNvPr>
          <p:cNvGrpSpPr/>
          <p:nvPr/>
        </p:nvGrpSpPr>
        <p:grpSpPr>
          <a:xfrm>
            <a:off x="839857" y="3094266"/>
            <a:ext cx="5957724" cy="2990534"/>
            <a:chOff x="2808114" y="2152966"/>
            <a:chExt cx="6812180" cy="3519383"/>
          </a:xfrm>
        </p:grpSpPr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0EE315B3-CDA7-4D71-8E0E-82166BC9C84C}"/>
                </a:ext>
              </a:extLst>
            </p:cNvPr>
            <p:cNvSpPr/>
            <p:nvPr/>
          </p:nvSpPr>
          <p:spPr>
            <a:xfrm>
              <a:off x="5039380" y="2152966"/>
              <a:ext cx="1939528" cy="651933"/>
            </a:xfrm>
            <a:prstGeom prst="roundRect">
              <a:avLst/>
            </a:prstGeom>
            <a:noFill/>
            <a:ln w="1905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House has &lt;=5 bedrooms </a:t>
              </a:r>
            </a:p>
          </p:txBody>
        </p: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3A28A9B3-2CB0-4465-9167-8B8F937587F2}"/>
                </a:ext>
              </a:extLst>
            </p:cNvPr>
            <p:cNvGrpSpPr/>
            <p:nvPr/>
          </p:nvGrpSpPr>
          <p:grpSpPr>
            <a:xfrm>
              <a:off x="2808114" y="2804899"/>
              <a:ext cx="6812180" cy="2867450"/>
              <a:chOff x="5008032" y="2263216"/>
              <a:chExt cx="6812180" cy="2867450"/>
            </a:xfrm>
          </p:grpSpPr>
          <p:sp>
            <p:nvSpPr>
              <p:cNvPr id="48" name="Rectangle: Rounded Corners 47">
                <a:extLst>
                  <a:ext uri="{FF2B5EF4-FFF2-40B4-BE49-F238E27FC236}">
                    <a16:creationId xmlns:a16="http://schemas.microsoft.com/office/drawing/2014/main" id="{59C3FC82-E3AE-4A2D-A309-761EED53B21E}"/>
                  </a:ext>
                </a:extLst>
              </p:cNvPr>
              <p:cNvSpPr/>
              <p:nvPr/>
            </p:nvSpPr>
            <p:spPr>
              <a:xfrm>
                <a:off x="5638801" y="3162629"/>
                <a:ext cx="1939528" cy="651933"/>
              </a:xfrm>
              <a:prstGeom prst="roundRect">
                <a:avLst/>
              </a:prstGeom>
              <a:noFill/>
              <a:ln w="19050"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Lot size &lt;= 8500sqft.</a:t>
                </a:r>
              </a:p>
            </p:txBody>
          </p:sp>
          <p:sp>
            <p:nvSpPr>
              <p:cNvPr id="49" name="Rectangle: Rounded Corners 48">
                <a:extLst>
                  <a:ext uri="{FF2B5EF4-FFF2-40B4-BE49-F238E27FC236}">
                    <a16:creationId xmlns:a16="http://schemas.microsoft.com/office/drawing/2014/main" id="{2495AB7D-21C7-44CD-856C-1921A3D7B2CC}"/>
                  </a:ext>
                </a:extLst>
              </p:cNvPr>
              <p:cNvSpPr/>
              <p:nvPr/>
            </p:nvSpPr>
            <p:spPr>
              <a:xfrm>
                <a:off x="9055099" y="3141552"/>
                <a:ext cx="1939528" cy="651933"/>
              </a:xfrm>
              <a:prstGeom prst="roundRect">
                <a:avLst/>
              </a:prstGeom>
              <a:noFill/>
              <a:ln w="19050"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Lot size &lt;= 12000sqft</a:t>
                </a:r>
              </a:p>
            </p:txBody>
          </p:sp>
          <p:sp>
            <p:nvSpPr>
              <p:cNvPr id="50" name="Rectangle: Rounded Corners 49">
                <a:extLst>
                  <a:ext uri="{FF2B5EF4-FFF2-40B4-BE49-F238E27FC236}">
                    <a16:creationId xmlns:a16="http://schemas.microsoft.com/office/drawing/2014/main" id="{DD43CB97-B3CB-4D76-89E7-7C5E11CB1590}"/>
                  </a:ext>
                </a:extLst>
              </p:cNvPr>
              <p:cNvSpPr/>
              <p:nvPr/>
            </p:nvSpPr>
            <p:spPr>
              <a:xfrm>
                <a:off x="5008032" y="4478733"/>
                <a:ext cx="1170397" cy="651933"/>
              </a:xfrm>
              <a:prstGeom prst="roundRect">
                <a:avLst/>
              </a:prstGeom>
              <a:noFill/>
              <a:ln w="19050"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</a:rPr>
                  <a:t>Predicted price: $140,000</a:t>
                </a:r>
              </a:p>
            </p:txBody>
          </p:sp>
          <p:sp>
            <p:nvSpPr>
              <p:cNvPr id="51" name="Rectangle: Rounded Corners 50">
                <a:extLst>
                  <a:ext uri="{FF2B5EF4-FFF2-40B4-BE49-F238E27FC236}">
                    <a16:creationId xmlns:a16="http://schemas.microsoft.com/office/drawing/2014/main" id="{A2E3330C-21D0-471C-BF77-929636EC6B9E}"/>
                  </a:ext>
                </a:extLst>
              </p:cNvPr>
              <p:cNvSpPr/>
              <p:nvPr/>
            </p:nvSpPr>
            <p:spPr>
              <a:xfrm>
                <a:off x="6888626" y="4447689"/>
                <a:ext cx="1170397" cy="651933"/>
              </a:xfrm>
              <a:prstGeom prst="roundRect">
                <a:avLst/>
              </a:prstGeom>
              <a:noFill/>
              <a:ln w="19050"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</a:rPr>
                  <a:t>Predicted price: 180,000</a:t>
                </a:r>
              </a:p>
            </p:txBody>
          </p:sp>
          <p:sp>
            <p:nvSpPr>
              <p:cNvPr id="52" name="Rectangle: Rounded Corners 51">
                <a:extLst>
                  <a:ext uri="{FF2B5EF4-FFF2-40B4-BE49-F238E27FC236}">
                    <a16:creationId xmlns:a16="http://schemas.microsoft.com/office/drawing/2014/main" id="{CE060E70-E402-49CB-BD8F-8BC0D1DDD438}"/>
                  </a:ext>
                </a:extLst>
              </p:cNvPr>
              <p:cNvSpPr/>
              <p:nvPr/>
            </p:nvSpPr>
            <p:spPr>
              <a:xfrm>
                <a:off x="8769220" y="4416644"/>
                <a:ext cx="1170397" cy="651933"/>
              </a:xfrm>
              <a:prstGeom prst="roundRect">
                <a:avLst/>
              </a:prstGeom>
              <a:noFill/>
              <a:ln w="19050"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</a:rPr>
                  <a:t>Predicted price: 170,000</a:t>
                </a:r>
              </a:p>
            </p:txBody>
          </p:sp>
          <p:sp>
            <p:nvSpPr>
              <p:cNvPr id="53" name="Rectangle: Rounded Corners 52">
                <a:extLst>
                  <a:ext uri="{FF2B5EF4-FFF2-40B4-BE49-F238E27FC236}">
                    <a16:creationId xmlns:a16="http://schemas.microsoft.com/office/drawing/2014/main" id="{F61F5E55-EA07-453D-8173-9B0FECF5C6ED}"/>
                  </a:ext>
                </a:extLst>
              </p:cNvPr>
              <p:cNvSpPr/>
              <p:nvPr/>
            </p:nvSpPr>
            <p:spPr>
              <a:xfrm>
                <a:off x="10649815" y="4385599"/>
                <a:ext cx="1170397" cy="651933"/>
              </a:xfrm>
              <a:prstGeom prst="roundRect">
                <a:avLst/>
              </a:prstGeom>
              <a:noFill/>
              <a:ln w="19050"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</a:rPr>
                  <a:t>Predicted price: 230,000</a:t>
                </a:r>
              </a:p>
            </p:txBody>
          </p: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15B275EA-2B31-49C6-B5D2-EAD4E7A78732}"/>
                  </a:ext>
                </a:extLst>
              </p:cNvPr>
              <p:cNvCxnSpPr>
                <a:stCxn id="46" idx="2"/>
                <a:endCxn id="48" idx="0"/>
              </p:cNvCxnSpPr>
              <p:nvPr/>
            </p:nvCxnSpPr>
            <p:spPr>
              <a:xfrm flipH="1">
                <a:off x="6608565" y="2263216"/>
                <a:ext cx="1600497" cy="89941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CF77272C-23ED-4E83-B2C3-986064D7ACC7}"/>
                  </a:ext>
                </a:extLst>
              </p:cNvPr>
              <p:cNvCxnSpPr>
                <a:cxnSpLocks/>
                <a:stCxn id="46" idx="2"/>
                <a:endCxn id="49" idx="0"/>
              </p:cNvCxnSpPr>
              <p:nvPr/>
            </p:nvCxnSpPr>
            <p:spPr>
              <a:xfrm>
                <a:off x="8209062" y="2263216"/>
                <a:ext cx="1815801" cy="87833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8C6F50E3-82FD-416B-8A43-824FE73F7166}"/>
                  </a:ext>
                </a:extLst>
              </p:cNvPr>
              <p:cNvCxnSpPr>
                <a:cxnSpLocks/>
                <a:stCxn id="48" idx="2"/>
                <a:endCxn id="50" idx="0"/>
              </p:cNvCxnSpPr>
              <p:nvPr/>
            </p:nvCxnSpPr>
            <p:spPr>
              <a:xfrm flipH="1">
                <a:off x="5593231" y="3814562"/>
                <a:ext cx="1015334" cy="66417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>
                <a:extLst>
                  <a:ext uri="{FF2B5EF4-FFF2-40B4-BE49-F238E27FC236}">
                    <a16:creationId xmlns:a16="http://schemas.microsoft.com/office/drawing/2014/main" id="{379E22C7-FFDC-410D-9BC2-615FE2A66EDE}"/>
                  </a:ext>
                </a:extLst>
              </p:cNvPr>
              <p:cNvCxnSpPr>
                <a:cxnSpLocks/>
                <a:stCxn id="48" idx="2"/>
                <a:endCxn id="51" idx="0"/>
              </p:cNvCxnSpPr>
              <p:nvPr/>
            </p:nvCxnSpPr>
            <p:spPr>
              <a:xfrm>
                <a:off x="6608565" y="3814562"/>
                <a:ext cx="865260" cy="63312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1625C3FE-467F-4683-9A65-0102B87C3925}"/>
                  </a:ext>
                </a:extLst>
              </p:cNvPr>
              <p:cNvCxnSpPr>
                <a:cxnSpLocks/>
                <a:stCxn id="49" idx="2"/>
                <a:endCxn id="52" idx="0"/>
              </p:cNvCxnSpPr>
              <p:nvPr/>
            </p:nvCxnSpPr>
            <p:spPr>
              <a:xfrm flipH="1">
                <a:off x="9354419" y="3793485"/>
                <a:ext cx="670444" cy="6231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>
                <a:extLst>
                  <a:ext uri="{FF2B5EF4-FFF2-40B4-BE49-F238E27FC236}">
                    <a16:creationId xmlns:a16="http://schemas.microsoft.com/office/drawing/2014/main" id="{A4BE2355-C8D4-4E20-AD10-E1E7F224BBD6}"/>
                  </a:ext>
                </a:extLst>
              </p:cNvPr>
              <p:cNvCxnSpPr>
                <a:cxnSpLocks/>
                <a:stCxn id="49" idx="2"/>
                <a:endCxn id="53" idx="0"/>
              </p:cNvCxnSpPr>
              <p:nvPr/>
            </p:nvCxnSpPr>
            <p:spPr>
              <a:xfrm>
                <a:off x="10024863" y="3793485"/>
                <a:ext cx="1210151" cy="59211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28B4015D-C21B-4FF7-B66E-7C45A73EC945}"/>
                  </a:ext>
                </a:extLst>
              </p:cNvPr>
              <p:cNvSpPr txBox="1"/>
              <p:nvPr/>
            </p:nvSpPr>
            <p:spPr>
              <a:xfrm>
                <a:off x="6888626" y="2627590"/>
                <a:ext cx="32092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Y</a:t>
                </a:r>
                <a:endParaRPr lang="en-US" b="1" dirty="0"/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F81F19D9-81D4-4026-9A0A-593A8ECB3F06}"/>
                  </a:ext>
                </a:extLst>
              </p:cNvPr>
              <p:cNvSpPr txBox="1"/>
              <p:nvPr/>
            </p:nvSpPr>
            <p:spPr>
              <a:xfrm>
                <a:off x="5702445" y="3983490"/>
                <a:ext cx="33214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Y</a:t>
                </a:r>
                <a:endParaRPr lang="en-US" b="1" dirty="0"/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0B1B2C6F-BF82-4D76-A4CA-B5145805E854}"/>
                  </a:ext>
                </a:extLst>
              </p:cNvPr>
              <p:cNvSpPr txBox="1"/>
              <p:nvPr/>
            </p:nvSpPr>
            <p:spPr>
              <a:xfrm>
                <a:off x="9341397" y="3935787"/>
                <a:ext cx="32092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Y</a:t>
                </a:r>
                <a:endParaRPr lang="en-US" b="1" dirty="0"/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8EC28330-82D5-4E7F-A4A6-61FEBC67D59C}"/>
                  </a:ext>
                </a:extLst>
              </p:cNvPr>
              <p:cNvSpPr txBox="1"/>
              <p:nvPr/>
            </p:nvSpPr>
            <p:spPr>
              <a:xfrm>
                <a:off x="9356441" y="2660696"/>
                <a:ext cx="33214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N</a:t>
                </a:r>
                <a:endParaRPr lang="en-US" b="1" dirty="0"/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5A2288E5-7B15-4074-9293-ED91EFB77CB8}"/>
                  </a:ext>
                </a:extLst>
              </p:cNvPr>
              <p:cNvSpPr txBox="1"/>
              <p:nvPr/>
            </p:nvSpPr>
            <p:spPr>
              <a:xfrm>
                <a:off x="7141717" y="3971251"/>
                <a:ext cx="33214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N</a:t>
                </a:r>
                <a:endParaRPr lang="en-US" b="1" dirty="0"/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A13CC20A-32FE-4E17-9547-6C6511C5D97E}"/>
                  </a:ext>
                </a:extLst>
              </p:cNvPr>
              <p:cNvSpPr txBox="1"/>
              <p:nvPr/>
            </p:nvSpPr>
            <p:spPr>
              <a:xfrm>
                <a:off x="10738383" y="3901600"/>
                <a:ext cx="33214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N</a:t>
                </a:r>
                <a:endParaRPr lang="en-US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894099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Decision Tree – training data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F7FE1AF1-2F92-4BCC-85BB-315C27E94FB4}"/>
              </a:ext>
            </a:extLst>
          </p:cNvPr>
          <p:cNvSpPr/>
          <p:nvPr/>
        </p:nvSpPr>
        <p:spPr>
          <a:xfrm>
            <a:off x="1264262" y="1713576"/>
            <a:ext cx="1939528" cy="651933"/>
          </a:xfrm>
          <a:prstGeom prst="roundRect">
            <a:avLst/>
          </a:prstGeom>
          <a:noFill/>
          <a:ln w="1905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House median age &lt; 45 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FBC96B1F-E945-466B-910C-08CEE095B396}"/>
              </a:ext>
            </a:extLst>
          </p:cNvPr>
          <p:cNvSpPr/>
          <p:nvPr/>
        </p:nvSpPr>
        <p:spPr>
          <a:xfrm>
            <a:off x="3007988" y="2863984"/>
            <a:ext cx="1939528" cy="651933"/>
          </a:xfrm>
          <a:prstGeom prst="roundRect">
            <a:avLst/>
          </a:prstGeom>
          <a:noFill/>
          <a:ln w="1905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Is it next to Bay?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24A2E080-9E53-4CC5-934A-EA58F74F1191}"/>
              </a:ext>
            </a:extLst>
          </p:cNvPr>
          <p:cNvSpPr/>
          <p:nvPr/>
        </p:nvSpPr>
        <p:spPr>
          <a:xfrm>
            <a:off x="4445112" y="4077342"/>
            <a:ext cx="1939528" cy="651933"/>
          </a:xfrm>
          <a:prstGeom prst="roundRect">
            <a:avLst/>
          </a:prstGeom>
          <a:noFill/>
          <a:ln w="1905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Is it next to Ocean?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0EB6C066-E42A-42FC-B5E8-638765B29FCA}"/>
              </a:ext>
            </a:extLst>
          </p:cNvPr>
          <p:cNvSpPr/>
          <p:nvPr/>
        </p:nvSpPr>
        <p:spPr>
          <a:xfrm>
            <a:off x="2618591" y="4080300"/>
            <a:ext cx="1170397" cy="651933"/>
          </a:xfrm>
          <a:prstGeom prst="roundRect">
            <a:avLst/>
          </a:prstGeom>
          <a:noFill/>
          <a:ln w="1905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Predicted price: $140,000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861C7995-528D-4BF9-94FB-A3E3150B7C91}"/>
              </a:ext>
            </a:extLst>
          </p:cNvPr>
          <p:cNvSpPr/>
          <p:nvPr/>
        </p:nvSpPr>
        <p:spPr>
          <a:xfrm>
            <a:off x="3735641" y="5113784"/>
            <a:ext cx="1170397" cy="651933"/>
          </a:xfrm>
          <a:prstGeom prst="roundRect">
            <a:avLst/>
          </a:prstGeom>
          <a:noFill/>
          <a:ln w="1905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Predicted price: 170,000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75D7E5B7-EFB3-4952-AD61-ADE9FF320ACE}"/>
              </a:ext>
            </a:extLst>
          </p:cNvPr>
          <p:cNvSpPr/>
          <p:nvPr/>
        </p:nvSpPr>
        <p:spPr>
          <a:xfrm>
            <a:off x="6700765" y="5334661"/>
            <a:ext cx="1170397" cy="651933"/>
          </a:xfrm>
          <a:prstGeom prst="roundRect">
            <a:avLst/>
          </a:prstGeom>
          <a:noFill/>
          <a:ln w="1905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Predicted price: 230,000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3B7980C-98A6-4D07-8B4C-2D95388AF901}"/>
              </a:ext>
            </a:extLst>
          </p:cNvPr>
          <p:cNvCxnSpPr>
            <a:cxnSpLocks/>
            <a:stCxn id="26" idx="2"/>
            <a:endCxn id="27" idx="0"/>
          </p:cNvCxnSpPr>
          <p:nvPr/>
        </p:nvCxnSpPr>
        <p:spPr>
          <a:xfrm>
            <a:off x="2234026" y="2365509"/>
            <a:ext cx="1743726" cy="4984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6196BD4-D57E-47FB-80FD-7306307C1EB4}"/>
              </a:ext>
            </a:extLst>
          </p:cNvPr>
          <p:cNvCxnSpPr>
            <a:cxnSpLocks/>
            <a:endCxn id="28" idx="0"/>
          </p:cNvCxnSpPr>
          <p:nvPr/>
        </p:nvCxnSpPr>
        <p:spPr>
          <a:xfrm>
            <a:off x="4015116" y="3517685"/>
            <a:ext cx="1399760" cy="5596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47C5028-68FF-473E-A3AF-8BDE606DC266}"/>
              </a:ext>
            </a:extLst>
          </p:cNvPr>
          <p:cNvCxnSpPr>
            <a:cxnSpLocks/>
            <a:stCxn id="27" idx="2"/>
            <a:endCxn id="29" idx="0"/>
          </p:cNvCxnSpPr>
          <p:nvPr/>
        </p:nvCxnSpPr>
        <p:spPr>
          <a:xfrm flipH="1">
            <a:off x="3203790" y="3515917"/>
            <a:ext cx="773962" cy="5643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B500306-2899-4E75-ABA9-951D7432296A}"/>
              </a:ext>
            </a:extLst>
          </p:cNvPr>
          <p:cNvCxnSpPr>
            <a:cxnSpLocks/>
            <a:stCxn id="28" idx="2"/>
          </p:cNvCxnSpPr>
          <p:nvPr/>
        </p:nvCxnSpPr>
        <p:spPr>
          <a:xfrm flipH="1">
            <a:off x="4320840" y="4729275"/>
            <a:ext cx="1094036" cy="3452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548294E-ED6A-498A-8397-DB2DE9AC39F9}"/>
              </a:ext>
            </a:extLst>
          </p:cNvPr>
          <p:cNvCxnSpPr>
            <a:cxnSpLocks/>
            <a:stCxn id="28" idx="2"/>
            <a:endCxn id="32" idx="0"/>
          </p:cNvCxnSpPr>
          <p:nvPr/>
        </p:nvCxnSpPr>
        <p:spPr>
          <a:xfrm>
            <a:off x="5414876" y="4729275"/>
            <a:ext cx="1871088" cy="6053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08766992-0038-4062-974B-322D2AED2913}"/>
              </a:ext>
            </a:extLst>
          </p:cNvPr>
          <p:cNvSpPr txBox="1"/>
          <p:nvPr/>
        </p:nvSpPr>
        <p:spPr>
          <a:xfrm>
            <a:off x="3070989" y="2334744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Y</a:t>
            </a:r>
            <a:endParaRPr lang="en-US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A34AC70-B4A8-45D8-B19C-666B3E189A80}"/>
              </a:ext>
            </a:extLst>
          </p:cNvPr>
          <p:cNvSpPr txBox="1"/>
          <p:nvPr/>
        </p:nvSpPr>
        <p:spPr>
          <a:xfrm>
            <a:off x="1460395" y="2478423"/>
            <a:ext cx="8183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N</a:t>
            </a:r>
            <a:endParaRPr lang="en-US" b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4A28091-AF88-44DD-B0E5-8ACBEAC869E7}"/>
              </a:ext>
            </a:extLst>
          </p:cNvPr>
          <p:cNvSpPr txBox="1"/>
          <p:nvPr/>
        </p:nvSpPr>
        <p:spPr>
          <a:xfrm>
            <a:off x="4535716" y="4689969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N</a:t>
            </a:r>
            <a:endParaRPr lang="en-US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B082F9F-2F72-4824-927C-B80C4E468A69}"/>
              </a:ext>
            </a:extLst>
          </p:cNvPr>
          <p:cNvSpPr txBox="1"/>
          <p:nvPr/>
        </p:nvSpPr>
        <p:spPr>
          <a:xfrm>
            <a:off x="3166426" y="3581825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Y</a:t>
            </a:r>
            <a:endParaRPr lang="en-US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E2E2840-4228-407C-BE68-05F7B63FFFAD}"/>
              </a:ext>
            </a:extLst>
          </p:cNvPr>
          <p:cNvSpPr txBox="1"/>
          <p:nvPr/>
        </p:nvSpPr>
        <p:spPr>
          <a:xfrm>
            <a:off x="4787055" y="3526514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N</a:t>
            </a:r>
            <a:endParaRPr lang="en-US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E421A43-60B6-4975-BA7A-FE79444D4E43}"/>
              </a:ext>
            </a:extLst>
          </p:cNvPr>
          <p:cNvSpPr txBox="1"/>
          <p:nvPr/>
        </p:nvSpPr>
        <p:spPr>
          <a:xfrm>
            <a:off x="6384640" y="4775230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Y</a:t>
            </a:r>
            <a:endParaRPr lang="en-US" b="1" dirty="0"/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FC5CF1A6-4A89-4795-9184-A9801C23EACB}"/>
              </a:ext>
            </a:extLst>
          </p:cNvPr>
          <p:cNvSpPr/>
          <p:nvPr/>
        </p:nvSpPr>
        <p:spPr>
          <a:xfrm>
            <a:off x="919558" y="2929892"/>
            <a:ext cx="1170397" cy="651933"/>
          </a:xfrm>
          <a:prstGeom prst="roundRect">
            <a:avLst/>
          </a:prstGeom>
          <a:noFill/>
          <a:ln w="1905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Predicted price: $140,000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37B4DEA-D7AE-4383-AC16-48C983408364}"/>
              </a:ext>
            </a:extLst>
          </p:cNvPr>
          <p:cNvCxnSpPr>
            <a:cxnSpLocks/>
            <a:endCxn id="54" idx="0"/>
          </p:cNvCxnSpPr>
          <p:nvPr/>
        </p:nvCxnSpPr>
        <p:spPr>
          <a:xfrm flipH="1">
            <a:off x="1504757" y="2365509"/>
            <a:ext cx="773962" cy="5643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B434F849-EB86-4249-A22B-5AE50554BA3B}"/>
              </a:ext>
            </a:extLst>
          </p:cNvPr>
          <p:cNvSpPr txBox="1"/>
          <p:nvPr/>
        </p:nvSpPr>
        <p:spPr>
          <a:xfrm flipH="1">
            <a:off x="8500289" y="4455026"/>
            <a:ext cx="3118554" cy="70788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Same training data, Different Decision Tree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78770CA-4245-877C-781B-A2C9E4E057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7310633"/>
              </p:ext>
            </p:extLst>
          </p:nvPr>
        </p:nvGraphicFramePr>
        <p:xfrm>
          <a:off x="5864086" y="1523339"/>
          <a:ext cx="5727279" cy="19802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895">
                  <a:extLst>
                    <a:ext uri="{9D8B030D-6E8A-4147-A177-3AD203B41FA5}">
                      <a16:colId xmlns:a16="http://schemas.microsoft.com/office/drawing/2014/main" val="1190371758"/>
                    </a:ext>
                  </a:extLst>
                </a:gridCol>
                <a:gridCol w="1239648">
                  <a:extLst>
                    <a:ext uri="{9D8B030D-6E8A-4147-A177-3AD203B41FA5}">
                      <a16:colId xmlns:a16="http://schemas.microsoft.com/office/drawing/2014/main" val="1997368196"/>
                    </a:ext>
                  </a:extLst>
                </a:gridCol>
                <a:gridCol w="854149">
                  <a:extLst>
                    <a:ext uri="{9D8B030D-6E8A-4147-A177-3AD203B41FA5}">
                      <a16:colId xmlns:a16="http://schemas.microsoft.com/office/drawing/2014/main" val="2965102608"/>
                    </a:ext>
                  </a:extLst>
                </a:gridCol>
                <a:gridCol w="1207079">
                  <a:extLst>
                    <a:ext uri="{9D8B030D-6E8A-4147-A177-3AD203B41FA5}">
                      <a16:colId xmlns:a16="http://schemas.microsoft.com/office/drawing/2014/main" val="374647292"/>
                    </a:ext>
                  </a:extLst>
                </a:gridCol>
                <a:gridCol w="1168962">
                  <a:extLst>
                    <a:ext uri="{9D8B030D-6E8A-4147-A177-3AD203B41FA5}">
                      <a16:colId xmlns:a16="http://schemas.microsoft.com/office/drawing/2014/main" val="1134094558"/>
                    </a:ext>
                  </a:extLst>
                </a:gridCol>
                <a:gridCol w="954546">
                  <a:extLst>
                    <a:ext uri="{9D8B030D-6E8A-4147-A177-3AD203B41FA5}">
                      <a16:colId xmlns:a16="http://schemas.microsoft.com/office/drawing/2014/main" val="551863053"/>
                    </a:ext>
                  </a:extLst>
                </a:gridCol>
              </a:tblGrid>
              <a:tr h="396041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ID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house_median</a:t>
                      </a:r>
                    </a:p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Age (yrs)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Total_rooms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Total_bedrooms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Ocean_proximity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Median House </a:t>
                      </a:r>
                    </a:p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Value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84594022"/>
                  </a:ext>
                </a:extLst>
              </a:tr>
              <a:tr h="396041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60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Near bay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180k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21256081"/>
                  </a:ext>
                </a:extLst>
              </a:tr>
              <a:tr h="396041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40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Near ocean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250k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113619771"/>
                  </a:ext>
                </a:extLst>
              </a:tr>
              <a:tr h="396041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65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Near bay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170k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248080489"/>
                  </a:ext>
                </a:extLst>
              </a:tr>
              <a:tr h="396041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83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Inland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140k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7065220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65548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Decision Tree – training data</a:t>
            </a:r>
            <a:endParaRPr sz="4000" b="1" dirty="0">
              <a:solidFill>
                <a:srgbClr val="E46102"/>
              </a:solidFill>
            </a:endParaRP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F16F0FDD-0963-4256-9E57-019C27026F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9367387"/>
              </p:ext>
            </p:extLst>
          </p:nvPr>
        </p:nvGraphicFramePr>
        <p:xfrm>
          <a:off x="1089212" y="1523339"/>
          <a:ext cx="10092310" cy="3369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529">
                  <a:extLst>
                    <a:ext uri="{9D8B030D-6E8A-4147-A177-3AD203B41FA5}">
                      <a16:colId xmlns:a16="http://schemas.microsoft.com/office/drawing/2014/main" val="1190371758"/>
                    </a:ext>
                  </a:extLst>
                </a:gridCol>
                <a:gridCol w="1709659">
                  <a:extLst>
                    <a:ext uri="{9D8B030D-6E8A-4147-A177-3AD203B41FA5}">
                      <a16:colId xmlns:a16="http://schemas.microsoft.com/office/drawing/2014/main" val="1997368196"/>
                    </a:ext>
                  </a:extLst>
                </a:gridCol>
                <a:gridCol w="1505136">
                  <a:extLst>
                    <a:ext uri="{9D8B030D-6E8A-4147-A177-3AD203B41FA5}">
                      <a16:colId xmlns:a16="http://schemas.microsoft.com/office/drawing/2014/main" val="2965102608"/>
                    </a:ext>
                  </a:extLst>
                </a:gridCol>
                <a:gridCol w="2127050">
                  <a:extLst>
                    <a:ext uri="{9D8B030D-6E8A-4147-A177-3AD203B41FA5}">
                      <a16:colId xmlns:a16="http://schemas.microsoft.com/office/drawing/2014/main" val="374647292"/>
                    </a:ext>
                  </a:extLst>
                </a:gridCol>
                <a:gridCol w="2059884">
                  <a:extLst>
                    <a:ext uri="{9D8B030D-6E8A-4147-A177-3AD203B41FA5}">
                      <a16:colId xmlns:a16="http://schemas.microsoft.com/office/drawing/2014/main" val="1134094558"/>
                    </a:ext>
                  </a:extLst>
                </a:gridCol>
                <a:gridCol w="1682052">
                  <a:extLst>
                    <a:ext uri="{9D8B030D-6E8A-4147-A177-3AD203B41FA5}">
                      <a16:colId xmlns:a16="http://schemas.microsoft.com/office/drawing/2014/main" val="551863053"/>
                    </a:ext>
                  </a:extLst>
                </a:gridCol>
              </a:tblGrid>
              <a:tr h="6739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house_median</a:t>
                      </a:r>
                    </a:p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Age (yrs)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Total_rooms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Total_bedrooms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Ocean_proximity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Median House </a:t>
                      </a:r>
                    </a:p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Value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4594022"/>
                  </a:ext>
                </a:extLst>
              </a:tr>
              <a:tr h="673956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Near bay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180k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256081"/>
                  </a:ext>
                </a:extLst>
              </a:tr>
              <a:tr h="673956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Near ocean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250k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3619771"/>
                  </a:ext>
                </a:extLst>
              </a:tr>
              <a:tr h="673956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Near bay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170k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8080489"/>
                  </a:ext>
                </a:extLst>
              </a:tr>
              <a:tr h="673956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Inland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140k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6522073"/>
                  </a:ext>
                </a:extLst>
              </a:tr>
            </a:tbl>
          </a:graphicData>
        </a:graphic>
      </p:graphicFrame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id="{6FEB8AFC-57CB-42AE-BBE9-0E7A84EADA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2111465"/>
              </p:ext>
            </p:extLst>
          </p:nvPr>
        </p:nvGraphicFramePr>
        <p:xfrm>
          <a:off x="1089212" y="5036351"/>
          <a:ext cx="10092311" cy="5791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021976">
                  <a:extLst>
                    <a:ext uri="{9D8B030D-6E8A-4147-A177-3AD203B41FA5}">
                      <a16:colId xmlns:a16="http://schemas.microsoft.com/office/drawing/2014/main" val="2687690570"/>
                    </a:ext>
                  </a:extLst>
                </a:gridCol>
                <a:gridCol w="1688420">
                  <a:extLst>
                    <a:ext uri="{9D8B030D-6E8A-4147-A177-3AD203B41FA5}">
                      <a16:colId xmlns:a16="http://schemas.microsoft.com/office/drawing/2014/main" val="1316008727"/>
                    </a:ext>
                  </a:extLst>
                </a:gridCol>
                <a:gridCol w="1510646">
                  <a:extLst>
                    <a:ext uri="{9D8B030D-6E8A-4147-A177-3AD203B41FA5}">
                      <a16:colId xmlns:a16="http://schemas.microsoft.com/office/drawing/2014/main" val="1706091035"/>
                    </a:ext>
                  </a:extLst>
                </a:gridCol>
                <a:gridCol w="2081679">
                  <a:extLst>
                    <a:ext uri="{9D8B030D-6E8A-4147-A177-3AD203B41FA5}">
                      <a16:colId xmlns:a16="http://schemas.microsoft.com/office/drawing/2014/main" val="105002188"/>
                    </a:ext>
                  </a:extLst>
                </a:gridCol>
                <a:gridCol w="2055724">
                  <a:extLst>
                    <a:ext uri="{9D8B030D-6E8A-4147-A177-3AD203B41FA5}">
                      <a16:colId xmlns:a16="http://schemas.microsoft.com/office/drawing/2014/main" val="460825068"/>
                    </a:ext>
                  </a:extLst>
                </a:gridCol>
                <a:gridCol w="1733866">
                  <a:extLst>
                    <a:ext uri="{9D8B030D-6E8A-4147-A177-3AD203B41FA5}">
                      <a16:colId xmlns:a16="http://schemas.microsoft.com/office/drawing/2014/main" val="42832793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dTypes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continuous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095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continuous</a:t>
                      </a:r>
                    </a:p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095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continuous</a:t>
                      </a:r>
                    </a:p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categorical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prediction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7431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29446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Decision Tree – training data</a:t>
            </a:r>
            <a:endParaRPr sz="4000" b="1" dirty="0">
              <a:solidFill>
                <a:srgbClr val="E46102"/>
              </a:solidFill>
            </a:endParaRP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F16F0FDD-0963-4256-9E57-019C27026F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0441443"/>
              </p:ext>
            </p:extLst>
          </p:nvPr>
        </p:nvGraphicFramePr>
        <p:xfrm>
          <a:off x="1584738" y="1523339"/>
          <a:ext cx="9596784" cy="3369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1019">
                  <a:extLst>
                    <a:ext uri="{9D8B030D-6E8A-4147-A177-3AD203B41FA5}">
                      <a16:colId xmlns:a16="http://schemas.microsoft.com/office/drawing/2014/main" val="1190371758"/>
                    </a:ext>
                  </a:extLst>
                </a:gridCol>
                <a:gridCol w="1843708">
                  <a:extLst>
                    <a:ext uri="{9D8B030D-6E8A-4147-A177-3AD203B41FA5}">
                      <a16:colId xmlns:a16="http://schemas.microsoft.com/office/drawing/2014/main" val="1997368196"/>
                    </a:ext>
                  </a:extLst>
                </a:gridCol>
                <a:gridCol w="1431235">
                  <a:extLst>
                    <a:ext uri="{9D8B030D-6E8A-4147-A177-3AD203B41FA5}">
                      <a16:colId xmlns:a16="http://schemas.microsoft.com/office/drawing/2014/main" val="2965102608"/>
                    </a:ext>
                  </a:extLst>
                </a:gridCol>
                <a:gridCol w="2022613">
                  <a:extLst>
                    <a:ext uri="{9D8B030D-6E8A-4147-A177-3AD203B41FA5}">
                      <a16:colId xmlns:a16="http://schemas.microsoft.com/office/drawing/2014/main" val="374647292"/>
                    </a:ext>
                  </a:extLst>
                </a:gridCol>
                <a:gridCol w="1958745">
                  <a:extLst>
                    <a:ext uri="{9D8B030D-6E8A-4147-A177-3AD203B41FA5}">
                      <a16:colId xmlns:a16="http://schemas.microsoft.com/office/drawing/2014/main" val="1134094558"/>
                    </a:ext>
                  </a:extLst>
                </a:gridCol>
                <a:gridCol w="1599464">
                  <a:extLst>
                    <a:ext uri="{9D8B030D-6E8A-4147-A177-3AD203B41FA5}">
                      <a16:colId xmlns:a16="http://schemas.microsoft.com/office/drawing/2014/main" val="551863053"/>
                    </a:ext>
                  </a:extLst>
                </a:gridCol>
              </a:tblGrid>
              <a:tr h="6739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ID</a:t>
                      </a:r>
                    </a:p>
                  </a:txBody>
                  <a:tcPr anchor="ctr">
                    <a:solidFill>
                      <a:srgbClr val="D95E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house_median</a:t>
                      </a:r>
                    </a:p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Age (yrs)</a:t>
                      </a:r>
                    </a:p>
                  </a:txBody>
                  <a:tcPr anchor="ctr">
                    <a:solidFill>
                      <a:srgbClr val="D95E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Total_rooms</a:t>
                      </a:r>
                    </a:p>
                  </a:txBody>
                  <a:tcPr anchor="ctr">
                    <a:solidFill>
                      <a:srgbClr val="D95E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Total_bedrooms</a:t>
                      </a:r>
                    </a:p>
                  </a:txBody>
                  <a:tcPr anchor="ctr">
                    <a:solidFill>
                      <a:srgbClr val="D95E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Ocean_proximity</a:t>
                      </a:r>
                    </a:p>
                  </a:txBody>
                  <a:tcPr anchor="ctr">
                    <a:solidFill>
                      <a:srgbClr val="D95E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Median House </a:t>
                      </a:r>
                    </a:p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Value</a:t>
                      </a:r>
                    </a:p>
                  </a:txBody>
                  <a:tcPr anchor="ctr">
                    <a:solidFill>
                      <a:srgbClr val="D95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4594022"/>
                  </a:ext>
                </a:extLst>
              </a:tr>
              <a:tr h="673956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Near bay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180k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256081"/>
                  </a:ext>
                </a:extLst>
              </a:tr>
              <a:tr h="673956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Near ocean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250k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3619771"/>
                  </a:ext>
                </a:extLst>
              </a:tr>
              <a:tr h="673956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Near bay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170k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8080489"/>
                  </a:ext>
                </a:extLst>
              </a:tr>
              <a:tr h="673956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Inland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140k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6522073"/>
                  </a:ext>
                </a:extLst>
              </a:tr>
            </a:tbl>
          </a:graphicData>
        </a:graphic>
      </p:graphicFrame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id="{6FEB8AFC-57CB-42AE-BBE9-0E7A84EADA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2449191"/>
              </p:ext>
            </p:extLst>
          </p:nvPr>
        </p:nvGraphicFramePr>
        <p:xfrm>
          <a:off x="1584738" y="5036351"/>
          <a:ext cx="9596784" cy="5181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60745">
                  <a:extLst>
                    <a:ext uri="{9D8B030D-6E8A-4147-A177-3AD203B41FA5}">
                      <a16:colId xmlns:a16="http://schemas.microsoft.com/office/drawing/2014/main" val="2687690570"/>
                    </a:ext>
                  </a:extLst>
                </a:gridCol>
                <a:gridCol w="1816572">
                  <a:extLst>
                    <a:ext uri="{9D8B030D-6E8A-4147-A177-3AD203B41FA5}">
                      <a16:colId xmlns:a16="http://schemas.microsoft.com/office/drawing/2014/main" val="1316008727"/>
                    </a:ext>
                  </a:extLst>
                </a:gridCol>
                <a:gridCol w="1436474">
                  <a:extLst>
                    <a:ext uri="{9D8B030D-6E8A-4147-A177-3AD203B41FA5}">
                      <a16:colId xmlns:a16="http://schemas.microsoft.com/office/drawing/2014/main" val="1706091035"/>
                    </a:ext>
                  </a:extLst>
                </a:gridCol>
                <a:gridCol w="1979470">
                  <a:extLst>
                    <a:ext uri="{9D8B030D-6E8A-4147-A177-3AD203B41FA5}">
                      <a16:colId xmlns:a16="http://schemas.microsoft.com/office/drawing/2014/main" val="105002188"/>
                    </a:ext>
                  </a:extLst>
                </a:gridCol>
                <a:gridCol w="1954789">
                  <a:extLst>
                    <a:ext uri="{9D8B030D-6E8A-4147-A177-3AD203B41FA5}">
                      <a16:colId xmlns:a16="http://schemas.microsoft.com/office/drawing/2014/main" val="460825068"/>
                    </a:ext>
                  </a:extLst>
                </a:gridCol>
                <a:gridCol w="1648734">
                  <a:extLst>
                    <a:ext uri="{9D8B030D-6E8A-4147-A177-3AD203B41FA5}">
                      <a16:colId xmlns:a16="http://schemas.microsoft.com/office/drawing/2014/main" val="42832793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numerical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095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numerical</a:t>
                      </a:r>
                    </a:p>
                    <a:p>
                      <a:pPr algn="ctr"/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095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numerical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categorical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prediction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743108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8799CA07-D80D-45BF-8BA3-353633C754E9}"/>
              </a:ext>
            </a:extLst>
          </p:cNvPr>
          <p:cNvSpPr txBox="1"/>
          <p:nvPr/>
        </p:nvSpPr>
        <p:spPr>
          <a:xfrm>
            <a:off x="2246242" y="5874026"/>
            <a:ext cx="8671891" cy="36933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/>
              <a:t>Decision Trees can handle both numerical and categorical data </a:t>
            </a:r>
          </a:p>
        </p:txBody>
      </p:sp>
    </p:spTree>
    <p:extLst>
      <p:ext uri="{BB962C8B-B14F-4D97-AF65-F5344CB8AC3E}">
        <p14:creationId xmlns:p14="http://schemas.microsoft.com/office/powerpoint/2010/main" val="35440023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Decision Tree – test data</a:t>
            </a:r>
            <a:endParaRPr sz="4000" b="1" dirty="0">
              <a:solidFill>
                <a:srgbClr val="E46102"/>
              </a:solidFill>
            </a:endParaRP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F16F0FDD-0963-4256-9E57-019C27026F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5345047"/>
              </p:ext>
            </p:extLst>
          </p:nvPr>
        </p:nvGraphicFramePr>
        <p:xfrm>
          <a:off x="1346199" y="2308531"/>
          <a:ext cx="9596784" cy="13479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1019">
                  <a:extLst>
                    <a:ext uri="{9D8B030D-6E8A-4147-A177-3AD203B41FA5}">
                      <a16:colId xmlns:a16="http://schemas.microsoft.com/office/drawing/2014/main" val="1190371758"/>
                    </a:ext>
                  </a:extLst>
                </a:gridCol>
                <a:gridCol w="1843708">
                  <a:extLst>
                    <a:ext uri="{9D8B030D-6E8A-4147-A177-3AD203B41FA5}">
                      <a16:colId xmlns:a16="http://schemas.microsoft.com/office/drawing/2014/main" val="1997368196"/>
                    </a:ext>
                  </a:extLst>
                </a:gridCol>
                <a:gridCol w="1431235">
                  <a:extLst>
                    <a:ext uri="{9D8B030D-6E8A-4147-A177-3AD203B41FA5}">
                      <a16:colId xmlns:a16="http://schemas.microsoft.com/office/drawing/2014/main" val="2965102608"/>
                    </a:ext>
                  </a:extLst>
                </a:gridCol>
                <a:gridCol w="2022613">
                  <a:extLst>
                    <a:ext uri="{9D8B030D-6E8A-4147-A177-3AD203B41FA5}">
                      <a16:colId xmlns:a16="http://schemas.microsoft.com/office/drawing/2014/main" val="374647292"/>
                    </a:ext>
                  </a:extLst>
                </a:gridCol>
                <a:gridCol w="1958745">
                  <a:extLst>
                    <a:ext uri="{9D8B030D-6E8A-4147-A177-3AD203B41FA5}">
                      <a16:colId xmlns:a16="http://schemas.microsoft.com/office/drawing/2014/main" val="1134094558"/>
                    </a:ext>
                  </a:extLst>
                </a:gridCol>
                <a:gridCol w="1599464">
                  <a:extLst>
                    <a:ext uri="{9D8B030D-6E8A-4147-A177-3AD203B41FA5}">
                      <a16:colId xmlns:a16="http://schemas.microsoft.com/office/drawing/2014/main" val="551863053"/>
                    </a:ext>
                  </a:extLst>
                </a:gridCol>
              </a:tblGrid>
              <a:tr h="6739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house_median</a:t>
                      </a:r>
                    </a:p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Age (yrs)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Total_rooms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Total_bedrooms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Ocean_proximity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Median House </a:t>
                      </a:r>
                    </a:p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Value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4594022"/>
                  </a:ext>
                </a:extLst>
              </a:tr>
              <a:tr h="673956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Near Ocean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???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2560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77334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Decision Tree – Test data</a:t>
            </a:r>
            <a:endParaRPr sz="4000" b="1" dirty="0">
              <a:solidFill>
                <a:srgbClr val="E46102"/>
              </a:solidFill>
            </a:endParaRP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F16F0FDD-0963-4256-9E57-019C27026F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0494128"/>
              </p:ext>
            </p:extLst>
          </p:nvPr>
        </p:nvGraphicFramePr>
        <p:xfrm>
          <a:off x="1445590" y="1389161"/>
          <a:ext cx="9596784" cy="13479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1019">
                  <a:extLst>
                    <a:ext uri="{9D8B030D-6E8A-4147-A177-3AD203B41FA5}">
                      <a16:colId xmlns:a16="http://schemas.microsoft.com/office/drawing/2014/main" val="1190371758"/>
                    </a:ext>
                  </a:extLst>
                </a:gridCol>
                <a:gridCol w="1843708">
                  <a:extLst>
                    <a:ext uri="{9D8B030D-6E8A-4147-A177-3AD203B41FA5}">
                      <a16:colId xmlns:a16="http://schemas.microsoft.com/office/drawing/2014/main" val="1997368196"/>
                    </a:ext>
                  </a:extLst>
                </a:gridCol>
                <a:gridCol w="1431235">
                  <a:extLst>
                    <a:ext uri="{9D8B030D-6E8A-4147-A177-3AD203B41FA5}">
                      <a16:colId xmlns:a16="http://schemas.microsoft.com/office/drawing/2014/main" val="2965102608"/>
                    </a:ext>
                  </a:extLst>
                </a:gridCol>
                <a:gridCol w="2022613">
                  <a:extLst>
                    <a:ext uri="{9D8B030D-6E8A-4147-A177-3AD203B41FA5}">
                      <a16:colId xmlns:a16="http://schemas.microsoft.com/office/drawing/2014/main" val="374647292"/>
                    </a:ext>
                  </a:extLst>
                </a:gridCol>
                <a:gridCol w="1958745">
                  <a:extLst>
                    <a:ext uri="{9D8B030D-6E8A-4147-A177-3AD203B41FA5}">
                      <a16:colId xmlns:a16="http://schemas.microsoft.com/office/drawing/2014/main" val="1134094558"/>
                    </a:ext>
                  </a:extLst>
                </a:gridCol>
                <a:gridCol w="1599464">
                  <a:extLst>
                    <a:ext uri="{9D8B030D-6E8A-4147-A177-3AD203B41FA5}">
                      <a16:colId xmlns:a16="http://schemas.microsoft.com/office/drawing/2014/main" val="551863053"/>
                    </a:ext>
                  </a:extLst>
                </a:gridCol>
              </a:tblGrid>
              <a:tr h="6739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house_median</a:t>
                      </a:r>
                    </a:p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Age (yrs)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Total_rooms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Total_bedrooms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Ocean_proximity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Median House </a:t>
                      </a:r>
                    </a:p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Value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4594022"/>
                  </a:ext>
                </a:extLst>
              </a:tr>
              <a:tr h="673956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Near Ocean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???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256081"/>
                  </a:ext>
                </a:extLst>
              </a:tr>
            </a:tbl>
          </a:graphicData>
        </a:graphic>
      </p:graphicFrame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26AB2E9-C32F-46CC-90C4-805787E6498C}"/>
              </a:ext>
            </a:extLst>
          </p:cNvPr>
          <p:cNvCxnSpPr>
            <a:cxnSpLocks/>
          </p:cNvCxnSpPr>
          <p:nvPr/>
        </p:nvCxnSpPr>
        <p:spPr>
          <a:xfrm flipH="1">
            <a:off x="8777325" y="3268775"/>
            <a:ext cx="1104062" cy="40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02C88BC-3C2E-4609-A2DF-4BB4066F753E}"/>
              </a:ext>
            </a:extLst>
          </p:cNvPr>
          <p:cNvSpPr txBox="1"/>
          <p:nvPr/>
        </p:nvSpPr>
        <p:spPr>
          <a:xfrm>
            <a:off x="9881386" y="3068633"/>
            <a:ext cx="22344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Start here (depth = 0)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7DDE70A-73C4-42C3-8AE1-2C41F61485A8}"/>
              </a:ext>
            </a:extLst>
          </p:cNvPr>
          <p:cNvSpPr txBox="1"/>
          <p:nvPr/>
        </p:nvSpPr>
        <p:spPr>
          <a:xfrm>
            <a:off x="9998765" y="3551000"/>
            <a:ext cx="9243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True!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078FB37-1445-4F65-B43A-2CA333A902C3}"/>
              </a:ext>
            </a:extLst>
          </p:cNvPr>
          <p:cNvSpPr txBox="1"/>
          <p:nvPr/>
        </p:nvSpPr>
        <p:spPr>
          <a:xfrm>
            <a:off x="9602910" y="4232672"/>
            <a:ext cx="21699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accent6">
                    <a:lumMod val="50000"/>
                  </a:schemeClr>
                </a:solidFill>
              </a:rPr>
              <a:t>Check this variable</a:t>
            </a:r>
          </a:p>
          <a:p>
            <a:r>
              <a:rPr lang="en-US" sz="1800" dirty="0">
                <a:solidFill>
                  <a:schemeClr val="accent6">
                    <a:lumMod val="50000"/>
                  </a:schemeClr>
                </a:solidFill>
              </a:rPr>
              <a:t>(depth = 1)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E4DE753-E29C-442B-8AE9-2A426BD13C1E}"/>
              </a:ext>
            </a:extLst>
          </p:cNvPr>
          <p:cNvCxnSpPr>
            <a:cxnSpLocks/>
          </p:cNvCxnSpPr>
          <p:nvPr/>
        </p:nvCxnSpPr>
        <p:spPr>
          <a:xfrm flipH="1">
            <a:off x="8842003" y="4543495"/>
            <a:ext cx="6737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D26C8C5-3043-4649-B846-6471163A2C06}"/>
              </a:ext>
            </a:extLst>
          </p:cNvPr>
          <p:cNvSpPr txBox="1"/>
          <p:nvPr/>
        </p:nvSpPr>
        <p:spPr>
          <a:xfrm>
            <a:off x="10848524" y="4686108"/>
            <a:ext cx="9243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True!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CA7FB0B-6368-44E8-B98B-5E802EC31326}"/>
              </a:ext>
            </a:extLst>
          </p:cNvPr>
          <p:cNvSpPr txBox="1"/>
          <p:nvPr/>
        </p:nvSpPr>
        <p:spPr>
          <a:xfrm>
            <a:off x="9881386" y="5434350"/>
            <a:ext cx="21699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solidFill>
                  <a:schemeClr val="accent6">
                    <a:lumMod val="50000"/>
                  </a:schemeClr>
                </a:solidFill>
              </a:rPr>
              <a:t>Assign median house value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831F885-3DED-434C-A436-165BFA9D5DE8}"/>
              </a:ext>
            </a:extLst>
          </p:cNvPr>
          <p:cNvGrpSpPr/>
          <p:nvPr/>
        </p:nvGrpSpPr>
        <p:grpSpPr>
          <a:xfrm>
            <a:off x="2671799" y="2920435"/>
            <a:ext cx="6812180" cy="3519383"/>
            <a:chOff x="2808114" y="2152966"/>
            <a:chExt cx="6812180" cy="3519383"/>
          </a:xfrm>
        </p:grpSpPr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C96E2CC4-D334-45FA-BD45-97CCE7930403}"/>
                </a:ext>
              </a:extLst>
            </p:cNvPr>
            <p:cNvSpPr/>
            <p:nvPr/>
          </p:nvSpPr>
          <p:spPr>
            <a:xfrm>
              <a:off x="5039380" y="2152966"/>
              <a:ext cx="1939528" cy="651933"/>
            </a:xfrm>
            <a:prstGeom prst="roundRect">
              <a:avLst/>
            </a:prstGeom>
            <a:noFill/>
            <a:ln w="1905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House has &lt;=5 bedrooms </a:t>
              </a: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91B49288-9DC5-49BA-B959-59A17D3D949A}"/>
                </a:ext>
              </a:extLst>
            </p:cNvPr>
            <p:cNvGrpSpPr/>
            <p:nvPr/>
          </p:nvGrpSpPr>
          <p:grpSpPr>
            <a:xfrm>
              <a:off x="2808114" y="2804899"/>
              <a:ext cx="6812180" cy="2867450"/>
              <a:chOff x="5008032" y="2263216"/>
              <a:chExt cx="6812180" cy="2867450"/>
            </a:xfrm>
          </p:grpSpPr>
          <p:sp>
            <p:nvSpPr>
              <p:cNvPr id="43" name="Rectangle: Rounded Corners 42">
                <a:extLst>
                  <a:ext uri="{FF2B5EF4-FFF2-40B4-BE49-F238E27FC236}">
                    <a16:creationId xmlns:a16="http://schemas.microsoft.com/office/drawing/2014/main" id="{7D7B41C6-7A20-43E6-8A9E-3ADF1E8314AF}"/>
                  </a:ext>
                </a:extLst>
              </p:cNvPr>
              <p:cNvSpPr/>
              <p:nvPr/>
            </p:nvSpPr>
            <p:spPr>
              <a:xfrm>
                <a:off x="5638801" y="3162629"/>
                <a:ext cx="1939528" cy="651933"/>
              </a:xfrm>
              <a:prstGeom prst="roundRect">
                <a:avLst/>
              </a:prstGeom>
              <a:noFill/>
              <a:ln w="19050"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Lot size &lt;= 8500sqft.</a:t>
                </a:r>
              </a:p>
            </p:txBody>
          </p:sp>
          <p:sp>
            <p:nvSpPr>
              <p:cNvPr id="44" name="Rectangle: Rounded Corners 43">
                <a:extLst>
                  <a:ext uri="{FF2B5EF4-FFF2-40B4-BE49-F238E27FC236}">
                    <a16:creationId xmlns:a16="http://schemas.microsoft.com/office/drawing/2014/main" id="{01EFDC6A-FD37-4D9C-A7C0-681F027C0DAA}"/>
                  </a:ext>
                </a:extLst>
              </p:cNvPr>
              <p:cNvSpPr/>
              <p:nvPr/>
            </p:nvSpPr>
            <p:spPr>
              <a:xfrm>
                <a:off x="9055099" y="3141552"/>
                <a:ext cx="1939528" cy="651933"/>
              </a:xfrm>
              <a:prstGeom prst="roundRect">
                <a:avLst/>
              </a:prstGeom>
              <a:noFill/>
              <a:ln w="19050"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Lot size &lt;= 12000sqft</a:t>
                </a:r>
              </a:p>
            </p:txBody>
          </p:sp>
          <p:sp>
            <p:nvSpPr>
              <p:cNvPr id="45" name="Rectangle: Rounded Corners 44">
                <a:extLst>
                  <a:ext uri="{FF2B5EF4-FFF2-40B4-BE49-F238E27FC236}">
                    <a16:creationId xmlns:a16="http://schemas.microsoft.com/office/drawing/2014/main" id="{4AF24550-A672-4050-99C0-AA563000EF53}"/>
                  </a:ext>
                </a:extLst>
              </p:cNvPr>
              <p:cNvSpPr/>
              <p:nvPr/>
            </p:nvSpPr>
            <p:spPr>
              <a:xfrm>
                <a:off x="5008032" y="4478733"/>
                <a:ext cx="1170397" cy="651933"/>
              </a:xfrm>
              <a:prstGeom prst="roundRect">
                <a:avLst/>
              </a:prstGeom>
              <a:noFill/>
              <a:ln w="19050"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</a:rPr>
                  <a:t>Predicted price: $140,000</a:t>
                </a:r>
              </a:p>
            </p:txBody>
          </p:sp>
          <p:sp>
            <p:nvSpPr>
              <p:cNvPr id="46" name="Rectangle: Rounded Corners 45">
                <a:extLst>
                  <a:ext uri="{FF2B5EF4-FFF2-40B4-BE49-F238E27FC236}">
                    <a16:creationId xmlns:a16="http://schemas.microsoft.com/office/drawing/2014/main" id="{ED6BC8FE-CF1E-41D2-874B-35DA0EF06338}"/>
                  </a:ext>
                </a:extLst>
              </p:cNvPr>
              <p:cNvSpPr/>
              <p:nvPr/>
            </p:nvSpPr>
            <p:spPr>
              <a:xfrm>
                <a:off x="6888626" y="4447689"/>
                <a:ext cx="1170397" cy="651933"/>
              </a:xfrm>
              <a:prstGeom prst="roundRect">
                <a:avLst/>
              </a:prstGeom>
              <a:noFill/>
              <a:ln w="19050"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</a:rPr>
                  <a:t>Predicted price: 180,000</a:t>
                </a:r>
              </a:p>
            </p:txBody>
          </p:sp>
          <p:sp>
            <p:nvSpPr>
              <p:cNvPr id="47" name="Rectangle: Rounded Corners 46">
                <a:extLst>
                  <a:ext uri="{FF2B5EF4-FFF2-40B4-BE49-F238E27FC236}">
                    <a16:creationId xmlns:a16="http://schemas.microsoft.com/office/drawing/2014/main" id="{CD423C38-71EB-497B-BCC8-ACBE1468F4A5}"/>
                  </a:ext>
                </a:extLst>
              </p:cNvPr>
              <p:cNvSpPr/>
              <p:nvPr/>
            </p:nvSpPr>
            <p:spPr>
              <a:xfrm>
                <a:off x="8769220" y="4416644"/>
                <a:ext cx="1170397" cy="651933"/>
              </a:xfrm>
              <a:prstGeom prst="roundRect">
                <a:avLst/>
              </a:prstGeom>
              <a:noFill/>
              <a:ln w="19050"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</a:rPr>
                  <a:t>Predicted price: 170,000</a:t>
                </a:r>
              </a:p>
            </p:txBody>
          </p:sp>
          <p:sp>
            <p:nvSpPr>
              <p:cNvPr id="48" name="Rectangle: Rounded Corners 47">
                <a:extLst>
                  <a:ext uri="{FF2B5EF4-FFF2-40B4-BE49-F238E27FC236}">
                    <a16:creationId xmlns:a16="http://schemas.microsoft.com/office/drawing/2014/main" id="{22B09D55-1326-4828-872A-3F90A8EBE623}"/>
                  </a:ext>
                </a:extLst>
              </p:cNvPr>
              <p:cNvSpPr/>
              <p:nvPr/>
            </p:nvSpPr>
            <p:spPr>
              <a:xfrm>
                <a:off x="10649815" y="4385599"/>
                <a:ext cx="1170397" cy="651933"/>
              </a:xfrm>
              <a:prstGeom prst="roundRect">
                <a:avLst/>
              </a:prstGeom>
              <a:noFill/>
              <a:ln w="19050"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</a:rPr>
                  <a:t>Predicted price: 230,000</a:t>
                </a:r>
              </a:p>
            </p:txBody>
          </p: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14CD1DC2-9529-4CB8-858A-6082A4C5303F}"/>
                  </a:ext>
                </a:extLst>
              </p:cNvPr>
              <p:cNvCxnSpPr>
                <a:stCxn id="41" idx="2"/>
                <a:endCxn id="43" idx="0"/>
              </p:cNvCxnSpPr>
              <p:nvPr/>
            </p:nvCxnSpPr>
            <p:spPr>
              <a:xfrm flipH="1">
                <a:off x="6608565" y="2263216"/>
                <a:ext cx="1600497" cy="89941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F5B15C61-92C6-41B5-B9D9-BADDCA27F81E}"/>
                  </a:ext>
                </a:extLst>
              </p:cNvPr>
              <p:cNvCxnSpPr>
                <a:cxnSpLocks/>
                <a:stCxn id="41" idx="2"/>
                <a:endCxn id="44" idx="0"/>
              </p:cNvCxnSpPr>
              <p:nvPr/>
            </p:nvCxnSpPr>
            <p:spPr>
              <a:xfrm>
                <a:off x="8209062" y="2263216"/>
                <a:ext cx="1815801" cy="87833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5B89DC34-7360-4351-940A-27BE8C0D110B}"/>
                  </a:ext>
                </a:extLst>
              </p:cNvPr>
              <p:cNvCxnSpPr>
                <a:cxnSpLocks/>
                <a:stCxn id="43" idx="2"/>
                <a:endCxn id="45" idx="0"/>
              </p:cNvCxnSpPr>
              <p:nvPr/>
            </p:nvCxnSpPr>
            <p:spPr>
              <a:xfrm flipH="1">
                <a:off x="5593231" y="3814562"/>
                <a:ext cx="1015334" cy="66417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87B10EFA-518C-42CF-A08D-2CE353A2FC7D}"/>
                  </a:ext>
                </a:extLst>
              </p:cNvPr>
              <p:cNvCxnSpPr>
                <a:cxnSpLocks/>
                <a:stCxn id="43" idx="2"/>
                <a:endCxn id="46" idx="0"/>
              </p:cNvCxnSpPr>
              <p:nvPr/>
            </p:nvCxnSpPr>
            <p:spPr>
              <a:xfrm>
                <a:off x="6608565" y="3814562"/>
                <a:ext cx="865260" cy="63312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12F38F55-614A-4A4E-9A63-E2E8045ECEAF}"/>
                  </a:ext>
                </a:extLst>
              </p:cNvPr>
              <p:cNvCxnSpPr>
                <a:cxnSpLocks/>
                <a:stCxn id="44" idx="2"/>
                <a:endCxn id="47" idx="0"/>
              </p:cNvCxnSpPr>
              <p:nvPr/>
            </p:nvCxnSpPr>
            <p:spPr>
              <a:xfrm flipH="1">
                <a:off x="9354419" y="3793485"/>
                <a:ext cx="670444" cy="6231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805E6DCF-C2D1-44CB-AE22-A880FBB31C4A}"/>
                  </a:ext>
                </a:extLst>
              </p:cNvPr>
              <p:cNvCxnSpPr>
                <a:cxnSpLocks/>
                <a:stCxn id="44" idx="2"/>
                <a:endCxn id="48" idx="0"/>
              </p:cNvCxnSpPr>
              <p:nvPr/>
            </p:nvCxnSpPr>
            <p:spPr>
              <a:xfrm>
                <a:off x="10024863" y="3793485"/>
                <a:ext cx="1210151" cy="59211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4D3C2B3E-675B-49B8-8CBE-CC5F8BB610BB}"/>
                  </a:ext>
                </a:extLst>
              </p:cNvPr>
              <p:cNvSpPr txBox="1"/>
              <p:nvPr/>
            </p:nvSpPr>
            <p:spPr>
              <a:xfrm>
                <a:off x="6888626" y="2627590"/>
                <a:ext cx="32092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Y</a:t>
                </a:r>
                <a:endParaRPr lang="en-US" b="1" dirty="0"/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9AA3333A-04F0-4D65-BD1C-93F4E5F624ED}"/>
                  </a:ext>
                </a:extLst>
              </p:cNvPr>
              <p:cNvSpPr txBox="1"/>
              <p:nvPr/>
            </p:nvSpPr>
            <p:spPr>
              <a:xfrm>
                <a:off x="5702445" y="3983490"/>
                <a:ext cx="33214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Y</a:t>
                </a:r>
                <a:endParaRPr lang="en-US" b="1" dirty="0"/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9342E8E5-B683-4D53-AA2D-D86B1A335C45}"/>
                  </a:ext>
                </a:extLst>
              </p:cNvPr>
              <p:cNvSpPr txBox="1"/>
              <p:nvPr/>
            </p:nvSpPr>
            <p:spPr>
              <a:xfrm>
                <a:off x="9341397" y="3935787"/>
                <a:ext cx="32092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Y</a:t>
                </a:r>
                <a:endParaRPr lang="en-US" b="1" dirty="0"/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69377346-76A5-4807-9251-738A59717434}"/>
                  </a:ext>
                </a:extLst>
              </p:cNvPr>
              <p:cNvSpPr txBox="1"/>
              <p:nvPr/>
            </p:nvSpPr>
            <p:spPr>
              <a:xfrm>
                <a:off x="9356441" y="2660696"/>
                <a:ext cx="33214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N</a:t>
                </a:r>
                <a:endParaRPr lang="en-US" b="1" dirty="0"/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DC8C5DA3-2BBF-4AEC-A539-25812FBFC290}"/>
                  </a:ext>
                </a:extLst>
              </p:cNvPr>
              <p:cNvSpPr txBox="1"/>
              <p:nvPr/>
            </p:nvSpPr>
            <p:spPr>
              <a:xfrm>
                <a:off x="7141717" y="3971251"/>
                <a:ext cx="33214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N</a:t>
                </a:r>
                <a:endParaRPr lang="en-US" b="1" dirty="0"/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3EEC6745-5C03-464C-B408-80088D931BCA}"/>
                  </a:ext>
                </a:extLst>
              </p:cNvPr>
              <p:cNvSpPr txBox="1"/>
              <p:nvPr/>
            </p:nvSpPr>
            <p:spPr>
              <a:xfrm>
                <a:off x="10738383" y="3901600"/>
                <a:ext cx="33214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N</a:t>
                </a:r>
                <a:endParaRPr lang="en-US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63746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This Lecture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11320698" cy="4715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514350" indent="-514350">
              <a:buAutoNum type="arabicPeriod"/>
            </a:pPr>
            <a:r>
              <a:rPr lang="en-US" dirty="0"/>
              <a:t>An end-to-end machine learning model pipeline</a:t>
            </a:r>
          </a:p>
          <a:p>
            <a:pPr marL="1066785" lvl="1" indent="-457200">
              <a:buFont typeface="+mj-lt"/>
              <a:buAutoNum type="alphaLcParenR"/>
            </a:pPr>
            <a:r>
              <a:rPr lang="en-US" b="1" dirty="0"/>
              <a:t>Classification</a:t>
            </a:r>
            <a:r>
              <a:rPr lang="en-US" dirty="0"/>
              <a:t>, Clustering, Anomaly detection, …</a:t>
            </a:r>
          </a:p>
          <a:p>
            <a:pPr marL="1066785" lvl="1" indent="-457200">
              <a:buFont typeface="+mj-lt"/>
              <a:buAutoNum type="alphaLcParenR"/>
            </a:pPr>
            <a:r>
              <a:rPr lang="en-US" dirty="0"/>
              <a:t>Performance Measures</a:t>
            </a:r>
          </a:p>
          <a:p>
            <a:pPr marL="1066785" lvl="1" indent="-457200">
              <a:buFont typeface="+mj-lt"/>
              <a:buAutoNum type="alphaLcParenR"/>
            </a:pPr>
            <a:r>
              <a:rPr lang="en-US" dirty="0"/>
              <a:t>Error Analysis</a:t>
            </a:r>
          </a:p>
          <a:p>
            <a:pPr lvl="1"/>
            <a:endParaRPr lang="en-US" dirty="0"/>
          </a:p>
          <a:p>
            <a:pPr marL="457200" indent="-457200">
              <a:buAutoNum type="arabicPeriod"/>
            </a:pPr>
            <a:r>
              <a:rPr lang="en-US" dirty="0"/>
              <a:t>Training Models – Linear </a:t>
            </a:r>
          </a:p>
          <a:p>
            <a:pPr marL="1066785" lvl="1" indent="-457200">
              <a:buFont typeface="+mj-lt"/>
              <a:buAutoNum type="alphaLcParenR"/>
            </a:pPr>
            <a:r>
              <a:rPr lang="en-US" dirty="0"/>
              <a:t>Linear Regression</a:t>
            </a:r>
          </a:p>
          <a:p>
            <a:pPr marL="1066785" lvl="1" indent="-457200">
              <a:buFont typeface="+mj-lt"/>
              <a:buAutoNum type="alphaLcParenR"/>
            </a:pPr>
            <a:r>
              <a:rPr lang="en-US" dirty="0"/>
              <a:t>Gradient Descent</a:t>
            </a:r>
          </a:p>
          <a:p>
            <a:pPr marL="1066785" lvl="1" indent="-457200">
              <a:buFont typeface="+mj-lt"/>
              <a:buAutoNum type="alphaLcParenR"/>
            </a:pPr>
            <a:r>
              <a:rPr lang="en-US" dirty="0"/>
              <a:t>Polynomial Regression</a:t>
            </a:r>
          </a:p>
          <a:p>
            <a:pPr marL="1066785" lvl="1" indent="-457200">
              <a:buFont typeface="+mj-lt"/>
              <a:buAutoNum type="alphaLcParenR"/>
            </a:pPr>
            <a:r>
              <a:rPr lang="en-US" dirty="0"/>
              <a:t>Regularized Linear Models</a:t>
            </a:r>
          </a:p>
          <a:p>
            <a:pPr marL="1066785" lvl="1" indent="-457200">
              <a:buFont typeface="+mj-lt"/>
              <a:buAutoNum type="alphaLcParenR"/>
            </a:pPr>
            <a:r>
              <a:rPr lang="en-US" dirty="0"/>
              <a:t>Logistic Regression</a:t>
            </a:r>
          </a:p>
          <a:p>
            <a:pPr marL="1066785" lvl="1" indent="-457200">
              <a:buAutoNum type="alphaLcParenR"/>
            </a:pPr>
            <a:endParaRPr lang="en-US" dirty="0"/>
          </a:p>
          <a:p>
            <a:pPr marL="457200" indent="-4572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874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Decision Tree – Deeper Dive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34" name="Google Shape;96;p14">
            <a:extLst>
              <a:ext uri="{FF2B5EF4-FFF2-40B4-BE49-F238E27FC236}">
                <a16:creationId xmlns:a16="http://schemas.microsoft.com/office/drawing/2014/main" id="{58EA380B-9CCD-4D12-AAB2-9CBED38C12D0}"/>
              </a:ext>
            </a:extLst>
          </p:cNvPr>
          <p:cNvSpPr txBox="1"/>
          <p:nvPr/>
        </p:nvSpPr>
        <p:spPr>
          <a:xfrm>
            <a:off x="521776" y="1382232"/>
            <a:ext cx="11277600" cy="5132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buFontTx/>
              <a:buChar char="-"/>
            </a:pPr>
            <a:r>
              <a:rPr lang="en-US" dirty="0"/>
              <a:t>Fundamental component of Random Forests (covered in later lectures)</a:t>
            </a:r>
          </a:p>
          <a:p>
            <a:endParaRPr lang="en-US" dirty="0"/>
          </a:p>
          <a:p>
            <a:pPr marL="342900" indent="-342900">
              <a:buFontTx/>
              <a:buChar char="-"/>
            </a:pPr>
            <a:r>
              <a:rPr lang="en-US" dirty="0"/>
              <a:t>Can use one of the following algorithms to build the decision tree:</a:t>
            </a:r>
          </a:p>
          <a:p>
            <a:pPr marL="952485" lvl="1" indent="-342900">
              <a:buFontTx/>
              <a:buChar char="-"/>
            </a:pPr>
            <a:r>
              <a:rPr lang="en-US" dirty="0"/>
              <a:t>Hunt’s algorithm</a:t>
            </a:r>
          </a:p>
          <a:p>
            <a:pPr marL="952485" lvl="1" indent="-342900">
              <a:buFontTx/>
              <a:buChar char="-"/>
            </a:pPr>
            <a:r>
              <a:rPr lang="en-US" dirty="0"/>
              <a:t>CART</a:t>
            </a:r>
          </a:p>
          <a:p>
            <a:pPr marL="952485" lvl="1" indent="-342900">
              <a:buFontTx/>
              <a:buChar char="-"/>
            </a:pPr>
            <a:r>
              <a:rPr lang="en-US" dirty="0"/>
              <a:t>ID3, C4.5</a:t>
            </a:r>
          </a:p>
          <a:p>
            <a:pPr marL="952485" lvl="1" indent="-342900">
              <a:buFontTx/>
              <a:buChar char="-"/>
            </a:pPr>
            <a:r>
              <a:rPr lang="en-US" dirty="0"/>
              <a:t>SLIQ, SPRINT</a:t>
            </a:r>
          </a:p>
        </p:txBody>
      </p:sp>
    </p:spTree>
    <p:extLst>
      <p:ext uri="{BB962C8B-B14F-4D97-AF65-F5344CB8AC3E}">
        <p14:creationId xmlns:p14="http://schemas.microsoft.com/office/powerpoint/2010/main" val="34538557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Decision Tree – Deeper Dive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34" name="Google Shape;96;p14">
            <a:extLst>
              <a:ext uri="{FF2B5EF4-FFF2-40B4-BE49-F238E27FC236}">
                <a16:creationId xmlns:a16="http://schemas.microsoft.com/office/drawing/2014/main" id="{58EA380B-9CCD-4D12-AAB2-9CBED38C12D0}"/>
              </a:ext>
            </a:extLst>
          </p:cNvPr>
          <p:cNvSpPr txBox="1"/>
          <p:nvPr/>
        </p:nvSpPr>
        <p:spPr>
          <a:xfrm>
            <a:off x="521776" y="1382232"/>
            <a:ext cx="11277600" cy="5132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buFontTx/>
              <a:buChar char="-"/>
            </a:pPr>
            <a:r>
              <a:rPr lang="en-US" dirty="0"/>
              <a:t>Fundamental component of Random Forests (covered in later lectures)</a:t>
            </a:r>
          </a:p>
          <a:p>
            <a:endParaRPr lang="en-US" dirty="0"/>
          </a:p>
          <a:p>
            <a:pPr marL="342900" indent="-342900">
              <a:buFontTx/>
              <a:buChar char="-"/>
            </a:pPr>
            <a:r>
              <a:rPr lang="en-US" dirty="0"/>
              <a:t>Can use one of the following algorithms to build the decision tree:</a:t>
            </a:r>
          </a:p>
          <a:p>
            <a:pPr marL="952485" lvl="1" indent="-342900">
              <a:buFontTx/>
              <a:buChar char="-"/>
            </a:pPr>
            <a:r>
              <a:rPr lang="en-US" dirty="0">
                <a:solidFill>
                  <a:schemeClr val="tx2"/>
                </a:solidFill>
              </a:rPr>
              <a:t>Hunt’s algorithm</a:t>
            </a:r>
          </a:p>
          <a:p>
            <a:pPr marL="952485" lvl="1" indent="-342900">
              <a:buFontTx/>
              <a:buChar char="-"/>
            </a:pPr>
            <a:r>
              <a:rPr lang="en-US" b="1" dirty="0"/>
              <a:t>CART</a:t>
            </a:r>
          </a:p>
          <a:p>
            <a:pPr marL="952485" lvl="1" indent="-342900">
              <a:buFontTx/>
              <a:buChar char="-"/>
            </a:pPr>
            <a:r>
              <a:rPr lang="en-US" dirty="0">
                <a:solidFill>
                  <a:schemeClr val="tx2"/>
                </a:solidFill>
              </a:rPr>
              <a:t>ID3, C4.5</a:t>
            </a:r>
          </a:p>
          <a:p>
            <a:pPr marL="952485" lvl="1" indent="-342900">
              <a:buFontTx/>
              <a:buChar char="-"/>
            </a:pPr>
            <a:r>
              <a:rPr lang="en-US" dirty="0">
                <a:solidFill>
                  <a:schemeClr val="tx2"/>
                </a:solidFill>
              </a:rPr>
              <a:t>SLIQ, SPRINT</a:t>
            </a:r>
          </a:p>
        </p:txBody>
      </p:sp>
    </p:spTree>
    <p:extLst>
      <p:ext uri="{BB962C8B-B14F-4D97-AF65-F5344CB8AC3E}">
        <p14:creationId xmlns:p14="http://schemas.microsoft.com/office/powerpoint/2010/main" val="32291528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CART Algorithm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34" name="Google Shape;96;p14">
            <a:extLst>
              <a:ext uri="{FF2B5EF4-FFF2-40B4-BE49-F238E27FC236}">
                <a16:creationId xmlns:a16="http://schemas.microsoft.com/office/drawing/2014/main" id="{58EA380B-9CCD-4D12-AAB2-9CBED38C12D0}"/>
              </a:ext>
            </a:extLst>
          </p:cNvPr>
          <p:cNvSpPr txBox="1"/>
          <p:nvPr/>
        </p:nvSpPr>
        <p:spPr>
          <a:xfrm>
            <a:off x="521776" y="1382232"/>
            <a:ext cx="11277600" cy="5132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Classification and Regression Tree (CART) algorithm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Produces only </a:t>
            </a:r>
            <a:r>
              <a:rPr lang="en-US" i="1" dirty="0"/>
              <a:t>binary trees</a:t>
            </a:r>
            <a:r>
              <a:rPr lang="en-US" dirty="0"/>
              <a:t>: non-leaf nodes always have two children</a:t>
            </a:r>
          </a:p>
          <a:p>
            <a:r>
              <a:rPr lang="en-US" dirty="0"/>
              <a:t>	(i.e., questions only have yes/no answers)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Note:</a:t>
            </a:r>
          </a:p>
          <a:p>
            <a:pPr marL="952485" lvl="1" indent="-342900">
              <a:buFont typeface="Arial" panose="020B0604020202020204" pitchFamily="34" charset="0"/>
              <a:buChar char="•"/>
            </a:pPr>
            <a:r>
              <a:rPr lang="en-US" dirty="0"/>
              <a:t>ID3 can produce Decision Trees with nodes that have more than two children</a:t>
            </a:r>
          </a:p>
          <a:p>
            <a:pPr marL="952485" lvl="1" indent="-342900">
              <a:buFont typeface="Arial" panose="020B0604020202020204" pitchFamily="34" charset="0"/>
              <a:buChar char="•"/>
            </a:pPr>
            <a:r>
              <a:rPr lang="en-US" dirty="0"/>
              <a:t>To read more about other algorithms, refer to : </a:t>
            </a:r>
            <a:r>
              <a:rPr lang="en-US" dirty="0">
                <a:hlinkClick r:id="rId3"/>
              </a:rPr>
              <a:t>https://scikit-learn.org/stable/modules/tree.html#tree-algorithms-id3-c4-5-c5-0-and-cart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4428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CART Algorithm - Intuition</a:t>
            </a:r>
            <a:endParaRPr sz="4000" b="1" dirty="0">
              <a:solidFill>
                <a:srgbClr val="E46102"/>
              </a:solidFill>
            </a:endParaRPr>
          </a:p>
        </p:txBody>
      </p:sp>
      <p:pic>
        <p:nvPicPr>
          <p:cNvPr id="66" name="Picture 2">
            <a:extLst>
              <a:ext uri="{FF2B5EF4-FFF2-40B4-BE49-F238E27FC236}">
                <a16:creationId xmlns:a16="http://schemas.microsoft.com/office/drawing/2014/main" id="{FF42FD40-8AA2-4EB0-A0EA-A2BFAA2CD2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66" r="15073" b="15482"/>
          <a:stretch/>
        </p:blipFill>
        <p:spPr bwMode="auto">
          <a:xfrm>
            <a:off x="2559376" y="2191580"/>
            <a:ext cx="7073248" cy="3428999"/>
          </a:xfrm>
          <a:prstGeom prst="rect">
            <a:avLst/>
          </a:prstGeom>
          <a:noFill/>
          <a:ln w="9525">
            <a:solidFill>
              <a:srgbClr val="E4610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128949A-FD34-447E-B10F-76B339259BCC}"/>
              </a:ext>
            </a:extLst>
          </p:cNvPr>
          <p:cNvSpPr txBox="1"/>
          <p:nvPr/>
        </p:nvSpPr>
        <p:spPr>
          <a:xfrm flipH="1">
            <a:off x="4448756" y="2211454"/>
            <a:ext cx="4876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>
                <a:solidFill>
                  <a:schemeClr val="accent6">
                    <a:lumMod val="50000"/>
                  </a:schemeClr>
                </a:solidFill>
              </a:rPr>
              <a:t>d1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8A94D52-04CC-49B8-AD79-8519052CBC8B}"/>
              </a:ext>
            </a:extLst>
          </p:cNvPr>
          <p:cNvSpPr txBox="1"/>
          <p:nvPr/>
        </p:nvSpPr>
        <p:spPr>
          <a:xfrm flipH="1">
            <a:off x="6101491" y="3632440"/>
            <a:ext cx="4876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>
                <a:solidFill>
                  <a:schemeClr val="accent6">
                    <a:lumMod val="50000"/>
                  </a:schemeClr>
                </a:solidFill>
              </a:rPr>
              <a:t>d0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16EA1E8-52F3-41B8-BFD7-492B45D178FC}"/>
              </a:ext>
            </a:extLst>
          </p:cNvPr>
          <p:cNvSpPr txBox="1"/>
          <p:nvPr/>
        </p:nvSpPr>
        <p:spPr>
          <a:xfrm flipH="1">
            <a:off x="3171575" y="5695122"/>
            <a:ext cx="34975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d0, d1</a:t>
            </a:r>
            <a:r>
              <a:rPr lang="en-US" sz="1600" dirty="0"/>
              <a:t> are decision boundaries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6BD482A-B1A3-441C-B354-ECB9FDDB5C39}"/>
              </a:ext>
            </a:extLst>
          </p:cNvPr>
          <p:cNvCxnSpPr/>
          <p:nvPr/>
        </p:nvCxnSpPr>
        <p:spPr>
          <a:xfrm>
            <a:off x="3319668" y="3850074"/>
            <a:ext cx="2854086" cy="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CE22221-8EB7-49DB-83CA-AE9997992885}"/>
              </a:ext>
            </a:extLst>
          </p:cNvPr>
          <p:cNvCxnSpPr/>
          <p:nvPr/>
        </p:nvCxnSpPr>
        <p:spPr>
          <a:xfrm>
            <a:off x="4716117" y="2509630"/>
            <a:ext cx="0" cy="1292087"/>
          </a:xfrm>
          <a:prstGeom prst="line">
            <a:avLst/>
          </a:prstGeom>
          <a:ln w="28575"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33018C05-D4FD-43E8-8C14-BE1500EBDCDD}"/>
              </a:ext>
            </a:extLst>
          </p:cNvPr>
          <p:cNvCxnSpPr>
            <a:cxnSpLocks/>
          </p:cNvCxnSpPr>
          <p:nvPr/>
        </p:nvCxnSpPr>
        <p:spPr>
          <a:xfrm>
            <a:off x="4555434" y="3850074"/>
            <a:ext cx="0" cy="1084704"/>
          </a:xfrm>
          <a:prstGeom prst="line">
            <a:avLst/>
          </a:prstGeom>
          <a:ln w="28575"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11484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CART – Basic Algorithm Requirements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34" name="Google Shape;96;p14">
            <a:extLst>
              <a:ext uri="{FF2B5EF4-FFF2-40B4-BE49-F238E27FC236}">
                <a16:creationId xmlns:a16="http://schemas.microsoft.com/office/drawing/2014/main" id="{58EA380B-9CCD-4D12-AAB2-9CBED38C12D0}"/>
              </a:ext>
            </a:extLst>
          </p:cNvPr>
          <p:cNvSpPr txBox="1"/>
          <p:nvPr/>
        </p:nvSpPr>
        <p:spPr>
          <a:xfrm>
            <a:off x="521776" y="1382232"/>
            <a:ext cx="11277600" cy="5132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90000"/>
              </a:lnSpc>
              <a:spcAft>
                <a:spcPts val="1800"/>
              </a:spcAft>
            </a:pPr>
            <a:r>
              <a:rPr lang="en-US" dirty="0"/>
              <a:t>For top-down learning of Decision Trees</a:t>
            </a:r>
          </a:p>
          <a:p>
            <a:pPr marL="457200" indent="-457200">
              <a:lnSpc>
                <a:spcPct val="90000"/>
              </a:lnSpc>
              <a:spcAft>
                <a:spcPts val="1800"/>
              </a:spcAft>
              <a:buFont typeface="+mj-lt"/>
              <a:buAutoNum type="arabicPeriod"/>
            </a:pPr>
            <a:r>
              <a:rPr lang="en-US" dirty="0"/>
              <a:t>Consider a set labeled training data and a set of features.</a:t>
            </a:r>
          </a:p>
          <a:p>
            <a:pPr marL="457200" indent="-457200">
              <a:lnSpc>
                <a:spcPct val="90000"/>
              </a:lnSpc>
              <a:spcAft>
                <a:spcPts val="1800"/>
              </a:spcAft>
              <a:buFont typeface="+mj-lt"/>
              <a:buAutoNum type="arabicPeriod"/>
            </a:pPr>
            <a:r>
              <a:rPr lang="en-US" dirty="0"/>
              <a:t>How do we organize the tree </a:t>
            </a:r>
            <a:r>
              <a:rPr lang="en-US" i="1" u="sng" dirty="0"/>
              <a:t>to produce the lowest classification error</a:t>
            </a:r>
            <a:r>
              <a:rPr lang="en-US" dirty="0"/>
              <a:t>?</a:t>
            </a:r>
          </a:p>
          <a:p>
            <a:pPr marL="1066785" lvl="1" indent="-457200">
              <a:lnSpc>
                <a:spcPct val="90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Any decision tree will successively split data into smaller subsets. </a:t>
            </a:r>
          </a:p>
          <a:p>
            <a:pPr marL="1066785" lvl="1" indent="-457200">
              <a:lnSpc>
                <a:spcPct val="90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Ideal if all samples associated with a leaf node from small class</a:t>
            </a:r>
          </a:p>
          <a:p>
            <a:pPr marL="1676370" lvl="2" indent="-457200">
              <a:lnSpc>
                <a:spcPct val="90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Such a subset, or node, is considered </a:t>
            </a:r>
            <a:r>
              <a:rPr lang="en-US" sz="2200" b="1" i="1" dirty="0"/>
              <a:t>pure</a:t>
            </a:r>
            <a:r>
              <a:rPr lang="en-US" sz="2200" dirty="0"/>
              <a:t> in this case.</a:t>
            </a:r>
          </a:p>
          <a:p>
            <a:pPr marL="457200" indent="-457200">
              <a:lnSpc>
                <a:spcPct val="90000"/>
              </a:lnSpc>
              <a:spcAft>
                <a:spcPts val="1800"/>
              </a:spcAft>
              <a:buFont typeface="+mj-lt"/>
              <a:buAutoNum type="arabicPeriod"/>
            </a:pPr>
            <a:r>
              <a:rPr lang="en-US" dirty="0"/>
              <a:t>CART - successively splits nodes </a:t>
            </a:r>
            <a:r>
              <a:rPr lang="en-US" i="1" u="sng" dirty="0"/>
              <a:t>until they are pure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416197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Pure Nodes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34" name="Google Shape;96;p14">
            <a:extLst>
              <a:ext uri="{FF2B5EF4-FFF2-40B4-BE49-F238E27FC236}">
                <a16:creationId xmlns:a16="http://schemas.microsoft.com/office/drawing/2014/main" id="{58EA380B-9CCD-4D12-AAB2-9CBED38C12D0}"/>
              </a:ext>
            </a:extLst>
          </p:cNvPr>
          <p:cNvSpPr txBox="1"/>
          <p:nvPr/>
        </p:nvSpPr>
        <p:spPr>
          <a:xfrm>
            <a:off x="521776" y="1382232"/>
            <a:ext cx="11277600" cy="5132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lnSpc>
                <a:spcPct val="90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dirty="0"/>
              <a:t>In </a:t>
            </a:r>
            <a:r>
              <a:rPr lang="en-US" b="1" dirty="0"/>
              <a:t>Classification</a:t>
            </a:r>
          </a:p>
          <a:p>
            <a:pPr marL="952485" lvl="1" indent="-342900">
              <a:lnSpc>
                <a:spcPct val="90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dirty="0"/>
              <a:t>all the data samples at that node belong to a single class</a:t>
            </a:r>
          </a:p>
          <a:p>
            <a:pPr marL="952485" lvl="1" indent="-342900">
              <a:lnSpc>
                <a:spcPct val="90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dirty="0"/>
              <a:t>E.g., a decision tree to classify fruits as either apple or banana based on features like weight and color, a pure node might be one where every sample is an apple.</a:t>
            </a:r>
          </a:p>
          <a:p>
            <a:pPr marL="952485" lvl="1" indent="-342900">
              <a:lnSpc>
                <a:spcPct val="90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dirty="0"/>
              <a:t>quantified using metrics like Gini impurity (will study later)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832DCC3-58BF-C30E-972C-9BA1B25C7C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9274" y="4554823"/>
            <a:ext cx="4973451" cy="1960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2767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Pure Nodes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34" name="Google Shape;96;p14">
            <a:extLst>
              <a:ext uri="{FF2B5EF4-FFF2-40B4-BE49-F238E27FC236}">
                <a16:creationId xmlns:a16="http://schemas.microsoft.com/office/drawing/2014/main" id="{58EA380B-9CCD-4D12-AAB2-9CBED38C12D0}"/>
              </a:ext>
            </a:extLst>
          </p:cNvPr>
          <p:cNvSpPr txBox="1"/>
          <p:nvPr/>
        </p:nvSpPr>
        <p:spPr>
          <a:xfrm>
            <a:off x="521776" y="1382232"/>
            <a:ext cx="11277600" cy="5132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lnSpc>
                <a:spcPct val="90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dirty="0"/>
              <a:t>In </a:t>
            </a:r>
            <a:r>
              <a:rPr lang="en-US" b="1" dirty="0"/>
              <a:t>Regression</a:t>
            </a:r>
          </a:p>
          <a:p>
            <a:pPr marL="952485" lvl="1" indent="-342900">
              <a:lnSpc>
                <a:spcPct val="90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dirty="0"/>
              <a:t>when variance of the target variable values at that node is very low or zero. </a:t>
            </a:r>
          </a:p>
          <a:p>
            <a:pPr marL="952485" lvl="1" indent="-342900">
              <a:lnSpc>
                <a:spcPct val="90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dirty="0"/>
              <a:t>samples at a node have almost the same target value, then further splitting doesn't provide much additional information. quantified using metrics like Gini impurity</a:t>
            </a:r>
          </a:p>
          <a:p>
            <a:pPr lvl="1">
              <a:lnSpc>
                <a:spcPct val="90000"/>
              </a:lnSpc>
              <a:spcAft>
                <a:spcPts val="18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1906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Significance of Pure Nodes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34" name="Google Shape;96;p14">
            <a:extLst>
              <a:ext uri="{FF2B5EF4-FFF2-40B4-BE49-F238E27FC236}">
                <a16:creationId xmlns:a16="http://schemas.microsoft.com/office/drawing/2014/main" id="{58EA380B-9CCD-4D12-AAB2-9CBED38C12D0}"/>
              </a:ext>
            </a:extLst>
          </p:cNvPr>
          <p:cNvSpPr txBox="1"/>
          <p:nvPr/>
        </p:nvSpPr>
        <p:spPr>
          <a:xfrm>
            <a:off x="521776" y="1382232"/>
            <a:ext cx="11277600" cy="5132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lnSpc>
                <a:spcPct val="90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dirty="0"/>
              <a:t>Often the objective of the splitting criterion.</a:t>
            </a:r>
          </a:p>
          <a:p>
            <a:pPr marL="342900" indent="-342900">
              <a:lnSpc>
                <a:spcPct val="90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dirty="0"/>
              <a:t>Decision trees will continue splitting nodes until a certain purity level is achieved or until other stopping criteria are met (</a:t>
            </a:r>
            <a:r>
              <a:rPr lang="en-US" i="1" dirty="0"/>
              <a:t>e.g., </a:t>
            </a:r>
            <a:r>
              <a:rPr lang="en-US" dirty="0"/>
              <a:t>maximum depth of tree).</a:t>
            </a:r>
          </a:p>
          <a:p>
            <a:pPr lvl="1">
              <a:lnSpc>
                <a:spcPct val="90000"/>
              </a:lnSpc>
              <a:spcAft>
                <a:spcPts val="18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813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CART – Basic Algorithm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34" name="Google Shape;96;p14">
            <a:extLst>
              <a:ext uri="{FF2B5EF4-FFF2-40B4-BE49-F238E27FC236}">
                <a16:creationId xmlns:a16="http://schemas.microsoft.com/office/drawing/2014/main" id="{58EA380B-9CCD-4D12-AAB2-9CBED38C12D0}"/>
              </a:ext>
            </a:extLst>
          </p:cNvPr>
          <p:cNvSpPr txBox="1"/>
          <p:nvPr/>
        </p:nvSpPr>
        <p:spPr>
          <a:xfrm>
            <a:off x="521776" y="1382232"/>
            <a:ext cx="11277600" cy="44868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90000"/>
              </a:lnSpc>
              <a:spcAft>
                <a:spcPts val="1800"/>
              </a:spcAft>
            </a:pPr>
            <a:r>
              <a:rPr lang="en-US" dirty="0"/>
              <a:t>node= root of decision tree</a:t>
            </a:r>
          </a:p>
          <a:p>
            <a:pPr>
              <a:lnSpc>
                <a:spcPct val="90000"/>
              </a:lnSpc>
              <a:spcAft>
                <a:spcPts val="1800"/>
              </a:spcAft>
            </a:pPr>
            <a:r>
              <a:rPr lang="en-US" dirty="0"/>
              <a:t>Main loop:</a:t>
            </a:r>
          </a:p>
          <a:p>
            <a:pPr marL="457200" indent="-457200">
              <a:lnSpc>
                <a:spcPct val="90000"/>
              </a:lnSpc>
              <a:spcAft>
                <a:spcPts val="1800"/>
              </a:spcAft>
              <a:buAutoNum type="arabicPeriod"/>
            </a:pPr>
            <a:r>
              <a:rPr lang="en-US" i="1" dirty="0"/>
              <a:t>A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 </a:t>
            </a:r>
            <a:r>
              <a:rPr lang="en-US" dirty="0"/>
              <a:t>the “best” decision attribute for the next node.</a:t>
            </a:r>
          </a:p>
          <a:p>
            <a:pPr marL="457200" indent="-457200">
              <a:lnSpc>
                <a:spcPct val="90000"/>
              </a:lnSpc>
              <a:spcAft>
                <a:spcPts val="1800"/>
              </a:spcAft>
              <a:buAutoNum type="arabicPeriod"/>
            </a:pPr>
            <a:r>
              <a:rPr lang="en-US" dirty="0"/>
              <a:t>Assign </a:t>
            </a:r>
            <a:r>
              <a:rPr lang="en-US" i="1" dirty="0"/>
              <a:t>A</a:t>
            </a:r>
            <a:r>
              <a:rPr lang="en-US" dirty="0"/>
              <a:t> as decision attribute for node.</a:t>
            </a:r>
          </a:p>
          <a:p>
            <a:pPr marL="457200" indent="-457200">
              <a:lnSpc>
                <a:spcPct val="90000"/>
              </a:lnSpc>
              <a:spcAft>
                <a:spcPts val="1800"/>
              </a:spcAft>
              <a:buAutoNum type="arabicPeriod"/>
            </a:pPr>
            <a:r>
              <a:rPr lang="en-US" dirty="0"/>
              <a:t>For each value of </a:t>
            </a:r>
            <a:r>
              <a:rPr lang="en-US" i="1" dirty="0"/>
              <a:t>A</a:t>
            </a:r>
            <a:r>
              <a:rPr lang="en-US" dirty="0"/>
              <a:t>, create a new descendant of node.</a:t>
            </a:r>
          </a:p>
          <a:p>
            <a:pPr marL="457200" indent="-457200">
              <a:lnSpc>
                <a:spcPct val="90000"/>
              </a:lnSpc>
              <a:spcAft>
                <a:spcPts val="1800"/>
              </a:spcAft>
              <a:buAutoNum type="arabicPeriod"/>
            </a:pPr>
            <a:r>
              <a:rPr lang="en-US" dirty="0"/>
              <a:t>Sort training examples to leaf nodes.</a:t>
            </a:r>
          </a:p>
          <a:p>
            <a:pPr marL="457200" indent="-457200">
              <a:lnSpc>
                <a:spcPct val="90000"/>
              </a:lnSpc>
              <a:spcAft>
                <a:spcPts val="1800"/>
              </a:spcAft>
              <a:buAutoNum type="arabicPeriod"/>
            </a:pPr>
            <a:r>
              <a:rPr lang="en-US" dirty="0"/>
              <a:t>If training examples are perfectly classified, stop. </a:t>
            </a:r>
          </a:p>
          <a:p>
            <a:pPr marL="457200" indent="-457200">
              <a:lnSpc>
                <a:spcPct val="90000"/>
              </a:lnSpc>
              <a:spcAft>
                <a:spcPts val="1800"/>
              </a:spcAft>
              <a:buAutoNum type="arabicPeriod"/>
            </a:pPr>
            <a:r>
              <a:rPr lang="en-US" dirty="0"/>
              <a:t>Else, recurse over new leaf nodes</a:t>
            </a:r>
          </a:p>
        </p:txBody>
      </p:sp>
    </p:spTree>
    <p:extLst>
      <p:ext uri="{BB962C8B-B14F-4D97-AF65-F5344CB8AC3E}">
        <p14:creationId xmlns:p14="http://schemas.microsoft.com/office/powerpoint/2010/main" val="32459189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96;p14">
            <a:extLst>
              <a:ext uri="{FF2B5EF4-FFF2-40B4-BE49-F238E27FC236}">
                <a16:creationId xmlns:a16="http://schemas.microsoft.com/office/drawing/2014/main" id="{58EA380B-9CCD-4D12-AAB2-9CBED38C12D0}"/>
              </a:ext>
            </a:extLst>
          </p:cNvPr>
          <p:cNvSpPr txBox="1"/>
          <p:nvPr/>
        </p:nvSpPr>
        <p:spPr>
          <a:xfrm>
            <a:off x="136634" y="515007"/>
            <a:ext cx="11915158" cy="61695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228600" indent="-228600" algn="l">
              <a:buAutoNum type="arabicPeriod"/>
            </a:pPr>
            <a:r>
              <a:rPr lang="en-US" sz="1700" b="1" i="0" dirty="0">
                <a:effectLst/>
              </a:rPr>
              <a:t>Start with the entire dataset.</a:t>
            </a:r>
          </a:p>
          <a:p>
            <a:pPr marL="228600" indent="-228600" algn="l">
              <a:buAutoNum type="arabicPeriod"/>
            </a:pPr>
            <a:r>
              <a:rPr lang="en-US" sz="1700" b="1" i="0" dirty="0">
                <a:effectLst/>
              </a:rPr>
              <a:t>Check for stopping criteria</a:t>
            </a:r>
            <a:r>
              <a:rPr lang="en-US" sz="1700" b="0" i="0" dirty="0">
                <a:effectLst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700" b="0" i="0" dirty="0">
                <a:effectLst/>
              </a:rPr>
              <a:t>For Classification: If all data points in the dataset belong to the same class, STOP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700" b="0" i="0" dirty="0">
                <a:effectLst/>
              </a:rPr>
              <a:t>For </a:t>
            </a:r>
            <a:r>
              <a:rPr lang="en-US" sz="1700" dirty="0"/>
              <a:t>Regression: </a:t>
            </a:r>
            <a:r>
              <a:rPr lang="en-US" sz="1700" b="0" i="0" dirty="0">
                <a:effectLst/>
              </a:rPr>
              <a:t>If the variance of the data points is below a threshold (for regression), STOP.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700" b="0" i="0" dirty="0">
                <a:effectLst/>
              </a:rPr>
              <a:t>If other stopping criteria, such as maximum depth, are met, STOP.</a:t>
            </a:r>
          </a:p>
          <a:p>
            <a:pPr algn="l">
              <a:buFont typeface="+mj-lt"/>
              <a:buAutoNum type="arabicPeriod"/>
            </a:pPr>
            <a:r>
              <a:rPr lang="en-US" sz="1700" b="1" i="0" dirty="0">
                <a:effectLst/>
              </a:rPr>
              <a:t> For each feature</a:t>
            </a:r>
            <a:r>
              <a:rPr lang="en-US" sz="1700" b="0" i="0" dirty="0">
                <a:effectLst/>
              </a:rPr>
              <a:t>: </a:t>
            </a:r>
          </a:p>
          <a:p>
            <a:pPr algn="l"/>
            <a:r>
              <a:rPr lang="en-US" sz="1700" dirty="0"/>
              <a:t>	</a:t>
            </a:r>
            <a:r>
              <a:rPr lang="en-US" sz="1700" b="0" i="0" dirty="0">
                <a:effectLst/>
              </a:rPr>
              <a:t>a. Sort the data points based on the feature values. </a:t>
            </a:r>
          </a:p>
          <a:p>
            <a:pPr algn="l"/>
            <a:r>
              <a:rPr lang="en-US" sz="1700" dirty="0"/>
              <a:t>	</a:t>
            </a:r>
            <a:r>
              <a:rPr lang="en-US" sz="1700" b="0" i="0" dirty="0">
                <a:effectLst/>
              </a:rPr>
              <a:t>b. For every unique value of the feature, try splitting the data into two subsets:</a:t>
            </a:r>
          </a:p>
          <a:p>
            <a:pPr marL="1352535" lvl="2" indent="-285750">
              <a:buFont typeface="Arial" panose="020B0604020202020204" pitchFamily="34" charset="0"/>
              <a:buChar char="•"/>
            </a:pPr>
            <a:r>
              <a:rPr lang="en-US" sz="1700" b="0" i="0" dirty="0">
                <a:effectLst/>
              </a:rPr>
              <a:t>One where the feature value is </a:t>
            </a:r>
            <a:r>
              <a:rPr lang="en-US" sz="1700" b="0" i="0" u="sng" dirty="0">
                <a:effectLst/>
              </a:rPr>
              <a:t>below or equal</a:t>
            </a:r>
            <a:r>
              <a:rPr lang="en-US" sz="1700" b="0" i="0" dirty="0">
                <a:effectLst/>
              </a:rPr>
              <a:t> to the split point.</a:t>
            </a:r>
          </a:p>
          <a:p>
            <a:pPr marL="1352535" lvl="2" indent="-285750">
              <a:buFont typeface="Arial" panose="020B0604020202020204" pitchFamily="34" charset="0"/>
              <a:buChar char="•"/>
            </a:pPr>
            <a:r>
              <a:rPr lang="en-US" sz="1700" b="0" i="0" dirty="0">
                <a:effectLst/>
              </a:rPr>
              <a:t>One where the feature value is </a:t>
            </a:r>
            <a:r>
              <a:rPr lang="en-US" sz="1700" b="0" i="0" u="sng" dirty="0">
                <a:effectLst/>
              </a:rPr>
              <a:t>above</a:t>
            </a:r>
            <a:r>
              <a:rPr lang="en-US" sz="1700" b="0" i="0" dirty="0">
                <a:effectLst/>
              </a:rPr>
              <a:t> the split point. </a:t>
            </a:r>
          </a:p>
          <a:p>
            <a:pPr marL="457200" lvl="1"/>
            <a:r>
              <a:rPr lang="en-US" sz="1700" dirty="0"/>
              <a:t>  </a:t>
            </a:r>
            <a:r>
              <a:rPr lang="en-US" sz="1700" b="0" i="0" dirty="0">
                <a:effectLst/>
              </a:rPr>
              <a:t>c. Compute the splitting criterion for each possible split:</a:t>
            </a:r>
          </a:p>
          <a:p>
            <a:pPr marL="1352535" lvl="2" indent="-285750">
              <a:buFont typeface="Arial" panose="020B0604020202020204" pitchFamily="34" charset="0"/>
              <a:buChar char="•"/>
            </a:pPr>
            <a:r>
              <a:rPr lang="en-US" sz="1700" b="0" i="0" dirty="0">
                <a:effectLst/>
              </a:rPr>
              <a:t>For Classification: Gini impurity or information gain (entropy).</a:t>
            </a:r>
          </a:p>
          <a:p>
            <a:pPr marL="1352535" lvl="2" indent="-285750">
              <a:buFont typeface="Arial" panose="020B0604020202020204" pitchFamily="34" charset="0"/>
              <a:buChar char="•"/>
            </a:pPr>
            <a:r>
              <a:rPr lang="en-US" sz="1700" b="0" i="0" dirty="0">
                <a:effectLst/>
              </a:rPr>
              <a:t>For Regression: Variance reduction or MSE.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700" b="0" i="0" dirty="0">
                <a:effectLst/>
              </a:rPr>
              <a:t>d. Select the split that provides the maximum improvement in the splitting criterion.</a:t>
            </a:r>
          </a:p>
          <a:p>
            <a:pPr algn="l"/>
            <a:r>
              <a:rPr lang="en-US" sz="1700" b="1" i="0" dirty="0">
                <a:effectLst/>
              </a:rPr>
              <a:t>4. Choose the best split from all features</a:t>
            </a:r>
            <a:r>
              <a:rPr lang="en-US" sz="1700" b="0" i="0" dirty="0">
                <a:effectLst/>
              </a:rPr>
              <a:t>:</a:t>
            </a:r>
          </a:p>
          <a:p>
            <a:pPr marL="457200" lvl="1" algn="l"/>
            <a:r>
              <a:rPr lang="en-US" sz="1700" b="0" i="0" dirty="0">
                <a:effectLst/>
              </a:rPr>
              <a:t>Select the feature and split point that provide the maximum improvement in the splitting criterion.</a:t>
            </a:r>
          </a:p>
          <a:p>
            <a:pPr algn="l"/>
            <a:r>
              <a:rPr lang="en-US" sz="1700" b="1" dirty="0"/>
              <a:t>5. </a:t>
            </a:r>
            <a:r>
              <a:rPr lang="en-US" sz="1700" b="1" i="0" dirty="0">
                <a:effectLst/>
              </a:rPr>
              <a:t>Partition the dataset</a:t>
            </a:r>
            <a:r>
              <a:rPr lang="en-US" sz="1700" b="0" i="0" dirty="0">
                <a:effectLst/>
              </a:rPr>
              <a:t>:</a:t>
            </a:r>
          </a:p>
          <a:p>
            <a:pPr marL="457200" lvl="1" algn="l"/>
            <a:r>
              <a:rPr lang="en-US" sz="1700" b="0" i="0" dirty="0">
                <a:effectLst/>
              </a:rPr>
              <a:t>Split the dataset into two subsets based on the selected feature and split point from step 4.</a:t>
            </a:r>
          </a:p>
          <a:p>
            <a:pPr algn="l"/>
            <a:r>
              <a:rPr lang="en-US" sz="1700" b="1" dirty="0"/>
              <a:t>6. </a:t>
            </a:r>
            <a:r>
              <a:rPr lang="en-US" sz="1700" b="1" i="0" dirty="0">
                <a:effectLst/>
              </a:rPr>
              <a:t>Recursively apply the algorithm</a:t>
            </a:r>
            <a:r>
              <a:rPr lang="en-US" sz="1700" b="0" i="0" dirty="0">
                <a:effectLst/>
              </a:rPr>
              <a:t>:</a:t>
            </a:r>
          </a:p>
          <a:p>
            <a:pPr marL="457200" lvl="1" algn="l"/>
            <a:r>
              <a:rPr lang="en-US" sz="1700" b="0" i="0" dirty="0">
                <a:effectLst/>
              </a:rPr>
              <a:t>Apply the CART algorithm recursively to the two subsets obtained in step 5.</a:t>
            </a:r>
          </a:p>
          <a:p>
            <a:pPr algn="l"/>
            <a:r>
              <a:rPr lang="en-US" sz="1700" b="1" dirty="0"/>
              <a:t>7. </a:t>
            </a:r>
            <a:r>
              <a:rPr lang="en-US" sz="1700" b="1" i="0" dirty="0">
                <a:effectLst/>
              </a:rPr>
              <a:t>Tree Pruning (Post-processing)</a:t>
            </a:r>
            <a:r>
              <a:rPr lang="en-US" sz="1700" b="0" i="0" dirty="0">
                <a:effectLst/>
              </a:rPr>
              <a:t>:</a:t>
            </a:r>
          </a:p>
          <a:p>
            <a:pPr marL="457200" lvl="1" algn="l"/>
            <a:r>
              <a:rPr lang="en-US" sz="1700" b="0" i="0" dirty="0">
                <a:effectLst/>
              </a:rPr>
              <a:t>After constructing the tree, prune branches that have little importance or might cause overfitting. This is often done using a validation dataset and a cost-complexity algorithm.</a:t>
            </a:r>
          </a:p>
          <a:p>
            <a:pPr>
              <a:lnSpc>
                <a:spcPct val="90000"/>
              </a:lnSpc>
              <a:spcAft>
                <a:spcPts val="1800"/>
              </a:spcAft>
            </a:pPr>
            <a:endParaRPr lang="en-US" dirty="0"/>
          </a:p>
        </p:txBody>
      </p:sp>
      <p:sp>
        <p:nvSpPr>
          <p:cNvPr id="4" name="Google Shape;95;p14">
            <a:extLst>
              <a:ext uri="{FF2B5EF4-FFF2-40B4-BE49-F238E27FC236}">
                <a16:creationId xmlns:a16="http://schemas.microsoft.com/office/drawing/2014/main" id="{B22329CC-66E2-5DFE-8575-75C1C9B0CE88}"/>
              </a:ext>
            </a:extLst>
          </p:cNvPr>
          <p:cNvSpPr txBox="1">
            <a:spLocks/>
          </p:cNvSpPr>
          <p:nvPr/>
        </p:nvSpPr>
        <p:spPr>
          <a:xfrm>
            <a:off x="781948" y="515007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algn="ctr" defTabSz="609585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rgbClr val="E46102"/>
                </a:solidFill>
              </a:rPr>
              <a:t>CART Algorithm in detail</a:t>
            </a:r>
          </a:p>
        </p:txBody>
      </p:sp>
    </p:spTree>
    <p:extLst>
      <p:ext uri="{BB962C8B-B14F-4D97-AF65-F5344CB8AC3E}">
        <p14:creationId xmlns:p14="http://schemas.microsoft.com/office/powerpoint/2010/main" val="58232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Pre - Decision Tree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11168197" cy="4778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65100" indent="-165100"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US" dirty="0"/>
              <a:t>Previous models have consisted of real-valued feature vectors (or discrete-valued) and natural measures of distance (e.g., MSE, RMSE).</a:t>
            </a:r>
          </a:p>
          <a:p>
            <a:pPr marL="165100" indent="-165100">
              <a:spcAft>
                <a:spcPts val="600"/>
              </a:spcAft>
              <a:buFont typeface="Arial" pitchFamily="34" charset="0"/>
              <a:buChar char="•"/>
              <a:defRPr/>
            </a:pPr>
            <a:endParaRPr lang="en-US" dirty="0"/>
          </a:p>
          <a:p>
            <a:pPr marL="165100" indent="-165100"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US" dirty="0"/>
              <a:t>Now, consider a classification problem that involves nominal data – data described by a list of attributes (e.g., categorizing people as short or tall using gender, height, age, and ethnicity).</a:t>
            </a:r>
          </a:p>
          <a:p>
            <a:pPr>
              <a:spcAft>
                <a:spcPts val="600"/>
              </a:spcAft>
              <a:defRPr/>
            </a:pPr>
            <a:endParaRPr lang="en-US" dirty="0"/>
          </a:p>
          <a:p>
            <a:pPr marL="165100" indent="-165100"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US" dirty="0"/>
              <a:t>How can we use such nominal data for classification? How can we learn the categories of such data? </a:t>
            </a:r>
          </a:p>
          <a:p>
            <a:pPr marL="774685" lvl="1" indent="-165100"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US" i="1" u="sng" dirty="0"/>
              <a:t>Non-metric</a:t>
            </a:r>
            <a:r>
              <a:rPr lang="en-US" u="sng" dirty="0"/>
              <a:t> methods such as decision trees provide a way to deal with such data.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3360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C20A99A-6C5B-09D8-7E1C-2BEFE745A25D}"/>
              </a:ext>
            </a:extLst>
          </p:cNvPr>
          <p:cNvSpPr txBox="1"/>
          <p:nvPr/>
        </p:nvSpPr>
        <p:spPr>
          <a:xfrm>
            <a:off x="1807779" y="2683596"/>
            <a:ext cx="7966842" cy="1200329"/>
          </a:xfrm>
          <a:prstGeom prst="rect">
            <a:avLst/>
          </a:prstGeom>
          <a:solidFill>
            <a:schemeClr val="bg1"/>
          </a:solidFill>
          <a:ln w="19050">
            <a:solidFill>
              <a:srgbClr val="D95E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How do we choose which attribute is best?</a:t>
            </a:r>
          </a:p>
        </p:txBody>
      </p:sp>
    </p:spTree>
    <p:extLst>
      <p:ext uri="{BB962C8B-B14F-4D97-AF65-F5344CB8AC3E}">
        <p14:creationId xmlns:p14="http://schemas.microsoft.com/office/powerpoint/2010/main" val="24845142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How do we choose which attribute is best?</a:t>
            </a:r>
          </a:p>
        </p:txBody>
      </p:sp>
      <p:sp>
        <p:nvSpPr>
          <p:cNvPr id="34" name="Google Shape;96;p14">
            <a:extLst>
              <a:ext uri="{FF2B5EF4-FFF2-40B4-BE49-F238E27FC236}">
                <a16:creationId xmlns:a16="http://schemas.microsoft.com/office/drawing/2014/main" id="{58EA380B-9CCD-4D12-AAB2-9CBED38C12D0}"/>
              </a:ext>
            </a:extLst>
          </p:cNvPr>
          <p:cNvSpPr txBox="1"/>
          <p:nvPr/>
        </p:nvSpPr>
        <p:spPr>
          <a:xfrm>
            <a:off x="387626" y="1352811"/>
            <a:ext cx="11504516" cy="5132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dirty="0">
                <a:latin typeface="Arial" panose="020B0604020202020204" pitchFamily="34" charset="0"/>
              </a:rPr>
              <a:t>Key problem: choosing which attribute to split</a:t>
            </a:r>
          </a:p>
          <a:p>
            <a:endParaRPr lang="en-US" dirty="0">
              <a:latin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</a:rPr>
              <a:t>Some possibilities are:</a:t>
            </a:r>
          </a:p>
          <a:p>
            <a:pPr marL="342900" indent="-342900">
              <a:buFontTx/>
              <a:buChar char="-"/>
            </a:pPr>
            <a:r>
              <a:rPr lang="en-US" dirty="0">
                <a:latin typeface="Arial" panose="020B0604020202020204" pitchFamily="34" charset="0"/>
              </a:rPr>
              <a:t>Random: Select any attribute at random </a:t>
            </a:r>
          </a:p>
          <a:p>
            <a:pPr marL="342900" indent="-342900">
              <a:buFontTx/>
              <a:buChar char="-"/>
            </a:pPr>
            <a:r>
              <a:rPr lang="en-US" dirty="0">
                <a:latin typeface="Arial" panose="020B0604020202020204" pitchFamily="34" charset="0"/>
              </a:rPr>
              <a:t>Least-Values: Choose attribute with </a:t>
            </a:r>
            <a:r>
              <a:rPr lang="en-US" u="sng" dirty="0">
                <a:latin typeface="Arial" panose="020B0604020202020204" pitchFamily="34" charset="0"/>
              </a:rPr>
              <a:t>smallest</a:t>
            </a:r>
            <a:r>
              <a:rPr lang="en-US" dirty="0">
                <a:latin typeface="Arial" panose="020B0604020202020204" pitchFamily="34" charset="0"/>
              </a:rPr>
              <a:t> number of possible values</a:t>
            </a:r>
          </a:p>
          <a:p>
            <a:pPr marL="342900" indent="-342900">
              <a:buFontTx/>
              <a:buChar char="-"/>
            </a:pPr>
            <a:r>
              <a:rPr lang="en-US" dirty="0">
                <a:latin typeface="Arial" panose="020B0604020202020204" pitchFamily="34" charset="0"/>
              </a:rPr>
              <a:t>Most-Values: Choose attribute with </a:t>
            </a:r>
            <a:r>
              <a:rPr lang="en-US" u="sng" dirty="0">
                <a:latin typeface="Arial" panose="020B0604020202020204" pitchFamily="34" charset="0"/>
              </a:rPr>
              <a:t>largest</a:t>
            </a:r>
            <a:r>
              <a:rPr lang="en-US" dirty="0">
                <a:latin typeface="Arial" panose="020B0604020202020204" pitchFamily="34" charset="0"/>
              </a:rPr>
              <a:t> number of possible values</a:t>
            </a:r>
          </a:p>
          <a:p>
            <a:pPr marL="342900" indent="-342900">
              <a:buFontTx/>
              <a:buChar char="-"/>
            </a:pPr>
            <a:r>
              <a:rPr lang="en-US" dirty="0">
                <a:latin typeface="Arial" panose="020B0604020202020204" pitchFamily="34" charset="0"/>
              </a:rPr>
              <a:t>Max-Gain: Choose attribute that has </a:t>
            </a:r>
            <a:r>
              <a:rPr lang="en-US" u="sng" dirty="0">
                <a:latin typeface="Arial" panose="020B0604020202020204" pitchFamily="34" charset="0"/>
              </a:rPr>
              <a:t>largest expected </a:t>
            </a:r>
            <a:r>
              <a:rPr lang="en-US" i="1" u="sng" dirty="0">
                <a:latin typeface="Arial" panose="020B0604020202020204" pitchFamily="34" charset="0"/>
              </a:rPr>
              <a:t>information gain</a:t>
            </a:r>
          </a:p>
          <a:p>
            <a:pPr marL="952485" lvl="1" indent="-342900">
              <a:buFontTx/>
              <a:buChar char="-"/>
            </a:pPr>
            <a:r>
              <a:rPr lang="en-US" dirty="0">
                <a:latin typeface="Arial" panose="020B0604020202020204" pitchFamily="34" charset="0"/>
              </a:rPr>
              <a:t>i.e., attribute that results in smallest expected size of subtrees rooted at its children</a:t>
            </a:r>
          </a:p>
          <a:p>
            <a:endParaRPr lang="en-US" dirty="0">
              <a:latin typeface="Arial" panose="020B0604020202020204" pitchFamily="34" charset="0"/>
            </a:endParaRPr>
          </a:p>
          <a:p>
            <a:endParaRPr lang="en-US" dirty="0"/>
          </a:p>
          <a:p>
            <a:b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</a:b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51E101-49A7-4781-880F-F71AB8A0AB3E}"/>
              </a:ext>
            </a:extLst>
          </p:cNvPr>
          <p:cNvSpPr txBox="1"/>
          <p:nvPr/>
        </p:nvSpPr>
        <p:spPr>
          <a:xfrm>
            <a:off x="134179" y="6425648"/>
            <a:ext cx="44974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chemeClr val="bg1">
                    <a:lumMod val="75000"/>
                  </a:schemeClr>
                </a:solidFill>
              </a:rPr>
              <a:t>Based on slide by Pedro </a:t>
            </a:r>
            <a:r>
              <a:rPr lang="en-US" sz="1400" i="1" dirty="0" err="1">
                <a:solidFill>
                  <a:schemeClr val="bg1">
                    <a:lumMod val="75000"/>
                  </a:schemeClr>
                </a:solidFill>
              </a:rPr>
              <a:t>Domingos</a:t>
            </a:r>
            <a:endParaRPr lang="en-US" sz="1400" i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29709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Information Gain (intuition)</a:t>
            </a:r>
          </a:p>
        </p:txBody>
      </p:sp>
      <p:sp>
        <p:nvSpPr>
          <p:cNvPr id="34" name="Google Shape;96;p14">
            <a:extLst>
              <a:ext uri="{FF2B5EF4-FFF2-40B4-BE49-F238E27FC236}">
                <a16:creationId xmlns:a16="http://schemas.microsoft.com/office/drawing/2014/main" id="{58EA380B-9CCD-4D12-AAB2-9CBED38C12D0}"/>
              </a:ext>
            </a:extLst>
          </p:cNvPr>
          <p:cNvSpPr txBox="1"/>
          <p:nvPr/>
        </p:nvSpPr>
        <p:spPr>
          <a:xfrm>
            <a:off x="297359" y="1140000"/>
            <a:ext cx="11504516" cy="5132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dirty="0"/>
              <a:t>Which test is more informative?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3763C9-1682-45D7-9E58-FF0514109CA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9567" b="8872"/>
          <a:stretch/>
        </p:blipFill>
        <p:spPr>
          <a:xfrm>
            <a:off x="2019012" y="2792896"/>
            <a:ext cx="8241744" cy="299664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F7A7561-13F6-4124-A67F-4184530A4D76}"/>
              </a:ext>
            </a:extLst>
          </p:cNvPr>
          <p:cNvSpPr txBox="1"/>
          <p:nvPr/>
        </p:nvSpPr>
        <p:spPr>
          <a:xfrm>
            <a:off x="134179" y="6425648"/>
            <a:ext cx="44974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chemeClr val="bg1">
                    <a:lumMod val="75000"/>
                  </a:schemeClr>
                </a:solidFill>
              </a:rPr>
              <a:t>Based on slide by Pedro </a:t>
            </a:r>
            <a:r>
              <a:rPr lang="en-US" sz="1400" i="1" dirty="0" err="1">
                <a:solidFill>
                  <a:schemeClr val="bg1">
                    <a:lumMod val="75000"/>
                  </a:schemeClr>
                </a:solidFill>
              </a:rPr>
              <a:t>Domingos</a:t>
            </a:r>
            <a:endParaRPr lang="en-US" sz="14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169F85-825E-4245-9CCF-977523670034}"/>
              </a:ext>
            </a:extLst>
          </p:cNvPr>
          <p:cNvSpPr txBox="1"/>
          <p:nvPr/>
        </p:nvSpPr>
        <p:spPr>
          <a:xfrm flipH="1">
            <a:off x="2808797" y="2066081"/>
            <a:ext cx="27388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/>
              <a:t>Split over whether #room &lt;=5          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7080CC-8F58-42BC-AA70-66D8FC26CA24}"/>
              </a:ext>
            </a:extLst>
          </p:cNvPr>
          <p:cNvSpPr txBox="1"/>
          <p:nvPr/>
        </p:nvSpPr>
        <p:spPr>
          <a:xfrm flipH="1">
            <a:off x="7086225" y="2066080"/>
            <a:ext cx="27388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/>
              <a:t>Split over whether house age &lt;=45 years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0AF988-596A-4F18-A7C5-AC866B971F8C}"/>
              </a:ext>
            </a:extLst>
          </p:cNvPr>
          <p:cNvSpPr txBox="1"/>
          <p:nvPr/>
        </p:nvSpPr>
        <p:spPr>
          <a:xfrm flipH="1">
            <a:off x="1843044" y="5718000"/>
            <a:ext cx="8583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           #room &lt;=5           #room &gt;5                  house age&lt;=45       house age&gt;45</a:t>
            </a:r>
          </a:p>
        </p:txBody>
      </p:sp>
    </p:spTree>
    <p:extLst>
      <p:ext uri="{BB962C8B-B14F-4D97-AF65-F5344CB8AC3E}">
        <p14:creationId xmlns:p14="http://schemas.microsoft.com/office/powerpoint/2010/main" val="40727026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Information Gain (intuition)</a:t>
            </a:r>
          </a:p>
        </p:txBody>
      </p:sp>
      <p:sp>
        <p:nvSpPr>
          <p:cNvPr id="34" name="Google Shape;96;p14">
            <a:extLst>
              <a:ext uri="{FF2B5EF4-FFF2-40B4-BE49-F238E27FC236}">
                <a16:creationId xmlns:a16="http://schemas.microsoft.com/office/drawing/2014/main" id="{58EA380B-9CCD-4D12-AAB2-9CBED38C12D0}"/>
              </a:ext>
            </a:extLst>
          </p:cNvPr>
          <p:cNvSpPr txBox="1"/>
          <p:nvPr/>
        </p:nvSpPr>
        <p:spPr>
          <a:xfrm>
            <a:off x="297359" y="1140000"/>
            <a:ext cx="11504516" cy="5132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Measures the level of impurity in a group of examples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7A7561-13F6-4124-A67F-4184530A4D76}"/>
              </a:ext>
            </a:extLst>
          </p:cNvPr>
          <p:cNvSpPr txBox="1"/>
          <p:nvPr/>
        </p:nvSpPr>
        <p:spPr>
          <a:xfrm>
            <a:off x="134179" y="6425648"/>
            <a:ext cx="44974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chemeClr val="bg1">
                    <a:lumMod val="75000"/>
                  </a:schemeClr>
                </a:solidFill>
              </a:rPr>
              <a:t>Based on slide by Pedro </a:t>
            </a:r>
            <a:r>
              <a:rPr lang="en-US" sz="1400" i="1" dirty="0" err="1">
                <a:solidFill>
                  <a:schemeClr val="bg1">
                    <a:lumMod val="75000"/>
                  </a:schemeClr>
                </a:solidFill>
              </a:rPr>
              <a:t>Domingos</a:t>
            </a:r>
            <a:endParaRPr lang="en-US" sz="1400" i="1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CCD2A02-F708-575E-47F6-D2981D032F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4012" y="3358408"/>
            <a:ext cx="5410200" cy="199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3960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Information Gain (intuition)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7A7561-13F6-4124-A67F-4184530A4D76}"/>
              </a:ext>
            </a:extLst>
          </p:cNvPr>
          <p:cNvSpPr txBox="1"/>
          <p:nvPr/>
        </p:nvSpPr>
        <p:spPr>
          <a:xfrm>
            <a:off x="134179" y="6425648"/>
            <a:ext cx="44974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chemeClr val="bg1">
                    <a:lumMod val="75000"/>
                  </a:schemeClr>
                </a:solidFill>
              </a:rPr>
              <a:t>Based on slide by Pedro </a:t>
            </a:r>
            <a:r>
              <a:rPr lang="en-US" sz="1400" i="1" dirty="0" err="1">
                <a:solidFill>
                  <a:schemeClr val="bg1">
                    <a:lumMod val="75000"/>
                  </a:schemeClr>
                </a:solidFill>
              </a:rPr>
              <a:t>Domingos</a:t>
            </a:r>
            <a:endParaRPr lang="en-US" sz="14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9197AF-FF0A-BBBF-CC93-1AFA65803B4E}"/>
              </a:ext>
            </a:extLst>
          </p:cNvPr>
          <p:cNvSpPr txBox="1"/>
          <p:nvPr/>
        </p:nvSpPr>
        <p:spPr>
          <a:xfrm>
            <a:off x="640080" y="1842039"/>
            <a:ext cx="10616184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You have a mixed bag of red and green balls, and you want to separate them using various criteria like size, texture, or weight. </a:t>
            </a:r>
          </a:p>
          <a:p>
            <a:endParaRPr lang="en-US" dirty="0"/>
          </a:p>
          <a:p>
            <a:r>
              <a:rPr lang="en-US" dirty="0"/>
              <a:t>Information gain will quantify the effectiveness of each criterion in achieving this separation. </a:t>
            </a:r>
          </a:p>
          <a:p>
            <a:endParaRPr lang="en-US" dirty="0"/>
          </a:p>
          <a:p>
            <a:r>
              <a:rPr lang="en-US" dirty="0"/>
              <a:t>The criterion that provides the highest IG would be the most effective.</a:t>
            </a:r>
          </a:p>
        </p:txBody>
      </p:sp>
    </p:spTree>
    <p:extLst>
      <p:ext uri="{BB962C8B-B14F-4D97-AF65-F5344CB8AC3E}">
        <p14:creationId xmlns:p14="http://schemas.microsoft.com/office/powerpoint/2010/main" val="3239531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Information Gain</a:t>
            </a:r>
          </a:p>
        </p:txBody>
      </p:sp>
      <p:sp>
        <p:nvSpPr>
          <p:cNvPr id="34" name="Google Shape;96;p14">
            <a:extLst>
              <a:ext uri="{FF2B5EF4-FFF2-40B4-BE49-F238E27FC236}">
                <a16:creationId xmlns:a16="http://schemas.microsoft.com/office/drawing/2014/main" id="{58EA380B-9CCD-4D12-AAB2-9CBED38C12D0}"/>
              </a:ext>
            </a:extLst>
          </p:cNvPr>
          <p:cNvSpPr txBox="1"/>
          <p:nvPr/>
        </p:nvSpPr>
        <p:spPr>
          <a:xfrm>
            <a:off x="387626" y="1352811"/>
            <a:ext cx="11504516" cy="5132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IG quantifies how well a feature separates the data into classes. </a:t>
            </a:r>
            <a:endParaRPr lang="en-US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Definition: IG is the expected reduction in entropy of target variable Y for data sample S, due to sorting.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 reduction of entropy is often called an </a:t>
            </a:r>
            <a:r>
              <a:rPr lang="en-US" b="1" i="1" dirty="0"/>
              <a:t>information gain</a:t>
            </a:r>
            <a:r>
              <a:rPr lang="en-US" b="1" dirty="0"/>
              <a:t>.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We want to determine which attribute in a given set of training feature vectors is most useful for discriminating between the classes to be learned.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Information gain tells us how important a given attribute of the feature vectors is.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 We will use it to decide the ordering of attributes in the nodes of a decision tree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A40173-E82D-4835-B7C1-D505B0ECE630}"/>
              </a:ext>
            </a:extLst>
          </p:cNvPr>
          <p:cNvSpPr txBox="1"/>
          <p:nvPr/>
        </p:nvSpPr>
        <p:spPr>
          <a:xfrm>
            <a:off x="134179" y="6425648"/>
            <a:ext cx="44974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chemeClr val="bg1">
                    <a:lumMod val="75000"/>
                  </a:schemeClr>
                </a:solidFill>
              </a:rPr>
              <a:t>Based on slide by Pedro </a:t>
            </a:r>
            <a:r>
              <a:rPr lang="en-US" sz="1400" i="1" dirty="0" err="1">
                <a:solidFill>
                  <a:schemeClr val="bg1">
                    <a:lumMod val="75000"/>
                  </a:schemeClr>
                </a:solidFill>
              </a:rPr>
              <a:t>Domingos</a:t>
            </a:r>
            <a:r>
              <a:rPr lang="en-US" sz="1400" i="1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en-US" sz="1400" i="1" dirty="0" err="1">
                <a:solidFill>
                  <a:schemeClr val="bg1">
                    <a:lumMod val="75000"/>
                  </a:schemeClr>
                </a:solidFill>
              </a:rPr>
              <a:t>Sli</a:t>
            </a:r>
            <a:endParaRPr lang="en-US" sz="1400" i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581125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Entropy</a:t>
            </a:r>
          </a:p>
        </p:txBody>
      </p:sp>
      <p:sp>
        <p:nvSpPr>
          <p:cNvPr id="34" name="Google Shape;96;p14">
            <a:extLst>
              <a:ext uri="{FF2B5EF4-FFF2-40B4-BE49-F238E27FC236}">
                <a16:creationId xmlns:a16="http://schemas.microsoft.com/office/drawing/2014/main" id="{58EA380B-9CCD-4D12-AAB2-9CBED38C12D0}"/>
              </a:ext>
            </a:extLst>
          </p:cNvPr>
          <p:cNvSpPr txBox="1"/>
          <p:nvPr/>
        </p:nvSpPr>
        <p:spPr>
          <a:xfrm>
            <a:off x="387626" y="1352811"/>
            <a:ext cx="11504516" cy="5132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Entropy – A common way to measure impurity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n is the # of possible values for 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Where, </a:t>
            </a:r>
            <a:r>
              <a:rPr lang="en-US" sz="2000" dirty="0" err="1"/>
              <a:t>p</a:t>
            </a:r>
            <a:r>
              <a:rPr lang="en-US" sz="2000" baseline="-25000" dirty="0" err="1"/>
              <a:t>i,k</a:t>
            </a:r>
            <a:r>
              <a:rPr lang="en-US" sz="2000" dirty="0"/>
              <a:t> is the probability of class k.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Compute it as the proportion of class k in the </a:t>
            </a:r>
            <a:r>
              <a:rPr lang="en-US" sz="2000" b="1" dirty="0"/>
              <a:t>training set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Note: Entropy comes from information theory. The higher the entropy the more the information content.</a:t>
            </a:r>
            <a:br>
              <a:rPr lang="en-US" sz="2000" dirty="0"/>
            </a:br>
            <a:endParaRPr lang="en-US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A40173-E82D-4835-B7C1-D505B0ECE630}"/>
              </a:ext>
            </a:extLst>
          </p:cNvPr>
          <p:cNvSpPr txBox="1"/>
          <p:nvPr/>
        </p:nvSpPr>
        <p:spPr>
          <a:xfrm>
            <a:off x="134179" y="6425648"/>
            <a:ext cx="44974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chemeClr val="bg1">
                    <a:lumMod val="75000"/>
                  </a:schemeClr>
                </a:solidFill>
              </a:rPr>
              <a:t>Based on slide by Pedro </a:t>
            </a:r>
            <a:r>
              <a:rPr lang="en-US" sz="1400" i="1" dirty="0" err="1">
                <a:solidFill>
                  <a:schemeClr val="bg1">
                    <a:lumMod val="75000"/>
                  </a:schemeClr>
                </a:solidFill>
              </a:rPr>
              <a:t>Domingos</a:t>
            </a:r>
            <a:endParaRPr lang="en-US" sz="1400" i="1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18DE68-A992-4D0A-A124-35BD3001D45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27" t="20918" r="69055" b="-2463"/>
          <a:stretch/>
        </p:blipFill>
        <p:spPr>
          <a:xfrm>
            <a:off x="8893038" y="2131944"/>
            <a:ext cx="2343150" cy="219674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CC605A6-A878-4CD3-9AC9-C7619E2C4C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0808" y="2227052"/>
            <a:ext cx="3230425" cy="1170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5653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4">
            <a:extLst>
              <a:ext uri="{FF2B5EF4-FFF2-40B4-BE49-F238E27FC236}">
                <a16:creationId xmlns:a16="http://schemas.microsoft.com/office/drawing/2014/main" id="{5C915ED5-BC22-4210-B2CA-DB8E43F9B0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493" y="1773910"/>
            <a:ext cx="11529362" cy="3693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marL="165100" indent="-165100">
              <a:spcAft>
                <a:spcPts val="1800"/>
              </a:spcAft>
              <a:buFont typeface="Arial" pitchFamily="34" charset="0"/>
              <a:buChar char="•"/>
            </a:pPr>
            <a:r>
              <a:rPr lang="en-US" sz="2000" b="1" dirty="0"/>
              <a:t>Variance impurity</a:t>
            </a:r>
            <a:r>
              <a:rPr lang="en-US" sz="2000" dirty="0"/>
              <a:t>: </a:t>
            </a:r>
            <a:r>
              <a:rPr lang="en-US" sz="2000" dirty="0">
                <a:sym typeface="Symbol" pitchFamily="18" charset="2"/>
              </a:rPr>
              <a:t>because this is related to the variance of a distribution associated with the two classes.</a:t>
            </a:r>
          </a:p>
          <a:p>
            <a:pPr marL="165100" indent="-165100">
              <a:spcAft>
                <a:spcPts val="1800"/>
              </a:spcAft>
              <a:buFont typeface="Arial" pitchFamily="34" charset="0"/>
              <a:buChar char="•"/>
            </a:pPr>
            <a:r>
              <a:rPr lang="en-US" sz="2000" b="1" dirty="0">
                <a:sym typeface="Symbol" pitchFamily="18" charset="2"/>
              </a:rPr>
              <a:t>Gini Impurity</a:t>
            </a:r>
            <a:r>
              <a:rPr lang="en-US" sz="2000" dirty="0">
                <a:sym typeface="Symbol" pitchFamily="18" charset="2"/>
              </a:rPr>
              <a:t>: The expected error rate at node </a:t>
            </a:r>
            <a:r>
              <a:rPr lang="en-US" sz="2000" i="1" dirty="0">
                <a:sym typeface="Symbol" pitchFamily="18" charset="2"/>
              </a:rPr>
              <a:t>N</a:t>
            </a:r>
            <a:r>
              <a:rPr lang="en-US" sz="2000" dirty="0">
                <a:sym typeface="Symbol" pitchFamily="18" charset="2"/>
              </a:rPr>
              <a:t> if the category label is selected randomly from the class distribution present at node </a:t>
            </a:r>
            <a:r>
              <a:rPr lang="en-US" sz="2000" i="1" dirty="0">
                <a:sym typeface="Symbol" pitchFamily="18" charset="2"/>
              </a:rPr>
              <a:t>N</a:t>
            </a:r>
            <a:r>
              <a:rPr lang="en-US" sz="2000" dirty="0">
                <a:sym typeface="Symbol" pitchFamily="18" charset="2"/>
              </a:rPr>
              <a:t>.</a:t>
            </a:r>
          </a:p>
          <a:p>
            <a:pPr marL="165100" indent="-165100">
              <a:spcAft>
                <a:spcPts val="1800"/>
              </a:spcAft>
              <a:buFont typeface="Arial" pitchFamily="34" charset="0"/>
              <a:buChar char="•"/>
            </a:pPr>
            <a:r>
              <a:rPr lang="en-US" sz="2000" b="1" dirty="0">
                <a:sym typeface="Symbol" pitchFamily="18" charset="2"/>
              </a:rPr>
              <a:t>Misclassification impurity</a:t>
            </a:r>
            <a:r>
              <a:rPr lang="en-US" sz="2000" dirty="0">
                <a:sym typeface="Symbol" pitchFamily="18" charset="2"/>
              </a:rPr>
              <a:t>: measures the minimum probability that a training pattern would be misclassified at node </a:t>
            </a:r>
            <a:r>
              <a:rPr lang="en-US" sz="2000" i="1" dirty="0">
                <a:sym typeface="Symbol" pitchFamily="18" charset="2"/>
              </a:rPr>
              <a:t>N</a:t>
            </a:r>
            <a:r>
              <a:rPr lang="en-US" sz="2000" dirty="0">
                <a:sym typeface="Symbol" pitchFamily="18" charset="2"/>
              </a:rPr>
              <a:t>.</a:t>
            </a:r>
          </a:p>
          <a:p>
            <a:pPr marL="165100" indent="-165100">
              <a:spcAft>
                <a:spcPts val="1800"/>
              </a:spcAft>
              <a:buFont typeface="Arial" pitchFamily="34" charset="0"/>
              <a:buChar char="•"/>
            </a:pPr>
            <a:r>
              <a:rPr lang="en-US" sz="2000" dirty="0">
                <a:sym typeface="Symbol" pitchFamily="18" charset="2"/>
              </a:rPr>
              <a:t>In practice, simple entropy splitting (choosing the question that splits the data into two classes of equal size) is very effective.</a:t>
            </a:r>
          </a:p>
          <a:p>
            <a:pPr marL="165100" indent="-165100">
              <a:spcAft>
                <a:spcPts val="1800"/>
              </a:spcAft>
              <a:buFont typeface="Arial" pitchFamily="34" charset="0"/>
              <a:buChar char="•"/>
            </a:pPr>
            <a:endParaRPr lang="en-US" sz="2000" dirty="0">
              <a:sym typeface="Symbol" pitchFamily="18" charset="2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A2A5F89-22ED-4F40-B7BF-3A31E63B5A12}"/>
              </a:ext>
            </a:extLst>
          </p:cNvPr>
          <p:cNvSpPr/>
          <p:nvPr/>
        </p:nvSpPr>
        <p:spPr>
          <a:xfrm>
            <a:off x="7896639" y="660952"/>
            <a:ext cx="51721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solidFill>
                  <a:srgbClr val="E46102"/>
                </a:solidFill>
              </a:rPr>
              <a:t>Alternate Splitting Criteria</a:t>
            </a:r>
          </a:p>
        </p:txBody>
      </p:sp>
    </p:spTree>
    <p:extLst>
      <p:ext uri="{BB962C8B-B14F-4D97-AF65-F5344CB8AC3E}">
        <p14:creationId xmlns:p14="http://schemas.microsoft.com/office/powerpoint/2010/main" val="334518399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From Entropy to Information Gain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A40173-E82D-4835-B7C1-D505B0ECE630}"/>
              </a:ext>
            </a:extLst>
          </p:cNvPr>
          <p:cNvSpPr txBox="1"/>
          <p:nvPr/>
        </p:nvSpPr>
        <p:spPr>
          <a:xfrm>
            <a:off x="134179" y="6425648"/>
            <a:ext cx="44974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chemeClr val="bg1">
                    <a:lumMod val="75000"/>
                  </a:schemeClr>
                </a:solidFill>
              </a:rPr>
              <a:t>Based on slide by Tom Mitchell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45DCCA3-7C29-4AF2-90DA-52BFCEEC5AD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1282"/>
          <a:stretch/>
        </p:blipFill>
        <p:spPr>
          <a:xfrm>
            <a:off x="2507500" y="2027288"/>
            <a:ext cx="7776193" cy="1640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395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Calculating Information Gain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A40173-E82D-4835-B7C1-D505B0ECE630}"/>
              </a:ext>
            </a:extLst>
          </p:cNvPr>
          <p:cNvSpPr txBox="1"/>
          <p:nvPr/>
        </p:nvSpPr>
        <p:spPr>
          <a:xfrm>
            <a:off x="134179" y="6425648"/>
            <a:ext cx="44974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chemeClr val="bg1">
                    <a:lumMod val="75000"/>
                  </a:schemeClr>
                </a:solidFill>
              </a:rPr>
              <a:t>Based on slide by Pedro </a:t>
            </a:r>
            <a:r>
              <a:rPr lang="en-US" sz="1400" i="1" dirty="0" err="1">
                <a:solidFill>
                  <a:schemeClr val="bg1">
                    <a:lumMod val="75000"/>
                  </a:schemeClr>
                </a:solidFill>
              </a:rPr>
              <a:t>Domingos</a:t>
            </a:r>
            <a:endParaRPr lang="en-US" sz="1400" i="1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9AA9B8-FFDC-4D44-9A5F-26A8509EDC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9539" y="1901110"/>
            <a:ext cx="3071446" cy="50678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52FF921-4FAA-46F2-92F1-A2300DEA12C7}"/>
              </a:ext>
            </a:extLst>
          </p:cNvPr>
          <p:cNvSpPr txBox="1"/>
          <p:nvPr/>
        </p:nvSpPr>
        <p:spPr>
          <a:xfrm>
            <a:off x="506896" y="1364179"/>
            <a:ext cx="69424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IG: entropy(parent)- [average entropy (children)]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558541-D71D-433E-88C6-B69771EE2510}"/>
              </a:ext>
            </a:extLst>
          </p:cNvPr>
          <p:cNvSpPr txBox="1"/>
          <p:nvPr/>
        </p:nvSpPr>
        <p:spPr>
          <a:xfrm>
            <a:off x="6309691" y="1901110"/>
            <a:ext cx="19298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E46102"/>
                </a:solidFill>
              </a:rPr>
              <a:t>child entropy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EEFDB2-FE12-47B8-88F6-D1DA73E4A4A7}"/>
              </a:ext>
            </a:extLst>
          </p:cNvPr>
          <p:cNvSpPr txBox="1"/>
          <p:nvPr/>
        </p:nvSpPr>
        <p:spPr>
          <a:xfrm>
            <a:off x="544995" y="2582104"/>
            <a:ext cx="22081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Training dataset (30 instances)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6079C9-F479-4604-B267-73D3E9F25EE9}"/>
              </a:ext>
            </a:extLst>
          </p:cNvPr>
          <p:cNvSpPr txBox="1"/>
          <p:nvPr/>
        </p:nvSpPr>
        <p:spPr>
          <a:xfrm>
            <a:off x="270013" y="5139610"/>
            <a:ext cx="1929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E46102"/>
                </a:solidFill>
              </a:rPr>
              <a:t>parent entropy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85A99EE-30D7-4781-844D-4399C0D8EF31}"/>
              </a:ext>
            </a:extLst>
          </p:cNvPr>
          <p:cNvSpPr txBox="1"/>
          <p:nvPr/>
        </p:nvSpPr>
        <p:spPr>
          <a:xfrm>
            <a:off x="6309691" y="4001579"/>
            <a:ext cx="19298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E46102"/>
                </a:solidFill>
              </a:rPr>
              <a:t>child entropy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8DBDD81-8038-43FD-94AA-FCC5BE3B47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238" y="3499779"/>
            <a:ext cx="1527766" cy="133273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01B1A41-4981-48DE-9BDA-353F483878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50765" y="2334514"/>
            <a:ext cx="1182286" cy="108501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4D09DEA-B369-4DA0-9593-A17117516B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92788" y="4510188"/>
            <a:ext cx="1286064" cy="122564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85139E6-DA49-48E4-A667-37C7D1DFADF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33051" y="3948239"/>
            <a:ext cx="3116376" cy="506789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135D34F8-43B9-488D-8970-4DADF1F27EDD}"/>
              </a:ext>
            </a:extLst>
          </p:cNvPr>
          <p:cNvSpPr txBox="1"/>
          <p:nvPr/>
        </p:nvSpPr>
        <p:spPr>
          <a:xfrm>
            <a:off x="8782878" y="2496778"/>
            <a:ext cx="22081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(17 instances)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46B4BBE-6985-40C6-8283-1AB66AFC548F}"/>
              </a:ext>
            </a:extLst>
          </p:cNvPr>
          <p:cNvSpPr/>
          <p:nvPr/>
        </p:nvSpPr>
        <p:spPr>
          <a:xfrm>
            <a:off x="8180408" y="5210842"/>
            <a:ext cx="21194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(13 instances)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39F0E606-2AE9-4B6B-A2DF-B7C18E69B7E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45395" y="5042300"/>
            <a:ext cx="3404873" cy="589821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6C81F54-D56D-4A3F-86BB-BE00A58491B0}"/>
              </a:ext>
            </a:extLst>
          </p:cNvPr>
          <p:cNvCxnSpPr>
            <a:stCxn id="8" idx="3"/>
          </p:cNvCxnSpPr>
          <p:nvPr/>
        </p:nvCxnSpPr>
        <p:spPr>
          <a:xfrm flipV="1">
            <a:off x="2122004" y="3021496"/>
            <a:ext cx="4890053" cy="11446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A271ED3-607D-4930-93C6-5E41598B66BD}"/>
              </a:ext>
            </a:extLst>
          </p:cNvPr>
          <p:cNvCxnSpPr>
            <a:stCxn id="8" idx="3"/>
            <a:endCxn id="16" idx="1"/>
          </p:cNvCxnSpPr>
          <p:nvPr/>
        </p:nvCxnSpPr>
        <p:spPr>
          <a:xfrm>
            <a:off x="2122004" y="4166145"/>
            <a:ext cx="4770784" cy="9568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5689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Decision Trees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11168197" cy="4778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65100" indent="-165100">
              <a:spcAft>
                <a:spcPts val="600"/>
              </a:spcAft>
              <a:buFont typeface="Arial" pitchFamily="34" charset="0"/>
              <a:buChar char="•"/>
              <a:defRPr/>
            </a:pPr>
            <a:endParaRPr lang="en-US" dirty="0"/>
          </a:p>
          <a:p>
            <a:pPr algn="ctr">
              <a:spcAft>
                <a:spcPts val="600"/>
              </a:spcAft>
              <a:defRPr/>
            </a:pPr>
            <a:r>
              <a:rPr lang="en-US" dirty="0"/>
              <a:t>Decision trees attempt to </a:t>
            </a:r>
            <a:r>
              <a:rPr lang="en-US" b="1" dirty="0"/>
              <a:t>classify a pattern through a sequence of questions</a:t>
            </a:r>
            <a:r>
              <a:rPr lang="en-US" dirty="0"/>
              <a:t>. </a:t>
            </a:r>
          </a:p>
          <a:p>
            <a:pPr algn="ctr">
              <a:spcAft>
                <a:spcPts val="600"/>
              </a:spcAft>
              <a:defRPr/>
            </a:pPr>
            <a:endParaRPr lang="en-US" dirty="0"/>
          </a:p>
          <a:p>
            <a:pPr algn="ctr">
              <a:spcAft>
                <a:spcPts val="600"/>
              </a:spcAft>
              <a:defRPr/>
            </a:pPr>
            <a:r>
              <a:rPr lang="en-US" dirty="0"/>
              <a:t>For example, </a:t>
            </a:r>
            <a:r>
              <a:rPr lang="en-US" i="1" dirty="0"/>
              <a:t>attributes</a:t>
            </a:r>
            <a:r>
              <a:rPr lang="en-US" dirty="0"/>
              <a:t> such as gender and height can be used to classify people as short or tall. But the best </a:t>
            </a:r>
            <a:r>
              <a:rPr lang="en-US" i="1" dirty="0"/>
              <a:t>threshold</a:t>
            </a:r>
            <a:r>
              <a:rPr lang="en-US" dirty="0"/>
              <a:t> for height is gender dependent.</a:t>
            </a:r>
          </a:p>
        </p:txBody>
      </p:sp>
    </p:spTree>
    <p:extLst>
      <p:ext uri="{BB962C8B-B14F-4D97-AF65-F5344CB8AC3E}">
        <p14:creationId xmlns:p14="http://schemas.microsoft.com/office/powerpoint/2010/main" val="208288433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Calculating Information Gain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A40173-E82D-4835-B7C1-D505B0ECE630}"/>
              </a:ext>
            </a:extLst>
          </p:cNvPr>
          <p:cNvSpPr txBox="1"/>
          <p:nvPr/>
        </p:nvSpPr>
        <p:spPr>
          <a:xfrm>
            <a:off x="134179" y="6425648"/>
            <a:ext cx="44974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chemeClr val="bg1">
                    <a:lumMod val="75000"/>
                  </a:schemeClr>
                </a:solidFill>
              </a:rPr>
              <a:t>Based on slide by Pedro </a:t>
            </a:r>
            <a:r>
              <a:rPr lang="en-US" sz="1400" i="1" dirty="0" err="1">
                <a:solidFill>
                  <a:schemeClr val="bg1">
                    <a:lumMod val="75000"/>
                  </a:schemeClr>
                </a:solidFill>
              </a:rPr>
              <a:t>Domingos</a:t>
            </a:r>
            <a:endParaRPr lang="en-US" sz="1400" i="1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9AA9B8-FFDC-4D44-9A5F-26A8509EDC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9539" y="1344518"/>
            <a:ext cx="3071446" cy="50678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0558541-D71D-433E-88C6-B69771EE2510}"/>
              </a:ext>
            </a:extLst>
          </p:cNvPr>
          <p:cNvSpPr txBox="1"/>
          <p:nvPr/>
        </p:nvSpPr>
        <p:spPr>
          <a:xfrm>
            <a:off x="6309691" y="1344518"/>
            <a:ext cx="19298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E46102"/>
                </a:solidFill>
              </a:rPr>
              <a:t>child entropy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EEFDB2-FE12-47B8-88F6-D1DA73E4A4A7}"/>
              </a:ext>
            </a:extLst>
          </p:cNvPr>
          <p:cNvSpPr txBox="1"/>
          <p:nvPr/>
        </p:nvSpPr>
        <p:spPr>
          <a:xfrm>
            <a:off x="544995" y="2025512"/>
            <a:ext cx="22081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Training dataset (30 instances)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6079C9-F479-4604-B267-73D3E9F25EE9}"/>
              </a:ext>
            </a:extLst>
          </p:cNvPr>
          <p:cNvSpPr txBox="1"/>
          <p:nvPr/>
        </p:nvSpPr>
        <p:spPr>
          <a:xfrm>
            <a:off x="270013" y="4583018"/>
            <a:ext cx="1929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E46102"/>
                </a:solidFill>
              </a:rPr>
              <a:t>parent entropy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85A99EE-30D7-4781-844D-4399C0D8EF31}"/>
              </a:ext>
            </a:extLst>
          </p:cNvPr>
          <p:cNvSpPr txBox="1"/>
          <p:nvPr/>
        </p:nvSpPr>
        <p:spPr>
          <a:xfrm>
            <a:off x="6309691" y="3444987"/>
            <a:ext cx="19298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E46102"/>
                </a:solidFill>
              </a:rPr>
              <a:t>child entropy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8DBDD81-8038-43FD-94AA-FCC5BE3B47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238" y="2943187"/>
            <a:ext cx="1527766" cy="133273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01B1A41-4981-48DE-9BDA-353F483878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50765" y="1777922"/>
            <a:ext cx="1182286" cy="108501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4D09DEA-B369-4DA0-9593-A17117516B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92788" y="3953596"/>
            <a:ext cx="1286064" cy="122564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85139E6-DA49-48E4-A667-37C7D1DFADF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33051" y="3391647"/>
            <a:ext cx="3116376" cy="506789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135D34F8-43B9-488D-8970-4DADF1F27EDD}"/>
              </a:ext>
            </a:extLst>
          </p:cNvPr>
          <p:cNvSpPr txBox="1"/>
          <p:nvPr/>
        </p:nvSpPr>
        <p:spPr>
          <a:xfrm>
            <a:off x="8782878" y="1940186"/>
            <a:ext cx="22081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(17 instances)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46B4BBE-6985-40C6-8283-1AB66AFC548F}"/>
              </a:ext>
            </a:extLst>
          </p:cNvPr>
          <p:cNvSpPr/>
          <p:nvPr/>
        </p:nvSpPr>
        <p:spPr>
          <a:xfrm>
            <a:off x="8180408" y="4654250"/>
            <a:ext cx="21194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(13 instances)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39F0E606-2AE9-4B6B-A2DF-B7C18E69B7E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45395" y="4485708"/>
            <a:ext cx="3404873" cy="589821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6C81F54-D56D-4A3F-86BB-BE00A58491B0}"/>
              </a:ext>
            </a:extLst>
          </p:cNvPr>
          <p:cNvCxnSpPr>
            <a:stCxn id="8" idx="3"/>
          </p:cNvCxnSpPr>
          <p:nvPr/>
        </p:nvCxnSpPr>
        <p:spPr>
          <a:xfrm flipV="1">
            <a:off x="2122004" y="2464904"/>
            <a:ext cx="4890053" cy="11446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A271ED3-607D-4930-93C6-5E41598B66BD}"/>
              </a:ext>
            </a:extLst>
          </p:cNvPr>
          <p:cNvCxnSpPr>
            <a:stCxn id="8" idx="3"/>
            <a:endCxn id="16" idx="1"/>
          </p:cNvCxnSpPr>
          <p:nvPr/>
        </p:nvCxnSpPr>
        <p:spPr>
          <a:xfrm>
            <a:off x="2122004" y="3609553"/>
            <a:ext cx="4770784" cy="9568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0EE3045-64E2-47B9-9016-8B887AE1B908}"/>
              </a:ext>
            </a:extLst>
          </p:cNvPr>
          <p:cNvSpPr txBox="1"/>
          <p:nvPr/>
        </p:nvSpPr>
        <p:spPr>
          <a:xfrm>
            <a:off x="453058" y="5749217"/>
            <a:ext cx="4839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E46102"/>
                </a:solidFill>
              </a:rPr>
              <a:t>(Weighted) Average Entropy of Children =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3E2208-50E6-4658-8C5D-4904A031EF8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57737" y="5703603"/>
            <a:ext cx="2875314" cy="62046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F627A1E-7553-4314-A180-74719BD71B35}"/>
              </a:ext>
            </a:extLst>
          </p:cNvPr>
          <p:cNvSpPr txBox="1"/>
          <p:nvPr/>
        </p:nvSpPr>
        <p:spPr>
          <a:xfrm>
            <a:off x="8522804" y="5703603"/>
            <a:ext cx="3379305" cy="461665"/>
          </a:xfrm>
          <a:prstGeom prst="rect">
            <a:avLst/>
          </a:prstGeom>
          <a:noFill/>
          <a:ln w="38100">
            <a:solidFill>
              <a:srgbClr val="D95E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IG: .996-.615 = .38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5513D86-3741-13AF-D482-53D9BC7CDEE1}"/>
              </a:ext>
            </a:extLst>
          </p:cNvPr>
          <p:cNvCxnSpPr>
            <a:cxnSpLocks/>
          </p:cNvCxnSpPr>
          <p:nvPr/>
        </p:nvCxnSpPr>
        <p:spPr>
          <a:xfrm flipH="1" flipV="1">
            <a:off x="10991021" y="3722914"/>
            <a:ext cx="177722" cy="2306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3954730-4804-3D4A-13D0-9667B3B0D9F6}"/>
              </a:ext>
            </a:extLst>
          </p:cNvPr>
          <p:cNvSpPr txBox="1"/>
          <p:nvPr/>
        </p:nvSpPr>
        <p:spPr>
          <a:xfrm>
            <a:off x="10739535" y="4030824"/>
            <a:ext cx="102636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Lower entropy for a purer class</a:t>
            </a:r>
          </a:p>
        </p:txBody>
      </p:sp>
    </p:spTree>
    <p:extLst>
      <p:ext uri="{BB962C8B-B14F-4D97-AF65-F5344CB8AC3E}">
        <p14:creationId xmlns:p14="http://schemas.microsoft.com/office/powerpoint/2010/main" val="167302589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CART Algorithm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34" name="Google Shape;96;p14">
            <a:extLst>
              <a:ext uri="{FF2B5EF4-FFF2-40B4-BE49-F238E27FC236}">
                <a16:creationId xmlns:a16="http://schemas.microsoft.com/office/drawing/2014/main" id="{58EA380B-9CCD-4D12-AAB2-9CBED38C12D0}"/>
              </a:ext>
            </a:extLst>
          </p:cNvPr>
          <p:cNvSpPr txBox="1"/>
          <p:nvPr/>
        </p:nvSpPr>
        <p:spPr>
          <a:xfrm>
            <a:off x="521776" y="1382232"/>
            <a:ext cx="11277600" cy="5132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90000"/>
              </a:lnSpc>
              <a:spcAft>
                <a:spcPts val="1800"/>
              </a:spcAft>
            </a:pPr>
            <a:r>
              <a:rPr lang="en-US" sz="2800" dirty="0"/>
              <a:t>Six key questions:</a:t>
            </a:r>
            <a:endParaRPr lang="en-US" dirty="0"/>
          </a:p>
          <a:p>
            <a:pPr marL="457200" indent="-457200">
              <a:lnSpc>
                <a:spcPct val="90000"/>
              </a:lnSpc>
              <a:spcAft>
                <a:spcPts val="1800"/>
              </a:spcAft>
              <a:buFont typeface="+mj-lt"/>
              <a:buAutoNum type="arabicPeriod"/>
            </a:pPr>
            <a:r>
              <a:rPr lang="en-US" dirty="0"/>
              <a:t>Should the questions be binary (e.g., is gender male or female) or numeric (e.g., is height &gt;= 5’4”) or multi-valued (e.g., race)?</a:t>
            </a:r>
          </a:p>
          <a:p>
            <a:pPr marL="457200" indent="-457200">
              <a:lnSpc>
                <a:spcPct val="90000"/>
              </a:lnSpc>
              <a:spcAft>
                <a:spcPts val="1800"/>
              </a:spcAft>
              <a:buFont typeface="+mj-lt"/>
              <a:buAutoNum type="arabicPeriod"/>
            </a:pPr>
            <a:r>
              <a:rPr lang="en-US" dirty="0"/>
              <a:t>Which features should be tested at each node?</a:t>
            </a:r>
          </a:p>
          <a:p>
            <a:pPr marL="457200" indent="-457200">
              <a:lnSpc>
                <a:spcPct val="90000"/>
              </a:lnSpc>
              <a:spcAft>
                <a:spcPts val="1800"/>
              </a:spcAft>
              <a:buFont typeface="+mj-lt"/>
              <a:buAutoNum type="arabicPeriod"/>
            </a:pPr>
            <a:r>
              <a:rPr lang="en-US" dirty="0"/>
              <a:t>When should a node be declared a leaf?</a:t>
            </a:r>
          </a:p>
          <a:p>
            <a:pPr marL="457200" indent="-457200">
              <a:lnSpc>
                <a:spcPct val="90000"/>
              </a:lnSpc>
              <a:spcAft>
                <a:spcPts val="1800"/>
              </a:spcAft>
              <a:buFont typeface="+mj-lt"/>
              <a:buAutoNum type="arabicPeriod"/>
            </a:pPr>
            <a:r>
              <a:rPr lang="en-US" dirty="0"/>
              <a:t>If the tree becomes too large, how can it be pruned?</a:t>
            </a:r>
          </a:p>
          <a:p>
            <a:pPr marL="457200" indent="-457200">
              <a:lnSpc>
                <a:spcPct val="90000"/>
              </a:lnSpc>
              <a:spcAft>
                <a:spcPts val="1800"/>
              </a:spcAft>
              <a:buFont typeface="+mj-lt"/>
              <a:buAutoNum type="arabicPeriod"/>
            </a:pPr>
            <a:r>
              <a:rPr lang="en-US" dirty="0"/>
              <a:t>If the leaf node is impure, what category should be assigned to it?</a:t>
            </a:r>
          </a:p>
          <a:p>
            <a:pPr marL="457200" indent="-457200">
              <a:lnSpc>
                <a:spcPct val="90000"/>
              </a:lnSpc>
              <a:spcAft>
                <a:spcPts val="1800"/>
              </a:spcAft>
              <a:buFont typeface="+mj-lt"/>
              <a:buAutoNum type="arabicPeriod"/>
            </a:pPr>
            <a:r>
              <a:rPr lang="en-US" dirty="0"/>
              <a:t>How should missing data be handled?</a:t>
            </a:r>
          </a:p>
        </p:txBody>
      </p:sp>
    </p:spTree>
    <p:extLst>
      <p:ext uri="{BB962C8B-B14F-4D97-AF65-F5344CB8AC3E}">
        <p14:creationId xmlns:p14="http://schemas.microsoft.com/office/powerpoint/2010/main" val="3537345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CART Algorithm – Cost Function</a:t>
            </a:r>
            <a:endParaRPr sz="4000" b="1" dirty="0">
              <a:solidFill>
                <a:srgbClr val="E46102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C5DCB4F-E617-4A14-A79D-8C4E8549EC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0062" y="1624018"/>
            <a:ext cx="8732157" cy="209321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21A26F3-EDBA-405B-A4C3-E52406FBC2CA}"/>
              </a:ext>
            </a:extLst>
          </p:cNvPr>
          <p:cNvSpPr txBox="1"/>
          <p:nvPr/>
        </p:nvSpPr>
        <p:spPr>
          <a:xfrm flipH="1">
            <a:off x="609600" y="4080180"/>
            <a:ext cx="1097279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/>
              <a:t>- Once it has successfully split the training set in two, it splits the subsets using the</a:t>
            </a:r>
          </a:p>
          <a:p>
            <a:pPr algn="just"/>
            <a:r>
              <a:rPr lang="en-US" sz="2000" dirty="0"/>
              <a:t>same logic, then the sub-subsets and so on, recursively.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dirty="0"/>
              <a:t>- It stops recursing once it reaches the maximum depth (defined by the </a:t>
            </a:r>
            <a:r>
              <a:rPr lang="en-US" sz="2000" dirty="0" err="1"/>
              <a:t>max_depth</a:t>
            </a:r>
            <a:r>
              <a:rPr lang="en-US" sz="2000" dirty="0"/>
              <a:t> hyperparameter), or if it cannot find a split that will reduce impurity.</a:t>
            </a:r>
          </a:p>
        </p:txBody>
      </p:sp>
    </p:spTree>
    <p:extLst>
      <p:ext uri="{BB962C8B-B14F-4D97-AF65-F5344CB8AC3E}">
        <p14:creationId xmlns:p14="http://schemas.microsoft.com/office/powerpoint/2010/main" val="28132988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CART Algorithm – Greedy Algorithm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1A26F3-EDBA-405B-A4C3-E52406FBC2CA}"/>
              </a:ext>
            </a:extLst>
          </p:cNvPr>
          <p:cNvSpPr txBox="1"/>
          <p:nvPr/>
        </p:nvSpPr>
        <p:spPr>
          <a:xfrm flipH="1">
            <a:off x="900485" y="1795383"/>
            <a:ext cx="1022637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Greedily searches for an optimum split at top level</a:t>
            </a:r>
          </a:p>
          <a:p>
            <a:pPr algn="just"/>
            <a:endParaRPr lang="en-US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Repeats greedy search for each level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Does NOT check if the split will lead to best predicted price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Greedy algorithm produces reasonably good solutions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Not guaranteed to be optimal solution</a:t>
            </a:r>
          </a:p>
        </p:txBody>
      </p:sp>
    </p:spTree>
    <p:extLst>
      <p:ext uri="{BB962C8B-B14F-4D97-AF65-F5344CB8AC3E}">
        <p14:creationId xmlns:p14="http://schemas.microsoft.com/office/powerpoint/2010/main" val="404063340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CART Algorithm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34" name="Google Shape;96;p14">
            <a:extLst>
              <a:ext uri="{FF2B5EF4-FFF2-40B4-BE49-F238E27FC236}">
                <a16:creationId xmlns:a16="http://schemas.microsoft.com/office/drawing/2014/main" id="{58EA380B-9CCD-4D12-AAB2-9CBED38C12D0}"/>
              </a:ext>
            </a:extLst>
          </p:cNvPr>
          <p:cNvSpPr txBox="1"/>
          <p:nvPr/>
        </p:nvSpPr>
        <p:spPr>
          <a:xfrm>
            <a:off x="669207" y="1288207"/>
            <a:ext cx="11277600" cy="5132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lnSpc>
                <a:spcPct val="90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dirty="0"/>
              <a:t>Prefer trees that are simple and compact. Why? (Hint: </a:t>
            </a:r>
            <a:r>
              <a:rPr lang="en-US" dirty="0">
                <a:hlinkClick r:id="rId3"/>
              </a:rPr>
              <a:t>Occam’s Razor</a:t>
            </a:r>
            <a:r>
              <a:rPr lang="en-US" dirty="0"/>
              <a:t>).</a:t>
            </a:r>
          </a:p>
          <a:p>
            <a:pPr marL="342900" indent="-342900">
              <a:lnSpc>
                <a:spcPct val="90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dirty="0"/>
              <a:t>We split data at a node to increase the </a:t>
            </a:r>
            <a:r>
              <a:rPr lang="en-US" b="1" dirty="0"/>
              <a:t>purity</a:t>
            </a:r>
            <a:r>
              <a:rPr lang="en-US" dirty="0"/>
              <a:t> at that node.</a:t>
            </a:r>
          </a:p>
          <a:p>
            <a:pPr marL="342900" indent="-342900">
              <a:lnSpc>
                <a:spcPct val="90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dirty="0"/>
              <a:t>To split data at a node, we need to find the question that results in the greatest </a:t>
            </a:r>
            <a:r>
              <a:rPr lang="en-US" b="1" dirty="0"/>
              <a:t>entropy reduction </a:t>
            </a:r>
            <a:r>
              <a:rPr lang="en-US" dirty="0"/>
              <a:t>(removes uncertainty in the data)</a:t>
            </a:r>
          </a:p>
        </p:txBody>
      </p:sp>
    </p:spTree>
    <p:extLst>
      <p:ext uri="{BB962C8B-B14F-4D97-AF65-F5344CB8AC3E}">
        <p14:creationId xmlns:p14="http://schemas.microsoft.com/office/powerpoint/2010/main" val="4152216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Overfitting in Decision Trees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34" name="Google Shape;96;p14">
            <a:extLst>
              <a:ext uri="{FF2B5EF4-FFF2-40B4-BE49-F238E27FC236}">
                <a16:creationId xmlns:a16="http://schemas.microsoft.com/office/drawing/2014/main" id="{58EA380B-9CCD-4D12-AAB2-9CBED38C12D0}"/>
              </a:ext>
            </a:extLst>
          </p:cNvPr>
          <p:cNvSpPr txBox="1"/>
          <p:nvPr/>
        </p:nvSpPr>
        <p:spPr>
          <a:xfrm>
            <a:off x="669207" y="1288207"/>
            <a:ext cx="11277600" cy="5132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lnSpc>
                <a:spcPct val="90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dirty="0"/>
              <a:t>If we continue to grow the tree until each leaf node has the lowest impurity, then the data will be overfit.</a:t>
            </a:r>
          </a:p>
          <a:p>
            <a:pPr marL="342900" indent="-342900">
              <a:lnSpc>
                <a:spcPct val="90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dirty="0"/>
              <a:t>Noisy data can occur in the examples</a:t>
            </a:r>
          </a:p>
          <a:p>
            <a:pPr marL="952485" lvl="1" indent="-342900">
              <a:lnSpc>
                <a:spcPct val="90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dirty="0"/>
              <a:t>Two examples have same attribute/value pairs, but different classifications</a:t>
            </a:r>
          </a:p>
          <a:p>
            <a:pPr marL="952485" lvl="1" indent="-342900">
              <a:lnSpc>
                <a:spcPct val="90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dirty="0"/>
              <a:t>Some values of attributes are incorrect because of errors in the data acquisition process or the preprocessing phase</a:t>
            </a:r>
          </a:p>
          <a:p>
            <a:pPr marL="952485" lvl="1" indent="-342900">
              <a:lnSpc>
                <a:spcPct val="90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dirty="0"/>
              <a:t>The instance was labeled incorrectly (+ instead of -)</a:t>
            </a:r>
          </a:p>
          <a:p>
            <a:pPr marL="952485" lvl="1" indent="-342900">
              <a:lnSpc>
                <a:spcPct val="90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dirty="0"/>
              <a:t>Also, some attributes are irrelevant to the decision-making process</a:t>
            </a:r>
          </a:p>
          <a:p>
            <a:pPr marL="1562070" lvl="2" indent="-342900">
              <a:lnSpc>
                <a:spcPct val="90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dirty="0"/>
              <a:t>e.g., color of a die is irrelevant to its outcome</a:t>
            </a:r>
          </a:p>
        </p:txBody>
      </p:sp>
    </p:spTree>
    <p:extLst>
      <p:ext uri="{BB962C8B-B14F-4D97-AF65-F5344CB8AC3E}">
        <p14:creationId xmlns:p14="http://schemas.microsoft.com/office/powerpoint/2010/main" val="450663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Overfitting in Decision Trees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34" name="Google Shape;96;p14">
            <a:extLst>
              <a:ext uri="{FF2B5EF4-FFF2-40B4-BE49-F238E27FC236}">
                <a16:creationId xmlns:a16="http://schemas.microsoft.com/office/drawing/2014/main" id="{58EA380B-9CCD-4D12-AAB2-9CBED38C12D0}"/>
              </a:ext>
            </a:extLst>
          </p:cNvPr>
          <p:cNvSpPr txBox="1"/>
          <p:nvPr/>
        </p:nvSpPr>
        <p:spPr>
          <a:xfrm>
            <a:off x="669207" y="1288207"/>
            <a:ext cx="11277600" cy="5132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lnSpc>
                <a:spcPct val="90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dirty="0"/>
              <a:t>Irrelevant features can result in overfitting training example data</a:t>
            </a:r>
          </a:p>
          <a:p>
            <a:pPr marL="342900" indent="-342900">
              <a:lnSpc>
                <a:spcPct val="90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dirty="0"/>
              <a:t>Two strategies: (1) stop tree from growing or (2) grow and then prune the tree.</a:t>
            </a:r>
          </a:p>
          <a:p>
            <a:pPr marL="342900" indent="-342900">
              <a:lnSpc>
                <a:spcPct val="90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dirty="0"/>
              <a:t>A traditional approach to stopping splitting relies on cross-validation:</a:t>
            </a:r>
          </a:p>
          <a:p>
            <a:pPr marL="952485" lvl="1" indent="-342900">
              <a:lnSpc>
                <a:spcPct val="90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Validation: train a tree on 80% of the data and test on 20% of the data</a:t>
            </a:r>
          </a:p>
          <a:p>
            <a:pPr marL="952485" lvl="1" indent="-342900">
              <a:lnSpc>
                <a:spcPct val="90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Cross-validation: repeat for several independently chosen partitions.</a:t>
            </a:r>
          </a:p>
          <a:p>
            <a:pPr marL="952485" lvl="1" indent="-342900">
              <a:lnSpc>
                <a:spcPct val="90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Stopping Criterion: Continue splitting until the error on the held-out data is minimized.</a:t>
            </a:r>
          </a:p>
          <a:p>
            <a:pPr marL="952485" lvl="1" indent="-342900">
              <a:lnSpc>
                <a:spcPct val="90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Reduction In Impurity: stop if the candidate split leads to a marginal reduction of the impurity (drawback: leads to an unbalanced tree).</a:t>
            </a:r>
          </a:p>
          <a:p>
            <a:pPr marL="952485" lvl="1" indent="-342900">
              <a:lnSpc>
                <a:spcPct val="90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Cost-Complexity: use a global criterion function that combines size and </a:t>
            </a:r>
            <a:r>
              <a:rPr lang="en-US" dirty="0"/>
              <a:t>impurity:</a:t>
            </a:r>
          </a:p>
        </p:txBody>
      </p:sp>
    </p:spTree>
    <p:extLst>
      <p:ext uri="{BB962C8B-B14F-4D97-AF65-F5344CB8AC3E}">
        <p14:creationId xmlns:p14="http://schemas.microsoft.com/office/powerpoint/2010/main" val="1893796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CART Algorithm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1A26F3-EDBA-405B-A4C3-E52406FBC2CA}"/>
              </a:ext>
            </a:extLst>
          </p:cNvPr>
          <p:cNvSpPr txBox="1"/>
          <p:nvPr/>
        </p:nvSpPr>
        <p:spPr>
          <a:xfrm flipH="1">
            <a:off x="900485" y="1795383"/>
            <a:ext cx="102263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Question: When to stop Splitting?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93DE2FC-4B5E-46E8-9D77-B0D766C05783}"/>
              </a:ext>
            </a:extLst>
          </p:cNvPr>
          <p:cNvSpPr txBox="1"/>
          <p:nvPr/>
        </p:nvSpPr>
        <p:spPr>
          <a:xfrm>
            <a:off x="1093304" y="2782957"/>
            <a:ext cx="99689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 until further pruning is harmful:</a:t>
            </a:r>
          </a:p>
          <a:p>
            <a:endParaRPr lang="en-US" dirty="0"/>
          </a:p>
          <a:p>
            <a:r>
              <a:rPr lang="en-US" dirty="0"/>
              <a:t>1. Evaluate impact on validation set of pruning each possible node (plus those below it)</a:t>
            </a:r>
          </a:p>
          <a:p>
            <a:endParaRPr lang="en-US" dirty="0"/>
          </a:p>
          <a:p>
            <a:r>
              <a:rPr lang="en-US" dirty="0"/>
              <a:t>2.Greedily remove the node that most improves validation set accuracy</a:t>
            </a:r>
          </a:p>
        </p:txBody>
      </p:sp>
    </p:spTree>
    <p:extLst>
      <p:ext uri="{BB962C8B-B14F-4D97-AF65-F5344CB8AC3E}">
        <p14:creationId xmlns:p14="http://schemas.microsoft.com/office/powerpoint/2010/main" val="3967150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Why use Trees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11168197" cy="4778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514350" indent="-514350">
              <a:lnSpc>
                <a:spcPct val="90000"/>
              </a:lnSpc>
              <a:buFont typeface="+mj-lt"/>
              <a:buAutoNum type="arabicPeriod"/>
              <a:defRPr/>
            </a:pPr>
            <a:r>
              <a:rPr lang="en-US" altLang="en-US" dirty="0"/>
              <a:t>Yields relatively simple and easy to comprehend models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  <a:defRPr/>
            </a:pPr>
            <a:endParaRPr lang="en-US" altLang="en-US" dirty="0"/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  <a:defRPr/>
            </a:pPr>
            <a:r>
              <a:rPr lang="en-US" altLang="en-US" dirty="0"/>
              <a:t>Method can sift through any number of variables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  <a:defRPr/>
            </a:pPr>
            <a:endParaRPr lang="en-US" altLang="en-US" dirty="0"/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  <a:defRPr/>
            </a:pPr>
            <a:r>
              <a:rPr lang="en-US" altLang="en-US" dirty="0"/>
              <a:t>Picture of the tree gives valuable insights into which variables are important and where. 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  <a:defRPr/>
            </a:pPr>
            <a:endParaRPr lang="en-US" altLang="en-US" dirty="0"/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  <a:defRPr/>
            </a:pPr>
            <a:r>
              <a:rPr lang="en-US" altLang="en-US" dirty="0"/>
              <a:t>Can separate relevant from irrelevant predictors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  <a:defRPr/>
            </a:pPr>
            <a:endParaRPr lang="en-US" altLang="en-US" dirty="0"/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  <a:defRPr/>
            </a:pPr>
            <a:r>
              <a:rPr lang="en-US" altLang="en-US" dirty="0"/>
              <a:t>Universally applicable to both classification and regression problems with no assumptions on the data structure.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  <a:defRPr/>
            </a:pPr>
            <a:endParaRPr lang="en-US" altLang="en-US" dirty="0"/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  <a:defRPr/>
            </a:pPr>
            <a:r>
              <a:rPr lang="en-US" dirty="0"/>
              <a:t>Have several benefits over neural network-type approaches, including interpretability and data-driven learning.</a:t>
            </a:r>
            <a:endParaRPr lang="en-US" altLang="en-US" dirty="0"/>
          </a:p>
          <a:p>
            <a:pPr>
              <a:lnSpc>
                <a:spcPct val="90000"/>
              </a:lnSpc>
              <a:defRPr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76473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Types of Decision Trees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11168197" cy="4778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altLang="en-US" b="1" dirty="0"/>
              <a:t>Classification Tree</a:t>
            </a:r>
            <a:r>
              <a:rPr lang="en-US" altLang="en-US" dirty="0"/>
              <a:t>: When </a:t>
            </a:r>
            <a:r>
              <a:rPr lang="en-US" altLang="en-US" b="1" dirty="0"/>
              <a:t>Y</a:t>
            </a:r>
            <a:r>
              <a:rPr lang="en-US" altLang="en-US" dirty="0"/>
              <a:t> (outcome) is binary/unordered categorical, you want to assign each subject to a class. </a:t>
            </a:r>
          </a:p>
          <a:p>
            <a:pPr>
              <a:lnSpc>
                <a:spcPct val="90000"/>
              </a:lnSpc>
              <a:defRPr/>
            </a:pPr>
            <a:r>
              <a:rPr lang="en-US" altLang="en-US" dirty="0"/>
              <a:t>	- Error assessment through misclassification cost.</a:t>
            </a:r>
          </a:p>
          <a:p>
            <a:pPr>
              <a:lnSpc>
                <a:spcPct val="90000"/>
              </a:lnSpc>
              <a:defRPr/>
            </a:pPr>
            <a:endParaRPr lang="en-US" altLang="en-US" dirty="0"/>
          </a:p>
          <a:p>
            <a:pPr>
              <a:lnSpc>
                <a:spcPct val="90000"/>
              </a:lnSpc>
              <a:defRPr/>
            </a:pPr>
            <a:endParaRPr lang="en-US" altLang="en-US" dirty="0"/>
          </a:p>
          <a:p>
            <a:pPr>
              <a:lnSpc>
                <a:spcPct val="90000"/>
              </a:lnSpc>
              <a:defRPr/>
            </a:pPr>
            <a:r>
              <a:rPr lang="en-US" altLang="en-US" b="1" dirty="0"/>
              <a:t>Regression Tree</a:t>
            </a:r>
            <a:r>
              <a:rPr lang="en-US" altLang="en-US" dirty="0"/>
              <a:t>:  </a:t>
            </a:r>
            <a:r>
              <a:rPr lang="en-US" altLang="en-US" b="1" dirty="0"/>
              <a:t>Y</a:t>
            </a:r>
            <a:r>
              <a:rPr lang="en-US" altLang="en-US" dirty="0"/>
              <a:t> is continuous or ordered discrete values.</a:t>
            </a:r>
          </a:p>
          <a:p>
            <a:pPr>
              <a:lnSpc>
                <a:spcPct val="90000"/>
              </a:lnSpc>
              <a:defRPr/>
            </a:pPr>
            <a:r>
              <a:rPr lang="en-US" altLang="en-US" dirty="0"/>
              <a:t>	- Prediction error measured by squared or relative absolute difference between observed and predicted values (MSE, RMSE..)</a:t>
            </a:r>
          </a:p>
        </p:txBody>
      </p:sp>
    </p:spTree>
    <p:extLst>
      <p:ext uri="{BB962C8B-B14F-4D97-AF65-F5344CB8AC3E}">
        <p14:creationId xmlns:p14="http://schemas.microsoft.com/office/powerpoint/2010/main" val="2695987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Types of Decision Trees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11168197" cy="4778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altLang="en-US" b="1" dirty="0"/>
              <a:t>Classification Tree</a:t>
            </a:r>
            <a:r>
              <a:rPr lang="en-US" altLang="en-US" dirty="0"/>
              <a:t>: When </a:t>
            </a:r>
            <a:r>
              <a:rPr lang="en-US" altLang="en-US" b="1" dirty="0"/>
              <a:t>Y</a:t>
            </a:r>
            <a:r>
              <a:rPr lang="en-US" altLang="en-US" dirty="0"/>
              <a:t> (outcome) is binary/unordered categorical, you want to assign each subject to a class. </a:t>
            </a:r>
          </a:p>
          <a:p>
            <a:pPr>
              <a:lnSpc>
                <a:spcPct val="90000"/>
              </a:lnSpc>
              <a:defRPr/>
            </a:pPr>
            <a:r>
              <a:rPr lang="en-US" altLang="en-US" dirty="0"/>
              <a:t>	- Error assessment through misclassification cost.</a:t>
            </a:r>
          </a:p>
          <a:p>
            <a:pPr>
              <a:lnSpc>
                <a:spcPct val="90000"/>
              </a:lnSpc>
              <a:defRPr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4893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Classification Tree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11168197" cy="8341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altLang="en-US" dirty="0"/>
              <a:t>3 class labels – 1(blue), 2 (red), and 3(green), two predictors (</a:t>
            </a:r>
            <a:r>
              <a:rPr lang="en-US" altLang="en-US" i="1" dirty="0"/>
              <a:t>X</a:t>
            </a:r>
            <a:r>
              <a:rPr lang="en-US" altLang="en-US" i="1" baseline="-25000" dirty="0"/>
              <a:t>1</a:t>
            </a:r>
            <a:r>
              <a:rPr lang="en-US" altLang="en-US" i="1" dirty="0"/>
              <a:t>,X</a:t>
            </a:r>
            <a:r>
              <a:rPr lang="en-US" altLang="en-US" i="1" baseline="-25000" dirty="0"/>
              <a:t>2</a:t>
            </a:r>
            <a:r>
              <a:rPr lang="en-US" altLang="en-US" dirty="0"/>
              <a:t>), partition </a:t>
            </a:r>
            <a:r>
              <a:rPr lang="en-US" altLang="en-US" b="1" i="1" dirty="0"/>
              <a:t>X</a:t>
            </a:r>
            <a:r>
              <a:rPr lang="en-US" altLang="en-US" dirty="0"/>
              <a:t> space (feature space) into rectangular sets. </a:t>
            </a:r>
          </a:p>
          <a:p>
            <a:pPr>
              <a:lnSpc>
                <a:spcPct val="90000"/>
              </a:lnSpc>
              <a:defRPr/>
            </a:pPr>
            <a:endParaRPr lang="en-US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02D642B-7179-4F05-86EB-05A9696CF957}"/>
              </a:ext>
            </a:extLst>
          </p:cNvPr>
          <p:cNvSpPr txBox="1"/>
          <p:nvPr/>
        </p:nvSpPr>
        <p:spPr>
          <a:xfrm>
            <a:off x="641073" y="2405270"/>
            <a:ext cx="5501309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Types of nodes: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Root node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Intermediate node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Child node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Question enters at Root note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At each intermediate node, question goes to left or right node depending on the condition that is satisfied.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Predicted class given beneath each leaf node.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07D42B2-E288-467E-A888-BAB6E829E744}"/>
              </a:ext>
            </a:extLst>
          </p:cNvPr>
          <p:cNvGrpSpPr/>
          <p:nvPr/>
        </p:nvGrpSpPr>
        <p:grpSpPr>
          <a:xfrm>
            <a:off x="6203573" y="2673627"/>
            <a:ext cx="5880552" cy="2912165"/>
            <a:chOff x="6203573" y="2673627"/>
            <a:chExt cx="5880552" cy="2912165"/>
          </a:xfrm>
        </p:grpSpPr>
        <p:pic>
          <p:nvPicPr>
            <p:cNvPr id="4" name="Picture 2">
              <a:extLst>
                <a:ext uri="{FF2B5EF4-FFF2-40B4-BE49-F238E27FC236}">
                  <a16:creationId xmlns:a16="http://schemas.microsoft.com/office/drawing/2014/main" id="{8662991C-3269-4C82-8674-CDEF8D36029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966" r="15073" b="15482"/>
            <a:stretch/>
          </p:blipFill>
          <p:spPr bwMode="auto">
            <a:xfrm>
              <a:off x="6203573" y="2673627"/>
              <a:ext cx="5322405" cy="2912165"/>
            </a:xfrm>
            <a:prstGeom prst="rect">
              <a:avLst/>
            </a:prstGeom>
            <a:noFill/>
            <a:ln w="9525">
              <a:solidFill>
                <a:srgbClr val="E4610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43CDA1A-AFFD-4A0C-8A53-7F0F88213D4A}"/>
                </a:ext>
              </a:extLst>
            </p:cNvPr>
            <p:cNvSpPr txBox="1"/>
            <p:nvPr/>
          </p:nvSpPr>
          <p:spPr>
            <a:xfrm flipH="1">
              <a:off x="10566289" y="2743200"/>
              <a:ext cx="7891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i="1" dirty="0">
                  <a:solidFill>
                    <a:srgbClr val="D95E00"/>
                  </a:solidFill>
                </a:rPr>
                <a:t>Root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3196FE6-CC1D-49DB-AF89-2819BE3D2157}"/>
                </a:ext>
              </a:extLst>
            </p:cNvPr>
            <p:cNvSpPr txBox="1"/>
            <p:nvPr/>
          </p:nvSpPr>
          <p:spPr>
            <a:xfrm flipH="1">
              <a:off x="10786636" y="3393874"/>
              <a:ext cx="1297489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b="1" i="1" dirty="0">
                  <a:solidFill>
                    <a:srgbClr val="D95E00"/>
                  </a:solidFill>
                </a:rPr>
                <a:t>Intermediate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FC69161-6E44-4E38-8194-4E68B36E7BE0}"/>
                </a:ext>
              </a:extLst>
            </p:cNvPr>
            <p:cNvSpPr txBox="1"/>
            <p:nvPr/>
          </p:nvSpPr>
          <p:spPr>
            <a:xfrm flipH="1">
              <a:off x="11217330" y="4406599"/>
              <a:ext cx="689747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b="1" i="1" dirty="0">
                  <a:solidFill>
                    <a:srgbClr val="D95E00"/>
                  </a:solidFill>
                </a:rPr>
                <a:t>Child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507392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Example Decision Tree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7792307" cy="4778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2000" dirty="0"/>
              <a:t>Leaves – denote classes (1,2,3) are the outputs of the tree. Final classification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2000" dirty="0"/>
              <a:t>Input data consists of values of different attributes. 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2000" dirty="0"/>
              <a:t>Using these attribute values, decision tree generates a class as the output for each input data.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2000" dirty="0"/>
              <a:t>Binary trees, like the one shown, are the most popular type of tree.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2000" dirty="0"/>
              <a:t>Nodes can contain one more question. In a binary tree</a:t>
            </a:r>
            <a:r>
              <a:rPr lang="en-US" sz="2000" u="sng" dirty="0"/>
              <a:t>, by convention, if the answer to a question is “yes,</a:t>
            </a:r>
            <a:r>
              <a:rPr lang="en-US" sz="2000" dirty="0"/>
              <a:t>” the left branch is selected. </a:t>
            </a:r>
          </a:p>
          <a:p>
            <a:pPr marL="774685" lvl="1" indent="-165100"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US" sz="2000" dirty="0"/>
              <a:t>Note: same question can appear in multiple places in the tree.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endParaRPr lang="en-US" sz="2000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7A0A3969-3425-4FE5-8E7C-FDD0A5EBA1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607" r="15073" b="21248"/>
          <a:stretch/>
        </p:blipFill>
        <p:spPr bwMode="auto">
          <a:xfrm>
            <a:off x="8652014" y="1822089"/>
            <a:ext cx="2950266" cy="2713482"/>
          </a:xfrm>
          <a:prstGeom prst="rect">
            <a:avLst/>
          </a:prstGeom>
          <a:noFill/>
          <a:ln w="9525">
            <a:solidFill>
              <a:srgbClr val="E4610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5901788"/>
      </p:ext>
    </p:extLst>
  </p:cSld>
  <p:clrMapOvr>
    <a:masterClrMapping/>
  </p:clrMapOvr>
</p:sld>
</file>

<file path=ppt/theme/theme1.xml><?xml version="1.0" encoding="utf-8"?>
<a:theme xmlns:a="http://schemas.openxmlformats.org/drawingml/2006/main" name="RIT">
  <a:themeElements>
    <a:clrScheme name="RIT">
      <a:dk1>
        <a:srgbClr val="000000"/>
      </a:dk1>
      <a:lt1>
        <a:srgbClr val="FFFFFF"/>
      </a:lt1>
      <a:dk2>
        <a:srgbClr val="6F706F"/>
      </a:dk2>
      <a:lt2>
        <a:srgbClr val="E7E6E6"/>
      </a:lt2>
      <a:accent1>
        <a:srgbClr val="F66900"/>
      </a:accent1>
      <a:accent2>
        <a:srgbClr val="F6BD00"/>
      </a:accent2>
      <a:accent3>
        <a:srgbClr val="C4D500"/>
      </a:accent3>
      <a:accent4>
        <a:srgbClr val="009CBD"/>
      </a:accent4>
      <a:accent5>
        <a:srgbClr val="7D54C7"/>
      </a:accent5>
      <a:accent6>
        <a:srgbClr val="70AD47"/>
      </a:accent6>
      <a:hlink>
        <a:srgbClr val="D64900"/>
      </a:hlink>
      <a:folHlink>
        <a:srgbClr val="717479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14" id="{BC559B7F-5DC3-E543-A3A8-5AA8B90A05FC}" vid="{D2BAAE57-954A-1441-87A4-7CD5FC77005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Presentation1</Template>
  <TotalTime>9643</TotalTime>
  <Words>3557</Words>
  <Application>Microsoft Macintosh PowerPoint</Application>
  <PresentationFormat>Widescreen</PresentationFormat>
  <Paragraphs>580</Paragraphs>
  <Slides>47</Slides>
  <Notes>46</Notes>
  <HiddenSlides>2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4" baseType="lpstr">
      <vt:lpstr>MS Gothic</vt:lpstr>
      <vt:lpstr>Arial</vt:lpstr>
      <vt:lpstr>Calibri</vt:lpstr>
      <vt:lpstr>Georgia</vt:lpstr>
      <vt:lpstr>System Font Regular</vt:lpstr>
      <vt:lpstr>Wingdings</vt:lpstr>
      <vt:lpstr>RIT</vt:lpstr>
      <vt:lpstr>PowerPoint Presentation</vt:lpstr>
      <vt:lpstr>This Lecture</vt:lpstr>
      <vt:lpstr>Pre - Decision Tree</vt:lpstr>
      <vt:lpstr>Decision Trees</vt:lpstr>
      <vt:lpstr>Why use Trees</vt:lpstr>
      <vt:lpstr>Types of Decision Trees</vt:lpstr>
      <vt:lpstr>Types of Decision Trees</vt:lpstr>
      <vt:lpstr>Classification Tree</vt:lpstr>
      <vt:lpstr>Example Decision Tree</vt:lpstr>
      <vt:lpstr>Non-linear Decision Surface</vt:lpstr>
      <vt:lpstr>PowerPoint Presentation</vt:lpstr>
      <vt:lpstr>Decision Tree</vt:lpstr>
      <vt:lpstr>Decision Tree – training data</vt:lpstr>
      <vt:lpstr>Decision Tree – training data</vt:lpstr>
      <vt:lpstr>Decision Tree – training data</vt:lpstr>
      <vt:lpstr>Decision Tree – training data</vt:lpstr>
      <vt:lpstr>Decision Tree – training data</vt:lpstr>
      <vt:lpstr>Decision Tree – test data</vt:lpstr>
      <vt:lpstr>Decision Tree – Test data</vt:lpstr>
      <vt:lpstr>Decision Tree – Deeper Dive</vt:lpstr>
      <vt:lpstr>Decision Tree – Deeper Dive</vt:lpstr>
      <vt:lpstr>CART Algorithm</vt:lpstr>
      <vt:lpstr>CART Algorithm - Intuition</vt:lpstr>
      <vt:lpstr>CART – Basic Algorithm Requirements</vt:lpstr>
      <vt:lpstr>Pure Nodes</vt:lpstr>
      <vt:lpstr>Pure Nodes</vt:lpstr>
      <vt:lpstr>Significance of Pure Nodes</vt:lpstr>
      <vt:lpstr>CART – Basic Algorithm</vt:lpstr>
      <vt:lpstr>PowerPoint Presentation</vt:lpstr>
      <vt:lpstr>PowerPoint Presentation</vt:lpstr>
      <vt:lpstr>How do we choose which attribute is best?</vt:lpstr>
      <vt:lpstr>Information Gain (intuition)</vt:lpstr>
      <vt:lpstr>Information Gain (intuition)</vt:lpstr>
      <vt:lpstr>Information Gain (intuition)</vt:lpstr>
      <vt:lpstr>Information Gain</vt:lpstr>
      <vt:lpstr>Entropy</vt:lpstr>
      <vt:lpstr>PowerPoint Presentation</vt:lpstr>
      <vt:lpstr>From Entropy to Information Gain</vt:lpstr>
      <vt:lpstr>Calculating Information Gain</vt:lpstr>
      <vt:lpstr>Calculating Information Gain</vt:lpstr>
      <vt:lpstr>CART Algorithm</vt:lpstr>
      <vt:lpstr>CART Algorithm – Cost Function</vt:lpstr>
      <vt:lpstr>CART Algorithm – Greedy Algorithm</vt:lpstr>
      <vt:lpstr>CART Algorithm</vt:lpstr>
      <vt:lpstr>Overfitting in Decision Trees</vt:lpstr>
      <vt:lpstr>Overfitting in Decision Trees</vt:lpstr>
      <vt:lpstr>CART Algorithm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ChangeThisNameLater</dc:creator>
  <cp:lastModifiedBy>Microsoft Office User</cp:lastModifiedBy>
  <cp:revision>893</cp:revision>
  <cp:lastPrinted>2018-04-25T02:50:23Z</cp:lastPrinted>
  <dcterms:created xsi:type="dcterms:W3CDTF">2021-08-24T04:52:52Z</dcterms:created>
  <dcterms:modified xsi:type="dcterms:W3CDTF">2023-10-03T13:40:15Z</dcterms:modified>
</cp:coreProperties>
</file>