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3" r:id="rId14"/>
    <p:sldId id="347" r:id="rId15"/>
    <p:sldId id="309" r:id="rId16"/>
    <p:sldId id="324" r:id="rId17"/>
    <p:sldId id="326" r:id="rId18"/>
    <p:sldId id="344" r:id="rId19"/>
    <p:sldId id="325" r:id="rId20"/>
    <p:sldId id="328" r:id="rId21"/>
    <p:sldId id="358" r:id="rId22"/>
    <p:sldId id="327" r:id="rId23"/>
    <p:sldId id="357" r:id="rId24"/>
    <p:sldId id="366" r:id="rId25"/>
    <p:sldId id="350" r:id="rId26"/>
    <p:sldId id="362" r:id="rId27"/>
    <p:sldId id="356" r:id="rId28"/>
    <p:sldId id="360" r:id="rId29"/>
    <p:sldId id="359" r:id="rId30"/>
    <p:sldId id="349" r:id="rId31"/>
    <p:sldId id="363" r:id="rId32"/>
    <p:sldId id="352" r:id="rId33"/>
    <p:sldId id="353" r:id="rId34"/>
    <p:sldId id="364" r:id="rId35"/>
    <p:sldId id="354" r:id="rId36"/>
    <p:sldId id="365" r:id="rId37"/>
    <p:sldId id="367" r:id="rId38"/>
    <p:sldId id="348" r:id="rId39"/>
    <p:sldId id="330" r:id="rId40"/>
    <p:sldId id="329" r:id="rId41"/>
    <p:sldId id="332" r:id="rId42"/>
    <p:sldId id="333" r:id="rId43"/>
    <p:sldId id="355" r:id="rId44"/>
    <p:sldId id="334" r:id="rId45"/>
    <p:sldId id="336" r:id="rId46"/>
    <p:sldId id="338" r:id="rId47"/>
    <p:sldId id="339" r:id="rId48"/>
    <p:sldId id="341" r:id="rId49"/>
    <p:sldId id="343" r:id="rId50"/>
    <p:sldId id="342" r:id="rId51"/>
    <p:sldId id="290" r:id="rId52"/>
    <p:sldId id="345"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3"/>
            <p14:sldId id="347"/>
            <p14:sldId id="309"/>
            <p14:sldId id="324"/>
            <p14:sldId id="326"/>
            <p14:sldId id="344"/>
            <p14:sldId id="325"/>
            <p14:sldId id="328"/>
            <p14:sldId id="358"/>
            <p14:sldId id="327"/>
            <p14:sldId id="357"/>
            <p14:sldId id="366"/>
            <p14:sldId id="350"/>
            <p14:sldId id="362"/>
            <p14:sldId id="356"/>
            <p14:sldId id="360"/>
            <p14:sldId id="359"/>
            <p14:sldId id="349"/>
            <p14:sldId id="363"/>
            <p14:sldId id="352"/>
            <p14:sldId id="353"/>
            <p14:sldId id="364"/>
            <p14:sldId id="354"/>
            <p14:sldId id="365"/>
            <p14:sldId id="367"/>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9" autoAdjust="0"/>
    <p:restoredTop sz="93568" autoAdjust="0"/>
  </p:normalViewPr>
  <p:slideViewPr>
    <p:cSldViewPr snapToGrid="0" snapToObjects="1">
      <p:cViewPr varScale="1">
        <p:scale>
          <a:sx n="135" d="100"/>
          <a:sy n="135" d="100"/>
        </p:scale>
        <p:origin x="1080" y="168"/>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9/4/23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544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Movie Recommendation System, Predicting House Prices, Identifying Customers Who Might Churn.</a:t>
            </a:r>
          </a:p>
          <a:p>
            <a:pPr algn="l">
              <a:buFont typeface="+mj-lt"/>
              <a:buAutoNum type="arabicPeriod"/>
            </a:pPr>
            <a:r>
              <a:rPr lang="en-US" b="1" i="0" dirty="0">
                <a:solidFill>
                  <a:srgbClr val="374151"/>
                </a:solidFill>
                <a:effectLst/>
                <a:latin typeface="Söhne"/>
              </a:rPr>
              <a:t>Unsupervised Learning</a:t>
            </a:r>
            <a:r>
              <a:rPr lang="en-US" b="0" i="0" dirty="0">
                <a:solidFill>
                  <a:srgbClr val="374151"/>
                </a:solidFill>
                <a:effectLst/>
                <a:latin typeface="Söhne"/>
              </a:rPr>
              <a:t>: Customer Segmentation for a Supermarket, Image Compression, Identifying Topics in News Articles.</a:t>
            </a:r>
          </a:p>
          <a:p>
            <a:pPr algn="l">
              <a:buFont typeface="+mj-lt"/>
              <a:buAutoNum type="arabicPeriod"/>
            </a:pPr>
            <a:r>
              <a:rPr lang="en-US" b="1" i="0" dirty="0">
                <a:solidFill>
                  <a:srgbClr val="374151"/>
                </a:solidFill>
                <a:effectLst/>
                <a:latin typeface="Söhne"/>
              </a:rPr>
              <a:t>Anomaly Detection</a:t>
            </a:r>
            <a:r>
              <a:rPr lang="en-US" b="0" i="0" dirty="0">
                <a:solidFill>
                  <a:srgbClr val="374151"/>
                </a:solidFill>
                <a:effectLst/>
                <a:latin typeface="Söhne"/>
              </a:rPr>
              <a:t>: Credit Card Fraud Detection, Detecting Manufacturing Defects.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Playing Chess Against a Computer, Self-driving Car.</a:t>
            </a:r>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9949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2777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72089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184058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3611874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6237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314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47856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60100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1022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p>
          <a:p>
            <a:pPr marL="444498" indent="-342900">
              <a:buSzPts val="2400"/>
              <a:buFontTx/>
              <a:buChar char="-"/>
            </a:pPr>
            <a:endParaRPr lang="en-US" dirty="0"/>
          </a:p>
          <a:p>
            <a:pPr marL="444498" indent="-342900">
              <a:buSzPts val="2400"/>
              <a:buFontTx/>
              <a:buChar char="-"/>
            </a:pPr>
            <a:r>
              <a:rPr lang="en-US" dirty="0"/>
              <a:t>Will </a:t>
            </a:r>
            <a:r>
              <a:rPr lang="en-US" u="sng" dirty="0"/>
              <a:t>not</a:t>
            </a:r>
            <a:r>
              <a:rPr lang="en-US" dirty="0"/>
              <a:t> be covered in this course.</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129F53-7CCE-3DA5-577A-2432A255CD21}"/>
              </a:ext>
            </a:extLst>
          </p:cNvPr>
          <p:cNvSpPr txBox="1"/>
          <p:nvPr/>
        </p:nvSpPr>
        <p:spPr>
          <a:xfrm>
            <a:off x="521776" y="5851498"/>
            <a:ext cx="11670224" cy="461665"/>
          </a:xfrm>
          <a:prstGeom prst="rect">
            <a:avLst/>
          </a:prstGeom>
          <a:noFill/>
        </p:spPr>
        <p:txBody>
          <a:bodyPr wrap="square">
            <a:spAutoFit/>
          </a:bodyPr>
          <a:lstStyle/>
          <a:p>
            <a:pPr marL="609585" indent="-507987">
              <a:buSzPct val="100000"/>
              <a:buFont typeface="Arial" panose="020B0604020202020204" pitchFamily="34" charset="0"/>
              <a:buChar char="•"/>
            </a:pPr>
            <a:r>
              <a:rPr lang="en-US" dirty="0"/>
              <a:t>Most of them are combinations of unsupervised and supervised algorithms</a:t>
            </a:r>
          </a:p>
        </p:txBody>
      </p:sp>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302696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u="sng" dirty="0"/>
              <a:t>Goal</a:t>
            </a:r>
            <a:r>
              <a:rPr lang="en-US" dirty="0"/>
              <a:t>: to get the most reward over time</a:t>
            </a:r>
          </a:p>
          <a:p>
            <a:pPr marL="609585" indent="-507987">
              <a:buSzPts val="2400"/>
              <a:buFont typeface="Arial" panose="020B0604020202020204" pitchFamily="34" charset="0"/>
              <a:buChar char="•"/>
            </a:pPr>
            <a:endParaRPr lang="en-US" sz="2800" dirty="0"/>
          </a:p>
          <a:p>
            <a:pPr marL="609585" indent="-507987">
              <a:buSzPts val="2400"/>
              <a:buFont typeface="Arial" panose="020B0604020202020204" pitchFamily="34" charset="0"/>
              <a:buChar char="•"/>
            </a:pPr>
            <a:r>
              <a:rPr lang="en-US" sz="2800" dirty="0"/>
              <a:t>Roomba, the home vacuum cleaner </a:t>
            </a:r>
          </a:p>
          <a:p>
            <a:pPr marL="1219170" lvl="1" indent="-507987">
              <a:buSzPts val="2400"/>
              <a:buFont typeface="Arial" panose="020B0604020202020204" pitchFamily="34" charset="0"/>
              <a:buChar char="•"/>
            </a:pPr>
            <a:endParaRPr lang="en-US" sz="2800" dirty="0"/>
          </a:p>
          <a:p>
            <a:pPr marL="711183" lvl="1">
              <a:buSzPts val="2400"/>
            </a:pPr>
            <a:r>
              <a:rPr lang="en-US" sz="2800" dirty="0"/>
              <a:t>	</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55950" y="1342164"/>
            <a:ext cx="3745555" cy="2617697"/>
          </a:xfrm>
          <a:prstGeom prst="rect">
            <a:avLst/>
          </a:prstGeom>
        </p:spPr>
      </p:pic>
      <p:pic>
        <p:nvPicPr>
          <p:cNvPr id="1026" name="Picture 2" descr="iRobot Roomba i7+ | RIGA, AUGUST 2019 - New iRobot Roomba i7… | Flickr">
            <a:extLst>
              <a:ext uri="{FF2B5EF4-FFF2-40B4-BE49-F238E27FC236}">
                <a16:creationId xmlns:a16="http://schemas.microsoft.com/office/drawing/2014/main" id="{E6551655-6978-8999-6F3A-7CA8E91D1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698" t="13043" r="15901" b="16587"/>
          <a:stretch/>
        </p:blipFill>
        <p:spPr bwMode="auto">
          <a:xfrm>
            <a:off x="5774634" y="4795120"/>
            <a:ext cx="2584174" cy="1675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6">
                                            <p:txEl>
                                              <p:pRg st="7" end="7"/>
                                            </p:txEl>
                                          </p:spTgt>
                                        </p:tgtEl>
                                        <p:attrNameLst>
                                          <p:attrName>style.visibility</p:attrName>
                                        </p:attrNameLst>
                                      </p:cBhvr>
                                      <p:to>
                                        <p:strVal val="visible"/>
                                      </p:to>
                                    </p:set>
                                    <p:animEffect transition="in" filter="fade">
                                      <p:cBhvr>
                                        <p:cTn id="41" dur="1000"/>
                                        <p:tgtEl>
                                          <p:spTgt spid="9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6">
                                            <p:txEl>
                                              <p:pRg st="9" end="9"/>
                                            </p:txEl>
                                          </p:spTgt>
                                        </p:tgtEl>
                                        <p:attrNameLst>
                                          <p:attrName>style.visibility</p:attrName>
                                        </p:attrNameLst>
                                      </p:cBhvr>
                                      <p:to>
                                        <p:strVal val="visible"/>
                                      </p:to>
                                    </p:set>
                                    <p:animEffect transition="in" filter="fade">
                                      <p:cBhvr>
                                        <p:cTn id="46"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a:p>
            <a:pPr marL="609585" indent="-507987">
              <a:buSzPts val="2400"/>
              <a:buFont typeface="Arial" panose="020B0604020202020204" pitchFamily="34" charset="0"/>
              <a:buChar char="•"/>
            </a:pPr>
            <a:r>
              <a:rPr lang="en-US" sz="2800" dirty="0">
                <a:solidFill>
                  <a:srgbClr val="000000"/>
                </a:solidFill>
              </a:rPr>
              <a:t>More details in future lecture.</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6">
                                            <p:txEl>
                                              <p:pRg st="8" end="8"/>
                                            </p:txEl>
                                          </p:spTgt>
                                        </p:tgtEl>
                                        <p:attrNameLst>
                                          <p:attrName>style.visibility</p:attrName>
                                        </p:attrNameLst>
                                      </p:cBhvr>
                                      <p:to>
                                        <p:strVal val="visible"/>
                                      </p:to>
                                    </p:set>
                                    <p:animEffect transition="in" filter="fade">
                                      <p:cBhvr>
                                        <p:cTn id="41"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t>
            </a:r>
          </a:p>
          <a:p>
            <a:pPr marL="1054083" lvl="1" indent="-342900">
              <a:buSzPts val="2400"/>
              <a:buFont typeface="Arial" panose="020B0604020202020204" pitchFamily="34" charset="0"/>
              <a:buChar char="•"/>
            </a:pPr>
            <a:r>
              <a:rPr lang="en-US" dirty="0"/>
              <a:t>You can ask questions on slack channel or email them and/or the instructor.</a:t>
            </a:r>
          </a:p>
          <a:p>
            <a:pPr marL="444498" indent="-342900">
              <a:buSzPts val="2400"/>
              <a:buFont typeface="Arial" panose="020B0604020202020204" pitchFamily="34" charset="0"/>
              <a:buChar char="•"/>
            </a:pPr>
            <a:r>
              <a:rPr lang="en-US" dirty="0"/>
              <a:t>Python Assessment (0 credit) is due on Friday, 09/01.</a:t>
            </a:r>
          </a:p>
          <a:p>
            <a:pPr marL="444498" indent="-342900">
              <a:buSzPts val="2400"/>
              <a:buFont typeface="Arial" panose="020B0604020202020204" pitchFamily="34" charset="0"/>
              <a:buChar char="•"/>
            </a:pPr>
            <a:r>
              <a:rPr lang="en-US" dirty="0"/>
              <a:t>First HW Assignment next Tuesday, 09/05.</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Class Exercise:</a:t>
            </a:r>
          </a:p>
          <a:p>
            <a:pPr marL="101598" algn="ctr">
              <a:buSzPct val="100000"/>
            </a:pPr>
            <a:r>
              <a:rPr lang="en-US" sz="4000" b="1" dirty="0">
                <a:solidFill>
                  <a:srgbClr val="D95E00"/>
                </a:solidFill>
              </a:rPr>
              <a:t>Categorize tasks into Types of ML Models</a:t>
            </a:r>
            <a:endParaRPr lang="en-US" sz="4800" b="1" dirty="0">
              <a:solidFill>
                <a:srgbClr val="D95E00"/>
              </a:solidFill>
            </a:endParaRPr>
          </a:p>
        </p:txBody>
      </p:sp>
    </p:spTree>
    <p:extLst>
      <p:ext uri="{BB962C8B-B14F-4D97-AF65-F5344CB8AC3E}">
        <p14:creationId xmlns:p14="http://schemas.microsoft.com/office/powerpoint/2010/main" val="32609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algn="l">
              <a:buFont typeface="+mj-lt"/>
              <a:buAutoNum type="arabicPeriod"/>
            </a:pPr>
            <a:r>
              <a:rPr lang="en-US" sz="1800" b="1" i="0" dirty="0">
                <a:solidFill>
                  <a:srgbClr val="000000"/>
                </a:solidFill>
                <a:effectLst/>
                <a:latin typeface="Söhne"/>
              </a:rPr>
              <a:t>Movie Recommendation System</a:t>
            </a:r>
            <a:r>
              <a:rPr lang="en-US" sz="1800" b="0" i="0" dirty="0">
                <a:solidFill>
                  <a:srgbClr val="000000"/>
                </a:solidFill>
                <a:effectLst/>
                <a:latin typeface="Söhne"/>
              </a:rPr>
              <a:t>: A system that suggests movies to users based on movies they've previously liked.</a:t>
            </a:r>
          </a:p>
          <a:p>
            <a:pPr algn="l">
              <a:buFont typeface="+mj-lt"/>
              <a:buAutoNum type="arabicPeriod"/>
            </a:pPr>
            <a:r>
              <a:rPr lang="en-US" sz="1800" b="1" i="0" dirty="0">
                <a:solidFill>
                  <a:srgbClr val="000000"/>
                </a:solidFill>
                <a:effectLst/>
                <a:latin typeface="Söhne"/>
              </a:rPr>
              <a:t>Customer Segmentation for a Supermarket</a:t>
            </a:r>
            <a:r>
              <a:rPr lang="en-US" sz="1800" b="0" i="0" dirty="0">
                <a:solidFill>
                  <a:srgbClr val="000000"/>
                </a:solidFill>
                <a:effectLst/>
                <a:latin typeface="Söhne"/>
              </a:rPr>
              <a:t>: Analyzing purchase data to group customers into different clusters or segments based on their shopping patterns.</a:t>
            </a:r>
          </a:p>
          <a:p>
            <a:pPr algn="l">
              <a:buFont typeface="+mj-lt"/>
              <a:buAutoNum type="arabicPeriod"/>
            </a:pPr>
            <a:r>
              <a:rPr lang="en-US" sz="1800" b="1" i="0" dirty="0">
                <a:solidFill>
                  <a:srgbClr val="000000"/>
                </a:solidFill>
                <a:effectLst/>
                <a:latin typeface="Söhne"/>
              </a:rPr>
              <a:t>Credit Card Fraud Detection</a:t>
            </a:r>
            <a:r>
              <a:rPr lang="en-US" sz="1800" b="0" i="0" dirty="0">
                <a:solidFill>
                  <a:srgbClr val="000000"/>
                </a:solidFill>
                <a:effectLst/>
                <a:latin typeface="Söhne"/>
              </a:rPr>
              <a:t>: Monitoring credit card transactions to flag suspicious activities that don't align with a user's typical behavior.</a:t>
            </a:r>
          </a:p>
          <a:p>
            <a:pPr algn="l">
              <a:buFont typeface="+mj-lt"/>
              <a:buAutoNum type="arabicPeriod"/>
            </a:pPr>
            <a:r>
              <a:rPr lang="en-US" sz="1800" b="1" i="0" dirty="0">
                <a:solidFill>
                  <a:srgbClr val="000000"/>
                </a:solidFill>
                <a:effectLst/>
                <a:latin typeface="Söhne"/>
              </a:rPr>
              <a:t>Playing Chess Against a Computer</a:t>
            </a:r>
            <a:r>
              <a:rPr lang="en-US" sz="1800" b="0" i="0" dirty="0">
                <a:solidFill>
                  <a:srgbClr val="000000"/>
                </a:solidFill>
                <a:effectLst/>
                <a:latin typeface="Söhne"/>
              </a:rPr>
              <a:t>: Training a computer program to improve its chess game by playing thousands of games and learning from its moves.</a:t>
            </a:r>
          </a:p>
          <a:p>
            <a:pPr algn="l">
              <a:buFont typeface="+mj-lt"/>
              <a:buAutoNum type="arabicPeriod"/>
            </a:pPr>
            <a:r>
              <a:rPr lang="en-US" sz="1800" b="1" i="0" dirty="0">
                <a:solidFill>
                  <a:srgbClr val="000000"/>
                </a:solidFill>
                <a:effectLst/>
                <a:latin typeface="Söhne"/>
              </a:rPr>
              <a:t>Predicting House Prices</a:t>
            </a:r>
            <a:r>
              <a:rPr lang="en-US" sz="1800" b="0" i="0" dirty="0">
                <a:solidFill>
                  <a:srgbClr val="000000"/>
                </a:solidFill>
                <a:effectLst/>
                <a:latin typeface="Söhne"/>
              </a:rPr>
              <a:t>: Using features like the number of rooms, location, and age of a house to predict its sale price.</a:t>
            </a:r>
          </a:p>
          <a:p>
            <a:pPr algn="l">
              <a:buFont typeface="+mj-lt"/>
              <a:buAutoNum type="arabicPeriod"/>
            </a:pPr>
            <a:r>
              <a:rPr lang="en-US" sz="1800" b="1" i="0" dirty="0">
                <a:solidFill>
                  <a:srgbClr val="000000"/>
                </a:solidFill>
                <a:effectLst/>
                <a:latin typeface="Söhne"/>
              </a:rPr>
              <a:t>Image Compression</a:t>
            </a:r>
            <a:r>
              <a:rPr lang="en-US" sz="1800" b="0" i="0" dirty="0">
                <a:solidFill>
                  <a:srgbClr val="000000"/>
                </a:solidFill>
                <a:effectLst/>
                <a:latin typeface="Söhne"/>
              </a:rPr>
              <a:t>: Reducing the size of an image file without significantly reducing its quality, by grouping similar pixel values.</a:t>
            </a:r>
          </a:p>
          <a:p>
            <a:pPr algn="l">
              <a:buFont typeface="+mj-lt"/>
              <a:buAutoNum type="arabicPeriod"/>
            </a:pPr>
            <a:r>
              <a:rPr lang="en-US" sz="1800" b="1" i="0" dirty="0">
                <a:solidFill>
                  <a:srgbClr val="000000"/>
                </a:solidFill>
                <a:effectLst/>
                <a:latin typeface="Söhne"/>
              </a:rPr>
              <a:t>Identifying Topics in News Articles</a:t>
            </a:r>
            <a:r>
              <a:rPr lang="en-US" sz="1800" b="0" i="0" dirty="0">
                <a:solidFill>
                  <a:srgbClr val="000000"/>
                </a:solidFill>
                <a:effectLst/>
                <a:latin typeface="Söhne"/>
              </a:rPr>
              <a:t>: Going through thousands of news articles and determining the main topics or themes without prior labels.</a:t>
            </a:r>
          </a:p>
          <a:p>
            <a:pPr algn="l">
              <a:buFont typeface="+mj-lt"/>
              <a:buAutoNum type="arabicPeriod"/>
            </a:pPr>
            <a:r>
              <a:rPr lang="en-US" sz="1800" b="1" i="0" dirty="0">
                <a:solidFill>
                  <a:srgbClr val="000000"/>
                </a:solidFill>
                <a:effectLst/>
                <a:latin typeface="Söhne"/>
              </a:rPr>
              <a:t>Self-driving Car</a:t>
            </a:r>
            <a:r>
              <a:rPr lang="en-US" sz="1800" b="0" i="0" dirty="0">
                <a:solidFill>
                  <a:srgbClr val="000000"/>
                </a:solidFill>
                <a:effectLst/>
                <a:latin typeface="Söhne"/>
              </a:rPr>
              <a:t>: Training a car to drive on its own by navigating and reacting to its environment.</a:t>
            </a:r>
          </a:p>
          <a:p>
            <a:pPr algn="l">
              <a:buFont typeface="+mj-lt"/>
              <a:buAutoNum type="arabicPeriod"/>
            </a:pPr>
            <a:r>
              <a:rPr lang="en-US" sz="1800" b="1" i="0" dirty="0">
                <a:solidFill>
                  <a:srgbClr val="000000"/>
                </a:solidFill>
                <a:effectLst/>
                <a:latin typeface="Söhne"/>
              </a:rPr>
              <a:t>Identifying Customers Who Might Churn</a:t>
            </a:r>
            <a:r>
              <a:rPr lang="en-US" sz="1800" b="0" i="0" dirty="0">
                <a:solidFill>
                  <a:srgbClr val="000000"/>
                </a:solidFill>
                <a:effectLst/>
                <a:latin typeface="Söhne"/>
              </a:rPr>
              <a:t>: Based on a customer's activity, purchase history, and feedback, predicting if they might leave the service.</a:t>
            </a:r>
          </a:p>
          <a:p>
            <a:pPr algn="l">
              <a:buFont typeface="+mj-lt"/>
              <a:buAutoNum type="arabicPeriod"/>
            </a:pPr>
            <a:r>
              <a:rPr lang="en-US" sz="1800" b="1" i="0" dirty="0">
                <a:solidFill>
                  <a:srgbClr val="000000"/>
                </a:solidFill>
                <a:effectLst/>
                <a:latin typeface="Söhne"/>
              </a:rPr>
              <a:t>Detecting Manufacturing Defects</a:t>
            </a:r>
            <a:r>
              <a:rPr lang="en-US" sz="1800" b="0" i="0" dirty="0">
                <a:solidFill>
                  <a:srgbClr val="000000"/>
                </a:solidFill>
                <a:effectLst/>
                <a:latin typeface="Söhne"/>
              </a:rPr>
              <a:t>: Monitoring a manufacturing assembly line to detect products that don't meet the quality standards.</a:t>
            </a:r>
          </a:p>
          <a:p>
            <a:pPr algn="l">
              <a:buFont typeface="+mj-lt"/>
              <a:buAutoNum type="arabicPeriod"/>
            </a:pPr>
            <a:endParaRPr lang="en-US" sz="1800" dirty="0">
              <a:solidFill>
                <a:srgbClr val="000000"/>
              </a:solidFill>
              <a:latin typeface="Söhne"/>
            </a:endParaRPr>
          </a:p>
          <a:p>
            <a:pPr algn="l"/>
            <a:r>
              <a:rPr lang="en-US" sz="1800" b="0" i="0" dirty="0">
                <a:solidFill>
                  <a:srgbClr val="000000"/>
                </a:solidFill>
                <a:effectLst/>
                <a:latin typeface="Söhne"/>
              </a:rPr>
              <a:t>(Answer in Speaker Notes section.)</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228299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Supervised Classification Models</a:t>
            </a:r>
          </a:p>
          <a:p>
            <a:pPr marL="101598" algn="ctr">
              <a:buSzPct val="100000"/>
            </a:pPr>
            <a:r>
              <a:rPr lang="en-US" sz="4800" b="1" dirty="0">
                <a:solidFill>
                  <a:srgbClr val="D95E00"/>
                </a:solidFill>
              </a:rPr>
              <a:t>Naïve Bayes</a:t>
            </a:r>
          </a:p>
        </p:txBody>
      </p:sp>
    </p:spTree>
    <p:extLst>
      <p:ext uri="{BB962C8B-B14F-4D97-AF65-F5344CB8AC3E}">
        <p14:creationId xmlns:p14="http://schemas.microsoft.com/office/powerpoint/2010/main" val="3099893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b="1" dirty="0"/>
              <a:t>Classification Algorithm</a:t>
            </a:r>
            <a:r>
              <a:rPr lang="en-US" sz="2800" dirty="0"/>
              <a:t> </a:t>
            </a:r>
          </a:p>
          <a:p>
            <a:pPr marL="444498" indent="-342900">
              <a:buSzPct val="100000"/>
              <a:buFontTx/>
              <a:buChar char="-"/>
            </a:pPr>
            <a:r>
              <a:rPr lang="en-US" sz="2800" dirty="0"/>
              <a:t>Application: Binary and multi-class classification problems</a:t>
            </a:r>
          </a:p>
          <a:p>
            <a:pPr marL="444498" indent="-342900">
              <a:buSzPct val="100000"/>
              <a:buFontTx/>
              <a:buChar char="-"/>
            </a:pPr>
            <a:endParaRPr lang="en-US" sz="2800" dirty="0"/>
          </a:p>
          <a:p>
            <a:pPr marL="444498" indent="-342900">
              <a:buSzPct val="100000"/>
              <a:buFontTx/>
              <a:buChar char="-"/>
            </a:pPr>
            <a:r>
              <a:rPr lang="en-US" sz="2800" dirty="0"/>
              <a:t>Called </a:t>
            </a:r>
            <a:r>
              <a:rPr lang="en-US" sz="2800" b="1" u="sng" dirty="0"/>
              <a:t>naïve</a:t>
            </a:r>
            <a:r>
              <a:rPr lang="en-US" sz="2800" dirty="0"/>
              <a:t> Bayes </a:t>
            </a:r>
          </a:p>
          <a:p>
            <a:pPr marL="1054083" lvl="1" indent="-342900">
              <a:buSzPct val="100000"/>
              <a:buFontTx/>
              <a:buChar char="-"/>
            </a:pPr>
            <a:r>
              <a:rPr lang="en-US" sz="2800" dirty="0"/>
              <a:t>Makes calculation simple </a:t>
            </a:r>
          </a:p>
          <a:p>
            <a:pPr marL="1054083" lvl="1" indent="-342900">
              <a:buSzPct val="100000"/>
              <a:buFontTx/>
              <a:buChar char="-"/>
            </a:pPr>
            <a:r>
              <a:rPr lang="en-US" sz="2800" dirty="0"/>
              <a:t>so calculation of probabilities for each hypothesis is simplified. </a:t>
            </a:r>
          </a:p>
          <a:p>
            <a:pPr marL="1054083" lvl="1" indent="-342900">
              <a:buSzPct val="100000"/>
              <a:buFontTx/>
              <a:buChar char="-"/>
            </a:pPr>
            <a:r>
              <a:rPr lang="en-US" sz="2800" dirty="0"/>
              <a:t>It’s a probabilistic </a:t>
            </a:r>
            <a:r>
              <a:rPr lang="en-US" sz="2800" u="sng" dirty="0"/>
              <a:t>classifier</a:t>
            </a:r>
            <a:r>
              <a:rPr lang="en-US" sz="2800" dirty="0"/>
              <a:t> based on applying Bayes' theorem </a:t>
            </a:r>
          </a:p>
          <a:p>
            <a:pPr marL="1663668" lvl="2" indent="-342900">
              <a:buSzPct val="100000"/>
              <a:buFontTx/>
              <a:buChar char="-"/>
            </a:pPr>
            <a:r>
              <a:rPr lang="en-US" sz="2800" dirty="0"/>
              <a:t>makes the naïve assumption of </a:t>
            </a:r>
            <a:r>
              <a:rPr lang="en-US" sz="2800" u="sng" dirty="0"/>
              <a:t>independence</a:t>
            </a:r>
            <a:r>
              <a:rPr lang="en-US" sz="2800" dirty="0"/>
              <a:t> between every pair of features.</a:t>
            </a:r>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253764"/>
            <a:ext cx="11277600" cy="4646799"/>
          </a:xfrm>
          <a:prstGeom prst="rect">
            <a:avLst/>
          </a:prstGeom>
          <a:noFill/>
          <a:ln>
            <a:noFill/>
          </a:ln>
        </p:spPr>
        <p:txBody>
          <a:bodyPr spcFirstLastPara="1" wrap="square" lIns="121900" tIns="121900" rIns="121900" bIns="121900" anchor="t" anchorCtr="0">
            <a:noAutofit/>
          </a:bodyPr>
          <a:lstStyle/>
          <a:p>
            <a:pPr marL="558798" indent="-457200">
              <a:buSzPct val="100000"/>
              <a:buFont typeface="Arial" panose="020B0604020202020204" pitchFamily="34" charset="0"/>
              <a:buChar char="•"/>
            </a:pPr>
            <a:r>
              <a:rPr lang="en-US" dirty="0">
                <a:solidFill>
                  <a:schemeClr val="bg2">
                    <a:lumMod val="50000"/>
                  </a:schemeClr>
                </a:solidFill>
              </a:rPr>
              <a:t>(</a:t>
            </a:r>
            <a:r>
              <a:rPr lang="en-US" i="1" dirty="0" err="1">
                <a:solidFill>
                  <a:schemeClr val="bg2">
                    <a:lumMod val="50000"/>
                  </a:schemeClr>
                </a:solidFill>
              </a:rPr>
              <a:t>contd</a:t>
            </a:r>
            <a:r>
              <a:rPr lang="en-US" dirty="0">
                <a:solidFill>
                  <a:schemeClr val="bg2">
                    <a:lumMod val="50000"/>
                  </a:schemeClr>
                </a:solidFill>
              </a:rPr>
              <a:t>…)It’s a probabilistic classifier based on applying Bayes' theorem </a:t>
            </a:r>
          </a:p>
          <a:p>
            <a:pPr marL="1663668" lvl="2" indent="-342900">
              <a:buSzPct val="100000"/>
              <a:buFontTx/>
              <a:buChar char="-"/>
            </a:pPr>
            <a:r>
              <a:rPr lang="en-US" dirty="0">
                <a:solidFill>
                  <a:schemeClr val="bg2">
                    <a:lumMod val="50000"/>
                  </a:schemeClr>
                </a:solidFill>
              </a:rPr>
              <a:t>makes the naïve assumption of </a:t>
            </a:r>
            <a:r>
              <a:rPr lang="en-US" u="sng" dirty="0">
                <a:solidFill>
                  <a:schemeClr val="bg2">
                    <a:lumMod val="50000"/>
                  </a:schemeClr>
                </a:solidFill>
              </a:rPr>
              <a:t>independence</a:t>
            </a:r>
            <a:r>
              <a:rPr lang="en-US" dirty="0">
                <a:solidFill>
                  <a:schemeClr val="bg2">
                    <a:lumMod val="50000"/>
                  </a:schemeClr>
                </a:solidFill>
              </a:rPr>
              <a:t> between every pair of features.</a:t>
            </a:r>
          </a:p>
          <a:p>
            <a:pPr marL="1320768" lvl="2">
              <a:buSzPct val="100000"/>
            </a:pPr>
            <a:endParaRPr lang="en-US" sz="2800" b="1" dirty="0"/>
          </a:p>
          <a:p>
            <a:pPr marL="1320768" lvl="2">
              <a:buSzPct val="100000"/>
            </a:pPr>
            <a:r>
              <a:rPr lang="en-US" sz="3200" b="1" dirty="0"/>
              <a:t>What does Assumption of </a:t>
            </a:r>
            <a:r>
              <a:rPr lang="en-US" sz="3200" u="sng" dirty="0"/>
              <a:t>independence</a:t>
            </a:r>
            <a:r>
              <a:rPr lang="en-US" sz="3200" b="1" dirty="0"/>
              <a:t> mean?</a:t>
            </a:r>
          </a:p>
          <a:p>
            <a:pPr marL="2539937" lvl="4">
              <a:buSzPct val="100000"/>
            </a:pPr>
            <a:endParaRPr lang="en-US" sz="3200" b="1" dirty="0"/>
          </a:p>
          <a:p>
            <a:pPr marL="101598" algn="ctr">
              <a:buSzPct val="100000"/>
            </a:pPr>
            <a:r>
              <a:rPr lang="en-US" dirty="0"/>
              <a:t>Changing the value of one feature, does not directly influence or change the value of any of the other features used in the algorithm.</a:t>
            </a:r>
          </a:p>
          <a:p>
            <a:pPr marL="101598" algn="ctr">
              <a:buSzPct val="100000"/>
            </a:pPr>
            <a:endParaRPr lang="en-US" dirty="0"/>
          </a:p>
          <a:p>
            <a:pPr marL="101598" algn="ctr">
              <a:buSzPct val="100000"/>
            </a:pPr>
            <a:r>
              <a:rPr lang="en-US" dirty="0"/>
              <a:t>- Makes coding the predictions easy and quick.</a:t>
            </a: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25376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1244338" y="1286525"/>
            <a:ext cx="9841584" cy="5042664"/>
          </a:xfrm>
          <a:prstGeom prst="rect">
            <a:avLst/>
          </a:prstGeom>
          <a:noFill/>
          <a:ln>
            <a:noFill/>
          </a:ln>
        </p:spPr>
        <p:txBody>
          <a:bodyPr spcFirstLastPara="1" wrap="square" lIns="121900" tIns="121900" rIns="121900" bIns="121900" anchor="t" anchorCtr="0">
            <a:noAutofit/>
          </a:bodyPr>
          <a:lstStyle/>
          <a:p>
            <a:r>
              <a:rPr lang="en-US" b="1" dirty="0"/>
              <a:t>Scenario</a:t>
            </a:r>
            <a:r>
              <a:rPr lang="en-US" dirty="0"/>
              <a:t>: Guess the fruit (apple, banana, orange) sitting in a basket</a:t>
            </a:r>
          </a:p>
          <a:p>
            <a:r>
              <a:rPr lang="en-US" dirty="0"/>
              <a:t>		- Use the features (shape, texture, smell) of the fruit to guess</a:t>
            </a:r>
          </a:p>
          <a:p>
            <a:endParaRPr lang="en-US" dirty="0"/>
          </a:p>
          <a:p>
            <a:endParaRPr lang="en-US" dirty="0"/>
          </a:p>
          <a:p>
            <a:r>
              <a:rPr lang="en-US" b="1" dirty="0"/>
              <a:t>Prior Knowledge</a:t>
            </a:r>
            <a:r>
              <a:rPr lang="en-US" dirty="0"/>
              <a:t>: Prior probability based on past experiences. </a:t>
            </a:r>
          </a:p>
          <a:p>
            <a:r>
              <a:rPr lang="en-US" i="1" dirty="0"/>
              <a:t>	Example: 50% chance of an apple if half the fruits you've seen 	were apples.</a:t>
            </a:r>
          </a:p>
          <a:p>
            <a:endParaRPr lang="en-US" i="1" dirty="0"/>
          </a:p>
          <a:p>
            <a:endParaRPr lang="en-US" dirty="0"/>
          </a:p>
          <a:p>
            <a:r>
              <a:rPr lang="en-US" b="1" dirty="0"/>
              <a:t>Feature Evidence</a:t>
            </a:r>
            <a:r>
              <a:rPr lang="en-US" dirty="0"/>
              <a:t>: Using fruit features to refine guess. </a:t>
            </a:r>
          </a:p>
          <a:p>
            <a:r>
              <a:rPr lang="en-US" i="1" dirty="0"/>
              <a:t>	Example: Round &amp; smooth? Probably not a banana. Citrusy 	smell? Likely an orange.</a:t>
            </a:r>
            <a:endParaRPr lang="en-US" dirty="0"/>
          </a:p>
        </p:txBody>
      </p:sp>
    </p:spTree>
    <p:extLst>
      <p:ext uri="{BB962C8B-B14F-4D97-AF65-F5344CB8AC3E}">
        <p14:creationId xmlns:p14="http://schemas.microsoft.com/office/powerpoint/2010/main" val="5841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F6097F4B-EEC2-65CF-91F6-6986A1D4137C}"/>
              </a:ext>
            </a:extLst>
          </p:cNvPr>
          <p:cNvSpPr/>
          <p:nvPr/>
        </p:nvSpPr>
        <p:spPr>
          <a:xfrm>
            <a:off x="2865748" y="2507530"/>
            <a:ext cx="6542203" cy="3864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1545996" y="1286525"/>
            <a:ext cx="9200561" cy="5042664"/>
          </a:xfrm>
          <a:prstGeom prst="rect">
            <a:avLst/>
          </a:prstGeom>
          <a:noFill/>
          <a:ln>
            <a:noFill/>
          </a:ln>
        </p:spPr>
        <p:txBody>
          <a:bodyPr spcFirstLastPara="1" wrap="square" lIns="121900" tIns="121900" rIns="121900" bIns="121900" anchor="t" anchorCtr="0">
            <a:noAutofit/>
          </a:bodyPr>
          <a:lstStyle/>
          <a:p>
            <a:r>
              <a:rPr lang="en-US" b="1" dirty="0"/>
              <a:t>Combining Information</a:t>
            </a:r>
            <a:r>
              <a:rPr lang="en-US" dirty="0"/>
              <a:t>: Merges </a:t>
            </a:r>
            <a:r>
              <a:rPr lang="en-US" b="1" dirty="0"/>
              <a:t>prior knowledge </a:t>
            </a:r>
            <a:r>
              <a:rPr lang="en-US" dirty="0"/>
              <a:t>with </a:t>
            </a:r>
            <a:r>
              <a:rPr lang="en-US" b="1" dirty="0"/>
              <a:t>evidence</a:t>
            </a:r>
            <a:r>
              <a:rPr lang="en-US" dirty="0"/>
              <a:t> for an educated guess.</a:t>
            </a:r>
          </a:p>
          <a:p>
            <a:endParaRPr lang="en-US" dirty="0"/>
          </a:p>
          <a:p>
            <a:pPr algn="ctr"/>
            <a:r>
              <a:rPr lang="en-US" dirty="0"/>
              <a:t>Prior knowledge + Evidence = educated guess</a:t>
            </a:r>
          </a:p>
          <a:p>
            <a:endParaRPr lang="en-US" dirty="0"/>
          </a:p>
          <a:p>
            <a:r>
              <a:rPr lang="en-US" b="1" dirty="0"/>
              <a:t>"Naive" Assumption</a:t>
            </a:r>
            <a:r>
              <a:rPr lang="en-US" dirty="0"/>
              <a:t>: Each feature (e.g., shape, smell) is treated as independent of others. </a:t>
            </a:r>
          </a:p>
        </p:txBody>
      </p:sp>
    </p:spTree>
    <p:extLst>
      <p:ext uri="{BB962C8B-B14F-4D97-AF65-F5344CB8AC3E}">
        <p14:creationId xmlns:p14="http://schemas.microsoft.com/office/powerpoint/2010/main" val="11414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Rectangle 2">
            <a:extLst>
              <a:ext uri="{FF2B5EF4-FFF2-40B4-BE49-F238E27FC236}">
                <a16:creationId xmlns:a16="http://schemas.microsoft.com/office/drawing/2014/main" id="{B4EBCFF1-59EC-F6F8-9DF3-2EFA34E1EA0D}"/>
              </a:ext>
            </a:extLst>
          </p:cNvPr>
          <p:cNvSpPr/>
          <p:nvPr/>
        </p:nvSpPr>
        <p:spPr>
          <a:xfrm>
            <a:off x="1084082" y="3704734"/>
            <a:ext cx="9209988" cy="53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066326"/>
            <a:ext cx="11277600" cy="4834238"/>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a:t>
            </a:r>
          </a:p>
          <a:p>
            <a:pPr marL="1054083" lvl="1" indent="-342900">
              <a:buSzPct val="100000"/>
              <a:buFontTx/>
              <a:buChar char="-"/>
            </a:pPr>
            <a:r>
              <a:rPr lang="en-US" sz="2800" dirty="0"/>
              <a:t>given data (</a:t>
            </a:r>
            <a:r>
              <a:rPr lang="en-US" sz="2800" b="1" dirty="0"/>
              <a:t>d</a:t>
            </a:r>
            <a:r>
              <a:rPr lang="en-US" sz="2800" dirty="0"/>
              <a:t>)</a:t>
            </a:r>
          </a:p>
          <a:p>
            <a:pPr marL="711183" lvl="1">
              <a:buSzPct val="100000"/>
            </a:pPr>
            <a:endParaRPr lang="en-US" sz="2800" dirty="0"/>
          </a:p>
          <a:p>
            <a:pPr marL="711183" lvl="1">
              <a:buSzPct val="100000"/>
            </a:pPr>
            <a:r>
              <a:rPr lang="en-US" sz="2800" dirty="0"/>
              <a:t>hypothesis (h): class to assign for a new data instance (d)</a:t>
            </a:r>
          </a:p>
          <a:p>
            <a:pPr marL="101598">
              <a:buSzPct val="100000"/>
            </a:pPr>
            <a:endParaRPr lang="en-US" sz="2800" dirty="0"/>
          </a:p>
        </p:txBody>
      </p:sp>
    </p:spTree>
    <p:extLst>
      <p:ext uri="{BB962C8B-B14F-4D97-AF65-F5344CB8AC3E}">
        <p14:creationId xmlns:p14="http://schemas.microsoft.com/office/powerpoint/2010/main" val="231469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Learning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a:buFont typeface="+mj-lt"/>
              <a:buAutoNum type="arabicPeriod"/>
            </a:pPr>
            <a:r>
              <a:rPr lang="en-US" b="1" dirty="0">
                <a:solidFill>
                  <a:srgbClr val="374151"/>
                </a:solidFill>
                <a:latin typeface="Söhne"/>
              </a:rPr>
              <a:t> Machine Learning (ML) Models</a:t>
            </a:r>
            <a:endParaRPr lang="en-US" dirty="0">
              <a:solidFill>
                <a:srgbClr val="374151"/>
              </a:solidFill>
              <a:latin typeface="Söhne"/>
            </a:endParaRPr>
          </a:p>
          <a:p>
            <a:pPr marL="742950" lvl="1" indent="-285750">
              <a:buFont typeface="+mj-lt"/>
              <a:buAutoNum type="arabicPeriod"/>
            </a:pPr>
            <a:r>
              <a:rPr lang="en-US" dirty="0">
                <a:solidFill>
                  <a:srgbClr val="374151"/>
                </a:solidFill>
                <a:latin typeface="Söhne"/>
              </a:rPr>
              <a:t>Identify different types of ML models</a:t>
            </a:r>
          </a:p>
          <a:p>
            <a:pPr marL="742950" lvl="1" indent="-285750">
              <a:buFont typeface="+mj-lt"/>
              <a:buAutoNum type="arabicPeriod"/>
            </a:pPr>
            <a:r>
              <a:rPr lang="en-US" dirty="0">
                <a:solidFill>
                  <a:srgbClr val="374151"/>
                </a:solidFill>
                <a:latin typeface="Söhne"/>
              </a:rPr>
              <a:t>Identify their applications</a:t>
            </a:r>
          </a:p>
          <a:p>
            <a:pPr>
              <a:buFont typeface="+mj-lt"/>
              <a:buAutoNum type="arabicPeriod"/>
            </a:pPr>
            <a:r>
              <a:rPr lang="en-US" b="1" dirty="0">
                <a:solidFill>
                  <a:srgbClr val="374151"/>
                </a:solidFill>
                <a:latin typeface="Söhne"/>
              </a:rPr>
              <a:t> Overview of ML Pipeline</a:t>
            </a:r>
            <a:endParaRPr lang="en-US" dirty="0">
              <a:solidFill>
                <a:srgbClr val="374151"/>
              </a:solidFill>
              <a:latin typeface="Söhne"/>
            </a:endParaRPr>
          </a:p>
          <a:p>
            <a:pPr marL="742950" lvl="1" indent="-285750">
              <a:buFont typeface="+mj-lt"/>
              <a:buAutoNum type="arabicPeriod"/>
            </a:pPr>
            <a:r>
              <a:rPr lang="en-US" dirty="0">
                <a:solidFill>
                  <a:srgbClr val="374151"/>
                </a:solidFill>
                <a:latin typeface="Söhne"/>
              </a:rPr>
              <a:t>Study and analyze data</a:t>
            </a:r>
          </a:p>
          <a:p>
            <a:pPr marL="742950" lvl="1" indent="-285750">
              <a:buFont typeface="+mj-lt"/>
              <a:buAutoNum type="arabicPeriod"/>
            </a:pPr>
            <a:r>
              <a:rPr lang="en-US" dirty="0">
                <a:solidFill>
                  <a:srgbClr val="374151"/>
                </a:solidFill>
                <a:latin typeface="Söhne"/>
              </a:rPr>
              <a:t>Select the right model for the problem and the data</a:t>
            </a:r>
          </a:p>
          <a:p>
            <a:pPr marL="742950" lvl="1" indent="-285750">
              <a:buFont typeface="+mj-lt"/>
              <a:buAutoNum type="arabicPeriod"/>
            </a:pPr>
            <a:r>
              <a:rPr lang="en-US" dirty="0">
                <a:solidFill>
                  <a:srgbClr val="374151"/>
                </a:solidFill>
                <a:latin typeface="Söhne"/>
              </a:rPr>
              <a:t>Train the model</a:t>
            </a:r>
          </a:p>
          <a:p>
            <a:pPr marL="742950" lvl="1" indent="-285750">
              <a:buFont typeface="+mj-lt"/>
              <a:buAutoNum type="arabicPeriod"/>
            </a:pPr>
            <a:r>
              <a:rPr lang="en-US" dirty="0">
                <a:solidFill>
                  <a:srgbClr val="374151"/>
                </a:solidFill>
                <a:latin typeface="Söhne"/>
              </a:rPr>
              <a:t>Predict using the trained model</a:t>
            </a:r>
          </a:p>
          <a:p>
            <a:pPr marL="742950" lvl="1" indent="-285750">
              <a:buFont typeface="+mj-lt"/>
              <a:buAutoNum type="arabicPeriod"/>
            </a:pPr>
            <a:r>
              <a:rPr lang="en-US" dirty="0">
                <a:solidFill>
                  <a:srgbClr val="374151"/>
                </a:solidFill>
                <a:latin typeface="Söhne"/>
              </a:rPr>
              <a:t>Class Exercise to identify ML model for a given application</a:t>
            </a:r>
          </a:p>
          <a:p>
            <a:pPr>
              <a:buFont typeface="+mj-lt"/>
              <a:buAutoNum type="arabicPeriod"/>
            </a:pPr>
            <a:r>
              <a:rPr lang="en-US" b="1" dirty="0">
                <a:solidFill>
                  <a:srgbClr val="374151"/>
                </a:solidFill>
                <a:latin typeface="Söhne"/>
              </a:rPr>
              <a:t> First Model - </a:t>
            </a:r>
            <a:r>
              <a:rPr lang="en-US" dirty="0">
                <a:solidFill>
                  <a:srgbClr val="374151"/>
                </a:solidFill>
                <a:latin typeface="Söhne"/>
              </a:rPr>
              <a:t>Naïve Bayes Model</a:t>
            </a:r>
          </a:p>
          <a:p>
            <a:pPr marL="952485" lvl="1" indent="-342900">
              <a:buFont typeface="Arial" panose="020B0604020202020204" pitchFamily="34" charset="0"/>
              <a:buChar char="•"/>
            </a:pPr>
            <a:r>
              <a:rPr lang="en-US" dirty="0">
                <a:solidFill>
                  <a:srgbClr val="374151"/>
                </a:solidFill>
                <a:latin typeface="Söhne"/>
              </a:rPr>
              <a:t>In class exercise for </a:t>
            </a:r>
            <a:r>
              <a:rPr lang="en-US" b="1" dirty="0">
                <a:solidFill>
                  <a:srgbClr val="374151"/>
                </a:solidFill>
                <a:latin typeface="Söhne"/>
              </a:rPr>
              <a:t>Hands-On Practice</a:t>
            </a:r>
            <a:endParaRPr lang="en-US" dirty="0">
              <a:solidFill>
                <a:srgbClr val="374151"/>
              </a:solidFill>
              <a:latin typeface="Söhne"/>
            </a:endParaRP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101598">
              <a:buSzPct val="100000"/>
            </a:pPr>
            <a:r>
              <a:rPr lang="en-US" sz="2800" dirty="0"/>
              <a:t>- 	Naïve Bayes classifier calculates conditional probability</a:t>
            </a:r>
          </a:p>
          <a:p>
            <a:pPr marL="101598">
              <a:buSzPct val="100000"/>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3602158" y="2375396"/>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4169562" y="3944516"/>
            <a:ext cx="3324740" cy="115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6D55CCA0-2EDC-892C-041E-0557949E3634}"/>
              </a:ext>
            </a:extLst>
          </p:cNvPr>
          <p:cNvSpPr/>
          <p:nvPr/>
        </p:nvSpPr>
        <p:spPr>
          <a:xfrm>
            <a:off x="4883084" y="2442021"/>
            <a:ext cx="3289955" cy="461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4"/>
          <p:cNvSpPr txBox="1"/>
          <p:nvPr/>
        </p:nvSpPr>
        <p:spPr>
          <a:xfrm>
            <a:off x="717173" y="1479873"/>
            <a:ext cx="10369485" cy="4517124"/>
          </a:xfrm>
          <a:prstGeom prst="rect">
            <a:avLst/>
          </a:prstGeom>
          <a:noFill/>
          <a:ln>
            <a:noFill/>
          </a:ln>
        </p:spPr>
        <p:txBody>
          <a:bodyPr spcFirstLastPara="1" wrap="square" lIns="121900" tIns="121900" rIns="121900" bIns="121900" anchor="t" anchorCtr="0">
            <a:noAutofit/>
          </a:bodyPr>
          <a:lstStyle/>
          <a:p>
            <a:r>
              <a:rPr lang="en-US" sz="2000" b="1" dirty="0"/>
              <a:t>Example</a:t>
            </a:r>
            <a:r>
              <a:rPr lang="en-US" sz="2000" dirty="0"/>
              <a:t>: We have a bunch of emails and we want to determine which one is ham and which one is spam.</a:t>
            </a:r>
          </a:p>
          <a:p>
            <a:endParaRPr lang="en-US" sz="2000" dirty="0"/>
          </a:p>
          <a:p>
            <a:r>
              <a:rPr lang="en-US" sz="2000" dirty="0"/>
              <a:t>2 classes : spam and ham 			Hypothesis: Spam or ham</a:t>
            </a:r>
          </a:p>
          <a:p>
            <a:endParaRPr lang="en-US" sz="2000" dirty="0"/>
          </a:p>
          <a:p>
            <a:r>
              <a:rPr lang="en-US" sz="2000" b="1" u="sng" dirty="0"/>
              <a:t>Training</a:t>
            </a:r>
            <a:r>
              <a:rPr lang="en-US" sz="2000" u="sng" dirty="0"/>
              <a:t> Dataset</a:t>
            </a:r>
            <a:r>
              <a:rPr lang="en-US" sz="2000" dirty="0"/>
              <a:t>: Using the frequency of words occurring in both classes:</a:t>
            </a:r>
          </a:p>
          <a:p>
            <a:endParaRPr lang="en-US" sz="2000" dirty="0"/>
          </a:p>
          <a:p>
            <a:r>
              <a:rPr lang="en-US" sz="2000" dirty="0"/>
              <a:t>Probability of word “money” occurring in the class </a:t>
            </a:r>
            <a:r>
              <a:rPr lang="en-US" sz="2000" u="sng" dirty="0"/>
              <a:t>spam</a:t>
            </a:r>
            <a:r>
              <a:rPr lang="en-US" sz="2000" dirty="0"/>
              <a:t> is 1/8. </a:t>
            </a:r>
            <a:r>
              <a:rPr lang="en-US" sz="2000" dirty="0">
                <a:solidFill>
                  <a:srgbClr val="D95E00"/>
                </a:solidFill>
              </a:rPr>
              <a:t>p(money|spam) = 1/8</a:t>
            </a:r>
          </a:p>
          <a:p>
            <a:r>
              <a:rPr lang="en-US" sz="2000" dirty="0"/>
              <a:t>Probability of word “dear” occurring in the class </a:t>
            </a:r>
            <a:r>
              <a:rPr lang="en-US" sz="2000" u="sng" dirty="0"/>
              <a:t>ham</a:t>
            </a:r>
            <a:r>
              <a:rPr lang="en-US" sz="2000" dirty="0"/>
              <a:t> is 1/10. </a:t>
            </a:r>
            <a:r>
              <a:rPr lang="en-US" sz="2000" dirty="0">
                <a:solidFill>
                  <a:srgbClr val="D95E00"/>
                </a:solidFill>
              </a:rPr>
              <a:t>p(dear|ham)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p(send|spam) = 1/15</a:t>
            </a:r>
            <a:endParaRPr lang="en-US" sz="2000" dirty="0"/>
          </a:p>
          <a:p>
            <a:r>
              <a:rPr lang="en-US" sz="2000" dirty="0"/>
              <a:t>							….and so on</a:t>
            </a:r>
          </a:p>
          <a:p>
            <a:endParaRPr lang="en-US" sz="2000" dirty="0"/>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Naïve Bayes Classifier</a:t>
            </a:r>
            <a:endParaRPr sz="4000" b="1" dirty="0">
              <a:solidFill>
                <a:srgbClr val="E46102"/>
              </a:solidFill>
            </a:endParaRPr>
          </a:p>
        </p:txBody>
      </p:sp>
      <p:pic>
        <p:nvPicPr>
          <p:cNvPr id="5" name="Picture 4">
            <a:extLst>
              <a:ext uri="{FF2B5EF4-FFF2-40B4-BE49-F238E27FC236}">
                <a16:creationId xmlns:a16="http://schemas.microsoft.com/office/drawing/2014/main" id="{684FAD93-F487-D1E7-E8CB-38A1C0B3EB02}"/>
              </a:ext>
            </a:extLst>
          </p:cNvPr>
          <p:cNvPicPr>
            <a:picLocks noChangeAspect="1"/>
          </p:cNvPicPr>
          <p:nvPr/>
        </p:nvPicPr>
        <p:blipFill rotWithShape="1">
          <a:blip r:embed="rId3"/>
          <a:srcRect l="3114" t="27912" r="7793" b="12993"/>
          <a:stretch/>
        </p:blipFill>
        <p:spPr>
          <a:xfrm>
            <a:off x="8933924" y="2160965"/>
            <a:ext cx="2461265" cy="836760"/>
          </a:xfrm>
          <a:prstGeom prst="rect">
            <a:avLst/>
          </a:prstGeom>
        </p:spPr>
      </p:pic>
    </p:spTree>
    <p:extLst>
      <p:ext uri="{BB962C8B-B14F-4D97-AF65-F5344CB8AC3E}">
        <p14:creationId xmlns:p14="http://schemas.microsoft.com/office/powerpoint/2010/main" val="231238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764208" y="1086679"/>
            <a:ext cx="10519677"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p(money|spam) = 1/8</a:t>
            </a:r>
          </a:p>
          <a:p>
            <a:pPr marL="444498" indent="-342900">
              <a:buSzPct val="100000"/>
              <a:buFontTx/>
              <a:buChar char="-"/>
            </a:pPr>
            <a:r>
              <a:rPr lang="en-US" sz="2000" dirty="0">
                <a:solidFill>
                  <a:srgbClr val="D95E00"/>
                </a:solidFill>
              </a:rPr>
              <a:t>p(dear|ham) = 1/10</a:t>
            </a:r>
            <a:endParaRPr lang="en-US" sz="2000" dirty="0"/>
          </a:p>
          <a:p>
            <a:pPr marL="444498" indent="-342900">
              <a:buSzPct val="100000"/>
              <a:buFontTx/>
              <a:buChar char="-"/>
            </a:pPr>
            <a:r>
              <a:rPr lang="en-US" sz="2000" dirty="0">
                <a:solidFill>
                  <a:srgbClr val="D95E00"/>
                </a:solidFill>
              </a:rPr>
              <a:t>p(send|spam)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r>
              <a:rPr lang="en-US" sz="2000" b="1" dirty="0">
                <a:solidFill>
                  <a:schemeClr val="tx1"/>
                </a:solidFill>
              </a:rPr>
              <a:t>Testing</a:t>
            </a:r>
            <a:r>
              <a:rPr lang="en-US" sz="2000" b="0" dirty="0">
                <a:solidFill>
                  <a:schemeClr val="tx1"/>
                </a:solidFill>
              </a:rPr>
              <a:t>: A new email arrives, and your classifier needs to label it as spam or ham. The email has content that says = “send money”</a:t>
            </a:r>
            <a:endParaRPr lang="en-US" dirty="0"/>
          </a:p>
          <a:p>
            <a:pPr marL="444498" indent="-342900">
              <a:buSzPct val="100000"/>
              <a:buFont typeface="Arial" panose="020B0604020202020204" pitchFamily="34" charset="0"/>
              <a:buChar char="•"/>
            </a:pPr>
            <a:r>
              <a:rPr lang="en-US" sz="2000" dirty="0"/>
              <a:t>Start with a normal guess, “spam” = p(spam) = 0.33</a:t>
            </a:r>
          </a:p>
          <a:p>
            <a:pPr marL="444498" indent="-342900">
              <a:buSzPct val="100000"/>
              <a:buFont typeface="Arial" panose="020B0604020202020204" pitchFamily="34" charset="0"/>
              <a:buChar char="•"/>
            </a:pPr>
            <a:r>
              <a:rPr lang="en-US" sz="2000" dirty="0"/>
              <a:t>p(spam) x p(send|spam) x p(money|spam) = 0.33 x 0.06 x 0.125 = .0024</a:t>
            </a:r>
          </a:p>
          <a:p>
            <a:pPr marL="444498" indent="-342900">
              <a:buSzPct val="100000"/>
              <a:buFont typeface="Arial" panose="020B0604020202020204" pitchFamily="34" charset="0"/>
              <a:buChar char="•"/>
            </a:pPr>
            <a:r>
              <a:rPr lang="en-US" sz="2000" dirty="0"/>
              <a:t>Repeat for ham and compare result. </a:t>
            </a:r>
          </a:p>
          <a:p>
            <a:pPr marL="444498" indent="-342900">
              <a:buSzPct val="100000"/>
              <a:buFont typeface="Arial" panose="020B0604020202020204" pitchFamily="34" charset="0"/>
              <a:buChar char="•"/>
            </a:pPr>
            <a:r>
              <a:rPr lang="en-US" sz="2000" dirty="0"/>
              <a:t>Assign class with greater value to the new email. </a:t>
            </a:r>
          </a:p>
          <a:p>
            <a:pPr marL="444498" indent="-342900">
              <a:buSzPct val="100000"/>
              <a:buFont typeface="Arial" panose="020B0604020202020204" pitchFamily="34" charset="0"/>
              <a:buChar char="•"/>
            </a:pPr>
            <a:r>
              <a:rPr lang="en-US" sz="2000"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1868859615"/>
              </p:ext>
            </p:extLst>
          </p:nvPr>
        </p:nvGraphicFramePr>
        <p:xfrm>
          <a:off x="2775935" y="3032760"/>
          <a:ext cx="6165130" cy="396240"/>
        </p:xfrm>
        <a:graphic>
          <a:graphicData uri="http://schemas.openxmlformats.org/drawingml/2006/table">
            <a:tbl>
              <a:tblPr firstRow="1" bandRow="1">
                <a:tableStyleId>{5C22544A-7EE6-4342-B048-85BDC9FD1C3A}</a:tableStyleId>
              </a:tblPr>
              <a:tblGrid>
                <a:gridCol w="6165130">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txBody>
                  <a:tcPr/>
                </a:tc>
                <a:extLst>
                  <a:ext uri="{0D108BD9-81ED-4DB2-BD59-A6C34878D82A}">
                    <a16:rowId xmlns:a16="http://schemas.microsoft.com/office/drawing/2014/main" val="2583149207"/>
                  </a:ext>
                </a:extLst>
              </a:tr>
            </a:tbl>
          </a:graphicData>
        </a:graphic>
      </p:graphicFrame>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398752" y="812931"/>
            <a:ext cx="3178875" cy="1080727"/>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Homework: Naïve Bayes Classifier</a:t>
            </a:r>
            <a:endParaRPr sz="4000" b="1" dirty="0">
              <a:solidFill>
                <a:srgbClr val="E46102"/>
              </a:solidFill>
            </a:endParaRPr>
          </a:p>
        </p:txBody>
      </p:sp>
      <p:sp>
        <p:nvSpPr>
          <p:cNvPr id="96" name="Google Shape;96;p14"/>
          <p:cNvSpPr txBox="1"/>
          <p:nvPr/>
        </p:nvSpPr>
        <p:spPr>
          <a:xfrm>
            <a:off x="311422" y="1086679"/>
            <a:ext cx="11556924" cy="4517124"/>
          </a:xfrm>
          <a:prstGeom prst="rect">
            <a:avLst/>
          </a:prstGeom>
          <a:noFill/>
          <a:ln>
            <a:noFill/>
          </a:ln>
        </p:spPr>
        <p:txBody>
          <a:bodyPr spcFirstLastPara="1" wrap="square" lIns="121900" tIns="121900" rIns="121900" bIns="121900" anchor="t" anchorCtr="0">
            <a:noAutofit/>
          </a:bodyPr>
          <a:lstStyle/>
          <a:p>
            <a:pPr marL="615948" indent="-514350">
              <a:buSzPct val="100000"/>
              <a:buAutoNum type="arabicPeriod"/>
            </a:pPr>
            <a:r>
              <a:rPr lang="en-US" sz="2800" dirty="0"/>
              <a:t>Use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(Downloadable link to dataset folder provided)</a:t>
            </a:r>
          </a:p>
          <a:p>
            <a:r>
              <a:rPr lang="en-US" dirty="0"/>
              <a:t>	The iris dataset contains the following data:</a:t>
            </a:r>
          </a:p>
          <a:p>
            <a:pPr marL="1066785" lvl="1" indent="-457200">
              <a:buFont typeface="Arial" panose="020B0604020202020204" pitchFamily="34" charset="0"/>
              <a:buChar char="•"/>
            </a:pPr>
            <a:r>
              <a:rPr lang="en-US" dirty="0"/>
              <a:t>50 samples of 3 different species of iris (150 samples total)</a:t>
            </a:r>
          </a:p>
          <a:p>
            <a:pPr marL="1066785" lvl="1" indent="-457200">
              <a:buFont typeface="Arial" panose="020B0604020202020204" pitchFamily="34" charset="0"/>
              <a:buChar char="•"/>
            </a:pPr>
            <a:r>
              <a:rPr lang="en-US" dirty="0"/>
              <a:t>Measurements: sepal length, sepal width, petal length, petal width</a:t>
            </a:r>
          </a:p>
          <a:p>
            <a:pPr marL="1066785" lvl="1" indent="-457200">
              <a:buFont typeface="Arial" panose="020B0604020202020204" pitchFamily="34" charset="0"/>
              <a:buChar char="•"/>
            </a:pPr>
            <a:r>
              <a:rPr lang="en-US" dirty="0"/>
              <a:t>The format for the data: (sepal length, sepal width, petal length, petal width)</a:t>
            </a:r>
          </a:p>
          <a:p>
            <a:pPr lvl="1"/>
            <a:endParaRPr lang="en-US" dirty="0"/>
          </a:p>
        </p:txBody>
      </p:sp>
    </p:spTree>
    <p:extLst>
      <p:ext uri="{BB962C8B-B14F-4D97-AF65-F5344CB8AC3E}">
        <p14:creationId xmlns:p14="http://schemas.microsoft.com/office/powerpoint/2010/main" val="1643733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Homework: Naïve Bayes Classifier</a:t>
            </a:r>
            <a:endParaRPr sz="4000" b="1" dirty="0">
              <a:solidFill>
                <a:srgbClr val="E46102"/>
              </a:solidFill>
            </a:endParaRPr>
          </a:p>
        </p:txBody>
      </p:sp>
      <p:sp>
        <p:nvSpPr>
          <p:cNvPr id="96" name="Google Shape;96;p14"/>
          <p:cNvSpPr txBox="1"/>
          <p:nvPr/>
        </p:nvSpPr>
        <p:spPr>
          <a:xfrm>
            <a:off x="311422" y="1086679"/>
            <a:ext cx="11556924" cy="4517124"/>
          </a:xfrm>
          <a:prstGeom prst="rect">
            <a:avLst/>
          </a:prstGeom>
          <a:noFill/>
          <a:ln>
            <a:noFill/>
          </a:ln>
        </p:spPr>
        <p:txBody>
          <a:bodyPr spcFirstLastPara="1" wrap="square" lIns="121900" tIns="121900" rIns="121900" bIns="121900" anchor="t" anchorCtr="0">
            <a:noAutofit/>
          </a:bodyPr>
          <a:lstStyle/>
          <a:p>
            <a:pPr lvl="1"/>
            <a:endParaRPr lang="en-US" dirty="0"/>
          </a:p>
          <a:p>
            <a:pPr marL="101598">
              <a:buSzPct val="100000"/>
            </a:pPr>
            <a:r>
              <a:rPr lang="en-US" sz="2800" dirty="0"/>
              <a:t>2. Open google </a:t>
            </a:r>
            <a:r>
              <a:rPr lang="en-US" sz="2800" dirty="0" err="1"/>
              <a:t>colab</a:t>
            </a:r>
            <a:r>
              <a:rPr lang="en-US" sz="2800" dirty="0"/>
              <a:t>: </a:t>
            </a:r>
            <a:r>
              <a:rPr lang="en-US" sz="2800" dirty="0">
                <a:hlinkClick r:id="rId3"/>
              </a:rPr>
              <a:t>https://colab.research.google.com/</a:t>
            </a:r>
            <a:endParaRPr lang="en-US" sz="2800" dirty="0"/>
          </a:p>
          <a:p>
            <a:pPr marL="558798" indent="-457200">
              <a:buSzPct val="100000"/>
              <a:buFont typeface="Arial" panose="020B0604020202020204" pitchFamily="34" charset="0"/>
              <a:buChar char="•"/>
            </a:pPr>
            <a:r>
              <a:rPr lang="en-US" sz="2800" dirty="0"/>
              <a:t>	Starting code provided</a:t>
            </a:r>
          </a:p>
          <a:p>
            <a:pPr marL="558798" indent="-457200">
              <a:buSzPct val="100000"/>
              <a:buFont typeface="Arial" panose="020B0604020202020204" pitchFamily="34" charset="0"/>
              <a:buChar char="•"/>
            </a:pPr>
            <a:r>
              <a:rPr lang="en-US" sz="2800" dirty="0"/>
              <a:t>	You only have to code the naïve bayes from scratch.</a:t>
            </a:r>
          </a:p>
          <a:p>
            <a:pPr marL="558798" indent="-457200">
              <a:buSzPct val="100000"/>
              <a:buFont typeface="Arial" panose="020B0604020202020204" pitchFamily="34" charset="0"/>
              <a:buChar char="•"/>
            </a:pPr>
            <a:r>
              <a:rPr lang="en-US" sz="2800" dirty="0"/>
              <a:t>	Thursday class 10 mins end of class for questions on homework</a:t>
            </a:r>
          </a:p>
          <a:p>
            <a:pPr marL="101598">
              <a:buSzPct val="100000"/>
            </a:pPr>
            <a:endParaRPr lang="en-US" sz="2800" dirty="0"/>
          </a:p>
          <a:p>
            <a:pPr marL="101598">
              <a:buSzPct val="100000"/>
            </a:pPr>
            <a:r>
              <a:rPr lang="en-US" sz="2800" dirty="0"/>
              <a:t>3. Next Monday (09/11) 11:59 pm submission deadline</a:t>
            </a:r>
          </a:p>
          <a:p>
            <a:pPr marL="101598">
              <a:buSzPct val="100000"/>
            </a:pPr>
            <a:endParaRPr lang="en-US" sz="2800" dirty="0"/>
          </a:p>
          <a:p>
            <a:pPr marL="101598">
              <a:buSzPct val="100000"/>
            </a:pPr>
            <a:r>
              <a:rPr lang="en-US" sz="2800" dirty="0"/>
              <a:t>4. Next Tuesday (09/12): follow along code in class</a:t>
            </a:r>
          </a:p>
        </p:txBody>
      </p:sp>
    </p:spTree>
    <p:extLst>
      <p:ext uri="{BB962C8B-B14F-4D97-AF65-F5344CB8AC3E}">
        <p14:creationId xmlns:p14="http://schemas.microsoft.com/office/powerpoint/2010/main" val="264816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98319" y="2840824"/>
            <a:ext cx="10972800" cy="506789"/>
          </a:xfrm>
          <a:prstGeom prst="rect">
            <a:avLst/>
          </a:prstGeom>
        </p:spPr>
        <p:txBody>
          <a:bodyPr spcFirstLastPara="1" wrap="square" lIns="121900" tIns="121900" rIns="121900" bIns="121900" anchor="ctr" anchorCtr="0">
            <a:noAutofit/>
          </a:bodyPr>
          <a:lstStyle/>
          <a:p>
            <a:r>
              <a:rPr lang="en-US" sz="4000" b="1" dirty="0">
                <a:solidFill>
                  <a:srgbClr val="D95E00"/>
                </a:solidFill>
              </a:rPr>
              <a:t>Supervised Classification Models</a:t>
            </a:r>
            <a:br>
              <a:rPr lang="en-US" sz="4000" b="1" dirty="0">
                <a:solidFill>
                  <a:srgbClr val="E46102"/>
                </a:solidFill>
              </a:rPr>
            </a:br>
            <a:r>
              <a:rPr lang="en-US" sz="4000" b="1" dirty="0">
                <a:solidFill>
                  <a:srgbClr val="E46102"/>
                </a:solidFill>
              </a:rPr>
              <a:t>Linear Model</a:t>
            </a:r>
            <a:endParaRPr sz="4000" b="1" dirty="0">
              <a:solidFill>
                <a:srgbClr val="E46102"/>
              </a:solidFill>
            </a:endParaRPr>
          </a:p>
        </p:txBody>
      </p:sp>
    </p:spTree>
    <p:extLst>
      <p:ext uri="{BB962C8B-B14F-4D97-AF65-F5344CB8AC3E}">
        <p14:creationId xmlns:p14="http://schemas.microsoft.com/office/powerpoint/2010/main" val="18561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289566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412373" y="1397392"/>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800" dirty="0"/>
          </a:p>
          <a:p>
            <a:pPr marL="609585" indent="-507987">
              <a:buSzPct val="100000"/>
              <a:buChar char="●"/>
            </a:pPr>
            <a:endParaRPr lang="en-US" sz="2800" dirty="0"/>
          </a:p>
          <a:p>
            <a:pPr marL="101598">
              <a:buSzPct val="100000"/>
            </a:pPr>
            <a:r>
              <a:rPr lang="en-US" sz="2800" b="1" u="sng" dirty="0"/>
              <a:t>A linear model </a:t>
            </a:r>
            <a:r>
              <a:rPr lang="en-US" sz="2800" dirty="0"/>
              <a:t>for Life satisfaction:</a:t>
            </a:r>
          </a:p>
          <a:p>
            <a:pPr marL="101598">
              <a:buSzPct val="100000"/>
            </a:pPr>
            <a:endParaRPr lang="en-US" sz="2800" dirty="0"/>
          </a:p>
          <a:p>
            <a:pPr marL="711183" lvl="1">
              <a:buSzPct val="100000"/>
            </a:pPr>
            <a:r>
              <a:rPr lang="en-US" sz="2800" dirty="0" err="1"/>
              <a:t>life_satisfaction</a:t>
            </a:r>
            <a:r>
              <a:rPr lang="en-US" sz="2800" dirty="0"/>
              <a:t> = </a:t>
            </a:r>
            <a:r>
              <a:rPr lang="en-US" sz="2800" i="1" dirty="0"/>
              <a:t>θ</a:t>
            </a:r>
            <a:r>
              <a:rPr lang="en-US" sz="2800" i="1" baseline="-25000" dirty="0"/>
              <a:t>0 + </a:t>
            </a:r>
            <a:r>
              <a:rPr lang="en-US" sz="2800" i="1" dirty="0"/>
              <a:t>θ</a:t>
            </a:r>
            <a:r>
              <a:rPr lang="en-US" sz="2800" i="1" baseline="-25000" dirty="0"/>
              <a:t>1</a:t>
            </a:r>
            <a:r>
              <a:rPr lang="en-US" sz="2800" i="1" dirty="0"/>
              <a:t> x </a:t>
            </a:r>
            <a:r>
              <a:rPr lang="en-US" sz="2800" i="1" dirty="0" err="1"/>
              <a:t>GDP_per_capita</a:t>
            </a:r>
            <a:endParaRPr lang="en-US" sz="2800" i="1" dirty="0"/>
          </a:p>
          <a:p>
            <a:pPr marL="609585" indent="-507987">
              <a:buSzPct val="100000"/>
              <a:buChar char="●"/>
            </a:pPr>
            <a:endParaRPr lang="en-US" sz="2800" dirty="0"/>
          </a:p>
          <a:p>
            <a:pPr marL="101598">
              <a:buSzPct val="100000"/>
            </a:pPr>
            <a:r>
              <a:rPr lang="en-US" sz="2800" dirty="0"/>
              <a:t>	where, </a:t>
            </a:r>
          </a:p>
          <a:p>
            <a:pPr marL="101598">
              <a:buSzPct val="100000"/>
            </a:pPr>
            <a:r>
              <a:rPr lang="en-US" sz="2800" dirty="0"/>
              <a:t>		</a:t>
            </a:r>
            <a:r>
              <a:rPr lang="en-US" dirty="0"/>
              <a:t>, the two model parameters are, </a:t>
            </a:r>
            <a:r>
              <a:rPr lang="en-US" i="1" dirty="0"/>
              <a:t>θ</a:t>
            </a:r>
            <a:r>
              <a:rPr lang="en-US" i="1" baseline="-25000" dirty="0"/>
              <a:t>0</a:t>
            </a:r>
            <a:r>
              <a:rPr lang="en-US" dirty="0"/>
              <a:t> and </a:t>
            </a:r>
            <a:r>
              <a:rPr lang="en-US" i="1" dirty="0"/>
              <a:t>θ</a:t>
            </a:r>
            <a:r>
              <a:rPr lang="en-US" i="1" baseline="-25000" dirty="0"/>
              <a:t>1</a:t>
            </a:r>
            <a:endParaRPr lang="en-US" i="1" dirty="0"/>
          </a:p>
          <a:p>
            <a:pPr marL="101598">
              <a:buSzPct val="100000"/>
            </a:pPr>
            <a:r>
              <a:rPr lang="en-US" dirty="0"/>
              <a:t>		,tweak them to make your model represent any linear function.</a:t>
            </a:r>
          </a:p>
          <a:p>
            <a:pPr marL="609585" indent="-507987">
              <a:buSzPct val="100000"/>
              <a:buChar char="●"/>
            </a:pPr>
            <a:endParaRPr lang="en-US" sz="2800" dirty="0"/>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4236853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717173" y="1066326"/>
            <a:ext cx="10757654"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dirty="0"/>
          </a:p>
          <a:p>
            <a:pPr marL="101598">
              <a:buSzPct val="100000"/>
            </a:pPr>
            <a:r>
              <a:rPr lang="en-US" u="sng" dirty="0"/>
              <a:t>Before you use your linear model, </a:t>
            </a:r>
            <a:r>
              <a:rPr lang="en-US" dirty="0"/>
              <a:t>you need to define the parameter values of </a:t>
            </a:r>
            <a:r>
              <a:rPr lang="en-US" i="1" dirty="0"/>
              <a:t>θ</a:t>
            </a:r>
            <a:r>
              <a:rPr lang="en-US" i="1" baseline="-25000" dirty="0"/>
              <a:t>0</a:t>
            </a:r>
            <a:r>
              <a:rPr lang="en-US" i="1" dirty="0"/>
              <a:t> </a:t>
            </a:r>
            <a:r>
              <a:rPr lang="en-US" dirty="0"/>
              <a:t>and</a:t>
            </a:r>
            <a:r>
              <a:rPr lang="en-US" i="1" baseline="-25000" dirty="0"/>
              <a:t> </a:t>
            </a:r>
            <a:r>
              <a:rPr lang="en-US" i="1" dirty="0"/>
              <a:t>θ</a:t>
            </a:r>
            <a:r>
              <a:rPr lang="en-US" i="1" baseline="-25000" dirty="0"/>
              <a:t>1.</a:t>
            </a:r>
          </a:p>
          <a:p>
            <a:pPr marL="711183" lvl="1">
              <a:buSzPct val="100000"/>
            </a:pPr>
            <a:r>
              <a:rPr lang="en-US" dirty="0"/>
              <a:t>	</a:t>
            </a:r>
          </a:p>
          <a:p>
            <a:pPr marL="711183" lvl="1">
              <a:buSzPct val="100000"/>
            </a:pPr>
            <a:r>
              <a:rPr lang="en-US" dirty="0"/>
              <a:t>	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198609" y="2178105"/>
            <a:ext cx="3088419" cy="1713337"/>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6830</TotalTime>
  <Words>3819</Words>
  <Application>Microsoft Macintosh PowerPoint</Application>
  <PresentationFormat>Widescreen</PresentationFormat>
  <Paragraphs>478</Paragraphs>
  <Slides>52</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MS Gothic</vt:lpstr>
      <vt:lpstr>Arial</vt:lpstr>
      <vt:lpstr>Calibri</vt:lpstr>
      <vt:lpstr>Georgia</vt:lpstr>
      <vt:lpstr>Söhne</vt:lpstr>
      <vt:lpstr>System Font Regular</vt:lpstr>
      <vt:lpstr>Wingdings</vt:lpstr>
      <vt:lpstr>RIT</vt:lpstr>
      <vt:lpstr>PowerPoint Presentation</vt:lpstr>
      <vt:lpstr>PowerPoint Presentation</vt:lpstr>
      <vt:lpstr>Learning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PowerPoint Presentation</vt:lpstr>
      <vt:lpstr>PowerPoint Presentation</vt:lpstr>
      <vt:lpstr>PowerPoint Presentation</vt:lpstr>
      <vt:lpstr>Naïve Bayes Classifier</vt:lpstr>
      <vt:lpstr>Naïve Bayes Classifier</vt:lpstr>
      <vt:lpstr>Naïve Bayes Classifier - Analogy</vt:lpstr>
      <vt:lpstr>Naïve Bayes Classifier - Analogy</vt:lpstr>
      <vt:lpstr>Naïve Bayes Classifier</vt:lpstr>
      <vt:lpstr>Naïve Bayes Classifier</vt:lpstr>
      <vt:lpstr>Example: Naïve Bayes Classifier</vt:lpstr>
      <vt:lpstr>Bayes Classifier</vt:lpstr>
      <vt:lpstr>Homework: Naïve Bayes Classifier</vt:lpstr>
      <vt:lpstr>Homework: Naïve Bayes Classifier</vt:lpstr>
      <vt:lpstr>Supervised Classification Models Linear Model</vt:lpstr>
      <vt:lpstr>Simple Linear Model</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532</cp:revision>
  <cp:lastPrinted>2018-04-25T02:50:23Z</cp:lastPrinted>
  <dcterms:created xsi:type="dcterms:W3CDTF">2021-08-24T04:52:52Z</dcterms:created>
  <dcterms:modified xsi:type="dcterms:W3CDTF">2023-09-05T01:06:59Z</dcterms:modified>
</cp:coreProperties>
</file>