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8"/>
  </p:notesMasterIdLst>
  <p:handoutMasterIdLst>
    <p:handoutMasterId r:id="rId39"/>
  </p:handoutMasterIdLst>
  <p:sldIdLst>
    <p:sldId id="266" r:id="rId2"/>
    <p:sldId id="1425" r:id="rId3"/>
    <p:sldId id="1451" r:id="rId4"/>
    <p:sldId id="1452" r:id="rId5"/>
    <p:sldId id="1422" r:id="rId6"/>
    <p:sldId id="1424" r:id="rId7"/>
    <p:sldId id="1426" r:id="rId8"/>
    <p:sldId id="1427" r:id="rId9"/>
    <p:sldId id="1428" r:id="rId10"/>
    <p:sldId id="1447" r:id="rId11"/>
    <p:sldId id="1453" r:id="rId12"/>
    <p:sldId id="1454" r:id="rId13"/>
    <p:sldId id="1455" r:id="rId14"/>
    <p:sldId id="1456" r:id="rId15"/>
    <p:sldId id="1429" r:id="rId16"/>
    <p:sldId id="1448" r:id="rId17"/>
    <p:sldId id="1430" r:id="rId18"/>
    <p:sldId id="1457" r:id="rId19"/>
    <p:sldId id="1459" r:id="rId20"/>
    <p:sldId id="1458" r:id="rId21"/>
    <p:sldId id="1450" r:id="rId22"/>
    <p:sldId id="1449" r:id="rId23"/>
    <p:sldId id="1461" r:id="rId24"/>
    <p:sldId id="1462" r:id="rId25"/>
    <p:sldId id="1460" r:id="rId26"/>
    <p:sldId id="1431" r:id="rId27"/>
    <p:sldId id="1432" r:id="rId28"/>
    <p:sldId id="1433" r:id="rId29"/>
    <p:sldId id="1439" r:id="rId30"/>
    <p:sldId id="1440" r:id="rId31"/>
    <p:sldId id="1436" r:id="rId32"/>
    <p:sldId id="1463" r:id="rId33"/>
    <p:sldId id="1464" r:id="rId34"/>
    <p:sldId id="1441" r:id="rId35"/>
    <p:sldId id="1442" r:id="rId36"/>
    <p:sldId id="410" r:id="rId3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25"/>
            <p14:sldId id="1451"/>
            <p14:sldId id="1452"/>
            <p14:sldId id="1422"/>
            <p14:sldId id="1424"/>
            <p14:sldId id="1426"/>
            <p14:sldId id="1427"/>
            <p14:sldId id="1428"/>
            <p14:sldId id="1447"/>
            <p14:sldId id="1453"/>
            <p14:sldId id="1454"/>
            <p14:sldId id="1455"/>
            <p14:sldId id="1456"/>
            <p14:sldId id="1429"/>
            <p14:sldId id="1448"/>
            <p14:sldId id="1430"/>
            <p14:sldId id="1457"/>
            <p14:sldId id="1459"/>
            <p14:sldId id="1458"/>
            <p14:sldId id="1450"/>
            <p14:sldId id="1449"/>
            <p14:sldId id="1461"/>
            <p14:sldId id="1462"/>
            <p14:sldId id="1460"/>
            <p14:sldId id="1431"/>
            <p14:sldId id="1432"/>
            <p14:sldId id="1433"/>
            <p14:sldId id="1439"/>
            <p14:sldId id="1440"/>
            <p14:sldId id="1436"/>
            <p14:sldId id="1463"/>
            <p14:sldId id="1464"/>
            <p14:sldId id="1441"/>
            <p14:sldId id="1442"/>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E46102"/>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91444" autoAdjust="0"/>
  </p:normalViewPr>
  <p:slideViewPr>
    <p:cSldViewPr snapToGrid="0" snapToObjects="1">
      <p:cViewPr varScale="1">
        <p:scale>
          <a:sx n="95" d="100"/>
          <a:sy n="95" d="100"/>
        </p:scale>
        <p:origin x="1240" y="19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10/19/22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10/19/22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892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1099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7758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31070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0064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454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76321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5721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9032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9631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1286480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151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22964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82850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31894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2349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05021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7795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535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4413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675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5835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434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827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54524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6177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743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332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983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025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62040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emf"/><Relationship Id="rId11" Type="http://schemas.openxmlformats.org/officeDocument/2006/relationships/image" Target="../media/image24.png"/><Relationship Id="rId5" Type="http://schemas.openxmlformats.org/officeDocument/2006/relationships/oleObject" Target="../embeddings/oleObject6.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oleObject" Target="../embeddings/oleObject10.bin"/><Relationship Id="rId10" Type="http://schemas.openxmlformats.org/officeDocument/2006/relationships/image" Target="../media/image27.emf"/><Relationship Id="rId4" Type="http://schemas.openxmlformats.org/officeDocument/2006/relationships/image" Target="../media/image19.emf"/><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inhanhthi.com/mean-median-mod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hyperlink" Target="https://dinhanhthi.com/variance-covariance-correl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oleObject" Target="../embeddings/oleObject12.bin"/><Relationship Id="rId5" Type="http://schemas.openxmlformats.org/officeDocument/2006/relationships/oleObject" Target="../embeddings/oleObject14.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oleObject" Target="../embeddings/oleObject18.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44.e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1.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oleObject" Target="../embeddings/oleObject27.bin"/><Relationship Id="rId10" Type="http://schemas.openxmlformats.org/officeDocument/2006/relationships/image" Target="../media/image47.emf"/><Relationship Id="rId4" Type="http://schemas.openxmlformats.org/officeDocument/2006/relationships/image" Target="../media/image42.emf"/><Relationship Id="rId9"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oleObject" Target="../embeddings/oleObject31.bin"/><Relationship Id="rId4" Type="http://schemas.openxmlformats.org/officeDocument/2006/relationships/image" Target="../media/image48.e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1.emf"/><Relationship Id="rId5" Type="http://schemas.openxmlformats.org/officeDocument/2006/relationships/oleObject" Target="../embeddings/oleObject33.bin"/><Relationship Id="rId4" Type="http://schemas.openxmlformats.org/officeDocument/2006/relationships/image" Target="../media/image50.emf"/></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6.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14</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Popular linear feature extraction methods:</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Principal Components Analysis (PCA): </a:t>
            </a:r>
            <a:r>
              <a:rPr lang="en-US" altLang="en-US" sz="2800" dirty="0">
                <a:latin typeface="Calibri" panose="020F0502020204030204" pitchFamily="34" charset="0"/>
                <a:cs typeface="Calibri" panose="020F0502020204030204" pitchFamily="34" charset="0"/>
              </a:rPr>
              <a:t>Seeks a projection that preserves as much information in the data as possible.</a:t>
            </a:r>
          </a:p>
          <a:p>
            <a:pPr marL="1123935" lvl="1" indent="-514350">
              <a:buFont typeface="+mj-lt"/>
              <a:buAutoNum type="arabicPeriod"/>
            </a:pPr>
            <a:endParaRPr lang="en-US" altLang="en-US" sz="28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Linear Discriminant Analysis (LDA): </a:t>
            </a:r>
            <a:r>
              <a:rPr lang="en-US" altLang="en-US" sz="2800" dirty="0">
                <a:latin typeface="Calibri" panose="020F0502020204030204" pitchFamily="34" charset="0"/>
                <a:cs typeface="Calibri" panose="020F0502020204030204" pitchFamily="34" charset="0"/>
              </a:rPr>
              <a:t>Seeks a projection that best discriminates the data.</a:t>
            </a:r>
          </a:p>
          <a:p>
            <a:pPr lvl="1"/>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45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68613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Background on Vectors</a:t>
            </a:r>
            <a:endParaRPr sz="4000" b="1" dirty="0">
              <a:solidFill>
                <a:srgbClr val="E46102"/>
              </a:solidFill>
            </a:endParaRPr>
          </a:p>
        </p:txBody>
      </p:sp>
    </p:spTree>
    <p:extLst>
      <p:ext uri="{BB962C8B-B14F-4D97-AF65-F5344CB8AC3E}">
        <p14:creationId xmlns:p14="http://schemas.microsoft.com/office/powerpoint/2010/main" val="240112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3490" name="Picture 2" descr="An idea of using PCA from 2D to 1D.">
            <a:extLst>
              <a:ext uri="{FF2B5EF4-FFF2-40B4-BE49-F238E27FC236}">
                <a16:creationId xmlns:a16="http://schemas.microsoft.com/office/drawing/2014/main" id="{78117259-977B-AC45-8242-9C5C02C26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905" y="2380001"/>
            <a:ext cx="8197516" cy="357253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61812" y="5229725"/>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367631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206868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grpSp>
        <p:nvGrpSpPr>
          <p:cNvPr id="3" name="Group 2">
            <a:extLst>
              <a:ext uri="{FF2B5EF4-FFF2-40B4-BE49-F238E27FC236}">
                <a16:creationId xmlns:a16="http://schemas.microsoft.com/office/drawing/2014/main" id="{109A72FB-A5E1-E64F-84EF-18F01AA130E1}"/>
              </a:ext>
            </a:extLst>
          </p:cNvPr>
          <p:cNvGrpSpPr/>
          <p:nvPr/>
        </p:nvGrpSpPr>
        <p:grpSpPr>
          <a:xfrm>
            <a:off x="7307179" y="1513219"/>
            <a:ext cx="4146884" cy="2634871"/>
            <a:chOff x="2109536" y="1856918"/>
            <a:chExt cx="7716253" cy="4054047"/>
          </a:xfrm>
        </p:grpSpPr>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00" b="1" dirty="0"/>
                <a:t>Feature Extraction</a:t>
              </a:r>
            </a:p>
          </p:txBody>
        </p:sp>
      </p:grpSp>
      <p:sp>
        <p:nvSpPr>
          <p:cNvPr id="7" name="TextBox 6">
            <a:extLst>
              <a:ext uri="{FF2B5EF4-FFF2-40B4-BE49-F238E27FC236}">
                <a16:creationId xmlns:a16="http://schemas.microsoft.com/office/drawing/2014/main" id="{1832F540-A8C3-AA4B-8F29-16BB6838238E}"/>
              </a:ext>
            </a:extLst>
          </p:cNvPr>
          <p:cNvSpPr txBox="1"/>
          <p:nvPr/>
        </p:nvSpPr>
        <p:spPr>
          <a:xfrm>
            <a:off x="1315453" y="5121542"/>
            <a:ext cx="10356584" cy="954107"/>
          </a:xfrm>
          <a:prstGeom prst="rect">
            <a:avLst/>
          </a:prstGeom>
          <a:noFill/>
        </p:spPr>
        <p:txBody>
          <a:bodyPr wrap="square">
            <a:spAutoFit/>
          </a:bodyPr>
          <a:lstStyle/>
          <a:p>
            <a:pPr algn="ctr"/>
            <a:r>
              <a:rPr lang="en-US" sz="2800" dirty="0">
                <a:solidFill>
                  <a:srgbClr val="333333"/>
                </a:solidFill>
                <a:effectLst/>
                <a:latin typeface="Calibri" panose="020F0502020204030204" pitchFamily="34" charset="0"/>
                <a:cs typeface="Calibri" panose="020F0502020204030204" pitchFamily="34" charset="0"/>
              </a:rPr>
              <a:t>How can we choose the </a:t>
            </a:r>
            <a:r>
              <a:rPr lang="en-US" sz="2800" dirty="0">
                <a:effectLst/>
                <a:latin typeface="Calibri" panose="020F0502020204030204" pitchFamily="34" charset="0"/>
                <a:cs typeface="Calibri" panose="020F0502020204030204" pitchFamily="34" charset="0"/>
              </a:rPr>
              <a:t>green arrows</a:t>
            </a:r>
            <a:r>
              <a:rPr lang="en-US" sz="2800" dirty="0">
                <a:solidFill>
                  <a:srgbClr val="333333"/>
                </a:solidFill>
                <a:effectLst/>
                <a:latin typeface="Calibri" panose="020F0502020204030204" pitchFamily="34" charset="0"/>
                <a:cs typeface="Calibri" panose="020F0502020204030204" pitchFamily="34" charset="0"/>
              </a:rPr>
              <a:t> </a:t>
            </a:r>
          </a:p>
          <a:p>
            <a:pPr algn="ctr"/>
            <a:r>
              <a:rPr lang="en-US" sz="2800" dirty="0">
                <a:solidFill>
                  <a:srgbClr val="333333"/>
                </a:solidFill>
                <a:effectLst/>
                <a:latin typeface="Calibri" panose="020F0502020204030204" pitchFamily="34" charset="0"/>
                <a:cs typeface="Calibri" panose="020F0502020204030204" pitchFamily="34" charset="0"/>
              </a:rPr>
              <a:t>(their </a:t>
            </a:r>
            <a:r>
              <a:rPr lang="en-US" sz="2800" dirty="0">
                <a:effectLst/>
                <a:latin typeface="Calibri" panose="020F0502020204030204" pitchFamily="34" charset="0"/>
                <a:cs typeface="Calibri" panose="020F0502020204030204" pitchFamily="34" charset="0"/>
              </a:rPr>
              <a:t>directions</a:t>
            </a:r>
            <a:r>
              <a:rPr lang="en-US" sz="2800" dirty="0">
                <a:solidFill>
                  <a:srgbClr val="333333"/>
                </a:solidFill>
                <a:effectLst/>
                <a:latin typeface="Calibri" panose="020F0502020204030204" pitchFamily="34" charset="0"/>
                <a:cs typeface="Calibri" panose="020F0502020204030204" pitchFamily="34" charset="0"/>
              </a:rPr>
              <a:t> and their </a:t>
            </a:r>
            <a:r>
              <a:rPr lang="en-US" sz="2800" dirty="0">
                <a:effectLst/>
                <a:latin typeface="Calibri" panose="020F0502020204030204" pitchFamily="34" charset="0"/>
                <a:cs typeface="Calibri" panose="020F0502020204030204" pitchFamily="34" charset="0"/>
              </a:rPr>
              <a:t>magnitudes)</a:t>
            </a:r>
            <a:endParaRPr lang="en-US" sz="2800" dirty="0">
              <a:latin typeface="Calibri" panose="020F0502020204030204" pitchFamily="34" charset="0"/>
              <a:cs typeface="Calibri" panose="020F0502020204030204" pitchFamily="34" charset="0"/>
            </a:endParaRPr>
          </a:p>
        </p:txBody>
      </p:sp>
      <p:pic>
        <p:nvPicPr>
          <p:cNvPr id="8" name="Picture 2" descr="An idea of using PCA from 2D to 1D.">
            <a:extLst>
              <a:ext uri="{FF2B5EF4-FFF2-40B4-BE49-F238E27FC236}">
                <a16:creationId xmlns:a16="http://schemas.microsoft.com/office/drawing/2014/main" id="{D8CCE2D8-BCF3-5844-AB65-9C2938CB3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37" y="1513219"/>
            <a:ext cx="6045953" cy="263487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5367C66-8C31-0C4D-8E3E-2736DCE84B1C}"/>
              </a:ext>
            </a:extLst>
          </p:cNvPr>
          <p:cNvSpPr/>
          <p:nvPr/>
        </p:nvSpPr>
        <p:spPr>
          <a:xfrm>
            <a:off x="3416969" y="3565824"/>
            <a:ext cx="1106905" cy="683235"/>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b="1" dirty="0"/>
              <a:t>Feature Extraction</a:t>
            </a:r>
          </a:p>
        </p:txBody>
      </p:sp>
    </p:spTree>
    <p:extLst>
      <p:ext uri="{BB962C8B-B14F-4D97-AF65-F5344CB8AC3E}">
        <p14:creationId xmlns:p14="http://schemas.microsoft.com/office/powerpoint/2010/main" val="114922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a:t>
            </a:r>
            <a:endParaRPr sz="4000" b="1" dirty="0">
              <a:solidFill>
                <a:srgbClr val="E46102"/>
              </a:solidFill>
            </a:endParaRPr>
          </a:p>
        </p:txBody>
      </p:sp>
      <p:sp>
        <p:nvSpPr>
          <p:cNvPr id="96" name="Google Shape;96;p14"/>
          <p:cNvSpPr txBox="1"/>
          <p:nvPr/>
        </p:nvSpPr>
        <p:spPr>
          <a:xfrm>
            <a:off x="414641" y="1556629"/>
            <a:ext cx="8020130"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dirty="0"/>
              <a:t>A vector </a:t>
            </a:r>
            <a:r>
              <a:rPr lang="en-US" b="1" dirty="0"/>
              <a:t>x</a:t>
            </a:r>
            <a:r>
              <a:rPr lang="en-US" dirty="0"/>
              <a:t> </a:t>
            </a:r>
            <a:r>
              <a:rPr lang="el-GR" dirty="0"/>
              <a:t>ϵ</a:t>
            </a:r>
            <a:r>
              <a:rPr lang="en-US" dirty="0"/>
              <a:t> R</a:t>
            </a:r>
            <a:r>
              <a:rPr lang="en-US" baseline="30000" dirty="0"/>
              <a:t>n</a:t>
            </a:r>
            <a:r>
              <a:rPr lang="en-US" dirty="0"/>
              <a:t> can be represented by n components: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 v</a:t>
            </a:r>
            <a:r>
              <a:rPr lang="en-US" baseline="-25000" dirty="0"/>
              <a:t>2</a:t>
            </a:r>
            <a:r>
              <a:rPr lang="en-US" dirty="0"/>
              <a:t>, …, </a:t>
            </a:r>
            <a:r>
              <a:rPr lang="en-US" dirty="0" err="1"/>
              <a:t>v</a:t>
            </a:r>
            <a:r>
              <a:rPr lang="en-US" baseline="-25000" dirty="0" err="1"/>
              <a:t>N</a:t>
            </a:r>
            <a:r>
              <a:rPr lang="en-US" dirty="0"/>
              <a:t>&gt; (i.e., unit vectors in each dimension), x</a:t>
            </a:r>
            <a:r>
              <a:rPr lang="en-US" baseline="-25000" dirty="0"/>
              <a:t>i</a:t>
            </a:r>
            <a:r>
              <a:rPr lang="en-US" dirty="0"/>
              <a:t> can be obtained by projecting </a:t>
            </a:r>
            <a:r>
              <a:rPr lang="en-US" b="1" dirty="0"/>
              <a:t>x</a:t>
            </a:r>
            <a:r>
              <a:rPr lang="en-US" dirty="0"/>
              <a:t>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spcBef>
                <a:spcPct val="20000"/>
              </a:spcBef>
              <a:buClr>
                <a:srgbClr val="000000"/>
              </a:buClr>
              <a:buFontTx/>
              <a:buChar char="•"/>
              <a:defRPr/>
            </a:pPr>
            <a:r>
              <a:rPr lang="en-US" kern="0" dirty="0"/>
              <a:t>Since the basis vectors are the same for all x ϵ R</a:t>
            </a:r>
            <a:r>
              <a:rPr lang="en-US" kern="0" baseline="30000" dirty="0"/>
              <a:t>n</a:t>
            </a:r>
            <a:r>
              <a:rPr lang="en-US" kern="0" dirty="0"/>
              <a:t> (standard basis), we typically represent them as a </a:t>
            </a:r>
          </a:p>
          <a:p>
            <a:pPr>
              <a:spcBef>
                <a:spcPct val="20000"/>
              </a:spcBef>
              <a:buClr>
                <a:srgbClr val="000000"/>
              </a:buClr>
              <a:defRPr/>
            </a:pPr>
            <a:r>
              <a:rPr lang="en-US" kern="0" dirty="0"/>
              <a:t>    n-component vector.</a:t>
            </a:r>
            <a:endParaRPr lang="en-US" dirty="0"/>
          </a:p>
          <a:p>
            <a:pPr>
              <a:defRPr/>
            </a:pPr>
            <a:endParaRPr lang="en-US" dirty="0"/>
          </a:p>
          <a:p>
            <a:pPr>
              <a:defRPr/>
            </a:pPr>
            <a:endParaRPr lang="en-US" baseline="30000" dirty="0"/>
          </a:p>
          <a:p>
            <a:pPr>
              <a:defRPr/>
            </a:pPr>
            <a:endParaRPr lang="en-US" baseline="30000" dirty="0"/>
          </a:p>
          <a:p>
            <a:pPr>
              <a:defRPr/>
            </a:pPr>
            <a:endParaRPr lang="en-US" baseline="30000" dirty="0"/>
          </a:p>
          <a:p>
            <a:pP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8" name="Object 1">
            <a:extLst>
              <a:ext uri="{FF2B5EF4-FFF2-40B4-BE49-F238E27FC236}">
                <a16:creationId xmlns:a16="http://schemas.microsoft.com/office/drawing/2014/main" id="{86C88C44-19FD-7A46-86E3-8EA1487DAA08}"/>
              </a:ext>
            </a:extLst>
          </p:cNvPr>
          <p:cNvGraphicFramePr>
            <a:graphicFrameLocks noChangeAspect="1"/>
          </p:cNvGraphicFramePr>
          <p:nvPr>
            <p:extLst>
              <p:ext uri="{D42A27DB-BD31-4B8C-83A1-F6EECF244321}">
                <p14:modId xmlns:p14="http://schemas.microsoft.com/office/powerpoint/2010/main" val="4181715270"/>
              </p:ext>
            </p:extLst>
          </p:nvPr>
        </p:nvGraphicFramePr>
        <p:xfrm>
          <a:off x="10041188" y="950307"/>
          <a:ext cx="1098903" cy="2439992"/>
        </p:xfrm>
        <a:graphic>
          <a:graphicData uri="http://schemas.openxmlformats.org/presentationml/2006/ole">
            <mc:AlternateContent xmlns:mc="http://schemas.openxmlformats.org/markup-compatibility/2006">
              <mc:Choice xmlns:v="urn:schemas-microsoft-com:vml" Requires="v">
                <p:oleObj name="Equation" r:id="rId3" imgW="14630400" imgH="42710100" progId="Equation.DSMT4">
                  <p:embed/>
                </p:oleObj>
              </mc:Choice>
              <mc:Fallback>
                <p:oleObj name="Equation" r:id="rId3" imgW="14630400" imgH="42710100" progId="Equation.DSMT4">
                  <p:embed/>
                  <p:pic>
                    <p:nvPicPr>
                      <p:cNvPr id="5" name="Object 1">
                        <a:extLst>
                          <a:ext uri="{FF2B5EF4-FFF2-40B4-BE49-F238E27FC236}">
                            <a16:creationId xmlns:a16="http://schemas.microsoft.com/office/drawing/2014/main" id="{12872958-AC6D-5C48-A8E5-C2CCAB622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1188" y="950307"/>
                        <a:ext cx="1098903" cy="2439992"/>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9B5C4A02-F90A-8447-9BB7-FD313D66D5A8}"/>
              </a:ext>
            </a:extLst>
          </p:cNvPr>
          <p:cNvGraphicFramePr>
            <a:graphicFrameLocks noChangeAspect="1"/>
          </p:cNvGraphicFramePr>
          <p:nvPr>
            <p:extLst>
              <p:ext uri="{D42A27DB-BD31-4B8C-83A1-F6EECF244321}">
                <p14:modId xmlns:p14="http://schemas.microsoft.com/office/powerpoint/2010/main" val="3434405817"/>
              </p:ext>
            </p:extLst>
          </p:nvPr>
        </p:nvGraphicFramePr>
        <p:xfrm>
          <a:off x="7809089" y="2881075"/>
          <a:ext cx="2175327" cy="1018448"/>
        </p:xfrm>
        <a:graphic>
          <a:graphicData uri="http://schemas.openxmlformats.org/presentationml/2006/ole">
            <mc:AlternateContent xmlns:mc="http://schemas.openxmlformats.org/markup-compatibility/2006">
              <mc:Choice xmlns:v="urn:schemas-microsoft-com:vml" Requires="v">
                <p:oleObj name="Equation" r:id="rId5" imgW="22529800" imgH="10528300" progId="Equation.DSMT4">
                  <p:embed/>
                </p:oleObj>
              </mc:Choice>
              <mc:Fallback>
                <p:oleObj name="Equation" r:id="rId5" imgW="22529800" imgH="10528300" progId="Equation.DSMT4">
                  <p:embed/>
                  <p:pic>
                    <p:nvPicPr>
                      <p:cNvPr id="6" name="Object 1">
                        <a:extLst>
                          <a:ext uri="{FF2B5EF4-FFF2-40B4-BE49-F238E27FC236}">
                            <a16:creationId xmlns:a16="http://schemas.microsoft.com/office/drawing/2014/main" id="{D4200E87-599D-AA4B-9972-6FF75C43BD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9089" y="2881075"/>
                        <a:ext cx="2175327" cy="1018448"/>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528C3412-6033-F041-9580-B168475DAE09}"/>
              </a:ext>
            </a:extLst>
          </p:cNvPr>
          <p:cNvGraphicFramePr>
            <a:graphicFrameLocks noChangeAspect="1"/>
          </p:cNvGraphicFramePr>
          <p:nvPr>
            <p:extLst>
              <p:ext uri="{D42A27DB-BD31-4B8C-83A1-F6EECF244321}">
                <p14:modId xmlns:p14="http://schemas.microsoft.com/office/powerpoint/2010/main" val="3886629905"/>
              </p:ext>
            </p:extLst>
          </p:nvPr>
        </p:nvGraphicFramePr>
        <p:xfrm>
          <a:off x="6813535" y="4108693"/>
          <a:ext cx="4326556" cy="893383"/>
        </p:xfrm>
        <a:graphic>
          <a:graphicData uri="http://schemas.openxmlformats.org/presentationml/2006/ole">
            <mc:AlternateContent xmlns:mc="http://schemas.openxmlformats.org/markup-compatibility/2006">
              <mc:Choice xmlns:v="urn:schemas-microsoft-com:vml" Requires="v">
                <p:oleObj name="Equation" r:id="rId7" imgW="48272700" imgH="9944100" progId="Equation.DSMT4">
                  <p:embed/>
                </p:oleObj>
              </mc:Choice>
              <mc:Fallback>
                <p:oleObj name="Equation" r:id="rId7" imgW="48272700" imgH="9944100" progId="Equation.DSMT4">
                  <p:embed/>
                  <p:pic>
                    <p:nvPicPr>
                      <p:cNvPr id="7" name="Object 1">
                        <a:extLst>
                          <a:ext uri="{FF2B5EF4-FFF2-40B4-BE49-F238E27FC236}">
                            <a16:creationId xmlns:a16="http://schemas.microsoft.com/office/drawing/2014/main" id="{41067ABA-DB76-654A-92F8-147538D41C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3535" y="4108693"/>
                        <a:ext cx="4326556" cy="893383"/>
                      </a:xfrm>
                      <a:prstGeom prst="rect">
                        <a:avLst/>
                      </a:prstGeom>
                      <a:noFill/>
                      <a:ln>
                        <a:noFill/>
                      </a:ln>
                    </p:spPr>
                  </p:pic>
                </p:oleObj>
              </mc:Fallback>
            </mc:AlternateContent>
          </a:graphicData>
        </a:graphic>
      </p:graphicFrame>
      <p:sp>
        <p:nvSpPr>
          <p:cNvPr id="7" name="Freeform 6">
            <a:extLst>
              <a:ext uri="{FF2B5EF4-FFF2-40B4-BE49-F238E27FC236}">
                <a16:creationId xmlns:a16="http://schemas.microsoft.com/office/drawing/2014/main" id="{20332CB8-EA63-044C-91F4-B2867B7EDF25}"/>
              </a:ext>
            </a:extLst>
          </p:cNvPr>
          <p:cNvSpPr/>
          <p:nvPr/>
        </p:nvSpPr>
        <p:spPr>
          <a:xfrm>
            <a:off x="7855527" y="3477491"/>
            <a:ext cx="2868768" cy="2155789"/>
          </a:xfrm>
          <a:custGeom>
            <a:avLst/>
            <a:gdLst>
              <a:gd name="connsiteX0" fmla="*/ 0 w 2868768"/>
              <a:gd name="connsiteY0" fmla="*/ 2133600 h 2155789"/>
              <a:gd name="connsiteX1" fmla="*/ 914400 w 2868768"/>
              <a:gd name="connsiteY1" fmla="*/ 2133600 h 2155789"/>
              <a:gd name="connsiteX2" fmla="*/ 1052946 w 2868768"/>
              <a:gd name="connsiteY2" fmla="*/ 2105891 h 2155789"/>
              <a:gd name="connsiteX3" fmla="*/ 1136073 w 2868768"/>
              <a:gd name="connsiteY3" fmla="*/ 2092036 h 2155789"/>
              <a:gd name="connsiteX4" fmla="*/ 1233055 w 2868768"/>
              <a:gd name="connsiteY4" fmla="*/ 2064327 h 2155789"/>
              <a:gd name="connsiteX5" fmla="*/ 1357746 w 2868768"/>
              <a:gd name="connsiteY5" fmla="*/ 2036618 h 2155789"/>
              <a:gd name="connsiteX6" fmla="*/ 1468582 w 2868768"/>
              <a:gd name="connsiteY6" fmla="*/ 2008909 h 2155789"/>
              <a:gd name="connsiteX7" fmla="*/ 1524000 w 2868768"/>
              <a:gd name="connsiteY7" fmla="*/ 1981200 h 2155789"/>
              <a:gd name="connsiteX8" fmla="*/ 1620982 w 2868768"/>
              <a:gd name="connsiteY8" fmla="*/ 1953491 h 2155789"/>
              <a:gd name="connsiteX9" fmla="*/ 1731818 w 2868768"/>
              <a:gd name="connsiteY9" fmla="*/ 1911927 h 2155789"/>
              <a:gd name="connsiteX10" fmla="*/ 1787237 w 2868768"/>
              <a:gd name="connsiteY10" fmla="*/ 1884218 h 2155789"/>
              <a:gd name="connsiteX11" fmla="*/ 1828800 w 2868768"/>
              <a:gd name="connsiteY11" fmla="*/ 1870364 h 2155789"/>
              <a:gd name="connsiteX12" fmla="*/ 1967346 w 2868768"/>
              <a:gd name="connsiteY12" fmla="*/ 1787236 h 2155789"/>
              <a:gd name="connsiteX13" fmla="*/ 2008909 w 2868768"/>
              <a:gd name="connsiteY13" fmla="*/ 1759527 h 2155789"/>
              <a:gd name="connsiteX14" fmla="*/ 2050473 w 2868768"/>
              <a:gd name="connsiteY14" fmla="*/ 1717964 h 2155789"/>
              <a:gd name="connsiteX15" fmla="*/ 2105891 w 2868768"/>
              <a:gd name="connsiteY15" fmla="*/ 1676400 h 2155789"/>
              <a:gd name="connsiteX16" fmla="*/ 2202873 w 2868768"/>
              <a:gd name="connsiteY16" fmla="*/ 1579418 h 2155789"/>
              <a:gd name="connsiteX17" fmla="*/ 2258291 w 2868768"/>
              <a:gd name="connsiteY17" fmla="*/ 1496291 h 2155789"/>
              <a:gd name="connsiteX18" fmla="*/ 2341418 w 2868768"/>
              <a:gd name="connsiteY18" fmla="*/ 1413164 h 2155789"/>
              <a:gd name="connsiteX19" fmla="*/ 2396837 w 2868768"/>
              <a:gd name="connsiteY19" fmla="*/ 1343891 h 2155789"/>
              <a:gd name="connsiteX20" fmla="*/ 2452255 w 2868768"/>
              <a:gd name="connsiteY20" fmla="*/ 1260764 h 2155789"/>
              <a:gd name="connsiteX21" fmla="*/ 2479964 w 2868768"/>
              <a:gd name="connsiteY21" fmla="*/ 1205345 h 2155789"/>
              <a:gd name="connsiteX22" fmla="*/ 2618509 w 2868768"/>
              <a:gd name="connsiteY22" fmla="*/ 1011382 h 2155789"/>
              <a:gd name="connsiteX23" fmla="*/ 2660073 w 2868768"/>
              <a:gd name="connsiteY23" fmla="*/ 914400 h 2155789"/>
              <a:gd name="connsiteX24" fmla="*/ 2687782 w 2868768"/>
              <a:gd name="connsiteY24" fmla="*/ 858982 h 2155789"/>
              <a:gd name="connsiteX25" fmla="*/ 2701637 w 2868768"/>
              <a:gd name="connsiteY25" fmla="*/ 803564 h 2155789"/>
              <a:gd name="connsiteX26" fmla="*/ 2729346 w 2868768"/>
              <a:gd name="connsiteY26" fmla="*/ 748145 h 2155789"/>
              <a:gd name="connsiteX27" fmla="*/ 2757055 w 2868768"/>
              <a:gd name="connsiteY27" fmla="*/ 651164 h 2155789"/>
              <a:gd name="connsiteX28" fmla="*/ 2784764 w 2868768"/>
              <a:gd name="connsiteY28" fmla="*/ 568036 h 2155789"/>
              <a:gd name="connsiteX29" fmla="*/ 2798618 w 2868768"/>
              <a:gd name="connsiteY29" fmla="*/ 526473 h 2155789"/>
              <a:gd name="connsiteX30" fmla="*/ 2812473 w 2868768"/>
              <a:gd name="connsiteY30" fmla="*/ 484909 h 2155789"/>
              <a:gd name="connsiteX31" fmla="*/ 2840182 w 2868768"/>
              <a:gd name="connsiteY31" fmla="*/ 290945 h 2155789"/>
              <a:gd name="connsiteX32" fmla="*/ 2854037 w 2868768"/>
              <a:gd name="connsiteY32" fmla="*/ 193964 h 2155789"/>
              <a:gd name="connsiteX33" fmla="*/ 2867891 w 2868768"/>
              <a:gd name="connsiteY33" fmla="*/ 83127 h 2155789"/>
              <a:gd name="connsiteX34" fmla="*/ 2867891 w 2868768"/>
              <a:gd name="connsiteY34" fmla="*/ 0 h 215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68768" h="2155789">
                <a:moveTo>
                  <a:pt x="0" y="2133600"/>
                </a:moveTo>
                <a:cubicBezTo>
                  <a:pt x="386123" y="2168701"/>
                  <a:pt x="197399" y="2157108"/>
                  <a:pt x="914400" y="2133600"/>
                </a:cubicBezTo>
                <a:cubicBezTo>
                  <a:pt x="971176" y="2131738"/>
                  <a:pt x="1000868" y="2116307"/>
                  <a:pt x="1052946" y="2105891"/>
                </a:cubicBezTo>
                <a:cubicBezTo>
                  <a:pt x="1080492" y="2100382"/>
                  <a:pt x="1108527" y="2097545"/>
                  <a:pt x="1136073" y="2092036"/>
                </a:cubicBezTo>
                <a:cubicBezTo>
                  <a:pt x="1208274" y="2077596"/>
                  <a:pt x="1171421" y="2081937"/>
                  <a:pt x="1233055" y="2064327"/>
                </a:cubicBezTo>
                <a:cubicBezTo>
                  <a:pt x="1332584" y="2035890"/>
                  <a:pt x="1243502" y="2065179"/>
                  <a:pt x="1357746" y="2036618"/>
                </a:cubicBezTo>
                <a:cubicBezTo>
                  <a:pt x="1528156" y="1994016"/>
                  <a:pt x="1213248" y="2059977"/>
                  <a:pt x="1468582" y="2008909"/>
                </a:cubicBezTo>
                <a:cubicBezTo>
                  <a:pt x="1487055" y="1999673"/>
                  <a:pt x="1505017" y="1989336"/>
                  <a:pt x="1524000" y="1981200"/>
                </a:cubicBezTo>
                <a:cubicBezTo>
                  <a:pt x="1551830" y="1969273"/>
                  <a:pt x="1592854" y="1960523"/>
                  <a:pt x="1620982" y="1953491"/>
                </a:cubicBezTo>
                <a:cubicBezTo>
                  <a:pt x="1775268" y="1876348"/>
                  <a:pt x="1580913" y="1968516"/>
                  <a:pt x="1731818" y="1911927"/>
                </a:cubicBezTo>
                <a:cubicBezTo>
                  <a:pt x="1751156" y="1904675"/>
                  <a:pt x="1768254" y="1892354"/>
                  <a:pt x="1787237" y="1884218"/>
                </a:cubicBezTo>
                <a:cubicBezTo>
                  <a:pt x="1800660" y="1878465"/>
                  <a:pt x="1815377" y="1876117"/>
                  <a:pt x="1828800" y="1870364"/>
                </a:cubicBezTo>
                <a:cubicBezTo>
                  <a:pt x="1888437" y="1844805"/>
                  <a:pt x="1908260" y="1826627"/>
                  <a:pt x="1967346" y="1787236"/>
                </a:cubicBezTo>
                <a:cubicBezTo>
                  <a:pt x="1981200" y="1778000"/>
                  <a:pt x="1997135" y="1771301"/>
                  <a:pt x="2008909" y="1759527"/>
                </a:cubicBezTo>
                <a:cubicBezTo>
                  <a:pt x="2022764" y="1745673"/>
                  <a:pt x="2035597" y="1730715"/>
                  <a:pt x="2050473" y="1717964"/>
                </a:cubicBezTo>
                <a:cubicBezTo>
                  <a:pt x="2068005" y="1702937"/>
                  <a:pt x="2088805" y="1691933"/>
                  <a:pt x="2105891" y="1676400"/>
                </a:cubicBezTo>
                <a:cubicBezTo>
                  <a:pt x="2139719" y="1645647"/>
                  <a:pt x="2177513" y="1617457"/>
                  <a:pt x="2202873" y="1579418"/>
                </a:cubicBezTo>
                <a:cubicBezTo>
                  <a:pt x="2221346" y="1551709"/>
                  <a:pt x="2234743" y="1519839"/>
                  <a:pt x="2258291" y="1496291"/>
                </a:cubicBezTo>
                <a:lnTo>
                  <a:pt x="2341418" y="1413164"/>
                </a:lnTo>
                <a:cubicBezTo>
                  <a:pt x="2372619" y="1319563"/>
                  <a:pt x="2329348" y="1421021"/>
                  <a:pt x="2396837" y="1343891"/>
                </a:cubicBezTo>
                <a:cubicBezTo>
                  <a:pt x="2418767" y="1318829"/>
                  <a:pt x="2437362" y="1290550"/>
                  <a:pt x="2452255" y="1260764"/>
                </a:cubicBezTo>
                <a:cubicBezTo>
                  <a:pt x="2461491" y="1242291"/>
                  <a:pt x="2468508" y="1222530"/>
                  <a:pt x="2479964" y="1205345"/>
                </a:cubicBezTo>
                <a:cubicBezTo>
                  <a:pt x="2505067" y="1167691"/>
                  <a:pt x="2593725" y="1060951"/>
                  <a:pt x="2618509" y="1011382"/>
                </a:cubicBezTo>
                <a:cubicBezTo>
                  <a:pt x="2710407" y="827586"/>
                  <a:pt x="2598916" y="1057099"/>
                  <a:pt x="2660073" y="914400"/>
                </a:cubicBezTo>
                <a:cubicBezTo>
                  <a:pt x="2668209" y="895417"/>
                  <a:pt x="2680530" y="878320"/>
                  <a:pt x="2687782" y="858982"/>
                </a:cubicBezTo>
                <a:cubicBezTo>
                  <a:pt x="2694468" y="841153"/>
                  <a:pt x="2694951" y="821393"/>
                  <a:pt x="2701637" y="803564"/>
                </a:cubicBezTo>
                <a:cubicBezTo>
                  <a:pt x="2708889" y="784226"/>
                  <a:pt x="2721210" y="767128"/>
                  <a:pt x="2729346" y="748145"/>
                </a:cubicBezTo>
                <a:cubicBezTo>
                  <a:pt x="2744864" y="711937"/>
                  <a:pt x="2745340" y="690215"/>
                  <a:pt x="2757055" y="651164"/>
                </a:cubicBezTo>
                <a:cubicBezTo>
                  <a:pt x="2765448" y="623188"/>
                  <a:pt x="2775528" y="595745"/>
                  <a:pt x="2784764" y="568036"/>
                </a:cubicBezTo>
                <a:lnTo>
                  <a:pt x="2798618" y="526473"/>
                </a:lnTo>
                <a:lnTo>
                  <a:pt x="2812473" y="484909"/>
                </a:lnTo>
                <a:lnTo>
                  <a:pt x="2840182" y="290945"/>
                </a:lnTo>
                <a:cubicBezTo>
                  <a:pt x="2844800" y="258618"/>
                  <a:pt x="2849987" y="226367"/>
                  <a:pt x="2854037" y="193964"/>
                </a:cubicBezTo>
                <a:cubicBezTo>
                  <a:pt x="2858655" y="157018"/>
                  <a:pt x="2865238" y="120266"/>
                  <a:pt x="2867891" y="83127"/>
                </a:cubicBezTo>
                <a:cubicBezTo>
                  <a:pt x="2869865" y="55488"/>
                  <a:pt x="2867891" y="27709"/>
                  <a:pt x="2867891" y="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504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 (example)..</a:t>
            </a:r>
            <a:endParaRPr sz="4000" b="1" dirty="0">
              <a:solidFill>
                <a:srgbClr val="E46102"/>
              </a:solidFill>
            </a:endParaRPr>
          </a:p>
        </p:txBody>
      </p:sp>
      <p:sp>
        <p:nvSpPr>
          <p:cNvPr id="96" name="Google Shape;96;p14"/>
          <p:cNvSpPr txBox="1"/>
          <p:nvPr/>
        </p:nvSpPr>
        <p:spPr>
          <a:xfrm>
            <a:off x="395183" y="1251829"/>
            <a:ext cx="740046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Example</a:t>
            </a:r>
            <a:r>
              <a:rPr lang="en-US" dirty="0"/>
              <a:t> assuming n=2:</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a:t>
            </a:r>
            <a:r>
              <a:rPr lang="en-US" dirty="0" err="1"/>
              <a:t>i</a:t>
            </a:r>
            <a:r>
              <a:rPr lang="en-US" dirty="0"/>
              <a:t>, v</a:t>
            </a:r>
            <a:r>
              <a:rPr lang="en-US" baseline="-25000" dirty="0"/>
              <a:t>2</a:t>
            </a:r>
            <a:r>
              <a:rPr lang="en-US" dirty="0"/>
              <a:t>=j&gt;, x</a:t>
            </a:r>
            <a:r>
              <a:rPr lang="en-US" baseline="-25000" dirty="0"/>
              <a:t>i</a:t>
            </a:r>
            <a:r>
              <a:rPr lang="en-US" dirty="0"/>
              <a:t> can be obtained by projecting x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1"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0EF66D97-2A14-9247-923B-34CB383B6F16}"/>
              </a:ext>
            </a:extLst>
          </p:cNvPr>
          <p:cNvGraphicFramePr>
            <a:graphicFrameLocks noChangeAspect="1"/>
          </p:cNvGraphicFramePr>
          <p:nvPr>
            <p:extLst>
              <p:ext uri="{D42A27DB-BD31-4B8C-83A1-F6EECF244321}">
                <p14:modId xmlns:p14="http://schemas.microsoft.com/office/powerpoint/2010/main" val="1778413182"/>
              </p:ext>
            </p:extLst>
          </p:nvPr>
        </p:nvGraphicFramePr>
        <p:xfrm>
          <a:off x="7386817" y="1516800"/>
          <a:ext cx="1697037" cy="847725"/>
        </p:xfrm>
        <a:graphic>
          <a:graphicData uri="http://schemas.openxmlformats.org/presentationml/2006/ole">
            <mc:AlternateContent xmlns:mc="http://schemas.openxmlformats.org/markup-compatibility/2006">
              <mc:Choice xmlns:v="urn:schemas-microsoft-com:vml" Requires="v">
                <p:oleObj name="Equation" r:id="rId3" imgW="22237700" imgH="11112500" progId="Equation.DSMT4">
                  <p:embed/>
                </p:oleObj>
              </mc:Choice>
              <mc:Fallback>
                <p:oleObj name="Equation" r:id="rId3" imgW="22237700" imgH="11112500" progId="Equation.DSMT4">
                  <p:embed/>
                  <p:pic>
                    <p:nvPicPr>
                      <p:cNvPr id="20485" name="Object 1">
                        <a:extLst>
                          <a:ext uri="{FF2B5EF4-FFF2-40B4-BE49-F238E27FC236}">
                            <a16:creationId xmlns:a16="http://schemas.microsoft.com/office/drawing/2014/main" id="{FE519F6E-3053-FF43-B0D2-AD5583209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817" y="1516800"/>
                        <a:ext cx="16970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a:extLst>
              <a:ext uri="{FF2B5EF4-FFF2-40B4-BE49-F238E27FC236}">
                <a16:creationId xmlns:a16="http://schemas.microsoft.com/office/drawing/2014/main" id="{DC2042FD-32BD-034B-8681-805FCB007479}"/>
              </a:ext>
            </a:extLst>
          </p:cNvPr>
          <p:cNvGraphicFramePr>
            <a:graphicFrameLocks noChangeAspect="1"/>
          </p:cNvGraphicFramePr>
          <p:nvPr>
            <p:extLst>
              <p:ext uri="{D42A27DB-BD31-4B8C-83A1-F6EECF244321}">
                <p14:modId xmlns:p14="http://schemas.microsoft.com/office/powerpoint/2010/main" val="3960300479"/>
              </p:ext>
            </p:extLst>
          </p:nvPr>
        </p:nvGraphicFramePr>
        <p:xfrm>
          <a:off x="7871004" y="2948319"/>
          <a:ext cx="2538164" cy="782202"/>
        </p:xfrm>
        <a:graphic>
          <a:graphicData uri="http://schemas.openxmlformats.org/presentationml/2006/ole">
            <mc:AlternateContent xmlns:mc="http://schemas.openxmlformats.org/markup-compatibility/2006">
              <mc:Choice xmlns:v="urn:schemas-microsoft-com:vml" Requires="v">
                <p:oleObj name="Equation" r:id="rId5" imgW="34226500" imgH="10528300" progId="Equation.DSMT4">
                  <p:embed/>
                </p:oleObj>
              </mc:Choice>
              <mc:Fallback>
                <p:oleObj name="Equation" r:id="rId5" imgW="34226500" imgH="10528300" progId="Equation.DSMT4">
                  <p:embed/>
                  <p:pic>
                    <p:nvPicPr>
                      <p:cNvPr id="6" name="Object 1">
                        <a:extLst>
                          <a:ext uri="{FF2B5EF4-FFF2-40B4-BE49-F238E27FC236}">
                            <a16:creationId xmlns:a16="http://schemas.microsoft.com/office/drawing/2014/main" id="{922E58D5-F3E0-A74D-AAAE-C1E389083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004" y="2948319"/>
                        <a:ext cx="2538164" cy="782202"/>
                      </a:xfrm>
                      <a:prstGeom prst="rect">
                        <a:avLst/>
                      </a:prstGeom>
                      <a:noFill/>
                      <a:ln>
                        <a:noFill/>
                      </a:ln>
                    </p:spPr>
                  </p:pic>
                </p:oleObj>
              </mc:Fallback>
            </mc:AlternateContent>
          </a:graphicData>
        </a:graphic>
      </p:graphicFrame>
      <p:graphicFrame>
        <p:nvGraphicFramePr>
          <p:cNvPr id="12" name="Object 1">
            <a:extLst>
              <a:ext uri="{FF2B5EF4-FFF2-40B4-BE49-F238E27FC236}">
                <a16:creationId xmlns:a16="http://schemas.microsoft.com/office/drawing/2014/main" id="{7837BCE2-0B94-0F4E-89AE-15E9F92030FD}"/>
              </a:ext>
            </a:extLst>
          </p:cNvPr>
          <p:cNvGraphicFramePr>
            <a:graphicFrameLocks noChangeAspect="1"/>
          </p:cNvGraphicFramePr>
          <p:nvPr>
            <p:extLst>
              <p:ext uri="{D42A27DB-BD31-4B8C-83A1-F6EECF244321}">
                <p14:modId xmlns:p14="http://schemas.microsoft.com/office/powerpoint/2010/main" val="867096827"/>
              </p:ext>
            </p:extLst>
          </p:nvPr>
        </p:nvGraphicFramePr>
        <p:xfrm>
          <a:off x="3411995" y="5482781"/>
          <a:ext cx="1783459" cy="528203"/>
        </p:xfrm>
        <a:graphic>
          <a:graphicData uri="http://schemas.openxmlformats.org/presentationml/2006/ole">
            <mc:AlternateContent xmlns:mc="http://schemas.openxmlformats.org/markup-compatibility/2006">
              <mc:Choice xmlns:v="urn:schemas-microsoft-com:vml" Requires="v">
                <p:oleObj name="Equation" r:id="rId7" imgW="15798800" imgH="4686300" progId="Equation.DSMT4">
                  <p:embed/>
                </p:oleObj>
              </mc:Choice>
              <mc:Fallback>
                <p:oleObj name="Equation" r:id="rId7" imgW="15798800" imgH="4686300" progId="Equation.DSMT4">
                  <p:embed/>
                  <p:pic>
                    <p:nvPicPr>
                      <p:cNvPr id="7" name="Object 1">
                        <a:extLst>
                          <a:ext uri="{FF2B5EF4-FFF2-40B4-BE49-F238E27FC236}">
                            <a16:creationId xmlns:a16="http://schemas.microsoft.com/office/drawing/2014/main" id="{D6C7F21F-AB8B-954D-A52A-3826F2F8EC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95" y="5482781"/>
                        <a:ext cx="1783459" cy="528203"/>
                      </a:xfrm>
                      <a:prstGeom prst="rect">
                        <a:avLst/>
                      </a:prstGeom>
                      <a:noFill/>
                      <a:ln>
                        <a:noFill/>
                      </a:ln>
                    </p:spPr>
                  </p:pic>
                </p:oleObj>
              </mc:Fallback>
            </mc:AlternateContent>
          </a:graphicData>
        </a:graphic>
      </p:graphicFrame>
      <p:graphicFrame>
        <p:nvGraphicFramePr>
          <p:cNvPr id="14" name="Object 1">
            <a:extLst>
              <a:ext uri="{FF2B5EF4-FFF2-40B4-BE49-F238E27FC236}">
                <a16:creationId xmlns:a16="http://schemas.microsoft.com/office/drawing/2014/main" id="{0C65E15E-D929-C545-8B49-A1351981C5AF}"/>
              </a:ext>
            </a:extLst>
          </p:cNvPr>
          <p:cNvGraphicFramePr>
            <a:graphicFrameLocks noChangeAspect="1"/>
          </p:cNvGraphicFramePr>
          <p:nvPr>
            <p:extLst>
              <p:ext uri="{D42A27DB-BD31-4B8C-83A1-F6EECF244321}">
                <p14:modId xmlns:p14="http://schemas.microsoft.com/office/powerpoint/2010/main" val="2737177872"/>
              </p:ext>
            </p:extLst>
          </p:nvPr>
        </p:nvGraphicFramePr>
        <p:xfrm>
          <a:off x="8819535" y="3936826"/>
          <a:ext cx="2646363" cy="782202"/>
        </p:xfrm>
        <a:graphic>
          <a:graphicData uri="http://schemas.openxmlformats.org/presentationml/2006/ole">
            <mc:AlternateContent xmlns:mc="http://schemas.openxmlformats.org/markup-compatibility/2006">
              <mc:Choice xmlns:v="urn:schemas-microsoft-com:vml" Requires="v">
                <p:oleObj name="Equation" r:id="rId9" imgW="35699700" imgH="10528300" progId="Equation.DSMT4">
                  <p:embed/>
                </p:oleObj>
              </mc:Choice>
              <mc:Fallback>
                <p:oleObj name="Equation" r:id="rId9" imgW="35699700" imgH="10528300" progId="Equation.DSMT4">
                  <p:embed/>
                  <p:pic>
                    <p:nvPicPr>
                      <p:cNvPr id="10" name="Object 1">
                        <a:extLst>
                          <a:ext uri="{FF2B5EF4-FFF2-40B4-BE49-F238E27FC236}">
                            <a16:creationId xmlns:a16="http://schemas.microsoft.com/office/drawing/2014/main" id="{CE042194-AD13-154D-8141-130EDB0C6F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9535" y="3936826"/>
                        <a:ext cx="2646363" cy="782202"/>
                      </a:xfrm>
                      <a:prstGeom prst="rect">
                        <a:avLst/>
                      </a:prstGeom>
                      <a:noFill/>
                      <a:ln>
                        <a:noFill/>
                      </a:ln>
                    </p:spPr>
                  </p:pic>
                </p:oleObj>
              </mc:Fallback>
            </mc:AlternateContent>
          </a:graphicData>
        </a:graphic>
      </p:graphicFrame>
      <p:pic>
        <p:nvPicPr>
          <p:cNvPr id="15" name="Picture 8">
            <a:extLst>
              <a:ext uri="{FF2B5EF4-FFF2-40B4-BE49-F238E27FC236}">
                <a16:creationId xmlns:a16="http://schemas.microsoft.com/office/drawing/2014/main" id="{3F2C1E3E-8FFA-C34A-8764-909DEF64BC8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83854" y="1247082"/>
            <a:ext cx="225266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0CF917C2-992B-0849-ABE8-096B000CE90B}"/>
              </a:ext>
            </a:extLst>
          </p:cNvPr>
          <p:cNvCxnSpPr>
            <a:cxnSpLocks noChangeShapeType="1"/>
          </p:cNvCxnSpPr>
          <p:nvPr/>
        </p:nvCxnSpPr>
        <p:spPr bwMode="auto">
          <a:xfrm>
            <a:off x="10176054" y="1542357"/>
            <a:ext cx="12700" cy="649288"/>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FF77A9FB-C3CD-E240-9139-B27C51F8FA71}"/>
              </a:ext>
            </a:extLst>
          </p:cNvPr>
          <p:cNvCxnSpPr>
            <a:cxnSpLocks noChangeShapeType="1"/>
          </p:cNvCxnSpPr>
          <p:nvPr/>
        </p:nvCxnSpPr>
        <p:spPr bwMode="auto">
          <a:xfrm>
            <a:off x="9622017" y="1523307"/>
            <a:ext cx="560387" cy="11113"/>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7E76E7BC-CA5F-2045-87E3-68A0CF3432D9}"/>
              </a:ext>
            </a:extLst>
          </p:cNvPr>
          <p:cNvCxnSpPr>
            <a:cxnSpLocks noChangeShapeType="1"/>
          </p:cNvCxnSpPr>
          <p:nvPr/>
        </p:nvCxnSpPr>
        <p:spPr bwMode="auto">
          <a:xfrm>
            <a:off x="9649004" y="2183707"/>
            <a:ext cx="225425" cy="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248EADED-A624-6A44-8267-D6A28541AD7D}"/>
              </a:ext>
            </a:extLst>
          </p:cNvPr>
          <p:cNvCxnSpPr>
            <a:cxnSpLocks noChangeShapeType="1"/>
          </p:cNvCxnSpPr>
          <p:nvPr/>
        </p:nvCxnSpPr>
        <p:spPr bwMode="auto">
          <a:xfrm flipH="1" flipV="1">
            <a:off x="9647417" y="2036070"/>
            <a:ext cx="4762" cy="15240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sp>
        <p:nvSpPr>
          <p:cNvPr id="20" name="TextBox 20">
            <a:extLst>
              <a:ext uri="{FF2B5EF4-FFF2-40B4-BE49-F238E27FC236}">
                <a16:creationId xmlns:a16="http://schemas.microsoft.com/office/drawing/2014/main" id="{7B6121E1-A5D4-E840-B134-F8B1AD07FE6F}"/>
              </a:ext>
            </a:extLst>
          </p:cNvPr>
          <p:cNvSpPr txBox="1">
            <a:spLocks noChangeArrowheads="1"/>
          </p:cNvSpPr>
          <p:nvPr/>
        </p:nvSpPr>
        <p:spPr bwMode="auto">
          <a:xfrm>
            <a:off x="9761717" y="2199582"/>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i</a:t>
            </a:r>
          </a:p>
        </p:txBody>
      </p:sp>
      <p:sp>
        <p:nvSpPr>
          <p:cNvPr id="21" name="TextBox 21">
            <a:extLst>
              <a:ext uri="{FF2B5EF4-FFF2-40B4-BE49-F238E27FC236}">
                <a16:creationId xmlns:a16="http://schemas.microsoft.com/office/drawing/2014/main" id="{3349A267-0500-C944-BE46-0CB0FE04E482}"/>
              </a:ext>
            </a:extLst>
          </p:cNvPr>
          <p:cNvSpPr txBox="1">
            <a:spLocks noChangeArrowheads="1"/>
          </p:cNvSpPr>
          <p:nvPr/>
        </p:nvSpPr>
        <p:spPr bwMode="auto">
          <a:xfrm>
            <a:off x="9434692" y="1896370"/>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j</a:t>
            </a:r>
          </a:p>
        </p:txBody>
      </p:sp>
      <p:sp>
        <p:nvSpPr>
          <p:cNvPr id="2" name="TextBox 1">
            <a:extLst>
              <a:ext uri="{FF2B5EF4-FFF2-40B4-BE49-F238E27FC236}">
                <a16:creationId xmlns:a16="http://schemas.microsoft.com/office/drawing/2014/main" id="{6E6B99D1-B87D-594B-B9DD-966B54008A99}"/>
              </a:ext>
            </a:extLst>
          </p:cNvPr>
          <p:cNvSpPr txBox="1"/>
          <p:nvPr/>
        </p:nvSpPr>
        <p:spPr>
          <a:xfrm>
            <a:off x="7386817" y="5466053"/>
            <a:ext cx="2840269" cy="830997"/>
          </a:xfrm>
          <a:prstGeom prst="rect">
            <a:avLst/>
          </a:prstGeom>
          <a:noFill/>
        </p:spPr>
        <p:txBody>
          <a:bodyPr wrap="square" rtlCol="0">
            <a:spAutoFit/>
          </a:bodyPr>
          <a:lstStyle/>
          <a:p>
            <a:r>
              <a:rPr lang="en-US" dirty="0"/>
              <a:t>x</a:t>
            </a:r>
            <a:r>
              <a:rPr lang="en-US" baseline="-25000" dirty="0"/>
              <a:t>i</a:t>
            </a:r>
            <a:r>
              <a:rPr lang="en-US" dirty="0"/>
              <a:t> is magnitude and v</a:t>
            </a:r>
            <a:r>
              <a:rPr lang="en-US" baseline="-25000" dirty="0"/>
              <a:t>i</a:t>
            </a:r>
            <a:r>
              <a:rPr lang="en-US" dirty="0"/>
              <a:t> is the direction </a:t>
            </a:r>
          </a:p>
        </p:txBody>
      </p:sp>
    </p:spTree>
    <p:extLst>
      <p:ext uri="{BB962C8B-B14F-4D97-AF65-F5344CB8AC3E}">
        <p14:creationId xmlns:p14="http://schemas.microsoft.com/office/powerpoint/2010/main" val="60752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665501" y="1503793"/>
            <a:ext cx="10868562"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If </a:t>
            </a:r>
            <a:r>
              <a:rPr lang="en-US" altLang="en-US" sz="2800" dirty="0" err="1">
                <a:latin typeface="Calibri" panose="020F0502020204030204" pitchFamily="34" charset="0"/>
                <a:cs typeface="Calibri" panose="020F0502020204030204" pitchFamily="34" charset="0"/>
              </a:rPr>
              <a:t>x</a:t>
            </a:r>
            <a:r>
              <a:rPr lang="en-US" sz="2800" dirty="0" err="1">
                <a:latin typeface="Calibri" panose="020F0502020204030204" pitchFamily="34" charset="0"/>
                <a:cs typeface="Calibri" panose="020F0502020204030204" pitchFamily="34" charset="0"/>
              </a:rPr>
              <a:t>∈R</a:t>
            </a:r>
            <a:r>
              <a:rPr lang="en-US" sz="2800" baseline="30000" dirty="0" err="1">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 then it can be written a linear combination of an orthonormal set of N basis vectors &lt;v</a:t>
            </a:r>
            <a:r>
              <a:rPr lang="en-US" sz="2800" baseline="-25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2</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𝑁</a:t>
            </a:r>
            <a:r>
              <a:rPr lang="en-US" sz="2800" dirty="0">
                <a:latin typeface="Calibri" panose="020F0502020204030204" pitchFamily="34" charset="0"/>
                <a:cs typeface="Calibri" panose="020F0502020204030204" pitchFamily="34" charset="0"/>
              </a:rPr>
              <a:t>&gt; in R</a:t>
            </a:r>
            <a:r>
              <a:rPr lang="en-US" sz="2800" baseline="30000" dirty="0">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a:defRPr/>
            </a:pPr>
            <a:endParaRPr lang="en-US" dirty="0"/>
          </a:p>
          <a:p>
            <a:pPr>
              <a:defRPr/>
            </a:pPr>
            <a:r>
              <a:rPr lang="en-US" dirty="0">
                <a:latin typeface="Calibri" panose="020F0502020204030204" pitchFamily="34" charset="0"/>
              </a:rPr>
              <a:t>                             </a:t>
            </a:r>
          </a:p>
        </p:txBody>
      </p:sp>
      <p:graphicFrame>
        <p:nvGraphicFramePr>
          <p:cNvPr id="4" name="Object 1">
            <a:extLst>
              <a:ext uri="{FF2B5EF4-FFF2-40B4-BE49-F238E27FC236}">
                <a16:creationId xmlns:a16="http://schemas.microsoft.com/office/drawing/2014/main" id="{EF334C9A-C2C2-CD4F-BA38-5DEF993DBEC4}"/>
              </a:ext>
            </a:extLst>
          </p:cNvPr>
          <p:cNvGraphicFramePr>
            <a:graphicFrameLocks noChangeAspect="1"/>
          </p:cNvGraphicFramePr>
          <p:nvPr>
            <p:extLst>
              <p:ext uri="{D42A27DB-BD31-4B8C-83A1-F6EECF244321}">
                <p14:modId xmlns:p14="http://schemas.microsoft.com/office/powerpoint/2010/main" val="3277762"/>
              </p:ext>
            </p:extLst>
          </p:nvPr>
        </p:nvGraphicFramePr>
        <p:xfrm>
          <a:off x="4712499" y="3171287"/>
          <a:ext cx="4081474" cy="841541"/>
        </p:xfrm>
        <a:graphic>
          <a:graphicData uri="http://schemas.openxmlformats.org/presentationml/2006/ole">
            <mc:AlternateContent xmlns:mc="http://schemas.openxmlformats.org/markup-compatibility/2006">
              <mc:Choice xmlns:v="urn:schemas-microsoft-com:vml" Requires="v">
                <p:oleObj name="Equation" r:id="rId3" imgW="48272700" imgH="9944100" progId="Equation.DSMT4">
                  <p:embed/>
                </p:oleObj>
              </mc:Choice>
              <mc:Fallback>
                <p:oleObj name="Equation" r:id="rId3" imgW="48272700" imgH="9944100" progId="Equation.DSMT4">
                  <p:embed/>
                  <p:pic>
                    <p:nvPicPr>
                      <p:cNvPr id="19462" name="Object 1">
                        <a:extLst>
                          <a:ext uri="{FF2B5EF4-FFF2-40B4-BE49-F238E27FC236}">
                            <a16:creationId xmlns:a16="http://schemas.microsoft.com/office/drawing/2014/main" id="{76527AFB-3D79-9542-A041-1DA00E1AB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499" y="3171287"/>
                        <a:ext cx="4081474" cy="841541"/>
                      </a:xfrm>
                      <a:prstGeom prst="rect">
                        <a:avLst/>
                      </a:prstGeom>
                      <a:noFill/>
                      <a:ln>
                        <a:noFill/>
                      </a:ln>
                    </p:spPr>
                  </p:pic>
                </p:oleObj>
              </mc:Fallback>
            </mc:AlternateContent>
          </a:graphicData>
        </a:graphic>
      </p:graphicFrame>
      <p:graphicFrame>
        <p:nvGraphicFramePr>
          <p:cNvPr id="5" name="Object 1">
            <a:extLst>
              <a:ext uri="{FF2B5EF4-FFF2-40B4-BE49-F238E27FC236}">
                <a16:creationId xmlns:a16="http://schemas.microsoft.com/office/drawing/2014/main" id="{49B073F7-65A9-2A41-8CA4-A105250B23B7}"/>
              </a:ext>
            </a:extLst>
          </p:cNvPr>
          <p:cNvGraphicFramePr>
            <a:graphicFrameLocks noChangeAspect="1"/>
          </p:cNvGraphicFramePr>
          <p:nvPr>
            <p:extLst>
              <p:ext uri="{D42A27DB-BD31-4B8C-83A1-F6EECF244321}">
                <p14:modId xmlns:p14="http://schemas.microsoft.com/office/powerpoint/2010/main" val="696421286"/>
              </p:ext>
            </p:extLst>
          </p:nvPr>
        </p:nvGraphicFramePr>
        <p:xfrm>
          <a:off x="1273507" y="3285793"/>
          <a:ext cx="2472699" cy="841541"/>
        </p:xfrm>
        <a:graphic>
          <a:graphicData uri="http://schemas.openxmlformats.org/presentationml/2006/ole">
            <mc:AlternateContent xmlns:mc="http://schemas.openxmlformats.org/markup-compatibility/2006">
              <mc:Choice xmlns:v="urn:schemas-microsoft-com:vml" Requires="v">
                <p:oleObj name="Equation" r:id="rId5" imgW="31013400" imgH="10528300" progId="Equation.DSMT4">
                  <p:embed/>
                </p:oleObj>
              </mc:Choice>
              <mc:Fallback>
                <p:oleObj name="Equation" r:id="rId5" imgW="31013400" imgH="10528300" progId="Equation.DSMT4">
                  <p:embed/>
                  <p:pic>
                    <p:nvPicPr>
                      <p:cNvPr id="19463" name="Object 1">
                        <a:extLst>
                          <a:ext uri="{FF2B5EF4-FFF2-40B4-BE49-F238E27FC236}">
                            <a16:creationId xmlns:a16="http://schemas.microsoft.com/office/drawing/2014/main" id="{83FC23C1-A7EE-5344-9477-655863F61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3507" y="3285793"/>
                        <a:ext cx="2472699" cy="841541"/>
                      </a:xfrm>
                      <a:prstGeom prst="rect">
                        <a:avLst/>
                      </a:prstGeom>
                      <a:noFill/>
                      <a:ln>
                        <a:noFill/>
                      </a:ln>
                    </p:spPr>
                  </p:pic>
                </p:oleObj>
              </mc:Fallback>
            </mc:AlternateContent>
          </a:graphicData>
        </a:graphic>
      </p:graphicFrame>
      <p:graphicFrame>
        <p:nvGraphicFramePr>
          <p:cNvPr id="6" name="Object 1">
            <a:extLst>
              <a:ext uri="{FF2B5EF4-FFF2-40B4-BE49-F238E27FC236}">
                <a16:creationId xmlns:a16="http://schemas.microsoft.com/office/drawing/2014/main" id="{D224CD6A-8B10-DA4D-9A11-774BC4723785}"/>
              </a:ext>
            </a:extLst>
          </p:cNvPr>
          <p:cNvGraphicFramePr>
            <a:graphicFrameLocks noChangeAspect="1"/>
          </p:cNvGraphicFramePr>
          <p:nvPr>
            <p:extLst>
              <p:ext uri="{D42A27DB-BD31-4B8C-83A1-F6EECF244321}">
                <p14:modId xmlns:p14="http://schemas.microsoft.com/office/powerpoint/2010/main" val="1406873442"/>
              </p:ext>
            </p:extLst>
          </p:nvPr>
        </p:nvGraphicFramePr>
        <p:xfrm>
          <a:off x="3946768" y="4806683"/>
          <a:ext cx="2343195" cy="735120"/>
        </p:xfrm>
        <a:graphic>
          <a:graphicData uri="http://schemas.openxmlformats.org/presentationml/2006/ole">
            <mc:AlternateContent xmlns:mc="http://schemas.openxmlformats.org/markup-compatibility/2006">
              <mc:Choice xmlns:v="urn:schemas-microsoft-com:vml" Requires="v">
                <p:oleObj name="Equation" r:id="rId7" imgW="33642300" imgH="10528300" progId="Equation.DSMT4">
                  <p:embed/>
                </p:oleObj>
              </mc:Choice>
              <mc:Fallback>
                <p:oleObj name="Equation" r:id="rId7" imgW="33642300" imgH="10528300" progId="Equation.DSMT4">
                  <p:embed/>
                  <p:pic>
                    <p:nvPicPr>
                      <p:cNvPr id="19464" name="Object 1">
                        <a:extLst>
                          <a:ext uri="{FF2B5EF4-FFF2-40B4-BE49-F238E27FC236}">
                            <a16:creationId xmlns:a16="http://schemas.microsoft.com/office/drawing/2014/main" id="{1EBCC52F-7693-3247-8FE0-551FF7D4CD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6768" y="4806683"/>
                        <a:ext cx="2343195" cy="735120"/>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EC75BC83-B275-7A43-B9AA-32ADAD99C115}"/>
              </a:ext>
            </a:extLst>
          </p:cNvPr>
          <p:cNvGraphicFramePr>
            <a:graphicFrameLocks noChangeAspect="1"/>
          </p:cNvGraphicFramePr>
          <p:nvPr>
            <p:extLst>
              <p:ext uri="{D42A27DB-BD31-4B8C-83A1-F6EECF244321}">
                <p14:modId xmlns:p14="http://schemas.microsoft.com/office/powerpoint/2010/main" val="4252547499"/>
              </p:ext>
            </p:extLst>
          </p:nvPr>
        </p:nvGraphicFramePr>
        <p:xfrm>
          <a:off x="9755287" y="2835892"/>
          <a:ext cx="817462" cy="2495502"/>
        </p:xfrm>
        <a:graphic>
          <a:graphicData uri="http://schemas.openxmlformats.org/presentationml/2006/ole">
            <mc:AlternateContent xmlns:mc="http://schemas.openxmlformats.org/markup-compatibility/2006">
              <mc:Choice xmlns:v="urn:schemas-microsoft-com:vml" Requires="v">
                <p:oleObj name="Equation" r:id="rId9" imgW="14046200" imgH="42710100" progId="Equation.DSMT4">
                  <p:embed/>
                </p:oleObj>
              </mc:Choice>
              <mc:Fallback>
                <p:oleObj name="Equation" r:id="rId9" imgW="14046200" imgH="42710100" progId="Equation.DSMT4">
                  <p:embed/>
                  <p:pic>
                    <p:nvPicPr>
                      <p:cNvPr id="15" name="Object 1">
                        <a:extLst>
                          <a:ext uri="{FF2B5EF4-FFF2-40B4-BE49-F238E27FC236}">
                            <a16:creationId xmlns:a16="http://schemas.microsoft.com/office/drawing/2014/main" id="{ABEB1BF2-D936-4348-BE7B-AC97E86E8F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5287" y="2835892"/>
                        <a:ext cx="817462" cy="2495502"/>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CDEFC6B7-D195-7C44-91B5-423F0BCD02E2}"/>
              </a:ext>
            </a:extLst>
          </p:cNvPr>
          <p:cNvSpPr txBox="1"/>
          <p:nvPr/>
        </p:nvSpPr>
        <p:spPr>
          <a:xfrm>
            <a:off x="319141" y="5966326"/>
            <a:ext cx="11131381" cy="646331"/>
          </a:xfrm>
          <a:prstGeom prst="rect">
            <a:avLst/>
          </a:prstGeom>
          <a:noFill/>
        </p:spPr>
        <p:txBody>
          <a:bodyPr wrap="none" rtlCol="0">
            <a:spAutoFit/>
          </a:bodyPr>
          <a:lstStyle/>
          <a:p>
            <a:pPr algn="ctr"/>
            <a:r>
              <a:rPr lang="en-US" sz="1800" i="1" dirty="0">
                <a:latin typeface="Calibri" panose="020F0502020204030204" pitchFamily="34" charset="0"/>
                <a:cs typeface="Calibri" panose="020F0502020204030204" pitchFamily="34" charset="0"/>
              </a:rPr>
              <a:t>Wikipedia: an orthonormal basis for an inner product space V with finite dimension is a basis for V whose vectors are</a:t>
            </a:r>
          </a:p>
          <a:p>
            <a:pPr algn="ctr"/>
            <a:r>
              <a:rPr lang="en-US" sz="1800" i="1" dirty="0">
                <a:latin typeface="Calibri" panose="020F0502020204030204" pitchFamily="34" charset="0"/>
                <a:cs typeface="Calibri" panose="020F0502020204030204" pitchFamily="34" charset="0"/>
              </a:rPr>
              <a:t> orthonormal, that is, they are all unit vectors and orthogonal to each other.</a:t>
            </a:r>
          </a:p>
        </p:txBody>
      </p:sp>
      <p:sp>
        <p:nvSpPr>
          <p:cNvPr id="3" name="TextBox 2">
            <a:extLst>
              <a:ext uri="{FF2B5EF4-FFF2-40B4-BE49-F238E27FC236}">
                <a16:creationId xmlns:a16="http://schemas.microsoft.com/office/drawing/2014/main" id="{6E8B67B6-2D51-AB47-9B12-22DB003FF9C0}"/>
              </a:ext>
            </a:extLst>
          </p:cNvPr>
          <p:cNvSpPr txBox="1"/>
          <p:nvPr/>
        </p:nvSpPr>
        <p:spPr>
          <a:xfrm>
            <a:off x="800734" y="4151747"/>
            <a:ext cx="2020105" cy="400110"/>
          </a:xfrm>
          <a:prstGeom prst="rect">
            <a:avLst/>
          </a:prstGeom>
          <a:noFill/>
        </p:spPr>
        <p:txBody>
          <a:bodyPr wrap="none" rtlCol="0">
            <a:spAutoFit/>
          </a:bodyPr>
          <a:lstStyle/>
          <a:p>
            <a:r>
              <a:rPr lang="en-US" sz="2000" i="1" dirty="0">
                <a:solidFill>
                  <a:srgbClr val="E46102"/>
                </a:solidFill>
              </a:rPr>
              <a:t>v : basis vectors</a:t>
            </a:r>
          </a:p>
        </p:txBody>
      </p:sp>
    </p:spTree>
    <p:extLst>
      <p:ext uri="{BB962C8B-B14F-4D97-AF65-F5344CB8AC3E}">
        <p14:creationId xmlns:p14="http://schemas.microsoft.com/office/powerpoint/2010/main" val="213997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4" t="8472" r="54698" b="6573"/>
          <a:stretch/>
        </p:blipFill>
        <p:spPr bwMode="auto">
          <a:xfrm>
            <a:off x="7684168" y="1447355"/>
            <a:ext cx="2703562" cy="2554545"/>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68" t="45162" r="5000" b="22261"/>
          <a:stretch/>
        </p:blipFill>
        <p:spPr bwMode="auto">
          <a:xfrm>
            <a:off x="6480445" y="4254809"/>
            <a:ext cx="5246708" cy="1298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ADEFEB-9487-0440-8622-F2C52461867E}"/>
              </a:ext>
            </a:extLst>
          </p:cNvPr>
          <p:cNvSpPr txBox="1"/>
          <p:nvPr/>
        </p:nvSpPr>
        <p:spPr>
          <a:xfrm>
            <a:off x="850232" y="2724628"/>
            <a:ext cx="5903494" cy="255454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We will project the points to the green line or the violet line? Which one is the best choice?</a:t>
            </a:r>
          </a:p>
          <a:p>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77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sp>
        <p:nvSpPr>
          <p:cNvPr id="7" name="TextBox 6">
            <a:extLst>
              <a:ext uri="{FF2B5EF4-FFF2-40B4-BE49-F238E27FC236}">
                <a16:creationId xmlns:a16="http://schemas.microsoft.com/office/drawing/2014/main" id="{1832F540-A8C3-AA4B-8F29-16BB6838238E}"/>
              </a:ext>
            </a:extLst>
          </p:cNvPr>
          <p:cNvSpPr txBox="1"/>
          <p:nvPr/>
        </p:nvSpPr>
        <p:spPr>
          <a:xfrm>
            <a:off x="481263" y="1447355"/>
            <a:ext cx="8528266" cy="4924425"/>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Intuitively, the green line is better with more separated points. But how can we choose it "mathematically" (precisely)? We need to know about:</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3"/>
              </a:rPr>
              <a:t>Mean</a:t>
            </a:r>
            <a:r>
              <a:rPr lang="en-US" sz="2600" dirty="0">
                <a:latin typeface="Calibri" panose="020F0502020204030204" pitchFamily="34" charset="0"/>
                <a:cs typeface="Calibri" panose="020F0502020204030204" pitchFamily="34" charset="0"/>
              </a:rPr>
              <a:t>: finds the most balanced point in the data.</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Variance</a:t>
            </a:r>
            <a:r>
              <a:rPr lang="en-US" sz="2600" dirty="0">
                <a:latin typeface="Calibri" panose="020F0502020204030204" pitchFamily="34" charset="0"/>
                <a:cs typeface="Calibri" panose="020F0502020204030204" pitchFamily="34" charset="0"/>
              </a:rPr>
              <a:t>: measures the spread of data from the mean. However, variance is not enough. There are many different ways in that we get the same variance (see next slide).</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Covariance</a:t>
            </a:r>
            <a:r>
              <a:rPr lang="en-US" sz="2600" dirty="0">
                <a:latin typeface="Calibri" panose="020F0502020204030204" pitchFamily="34" charset="0"/>
                <a:cs typeface="Calibri" panose="020F0502020204030204" pitchFamily="34" charset="0"/>
              </a:rPr>
              <a:t>: indicates the direction in that data are spreading.</a:t>
            </a:r>
          </a:p>
          <a:p>
            <a:pPr marL="1066785" lvl="1" indent="-457200">
              <a:buFont typeface="Arial" panose="020B0604020202020204" pitchFamily="34" charset="0"/>
              <a:buChar char="•"/>
            </a:pPr>
            <a:r>
              <a:rPr lang="en-US" sz="2000" i="0" dirty="0">
                <a:effectLst/>
              </a:rPr>
              <a:t>It is the mean value of the product of the deviations of two variates from their respective means.</a:t>
            </a:r>
          </a:p>
          <a:p>
            <a:pPr marL="1066785" lvl="1" indent="-457200">
              <a:buFont typeface="Arial" panose="020B0604020202020204" pitchFamily="34" charset="0"/>
              <a:buChar char="•"/>
            </a:pPr>
            <a:r>
              <a:rPr lang="en-US" sz="2000" b="0" i="0" dirty="0">
                <a:effectLst/>
              </a:rPr>
              <a:t>It is </a:t>
            </a:r>
            <a:r>
              <a:rPr lang="en-US" sz="2000" b="1" i="0" dirty="0">
                <a:effectLst/>
              </a:rPr>
              <a:t>an indicator of the extent to which 2 random variables are dependent on each other</a:t>
            </a:r>
            <a:r>
              <a:rPr lang="en-US" sz="2000" b="0" i="0" dirty="0">
                <a:effectLst/>
              </a:rPr>
              <a:t>. </a:t>
            </a:r>
            <a:endParaRPr lang="en-US" sz="2600" dirty="0">
              <a:cs typeface="Calibri" panose="020F0502020204030204" pitchFamily="34" charset="0"/>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4" t="8472" r="54698" b="6573"/>
          <a:stretch/>
        </p:blipFill>
        <p:spPr bwMode="auto">
          <a:xfrm>
            <a:off x="9304420" y="1503948"/>
            <a:ext cx="2037348" cy="1925052"/>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368" t="45162" r="5000" b="22261"/>
          <a:stretch/>
        </p:blipFill>
        <p:spPr bwMode="auto">
          <a:xfrm>
            <a:off x="8686800" y="4001901"/>
            <a:ext cx="3367708" cy="83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5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5257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Dimensionality Reduction</a:t>
            </a:r>
          </a:p>
        </p:txBody>
      </p:sp>
    </p:spTree>
    <p:extLst>
      <p:ext uri="{BB962C8B-B14F-4D97-AF65-F5344CB8AC3E}">
        <p14:creationId xmlns:p14="http://schemas.microsoft.com/office/powerpoint/2010/main" val="416059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Why covariance is needed?</a:t>
            </a:r>
            <a:endParaRPr sz="4000" b="1" dirty="0">
              <a:solidFill>
                <a:srgbClr val="E46102"/>
              </a:solidFill>
            </a:endParaRPr>
          </a:p>
        </p:txBody>
      </p:sp>
      <p:pic>
        <p:nvPicPr>
          <p:cNvPr id="70658" name="Picture 2" descr="Different data but the same mean and variance.">
            <a:extLst>
              <a:ext uri="{FF2B5EF4-FFF2-40B4-BE49-F238E27FC236}">
                <a16:creationId xmlns:a16="http://schemas.microsoft.com/office/drawing/2014/main" id="{D01C4C7F-366F-D648-A48E-E76737B9E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00130"/>
            <a:ext cx="8359460" cy="4239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71BADF-D5BC-D744-A700-19BBC0F0990A}"/>
              </a:ext>
            </a:extLst>
          </p:cNvPr>
          <p:cNvSpPr txBox="1"/>
          <p:nvPr/>
        </p:nvSpPr>
        <p:spPr>
          <a:xfrm>
            <a:off x="1844842" y="6247992"/>
            <a:ext cx="8936214" cy="400110"/>
          </a:xfrm>
          <a:prstGeom prst="rect">
            <a:avLst/>
          </a:prstGeom>
          <a:noFill/>
        </p:spPr>
        <p:txBody>
          <a:bodyPr wrap="square" rtlCol="0">
            <a:spAutoFit/>
          </a:bodyPr>
          <a:lstStyle/>
          <a:p>
            <a:r>
              <a:rPr lang="en-US" sz="2000" dirty="0">
                <a:solidFill>
                  <a:srgbClr val="E46102"/>
                </a:solidFill>
                <a:latin typeface="Calibri" panose="020F0502020204030204" pitchFamily="34" charset="0"/>
                <a:cs typeface="Calibri" panose="020F0502020204030204" pitchFamily="34" charset="0"/>
              </a:rPr>
              <a:t>Different data but the same mean and variance. That's why we need covariance!</a:t>
            </a:r>
          </a:p>
        </p:txBody>
      </p:sp>
      <p:pic>
        <p:nvPicPr>
          <p:cNvPr id="68610" name="Picture 2">
            <a:extLst>
              <a:ext uri="{FF2B5EF4-FFF2-40B4-BE49-F238E27FC236}">
                <a16:creationId xmlns:a16="http://schemas.microsoft.com/office/drawing/2014/main" id="{A2E6ECA3-8415-B87B-B5B2-9BE9291AD1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704" t="35842" r="12757" b="40968"/>
          <a:stretch/>
        </p:blipFill>
        <p:spPr bwMode="auto">
          <a:xfrm>
            <a:off x="5296222" y="5752484"/>
            <a:ext cx="2033453" cy="40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395183" y="1251829"/>
            <a:ext cx="10307161" cy="4957385"/>
          </a:xfrm>
          <a:prstGeom prst="rect">
            <a:avLst/>
          </a:prstGeom>
          <a:noFill/>
          <a:ln>
            <a:noFill/>
          </a:ln>
        </p:spPr>
        <p:txBody>
          <a:bodyPr spcFirstLastPara="1" wrap="square" lIns="121900" tIns="121900" rIns="121900" bIns="121900" anchor="t" anchorCtr="0">
            <a:noAutofit/>
          </a:bodyPr>
          <a:lstStyle/>
          <a:p>
            <a:pPr>
              <a:defRPr/>
            </a:pPr>
            <a:endParaRPr lang="en-US" dirty="0"/>
          </a:p>
          <a:p>
            <a:pPr marL="342900" indent="-342900">
              <a:buFont typeface="Arial" panose="020B0604020202020204" pitchFamily="34" charset="0"/>
              <a:buChar char="•"/>
              <a:defRPr/>
            </a:pPr>
            <a:r>
              <a:rPr lang="en-US" dirty="0"/>
              <a:t>PCA seeks to approximate x in a subspace of R</a:t>
            </a:r>
            <a:r>
              <a:rPr lang="en-US" baseline="30000" dirty="0"/>
              <a:t>N</a:t>
            </a:r>
            <a:r>
              <a:rPr lang="en-US" dirty="0"/>
              <a:t> using a new set of K&lt;&lt;N basis vectors </a:t>
            </a:r>
            <a:r>
              <a:rPr lang="en-US" altLang="en-US" dirty="0"/>
              <a:t>&lt;u</a:t>
            </a:r>
            <a:r>
              <a:rPr lang="en-US" altLang="en-US" baseline="-25000" dirty="0"/>
              <a:t>1</a:t>
            </a:r>
            <a:r>
              <a:rPr lang="en-US" altLang="en-US" dirty="0"/>
              <a:t>, u</a:t>
            </a:r>
            <a:r>
              <a:rPr lang="en-US" altLang="en-US" baseline="-25000" dirty="0"/>
              <a:t>2</a:t>
            </a:r>
            <a:r>
              <a:rPr lang="en-US" altLang="en-US" dirty="0"/>
              <a:t>, …,</a:t>
            </a:r>
            <a:r>
              <a:rPr lang="en-US" altLang="en-US" dirty="0" err="1"/>
              <a:t>u</a:t>
            </a:r>
            <a:r>
              <a:rPr lang="en-US" altLang="en-US" baseline="-25000" dirty="0" err="1"/>
              <a:t>K</a:t>
            </a:r>
            <a:r>
              <a:rPr lang="en-US" altLang="en-US" dirty="0"/>
              <a:t>&gt; in R</a:t>
            </a:r>
            <a:r>
              <a:rPr lang="en-US" altLang="en-US" baseline="30000" dirty="0"/>
              <a:t>N</a:t>
            </a:r>
            <a:r>
              <a:rPr lang="en-US" altLang="en-US" dirty="0"/>
              <a:t>:</a:t>
            </a: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a:defRPr/>
            </a:pPr>
            <a:r>
              <a:rPr lang="en-US" dirty="0">
                <a:latin typeface="Calibri" panose="020F0502020204030204" pitchFamily="34" charset="0"/>
              </a:rPr>
              <a:t>	</a:t>
            </a:r>
          </a:p>
          <a:p>
            <a:pPr>
              <a:defRPr/>
            </a:pPr>
            <a:r>
              <a:rPr lang="en-US" sz="2000" dirty="0">
                <a:latin typeface="Calibri" panose="020F0502020204030204" pitchFamily="34" charset="0"/>
              </a:rPr>
              <a:t>			</a:t>
            </a:r>
          </a:p>
          <a:p>
            <a:pPr>
              <a:defRPr/>
            </a:pPr>
            <a:endParaRPr lang="en-US" sz="2000" dirty="0">
              <a:latin typeface="Calibri" panose="020F0502020204030204" pitchFamily="34" charset="0"/>
            </a:endParaRPr>
          </a:p>
          <a:p>
            <a:pPr>
              <a:defRPr/>
            </a:pPr>
            <a:r>
              <a:rPr lang="en-US" sz="2000" dirty="0">
                <a:latin typeface="Calibri" panose="020F0502020204030204" pitchFamily="34" charset="0"/>
              </a:rPr>
              <a:t>			</a:t>
            </a:r>
          </a:p>
          <a:p>
            <a:pPr>
              <a:defRPr/>
            </a:pPr>
            <a:r>
              <a:rPr lang="en-US" sz="2000" dirty="0">
                <a:latin typeface="Calibri" panose="020F0502020204030204" pitchFamily="34" charset="0"/>
              </a:rPr>
              <a:t>			</a:t>
            </a:r>
            <a:r>
              <a:rPr lang="en-US" dirty="0">
                <a:latin typeface="Calibri" panose="020F0502020204030204" pitchFamily="34" charset="0"/>
              </a:rPr>
              <a:t>such that                  is minimized!</a:t>
            </a:r>
          </a:p>
          <a:p>
            <a:pPr>
              <a:defRPr/>
            </a:pPr>
            <a:r>
              <a:rPr lang="en-US" dirty="0">
                <a:latin typeface="Calibri" panose="020F0502020204030204" pitchFamily="34" charset="0"/>
              </a:rPr>
              <a:t>                                     </a:t>
            </a:r>
            <a:r>
              <a:rPr lang="en-US" sz="2000" dirty="0">
                <a:latin typeface="Calibri" panose="020F0502020204030204" pitchFamily="34" charset="0"/>
              </a:rPr>
              <a:t>(i.e., </a:t>
            </a:r>
            <a:r>
              <a:rPr lang="en-US" sz="2000" b="1" dirty="0">
                <a:latin typeface="Calibri" panose="020F0502020204030204" pitchFamily="34" charset="0"/>
              </a:rPr>
              <a:t>minimize information loss</a:t>
            </a:r>
            <a:r>
              <a:rPr lang="en-US" sz="2000" dirty="0">
                <a:latin typeface="Calibri" panose="020F0502020204030204" pitchFamily="34" charset="0"/>
              </a:rPr>
              <a:t>)</a:t>
            </a:r>
          </a:p>
        </p:txBody>
      </p:sp>
      <p:graphicFrame>
        <p:nvGraphicFramePr>
          <p:cNvPr id="7" name="Object 1">
            <a:extLst>
              <a:ext uri="{FF2B5EF4-FFF2-40B4-BE49-F238E27FC236}">
                <a16:creationId xmlns:a16="http://schemas.microsoft.com/office/drawing/2014/main" id="{3BDC6558-A3B4-6148-8287-71DA4E7D649D}"/>
              </a:ext>
            </a:extLst>
          </p:cNvPr>
          <p:cNvGraphicFramePr>
            <a:graphicFrameLocks noChangeAspect="1"/>
          </p:cNvGraphicFramePr>
          <p:nvPr>
            <p:extLst>
              <p:ext uri="{D42A27DB-BD31-4B8C-83A1-F6EECF244321}">
                <p14:modId xmlns:p14="http://schemas.microsoft.com/office/powerpoint/2010/main" val="333966507"/>
              </p:ext>
            </p:extLst>
          </p:nvPr>
        </p:nvGraphicFramePr>
        <p:xfrm>
          <a:off x="795751" y="2726460"/>
          <a:ext cx="4930943" cy="986558"/>
        </p:xfrm>
        <a:graphic>
          <a:graphicData uri="http://schemas.openxmlformats.org/presentationml/2006/ole">
            <mc:AlternateContent xmlns:mc="http://schemas.openxmlformats.org/markup-compatibility/2006">
              <mc:Choice xmlns:v="urn:schemas-microsoft-com:vml" Requires="v">
                <p:oleObj name="Equation" r:id="rId3" imgW="49733200" imgH="9944100" progId="Equation.DSMT4">
                  <p:embed/>
                </p:oleObj>
              </mc:Choice>
              <mc:Fallback>
                <p:oleObj name="Equation" r:id="rId3" imgW="49733200" imgH="9944100" progId="Equation.DSMT4">
                  <p:embed/>
                  <p:pic>
                    <p:nvPicPr>
                      <p:cNvPr id="7" name="Object 1">
                        <a:extLst>
                          <a:ext uri="{FF2B5EF4-FFF2-40B4-BE49-F238E27FC236}">
                            <a16:creationId xmlns:a16="http://schemas.microsoft.com/office/drawing/2014/main" id="{3BDC6558-A3B4-6148-8287-71DA4E7D6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751" y="2726460"/>
                        <a:ext cx="4930943" cy="986558"/>
                      </a:xfrm>
                      <a:prstGeom prst="rect">
                        <a:avLst/>
                      </a:prstGeom>
                      <a:noFill/>
                      <a:ln>
                        <a:noFill/>
                      </a:ln>
                    </p:spPr>
                  </p:pic>
                </p:oleObj>
              </mc:Fallback>
            </mc:AlternateContent>
          </a:graphicData>
        </a:graphic>
      </p:graphicFrame>
      <p:graphicFrame>
        <p:nvGraphicFramePr>
          <p:cNvPr id="8" name="Object 1">
            <a:extLst>
              <a:ext uri="{FF2B5EF4-FFF2-40B4-BE49-F238E27FC236}">
                <a16:creationId xmlns:a16="http://schemas.microsoft.com/office/drawing/2014/main" id="{94ED871C-C255-5543-9DF3-6F84247FEB6C}"/>
              </a:ext>
            </a:extLst>
          </p:cNvPr>
          <p:cNvGraphicFramePr>
            <a:graphicFrameLocks noChangeAspect="1"/>
          </p:cNvGraphicFramePr>
          <p:nvPr>
            <p:extLst>
              <p:ext uri="{D42A27DB-BD31-4B8C-83A1-F6EECF244321}">
                <p14:modId xmlns:p14="http://schemas.microsoft.com/office/powerpoint/2010/main" val="613910594"/>
              </p:ext>
            </p:extLst>
          </p:nvPr>
        </p:nvGraphicFramePr>
        <p:xfrm>
          <a:off x="8860462" y="3805395"/>
          <a:ext cx="935038" cy="2388287"/>
        </p:xfrm>
        <a:graphic>
          <a:graphicData uri="http://schemas.openxmlformats.org/presentationml/2006/ole">
            <mc:AlternateContent xmlns:mc="http://schemas.openxmlformats.org/markup-compatibility/2006">
              <mc:Choice xmlns:v="urn:schemas-microsoft-com:vml" Requires="v">
                <p:oleObj name="Equation" r:id="rId5" imgW="11696700" imgH="26911300" progId="Equation.DSMT4">
                  <p:embed/>
                </p:oleObj>
              </mc:Choice>
              <mc:Fallback>
                <p:oleObj name="Equation" r:id="rId5" imgW="11696700" imgH="26911300" progId="Equation.DSMT4">
                  <p:embed/>
                  <p:pic>
                    <p:nvPicPr>
                      <p:cNvPr id="8" name="Object 1">
                        <a:extLst>
                          <a:ext uri="{FF2B5EF4-FFF2-40B4-BE49-F238E27FC236}">
                            <a16:creationId xmlns:a16="http://schemas.microsoft.com/office/drawing/2014/main" id="{94ED871C-C255-5543-9DF3-6F84247FEB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0462" y="3805395"/>
                        <a:ext cx="935038" cy="2388287"/>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93323DF1-E501-7842-A7ED-E464FA9D2046}"/>
              </a:ext>
            </a:extLst>
          </p:cNvPr>
          <p:cNvGraphicFramePr>
            <a:graphicFrameLocks noChangeAspect="1"/>
          </p:cNvGraphicFramePr>
          <p:nvPr>
            <p:extLst>
              <p:ext uri="{D42A27DB-BD31-4B8C-83A1-F6EECF244321}">
                <p14:modId xmlns:p14="http://schemas.microsoft.com/office/powerpoint/2010/main" val="1563190981"/>
              </p:ext>
            </p:extLst>
          </p:nvPr>
        </p:nvGraphicFramePr>
        <p:xfrm>
          <a:off x="6658131" y="2726460"/>
          <a:ext cx="2762521" cy="852055"/>
        </p:xfrm>
        <a:graphic>
          <a:graphicData uri="http://schemas.openxmlformats.org/presentationml/2006/ole">
            <mc:AlternateContent xmlns:mc="http://schemas.openxmlformats.org/markup-compatibility/2006">
              <mc:Choice xmlns:v="urn:schemas-microsoft-com:vml" Requires="v">
                <p:oleObj name="Equation" r:id="rId7" imgW="34226500" imgH="10528300" progId="Equation.DSMT4">
                  <p:embed/>
                </p:oleObj>
              </mc:Choice>
              <mc:Fallback>
                <p:oleObj name="Equation" r:id="rId7" imgW="34226500" imgH="10528300" progId="Equation.DSMT4">
                  <p:embed/>
                  <p:pic>
                    <p:nvPicPr>
                      <p:cNvPr id="10" name="Object 1">
                        <a:extLst>
                          <a:ext uri="{FF2B5EF4-FFF2-40B4-BE49-F238E27FC236}">
                            <a16:creationId xmlns:a16="http://schemas.microsoft.com/office/drawing/2014/main" id="{93323DF1-E501-7842-A7ED-E464FA9D20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8131" y="2726460"/>
                        <a:ext cx="2762521" cy="852055"/>
                      </a:xfrm>
                      <a:prstGeom prst="rect">
                        <a:avLst/>
                      </a:prstGeom>
                      <a:noFill/>
                      <a:ln>
                        <a:noFill/>
                      </a:ln>
                    </p:spPr>
                  </p:pic>
                </p:oleObj>
              </mc:Fallback>
            </mc:AlternateContent>
          </a:graphicData>
        </a:graphic>
      </p:graphicFrame>
      <p:graphicFrame>
        <p:nvGraphicFramePr>
          <p:cNvPr id="11" name="Object 1">
            <a:extLst>
              <a:ext uri="{FF2B5EF4-FFF2-40B4-BE49-F238E27FC236}">
                <a16:creationId xmlns:a16="http://schemas.microsoft.com/office/drawing/2014/main" id="{3D9259DB-9FA6-1244-BE76-4778EBC193F2}"/>
              </a:ext>
            </a:extLst>
          </p:cNvPr>
          <p:cNvGraphicFramePr>
            <a:graphicFrameLocks noChangeAspect="1"/>
          </p:cNvGraphicFramePr>
          <p:nvPr>
            <p:extLst>
              <p:ext uri="{D42A27DB-BD31-4B8C-83A1-F6EECF244321}">
                <p14:modId xmlns:p14="http://schemas.microsoft.com/office/powerpoint/2010/main" val="3830773"/>
              </p:ext>
            </p:extLst>
          </p:nvPr>
        </p:nvGraphicFramePr>
        <p:xfrm>
          <a:off x="3723733" y="4455118"/>
          <a:ext cx="935038" cy="384175"/>
        </p:xfrm>
        <a:graphic>
          <a:graphicData uri="http://schemas.openxmlformats.org/presentationml/2006/ole">
            <mc:AlternateContent xmlns:mc="http://schemas.openxmlformats.org/markup-compatibility/2006">
              <mc:Choice xmlns:v="urn:schemas-microsoft-com:vml" Requires="v">
                <p:oleObj name="Equation" r:id="rId9" imgW="11404600" imgH="4686300" progId="Equation.DSMT4">
                  <p:embed/>
                </p:oleObj>
              </mc:Choice>
              <mc:Fallback>
                <p:oleObj name="Equation" r:id="rId9" imgW="11404600" imgH="4686300" progId="Equation.DSMT4">
                  <p:embed/>
                  <p:pic>
                    <p:nvPicPr>
                      <p:cNvPr id="11" name="Object 1">
                        <a:extLst>
                          <a:ext uri="{FF2B5EF4-FFF2-40B4-BE49-F238E27FC236}">
                            <a16:creationId xmlns:a16="http://schemas.microsoft.com/office/drawing/2014/main" id="{3D9259DB-9FA6-1244-BE76-4778EBC193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3733" y="4455118"/>
                        <a:ext cx="935038" cy="384175"/>
                      </a:xfrm>
                      <a:prstGeom prst="rect">
                        <a:avLst/>
                      </a:prstGeom>
                      <a:noFill/>
                      <a:ln>
                        <a:noFill/>
                      </a:ln>
                    </p:spPr>
                  </p:pic>
                </p:oleObj>
              </mc:Fallback>
            </mc:AlternateContent>
          </a:graphicData>
        </a:graphic>
      </p:graphicFrame>
      <p:sp>
        <p:nvSpPr>
          <p:cNvPr id="12" name="TextBox 11">
            <a:extLst>
              <a:ext uri="{FF2B5EF4-FFF2-40B4-BE49-F238E27FC236}">
                <a16:creationId xmlns:a16="http://schemas.microsoft.com/office/drawing/2014/main" id="{AAB52D55-BB2D-D141-80A7-03686FB00124}"/>
              </a:ext>
            </a:extLst>
          </p:cNvPr>
          <p:cNvSpPr txBox="1"/>
          <p:nvPr/>
        </p:nvSpPr>
        <p:spPr>
          <a:xfrm>
            <a:off x="3567913" y="4083309"/>
            <a:ext cx="1963999" cy="400110"/>
          </a:xfrm>
          <a:prstGeom prst="rect">
            <a:avLst/>
          </a:prstGeom>
          <a:noFill/>
        </p:spPr>
        <p:txBody>
          <a:bodyPr wrap="none">
            <a:spAutoFit/>
          </a:bodyPr>
          <a:lstStyle/>
          <a:p>
            <a:pPr>
              <a:defRPr/>
            </a:pPr>
            <a:r>
              <a:rPr lang="en-US" sz="2000" b="0" dirty="0">
                <a:solidFill>
                  <a:srgbClr val="E56618"/>
                </a:solidFill>
                <a:latin typeface="+mn-lt"/>
              </a:rPr>
              <a:t>(reconstruction)</a:t>
            </a:r>
          </a:p>
        </p:txBody>
      </p:sp>
      <p:graphicFrame>
        <p:nvGraphicFramePr>
          <p:cNvPr id="13" name="Object 1">
            <a:extLst>
              <a:ext uri="{FF2B5EF4-FFF2-40B4-BE49-F238E27FC236}">
                <a16:creationId xmlns:a16="http://schemas.microsoft.com/office/drawing/2014/main" id="{1C729AA0-7330-1D42-8527-692CCB2E41AF}"/>
              </a:ext>
            </a:extLst>
          </p:cNvPr>
          <p:cNvGraphicFramePr>
            <a:graphicFrameLocks noChangeAspect="1"/>
          </p:cNvGraphicFramePr>
          <p:nvPr>
            <p:extLst>
              <p:ext uri="{D42A27DB-BD31-4B8C-83A1-F6EECF244321}">
                <p14:modId xmlns:p14="http://schemas.microsoft.com/office/powerpoint/2010/main" val="2156690542"/>
              </p:ext>
            </p:extLst>
          </p:nvPr>
        </p:nvGraphicFramePr>
        <p:xfrm>
          <a:off x="7146081" y="3675233"/>
          <a:ext cx="1068437" cy="2755826"/>
        </p:xfrm>
        <a:graphic>
          <a:graphicData uri="http://schemas.openxmlformats.org/presentationml/2006/ole">
            <mc:AlternateContent xmlns:mc="http://schemas.openxmlformats.org/markup-compatibility/2006">
              <mc:Choice xmlns:v="urn:schemas-microsoft-com:vml" Requires="v">
                <p:oleObj name="Equation" r:id="rId11" imgW="14046200" imgH="42710100" progId="Equation.DSMT4">
                  <p:embed/>
                </p:oleObj>
              </mc:Choice>
              <mc:Fallback>
                <p:oleObj name="Equation" r:id="rId11" imgW="14046200" imgH="42710100" progId="Equation.DSMT4">
                  <p:embed/>
                  <p:pic>
                    <p:nvPicPr>
                      <p:cNvPr id="9" name="Object 1">
                        <a:extLst>
                          <a:ext uri="{FF2B5EF4-FFF2-40B4-BE49-F238E27FC236}">
                            <a16:creationId xmlns:a16="http://schemas.microsoft.com/office/drawing/2014/main" id="{EC75BC83-B275-7A43-B9AA-32ADAD99C1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6081" y="3675233"/>
                        <a:ext cx="1068437" cy="2755826"/>
                      </a:xfrm>
                      <a:prstGeom prst="rect">
                        <a:avLst/>
                      </a:prstGeom>
                      <a:noFill/>
                      <a:ln>
                        <a:noFill/>
                      </a:ln>
                    </p:spPr>
                  </p:pic>
                </p:oleObj>
              </mc:Fallback>
            </mc:AlternateContent>
          </a:graphicData>
        </a:graphic>
      </p:graphicFrame>
      <p:cxnSp>
        <p:nvCxnSpPr>
          <p:cNvPr id="3" name="Straight Arrow Connector 2">
            <a:extLst>
              <a:ext uri="{FF2B5EF4-FFF2-40B4-BE49-F238E27FC236}">
                <a16:creationId xmlns:a16="http://schemas.microsoft.com/office/drawing/2014/main" id="{C6723185-8DC6-7644-8DDD-3CB0EA5C2ECE}"/>
              </a:ext>
            </a:extLst>
          </p:cNvPr>
          <p:cNvCxnSpPr/>
          <p:nvPr/>
        </p:nvCxnSpPr>
        <p:spPr>
          <a:xfrm>
            <a:off x="8214518" y="5005137"/>
            <a:ext cx="512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27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3" name="Rectangle 6">
            <a:extLst>
              <a:ext uri="{FF2B5EF4-FFF2-40B4-BE49-F238E27FC236}">
                <a16:creationId xmlns:a16="http://schemas.microsoft.com/office/drawing/2014/main" id="{36621683-5B6D-C346-A8FE-9FAABEF3E11E}"/>
              </a:ext>
            </a:extLst>
          </p:cNvPr>
          <p:cNvSpPr>
            <a:spLocks noChangeArrowheads="1"/>
          </p:cNvSpPr>
          <p:nvPr/>
        </p:nvSpPr>
        <p:spPr bwMode="auto">
          <a:xfrm>
            <a:off x="720744" y="2819400"/>
            <a:ext cx="1081331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0" indent="0" algn="ctr" eaLnBrk="1" hangingPunct="1">
              <a:buNone/>
            </a:pPr>
            <a:r>
              <a:rPr lang="en-US" altLang="en-US" sz="3200" b="0" dirty="0">
                <a:solidFill>
                  <a:schemeClr val="tx1"/>
                </a:solidFill>
              </a:rPr>
              <a:t>Finding </a:t>
            </a:r>
            <a:r>
              <a:rPr lang="en-US" altLang="en-US" sz="3200" b="0" i="1" dirty="0">
                <a:solidFill>
                  <a:schemeClr val="tx1"/>
                </a:solidFill>
              </a:rPr>
              <a:t>the “optimal”</a:t>
            </a:r>
            <a:r>
              <a:rPr lang="en-US" altLang="en-US" sz="3200" b="0" dirty="0">
                <a:solidFill>
                  <a:schemeClr val="tx1"/>
                </a:solidFill>
              </a:rPr>
              <a:t> set of basis vectors &lt;u</a:t>
            </a:r>
            <a:r>
              <a:rPr lang="en-US" altLang="en-US" sz="3200" b="0" baseline="-25000" dirty="0">
                <a:solidFill>
                  <a:schemeClr val="tx1"/>
                </a:solidFill>
              </a:rPr>
              <a:t>1</a:t>
            </a:r>
            <a:r>
              <a:rPr lang="en-US" altLang="en-US" sz="3200" b="0" dirty="0">
                <a:solidFill>
                  <a:schemeClr val="tx1"/>
                </a:solidFill>
              </a:rPr>
              <a:t>, u</a:t>
            </a:r>
            <a:r>
              <a:rPr lang="en-US" altLang="en-US" sz="3200" b="0" baseline="-25000" dirty="0">
                <a:solidFill>
                  <a:schemeClr val="tx1"/>
                </a:solidFill>
              </a:rPr>
              <a:t>2</a:t>
            </a:r>
            <a:r>
              <a:rPr lang="en-US" altLang="en-US" sz="3200" b="0" dirty="0">
                <a:solidFill>
                  <a:schemeClr val="tx1"/>
                </a:solidFill>
              </a:rPr>
              <a:t>, …,</a:t>
            </a:r>
            <a:r>
              <a:rPr lang="en-US" altLang="en-US" sz="3200" b="0" dirty="0" err="1">
                <a:solidFill>
                  <a:schemeClr val="tx1"/>
                </a:solidFill>
              </a:rPr>
              <a:t>u</a:t>
            </a:r>
            <a:r>
              <a:rPr lang="en-US" altLang="en-US" sz="3200" b="0" baseline="-25000" dirty="0" err="1">
                <a:solidFill>
                  <a:schemeClr val="tx1"/>
                </a:solidFill>
              </a:rPr>
              <a:t>K</a:t>
            </a:r>
            <a:r>
              <a:rPr lang="en-US" altLang="en-US" sz="3200" b="0" dirty="0">
                <a:solidFill>
                  <a:schemeClr val="tx1"/>
                </a:solidFill>
              </a:rPr>
              <a:t>&gt;</a:t>
            </a:r>
          </a:p>
          <a:p>
            <a:pPr marL="0" indent="0" algn="ctr" eaLnBrk="1" hangingPunct="1">
              <a:buNone/>
            </a:pPr>
            <a:endParaRPr lang="en-US" altLang="en-US" sz="3200" b="0" dirty="0">
              <a:solidFill>
                <a:schemeClr val="tx1"/>
              </a:solidFill>
            </a:endParaRPr>
          </a:p>
        </p:txBody>
      </p:sp>
    </p:spTree>
    <p:extLst>
      <p:ext uri="{BB962C8B-B14F-4D97-AF65-F5344CB8AC3E}">
        <p14:creationId xmlns:p14="http://schemas.microsoft.com/office/powerpoint/2010/main" val="14292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561263" y="1390550"/>
            <a:ext cx="11165516" cy="4893647"/>
          </a:xfrm>
          <a:prstGeom prst="rect">
            <a:avLst/>
          </a:prstGeom>
          <a:noFill/>
        </p:spPr>
        <p:txBody>
          <a:bodyPr wrap="square">
            <a:spAutoFit/>
          </a:bodyPr>
          <a:lstStyle/>
          <a:p>
            <a:pPr marL="457200" indent="-457200">
              <a:buFont typeface="+mj-lt"/>
              <a:buAutoNum type="arabicPeriod"/>
            </a:pPr>
            <a:r>
              <a:rPr lang="en-US" sz="2600" dirty="0">
                <a:latin typeface="Calibri" panose="020F0502020204030204" pitchFamily="34" charset="0"/>
                <a:cs typeface="Calibri" panose="020F0502020204030204" pitchFamily="34" charset="0"/>
              </a:rPr>
              <a:t>Subtract the mean to move to the original axes. From the original data (a lot of features x</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 x</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x</a:t>
            </a:r>
            <a:r>
              <a:rPr lang="en-US" sz="2600" baseline="-25000" dirty="0" err="1">
                <a:latin typeface="Calibri" panose="020F0502020204030204" pitchFamily="34" charset="0"/>
                <a:cs typeface="Calibri" panose="020F0502020204030204" pitchFamily="34" charset="0"/>
              </a:rPr>
              <a:t>N</a:t>
            </a:r>
            <a:r>
              <a:rPr lang="en-US" sz="2600" baseline="-250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construct a covariance matrix U.</a:t>
            </a:r>
          </a:p>
          <a:p>
            <a:pPr marL="1066785"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Find the eigenvalues  </a:t>
            </a:r>
            <a:r>
              <a:rPr lang="en-US" sz="2600" i="1" dirty="0">
                <a:latin typeface="Calibri" panose="020F0502020204030204" pitchFamily="34" charset="0"/>
                <a:cs typeface="Calibri" panose="020F0502020204030204" pitchFamily="34" charset="0"/>
              </a:rPr>
              <a:t>𝜆</a:t>
            </a:r>
            <a:r>
              <a:rPr lang="en-US" sz="2600" i="1" baseline="-25000" dirty="0">
                <a:latin typeface="Calibri" panose="020F0502020204030204" pitchFamily="34" charset="0"/>
                <a:cs typeface="Calibri" panose="020F0502020204030204" pitchFamily="34" charset="0"/>
              </a:rPr>
              <a:t>1</a:t>
            </a:r>
            <a:r>
              <a:rPr lang="el-GR" sz="2600" i="1" dirty="0">
                <a:latin typeface="Calibri" panose="020F0502020204030204" pitchFamily="34" charset="0"/>
                <a:cs typeface="Calibri" panose="020F0502020204030204" pitchFamily="34" charset="0"/>
              </a:rPr>
              <a:t>,λ</a:t>
            </a:r>
            <a:r>
              <a:rPr lang="el-GR" sz="2600" i="1" baseline="-25000" dirty="0">
                <a:latin typeface="Calibri" panose="020F0502020204030204" pitchFamily="34" charset="0"/>
                <a:cs typeface="Calibri" panose="020F0502020204030204" pitchFamily="34" charset="0"/>
              </a:rPr>
              <a:t>2</a:t>
            </a:r>
            <a:r>
              <a:rPr lang="el-GR" sz="2600" i="1" dirty="0">
                <a:latin typeface="Calibri" panose="020F0502020204030204" pitchFamily="34" charset="0"/>
                <a:cs typeface="Calibri" panose="020F0502020204030204" pitchFamily="34" charset="0"/>
              </a:rPr>
              <a:t>​</a:t>
            </a:r>
            <a:r>
              <a:rPr lang="el-GR"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and correspondent eigenvectors v</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​,v</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of that matrix (we call them </a:t>
            </a:r>
            <a:r>
              <a:rPr lang="en-US" sz="2600" dirty="0" err="1">
                <a:latin typeface="Calibri" panose="020F0502020204030204" pitchFamily="34" charset="0"/>
                <a:cs typeface="Calibri" panose="020F0502020204030204" pitchFamily="34" charset="0"/>
              </a:rPr>
              <a:t>eigenstuffs</a:t>
            </a:r>
            <a:r>
              <a:rPr lang="en-US" sz="2600" dirty="0">
                <a:latin typeface="Calibri" panose="020F0502020204030204" pitchFamily="34" charset="0"/>
                <a:cs typeface="Calibri" panose="020F0502020204030204" pitchFamily="34" charset="0"/>
              </a:rPr>
              <a:t>). Choose K &lt; N couples </a:t>
            </a:r>
            <a:r>
              <a:rPr lang="el-GR" sz="2600" dirty="0">
                <a:latin typeface="Calibri" panose="020F0502020204030204" pitchFamily="34" charset="0"/>
                <a:cs typeface="Calibri" panose="020F0502020204030204" pitchFamily="34" charset="0"/>
              </a:rPr>
              <a:t>λ </a:t>
            </a:r>
            <a:r>
              <a:rPr lang="en-US" sz="2600" dirty="0">
                <a:latin typeface="Calibri" panose="020F0502020204030204" pitchFamily="34" charset="0"/>
                <a:cs typeface="Calibri" panose="020F0502020204030204" pitchFamily="34" charset="0"/>
              </a:rPr>
              <a:t>and v (the highest eigenvalues) and we get a reduced matrix U</a:t>
            </a:r>
            <a:r>
              <a:rPr lang="en-US" sz="2600" baseline="-25000" dirty="0">
                <a:latin typeface="Calibri" panose="020F0502020204030204" pitchFamily="34" charset="0"/>
                <a:cs typeface="Calibri" panose="020F0502020204030204" pitchFamily="34" charset="0"/>
              </a:rPr>
              <a:t>K</a:t>
            </a:r>
            <a:r>
              <a:rPr lang="en-US" sz="2600" dirty="0">
                <a:latin typeface="Calibri" panose="020F0502020204030204" pitchFamily="34" charset="0"/>
                <a:cs typeface="Calibri" panose="020F0502020204030204" pitchFamily="34" charset="0"/>
              </a:rPr>
              <a:t>​.</a:t>
            </a:r>
          </a:p>
          <a:p>
            <a:pPr lvl="1"/>
            <a:endParaRPr lang="en-US" sz="2600" dirty="0">
              <a:latin typeface="Calibri" panose="020F0502020204030204" pitchFamily="34" charset="0"/>
              <a:cs typeface="Calibri" panose="020F0502020204030204" pitchFamily="34" charset="0"/>
            </a:endParaRPr>
          </a:p>
          <a:p>
            <a:pPr marL="457200" indent="-457200">
              <a:buFont typeface="+mj-lt"/>
              <a:buAutoNum type="arabicPeriod"/>
            </a:pPr>
            <a:r>
              <a:rPr lang="en-US" sz="2600" dirty="0">
                <a:latin typeface="Calibri" panose="020F0502020204030204" pitchFamily="34" charset="0"/>
                <a:cs typeface="Calibri" panose="020F0502020204030204" pitchFamily="34" charset="0"/>
              </a:rPr>
              <a:t>Choose the K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(i.e., corresponding  	to the K “largest” eigenvalues 𝜆</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a:t>
            </a:r>
            <a:r>
              <a:rPr lang="en-US" altLang="en-US"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refer to the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as principal components.</a:t>
            </a:r>
          </a:p>
          <a:p>
            <a:pPr eaLnBrk="1" hangingPunct="1">
              <a:defRPr/>
            </a:pPr>
            <a:endParaRPr lang="en-US" sz="2600" dirty="0">
              <a:latin typeface="Calibri" panose="020F0502020204030204" pitchFamily="34" charset="0"/>
              <a:cs typeface="Calibri" panose="020F0502020204030204" pitchFamily="34" charset="0"/>
            </a:endParaRPr>
          </a:p>
          <a:p>
            <a:pPr>
              <a:defRPr/>
            </a:pPr>
            <a:r>
              <a:rPr lang="en-US" sz="2600" dirty="0">
                <a:latin typeface="Calibri" panose="020F0502020204030204" pitchFamily="34" charset="0"/>
                <a:cs typeface="Calibri" panose="020F0502020204030204" pitchFamily="34" charset="0"/>
              </a:rPr>
              <a:t>3. Project original data point to the principal components.</a:t>
            </a:r>
          </a:p>
          <a:p>
            <a:pPr eaLnBrk="1" hangingPunct="1">
              <a:defRPr/>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34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pic>
        <p:nvPicPr>
          <p:cNvPr id="75778" name="Picture 2" descr="A big picture of the idea of PCA algorithm.">
            <a:extLst>
              <a:ext uri="{FF2B5EF4-FFF2-40B4-BE49-F238E27FC236}">
                <a16:creationId xmlns:a16="http://schemas.microsoft.com/office/drawing/2014/main" id="{A3A477FB-D7FD-FA41-858C-486AF803D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58" y="1319642"/>
            <a:ext cx="7636042" cy="42187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0D6266-60AD-3A4D-B97B-AE8CABD3C41D}"/>
              </a:ext>
            </a:extLst>
          </p:cNvPr>
          <p:cNvSpPr txBox="1"/>
          <p:nvPr/>
        </p:nvSpPr>
        <p:spPr>
          <a:xfrm>
            <a:off x="850232" y="5654297"/>
            <a:ext cx="10683831" cy="830997"/>
          </a:xfrm>
          <a:prstGeom prst="rect">
            <a:avLst/>
          </a:prstGeom>
          <a:noFill/>
        </p:spPr>
        <p:txBody>
          <a:bodyPr wrap="square">
            <a:spAutoFit/>
          </a:bodyPr>
          <a:lstStyle/>
          <a:p>
            <a:pPr algn="ctr"/>
            <a:r>
              <a:rPr lang="en-US" dirty="0">
                <a:effectLst/>
                <a:latin typeface="Calibri" panose="020F0502020204030204" pitchFamily="34" charset="0"/>
                <a:cs typeface="Calibri" panose="020F0502020204030204" pitchFamily="34" charset="0"/>
              </a:rPr>
              <a:t>A big picture of the idea of PCA algorithm. "</a:t>
            </a:r>
            <a:r>
              <a:rPr lang="en-US" dirty="0" err="1">
                <a:effectLst/>
                <a:latin typeface="Calibri" panose="020F0502020204030204" pitchFamily="34" charset="0"/>
                <a:cs typeface="Calibri" panose="020F0502020204030204" pitchFamily="34" charset="0"/>
              </a:rPr>
              <a:t>Eigenstuffs</a:t>
            </a:r>
            <a:r>
              <a:rPr lang="en-US" dirty="0">
                <a:effectLst/>
                <a:latin typeface="Calibri" panose="020F0502020204030204" pitchFamily="34" charset="0"/>
                <a:cs typeface="Calibri" panose="020F0502020204030204" pitchFamily="34" charset="0"/>
              </a:rPr>
              <a:t>" are eigenvalues and eigenvectors.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767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785698" y="1748681"/>
            <a:ext cx="10620603" cy="3600986"/>
          </a:xfrm>
          <a:prstGeom prst="rect">
            <a:avLst/>
          </a:prstGeom>
          <a:noFill/>
        </p:spPr>
        <p:txBody>
          <a:bodyPr wrap="square">
            <a:spAutoFit/>
          </a:bodyPr>
          <a:lstStyle/>
          <a:p>
            <a:pPr eaLnBrk="1" hangingPunct="1">
              <a:defRPr/>
            </a:pPr>
            <a:r>
              <a:rPr lang="en-US" sz="2200" b="0" dirty="0">
                <a:latin typeface="+mn-lt"/>
              </a:rPr>
              <a:t> (1) Find the eigenvectors u</a:t>
            </a:r>
            <a:r>
              <a:rPr lang="en-US" sz="2200" b="0" baseline="-25000" dirty="0">
                <a:latin typeface="+mn-lt"/>
              </a:rPr>
              <a:t>𝑖</a:t>
            </a:r>
            <a:r>
              <a:rPr lang="en-US" sz="2200" b="0" dirty="0">
                <a:latin typeface="+mn-lt"/>
              </a:rPr>
              <a:t> </a:t>
            </a:r>
            <a:r>
              <a:rPr lang="en-US" sz="2200" b="0" dirty="0">
                <a:latin typeface="Arial"/>
              </a:rPr>
              <a:t>of the covariance matrix of the (training) data </a:t>
            </a:r>
            <a:r>
              <a:rPr lang="el-GR" sz="2200" b="0" dirty="0">
                <a:latin typeface="Arial"/>
              </a:rPr>
              <a:t>Σ</a:t>
            </a:r>
            <a:r>
              <a:rPr lang="en-US" sz="2200" baseline="-25000" dirty="0">
                <a:latin typeface="Arial"/>
              </a:rPr>
              <a:t>x</a:t>
            </a:r>
            <a:endParaRPr lang="en-US" sz="2200" b="0" dirty="0">
              <a:latin typeface="Arial"/>
            </a:endParaRPr>
          </a:p>
          <a:p>
            <a:pPr eaLnBrk="1" hangingPunct="1">
              <a:defRPr/>
            </a:pPr>
            <a:r>
              <a:rPr lang="en-US" sz="2200" b="0" dirty="0">
                <a:latin typeface="Arial"/>
              </a:rPr>
              <a:t>                                              </a:t>
            </a:r>
            <a:r>
              <a:rPr lang="el-GR" sz="2200" b="0" dirty="0">
                <a:latin typeface="+mn-lt"/>
              </a:rPr>
              <a:t>Σ</a:t>
            </a:r>
            <a:r>
              <a:rPr lang="en-US" sz="2200" baseline="-25000" dirty="0">
                <a:latin typeface="+mn-lt"/>
              </a:rPr>
              <a:t>x</a:t>
            </a:r>
            <a:r>
              <a:rPr lang="en-US" sz="2200" b="0" dirty="0">
                <a:latin typeface="+mn-lt"/>
              </a:rPr>
              <a:t> u</a:t>
            </a:r>
            <a:r>
              <a:rPr lang="en-US" sz="2200" b="0" baseline="-25000" dirty="0">
                <a:latin typeface="+mn-lt"/>
              </a:rPr>
              <a:t>𝑖</a:t>
            </a:r>
            <a:r>
              <a:rPr lang="en-US" sz="2200" b="0" dirty="0">
                <a:latin typeface="+mn-lt"/>
              </a:rPr>
              <a:t>= 𝜆</a:t>
            </a:r>
            <a:r>
              <a:rPr lang="en-US" sz="2200" b="0" baseline="-25000" dirty="0">
                <a:latin typeface="+mn-lt"/>
              </a:rPr>
              <a:t>𝑖 </a:t>
            </a:r>
            <a:r>
              <a:rPr lang="en-US" sz="2200" b="0" dirty="0">
                <a:latin typeface="+mn-lt"/>
              </a:rPr>
              <a:t>u</a:t>
            </a:r>
            <a:r>
              <a:rPr lang="en-US" sz="2200" b="0" baseline="-25000" dirty="0">
                <a:latin typeface="+mn-lt"/>
              </a:rPr>
              <a:t>𝑖</a:t>
            </a:r>
            <a:r>
              <a:rPr lang="en-US" sz="2200" b="0" dirty="0">
                <a:latin typeface="+mn-lt"/>
              </a:rPr>
              <a:t>   </a:t>
            </a:r>
          </a:p>
          <a:p>
            <a:pPr eaLnBrk="1" hangingPunct="1">
              <a:defRPr/>
            </a:pPr>
            <a:endParaRPr lang="en-US" sz="2200" b="0" dirty="0">
              <a:latin typeface="Arial"/>
            </a:endParaRPr>
          </a:p>
          <a:p>
            <a:pPr eaLnBrk="1" hangingPunct="1">
              <a:defRPr/>
            </a:pPr>
            <a:r>
              <a:rPr lang="en-US" sz="2200" b="0" dirty="0">
                <a:latin typeface="Arial"/>
              </a:rPr>
              <a:t> (2) Choose the K “largest” eigenvectors u</a:t>
            </a:r>
            <a:r>
              <a:rPr lang="en-US" sz="2200" b="0" baseline="-25000" dirty="0">
                <a:latin typeface="Arial"/>
              </a:rPr>
              <a:t>𝑖</a:t>
            </a:r>
            <a:r>
              <a:rPr lang="en-US" sz="2200" b="0" dirty="0">
                <a:latin typeface="Arial"/>
              </a:rPr>
              <a:t> (i.e., </a:t>
            </a:r>
            <a:r>
              <a:rPr lang="en-US" sz="2200" b="0" dirty="0">
                <a:latin typeface="+mn-lt"/>
              </a:rPr>
              <a:t>corresponding  	to the K “largest” eigenvalues 𝜆</a:t>
            </a:r>
            <a:r>
              <a:rPr lang="en-US" sz="2200" b="0" baseline="-25000" dirty="0">
                <a:latin typeface="+mn-lt"/>
              </a:rPr>
              <a:t>𝑖</a:t>
            </a:r>
            <a:r>
              <a:rPr lang="en-US" sz="2200" b="0" dirty="0">
                <a:latin typeface="+mn-lt"/>
              </a:rPr>
              <a:t>) </a:t>
            </a:r>
          </a:p>
          <a:p>
            <a:pPr eaLnBrk="1" hangingPunct="1">
              <a:defRPr/>
            </a:pPr>
            <a:endParaRPr lang="en-US" sz="2200" b="0" dirty="0">
              <a:latin typeface="+mn-lt"/>
            </a:endParaRPr>
          </a:p>
          <a:p>
            <a:pPr eaLnBrk="1" hangingPunct="1">
              <a:defRPr/>
            </a:pPr>
            <a:r>
              <a:rPr lang="en-US" altLang="en-US" sz="2400" b="0" dirty="0">
                <a:latin typeface="+mn-lt"/>
              </a:rPr>
              <a:t>          </a:t>
            </a:r>
            <a:r>
              <a:rPr lang="en-US" altLang="en-US" sz="2200" b="0" dirty="0">
                <a:latin typeface="+mn-lt"/>
              </a:rPr>
              <a:t>&lt;u</a:t>
            </a:r>
            <a:r>
              <a:rPr lang="en-US" altLang="en-US" sz="2200" b="0" baseline="-25000" dirty="0">
                <a:latin typeface="+mn-lt"/>
              </a:rPr>
              <a:t>1</a:t>
            </a:r>
            <a:r>
              <a:rPr lang="en-US" altLang="en-US" sz="2200" b="0" dirty="0">
                <a:latin typeface="+mn-lt"/>
              </a:rPr>
              <a:t>, u</a:t>
            </a:r>
            <a:r>
              <a:rPr lang="en-US" altLang="en-US" sz="2200" b="0" baseline="-25000" dirty="0">
                <a:latin typeface="+mn-lt"/>
              </a:rPr>
              <a:t>2</a:t>
            </a:r>
            <a:r>
              <a:rPr lang="en-US" altLang="en-US" sz="2200" b="0" dirty="0">
                <a:latin typeface="+mn-lt"/>
              </a:rPr>
              <a:t>, …,</a:t>
            </a:r>
            <a:r>
              <a:rPr lang="en-US" altLang="en-US" sz="2200" b="0" dirty="0" err="1">
                <a:latin typeface="+mn-lt"/>
              </a:rPr>
              <a:t>u</a:t>
            </a:r>
            <a:r>
              <a:rPr lang="en-US" altLang="en-US" sz="2200" b="0" baseline="-25000" dirty="0" err="1">
                <a:latin typeface="+mn-lt"/>
              </a:rPr>
              <a:t>K</a:t>
            </a:r>
            <a:r>
              <a:rPr lang="en-US" altLang="en-US" sz="2200" b="0" dirty="0">
                <a:latin typeface="+mn-lt"/>
              </a:rPr>
              <a:t>&gt; correspond to the “optimal” basis!</a:t>
            </a:r>
          </a:p>
          <a:p>
            <a:pPr eaLnBrk="1" hangingPunct="1">
              <a:defRPr/>
            </a:pPr>
            <a:endParaRPr lang="en-US" altLang="en-US" sz="2400" b="0" dirty="0">
              <a:latin typeface="+mn-lt"/>
            </a:endParaRPr>
          </a:p>
          <a:p>
            <a:pPr eaLnBrk="1" hangingPunct="1">
              <a:defRPr/>
            </a:pPr>
            <a:r>
              <a:rPr lang="en-US" altLang="en-US" sz="2400" b="0" dirty="0">
                <a:latin typeface="+mn-lt"/>
              </a:rPr>
              <a:t> </a:t>
            </a:r>
            <a:r>
              <a:rPr lang="en-US" sz="2200" b="0" dirty="0">
                <a:latin typeface="Arial"/>
              </a:rPr>
              <a:t>We refer to the “largest” eigenvectors u</a:t>
            </a:r>
            <a:r>
              <a:rPr lang="en-US" sz="2200" b="0" baseline="-25000" dirty="0">
                <a:latin typeface="Arial"/>
              </a:rPr>
              <a:t>𝑖</a:t>
            </a:r>
            <a:r>
              <a:rPr lang="en-US" sz="2200" b="0" dirty="0">
                <a:latin typeface="Arial"/>
              </a:rPr>
              <a:t> as principal components.</a:t>
            </a:r>
          </a:p>
          <a:p>
            <a:pPr eaLnBrk="1" hangingPunct="1">
              <a:defRPr/>
            </a:pPr>
            <a:endParaRPr lang="en-US" sz="2400" b="0" dirty="0">
              <a:latin typeface="+mn-lt"/>
            </a:endParaRPr>
          </a:p>
        </p:txBody>
      </p:sp>
    </p:spTree>
    <p:extLst>
      <p:ext uri="{BB962C8B-B14F-4D97-AF65-F5344CB8AC3E}">
        <p14:creationId xmlns:p14="http://schemas.microsoft.com/office/powerpoint/2010/main" val="718952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Revisit all PCA Steps</a:t>
            </a:r>
            <a:endParaRPr sz="4000" b="1" dirty="0">
              <a:solidFill>
                <a:srgbClr val="E46102"/>
              </a:solidFill>
            </a:endParaRPr>
          </a:p>
        </p:txBody>
      </p:sp>
      <p:sp>
        <p:nvSpPr>
          <p:cNvPr id="96" name="Google Shape;96;p14"/>
          <p:cNvSpPr txBox="1"/>
          <p:nvPr/>
        </p:nvSpPr>
        <p:spPr>
          <a:xfrm>
            <a:off x="395182" y="1251829"/>
            <a:ext cx="11602853" cy="4957385"/>
          </a:xfrm>
          <a:prstGeom prst="rect">
            <a:avLst/>
          </a:prstGeom>
          <a:noFill/>
          <a:ln>
            <a:noFill/>
          </a:ln>
        </p:spPr>
        <p:txBody>
          <a:bodyPr spcFirstLastPara="1" wrap="square" lIns="121900" tIns="121900" rIns="121900" bIns="121900" anchor="t" anchorCtr="0">
            <a:noAutofit/>
          </a:bodyPr>
          <a:lstStyle/>
          <a:p>
            <a:pPr>
              <a:defRPr/>
            </a:pPr>
            <a:r>
              <a:rPr lang="en-US" sz="2800" dirty="0"/>
              <a:t>Suppose we are given </a:t>
            </a:r>
            <a:r>
              <a:rPr lang="en-US" sz="2800" b="1" dirty="0"/>
              <a:t>x</a:t>
            </a:r>
            <a:r>
              <a:rPr lang="en-US" sz="2800" baseline="-25000" dirty="0"/>
              <a:t>1</a:t>
            </a:r>
            <a:r>
              <a:rPr lang="en-US" sz="2800" dirty="0"/>
              <a:t>, </a:t>
            </a:r>
            <a:r>
              <a:rPr lang="en-US" sz="2800" b="1" dirty="0"/>
              <a:t>x</a:t>
            </a:r>
            <a:r>
              <a:rPr lang="en-US" sz="2800" baseline="-25000" dirty="0"/>
              <a:t>2</a:t>
            </a:r>
            <a:r>
              <a:rPr lang="en-US" sz="2800" dirty="0"/>
              <a:t>, ..., </a:t>
            </a:r>
            <a:r>
              <a:rPr lang="en-US" sz="2800" b="1" dirty="0" err="1"/>
              <a:t>x</a:t>
            </a:r>
            <a:r>
              <a:rPr lang="en-US" sz="2800" baseline="-25000" dirty="0" err="1"/>
              <a:t>M</a:t>
            </a:r>
            <a:r>
              <a:rPr lang="en-US" sz="2800" dirty="0"/>
              <a:t>  (N x 1) vectors</a:t>
            </a:r>
            <a:endParaRPr lang="en-US" sz="2800" b="1" dirty="0"/>
          </a:p>
          <a:p>
            <a:pPr>
              <a:defRPr/>
            </a:pPr>
            <a:endParaRPr lang="en-US" sz="2800" b="1" dirty="0"/>
          </a:p>
          <a:p>
            <a:pPr>
              <a:defRPr/>
            </a:pPr>
            <a:r>
              <a:rPr lang="en-US" sz="2800" b="1" dirty="0"/>
              <a:t>Step 1:</a:t>
            </a:r>
            <a:r>
              <a:rPr lang="en-US" sz="2800" dirty="0"/>
              <a:t> compute sample mean</a:t>
            </a:r>
            <a:endParaRPr lang="en-US" sz="2800" u="sng" dirty="0"/>
          </a:p>
          <a:p>
            <a:pPr>
              <a:defRPr/>
            </a:pPr>
            <a:endParaRPr lang="en-US" sz="2800" u="sng" dirty="0"/>
          </a:p>
          <a:p>
            <a:pPr>
              <a:defRPr/>
            </a:pPr>
            <a:endParaRPr lang="en-US" sz="2800" b="1" dirty="0"/>
          </a:p>
          <a:p>
            <a:pPr>
              <a:defRPr/>
            </a:pPr>
            <a:r>
              <a:rPr lang="en-US" sz="2800" b="1" dirty="0"/>
              <a:t>Step 2:</a:t>
            </a:r>
            <a:r>
              <a:rPr lang="en-US" sz="2800" dirty="0"/>
              <a:t> subtract sample mean (i.e., center data at zero)</a:t>
            </a:r>
            <a:endParaRPr lang="en-US" sz="2800" u="sng" dirty="0"/>
          </a:p>
          <a:p>
            <a:pPr>
              <a:defRPr/>
            </a:pPr>
            <a:endParaRPr lang="en-US" sz="2800" u="sng" dirty="0"/>
          </a:p>
          <a:p>
            <a:pPr>
              <a:defRPr/>
            </a:pPr>
            <a:endParaRPr lang="en-US" sz="2800" b="1" dirty="0"/>
          </a:p>
          <a:p>
            <a:pPr>
              <a:defRPr/>
            </a:pPr>
            <a:r>
              <a:rPr lang="en-US" sz="2800" b="1" dirty="0"/>
              <a:t>Step 3:</a:t>
            </a:r>
            <a:r>
              <a:rPr lang="en-US" sz="2800" dirty="0"/>
              <a:t> compute the sample covariance matrix </a:t>
            </a:r>
            <a:r>
              <a:rPr lang="el-GR" sz="2800" dirty="0"/>
              <a:t>Σ</a:t>
            </a:r>
            <a:r>
              <a:rPr lang="en-US" sz="2800" baseline="-25000" dirty="0"/>
              <a:t>x</a:t>
            </a:r>
            <a:r>
              <a:rPr lang="en-US" sz="2800" dirty="0"/>
              <a:t> </a:t>
            </a:r>
          </a:p>
          <a:p>
            <a:pPr>
              <a:defRPr/>
            </a:pPr>
            <a:endParaRPr lang="en-US" sz="2800" dirty="0"/>
          </a:p>
          <a:p>
            <a:pPr>
              <a:defRPr/>
            </a:pPr>
            <a:r>
              <a:rPr lang="en-US" sz="2800" dirty="0"/>
              <a:t>                                                                    </a:t>
            </a:r>
          </a:p>
          <a:p>
            <a:pPr>
              <a:defRPr/>
            </a:pPr>
            <a:r>
              <a:rPr lang="en-US" sz="2800" dirty="0"/>
              <a:t>                                                                         </a:t>
            </a:r>
            <a:r>
              <a:rPr lang="en-US" dirty="0"/>
              <a:t> </a:t>
            </a:r>
          </a:p>
          <a:p>
            <a:pPr>
              <a:defRPr/>
            </a:pPr>
            <a:endParaRPr lang="en-US" u="sng" dirty="0"/>
          </a:p>
          <a:p>
            <a:pPr>
              <a:defRPr/>
            </a:pPr>
            <a:endParaRPr 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Rectangle 4">
            <a:extLst>
              <a:ext uri="{FF2B5EF4-FFF2-40B4-BE49-F238E27FC236}">
                <a16:creationId xmlns:a16="http://schemas.microsoft.com/office/drawing/2014/main" id="{4804865E-5599-A141-AFAE-76EF3614E8C0}"/>
              </a:ext>
            </a:extLst>
          </p:cNvPr>
          <p:cNvSpPr>
            <a:spLocks noChangeArrowheads="1"/>
          </p:cNvSpPr>
          <p:nvPr/>
        </p:nvSpPr>
        <p:spPr bwMode="auto">
          <a:xfrm>
            <a:off x="8649209" y="2076783"/>
            <a:ext cx="2197767" cy="711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63500" lvl="1" eaLnBrk="1" hangingPunct="1">
              <a:buFont typeface="Arial" panose="020B0604020202020204" pitchFamily="34" charset="0"/>
              <a:buNone/>
            </a:pPr>
            <a:r>
              <a:rPr lang="en-US" altLang="en-US" sz="2000" b="1" dirty="0">
                <a:solidFill>
                  <a:srgbClr val="E46102"/>
                </a:solidFill>
              </a:rPr>
              <a:t>M</a:t>
            </a:r>
            <a:r>
              <a:rPr lang="en-US" altLang="en-US" sz="2000" b="1" dirty="0">
                <a:solidFill>
                  <a:srgbClr val="000000"/>
                </a:solidFill>
              </a:rPr>
              <a:t>: # of features</a:t>
            </a:r>
          </a:p>
          <a:p>
            <a:pPr marL="301625" lvl="1" indent="-238125" eaLnBrk="1" hangingPunct="1">
              <a:buFont typeface="Arial" panose="020B0604020202020204" pitchFamily="34" charset="0"/>
              <a:buNone/>
            </a:pPr>
            <a:r>
              <a:rPr lang="en-US" altLang="en-US" sz="2000" b="1" dirty="0">
                <a:solidFill>
                  <a:srgbClr val="E46102"/>
                </a:solidFill>
              </a:rPr>
              <a:t>N</a:t>
            </a:r>
            <a:r>
              <a:rPr lang="en-US" altLang="en-US" sz="2000" b="1" dirty="0">
                <a:solidFill>
                  <a:srgbClr val="000000"/>
                </a:solidFill>
              </a:rPr>
              <a:t>: # data</a:t>
            </a:r>
          </a:p>
        </p:txBody>
      </p:sp>
      <p:graphicFrame>
        <p:nvGraphicFramePr>
          <p:cNvPr id="5" name="Object 1">
            <a:extLst>
              <a:ext uri="{FF2B5EF4-FFF2-40B4-BE49-F238E27FC236}">
                <a16:creationId xmlns:a16="http://schemas.microsoft.com/office/drawing/2014/main" id="{CD248A74-6025-7249-9477-17DA20C2215B}"/>
              </a:ext>
            </a:extLst>
          </p:cNvPr>
          <p:cNvGraphicFramePr>
            <a:graphicFrameLocks noChangeAspect="1"/>
          </p:cNvGraphicFramePr>
          <p:nvPr>
            <p:extLst>
              <p:ext uri="{D42A27DB-BD31-4B8C-83A1-F6EECF244321}">
                <p14:modId xmlns:p14="http://schemas.microsoft.com/office/powerpoint/2010/main" val="3632083598"/>
              </p:ext>
            </p:extLst>
          </p:nvPr>
        </p:nvGraphicFramePr>
        <p:xfrm>
          <a:off x="2472744" y="2658057"/>
          <a:ext cx="1371600" cy="752475"/>
        </p:xfrm>
        <a:graphic>
          <a:graphicData uri="http://schemas.openxmlformats.org/presentationml/2006/ole">
            <mc:AlternateContent xmlns:mc="http://schemas.openxmlformats.org/markup-compatibility/2006">
              <mc:Choice xmlns:v="urn:schemas-microsoft-com:vml" Requires="v">
                <p:oleObj name="Equation" r:id="rId3" imgW="18135600" imgH="9944100" progId="Equation.DSMT4">
                  <p:embed/>
                </p:oleObj>
              </mc:Choice>
              <mc:Fallback>
                <p:oleObj name="Equation" r:id="rId3" imgW="18135600" imgH="9944100" progId="Equation.DSMT4">
                  <p:embed/>
                  <p:pic>
                    <p:nvPicPr>
                      <p:cNvPr id="23559" name="Object 1">
                        <a:extLst>
                          <a:ext uri="{FF2B5EF4-FFF2-40B4-BE49-F238E27FC236}">
                            <a16:creationId xmlns:a16="http://schemas.microsoft.com/office/drawing/2014/main" id="{36EBD8C5-CB48-324F-B7E8-3E8A5EA4D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744" y="2658057"/>
                        <a:ext cx="1371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
            <a:extLst>
              <a:ext uri="{FF2B5EF4-FFF2-40B4-BE49-F238E27FC236}">
                <a16:creationId xmlns:a16="http://schemas.microsoft.com/office/drawing/2014/main" id="{7984822D-BF47-4548-A3B4-68AD918189DC}"/>
              </a:ext>
            </a:extLst>
          </p:cNvPr>
          <p:cNvGraphicFramePr>
            <a:graphicFrameLocks noChangeAspect="1"/>
          </p:cNvGraphicFramePr>
          <p:nvPr>
            <p:extLst>
              <p:ext uri="{D42A27DB-BD31-4B8C-83A1-F6EECF244321}">
                <p14:modId xmlns:p14="http://schemas.microsoft.com/office/powerpoint/2010/main" val="1342345783"/>
              </p:ext>
            </p:extLst>
          </p:nvPr>
        </p:nvGraphicFramePr>
        <p:xfrm>
          <a:off x="2548944" y="4193170"/>
          <a:ext cx="1587500" cy="519112"/>
        </p:xfrm>
        <a:graphic>
          <a:graphicData uri="http://schemas.openxmlformats.org/presentationml/2006/ole">
            <mc:AlternateContent xmlns:mc="http://schemas.openxmlformats.org/markup-compatibility/2006">
              <mc:Choice xmlns:v="urn:schemas-microsoft-com:vml" Requires="v">
                <p:oleObj name="Equation" r:id="rId5" imgW="16090900" imgH="5270500" progId="Equation.DSMT4">
                  <p:embed/>
                </p:oleObj>
              </mc:Choice>
              <mc:Fallback>
                <p:oleObj name="Equation" r:id="rId5" imgW="16090900" imgH="5270500" progId="Equation.DSMT4">
                  <p:embed/>
                  <p:pic>
                    <p:nvPicPr>
                      <p:cNvPr id="23560" name="Object 1">
                        <a:extLst>
                          <a:ext uri="{FF2B5EF4-FFF2-40B4-BE49-F238E27FC236}">
                            <a16:creationId xmlns:a16="http://schemas.microsoft.com/office/drawing/2014/main" id="{17A3650B-CC69-C84A-8977-E10B5D52C0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8944" y="4193170"/>
                        <a:ext cx="158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
            <a:extLst>
              <a:ext uri="{FF2B5EF4-FFF2-40B4-BE49-F238E27FC236}">
                <a16:creationId xmlns:a16="http://schemas.microsoft.com/office/drawing/2014/main" id="{9E4727A7-7B2F-1B48-9E2A-3F48B4E93602}"/>
              </a:ext>
            </a:extLst>
          </p:cNvPr>
          <p:cNvGraphicFramePr>
            <a:graphicFrameLocks noChangeAspect="1"/>
          </p:cNvGraphicFramePr>
          <p:nvPr>
            <p:extLst>
              <p:ext uri="{D42A27DB-BD31-4B8C-83A1-F6EECF244321}">
                <p14:modId xmlns:p14="http://schemas.microsoft.com/office/powerpoint/2010/main" val="776794419"/>
              </p:ext>
            </p:extLst>
          </p:nvPr>
        </p:nvGraphicFramePr>
        <p:xfrm>
          <a:off x="882069" y="5529845"/>
          <a:ext cx="4475163" cy="714375"/>
        </p:xfrm>
        <a:graphic>
          <a:graphicData uri="http://schemas.openxmlformats.org/presentationml/2006/ole">
            <mc:AlternateContent xmlns:mc="http://schemas.openxmlformats.org/markup-compatibility/2006">
              <mc:Choice xmlns:v="urn:schemas-microsoft-com:vml" Requires="v">
                <p:oleObj name="Equation" r:id="rId7" imgW="62318900" imgH="9944100" progId="Equation.DSMT4">
                  <p:embed/>
                </p:oleObj>
              </mc:Choice>
              <mc:Fallback>
                <p:oleObj name="Equation" r:id="rId7" imgW="62318900" imgH="9944100" progId="Equation.DSMT4">
                  <p:embed/>
                  <p:pic>
                    <p:nvPicPr>
                      <p:cNvPr id="23561" name="Object 1">
                        <a:extLst>
                          <a:ext uri="{FF2B5EF4-FFF2-40B4-BE49-F238E27FC236}">
                            <a16:creationId xmlns:a16="http://schemas.microsoft.com/office/drawing/2014/main" id="{4E375E94-4030-5A4A-8FA6-88F0033151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069" y="5529845"/>
                        <a:ext cx="44751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106946AE-E4BC-0544-BBE5-426D07B421C4}"/>
              </a:ext>
            </a:extLst>
          </p:cNvPr>
          <p:cNvGraphicFramePr>
            <a:graphicFrameLocks noChangeAspect="1"/>
          </p:cNvGraphicFramePr>
          <p:nvPr>
            <p:extLst>
              <p:ext uri="{D42A27DB-BD31-4B8C-83A1-F6EECF244321}">
                <p14:modId xmlns:p14="http://schemas.microsoft.com/office/powerpoint/2010/main" val="3730411784"/>
              </p:ext>
            </p:extLst>
          </p:nvPr>
        </p:nvGraphicFramePr>
        <p:xfrm>
          <a:off x="5342944" y="5529845"/>
          <a:ext cx="912813" cy="708025"/>
        </p:xfrm>
        <a:graphic>
          <a:graphicData uri="http://schemas.openxmlformats.org/presentationml/2006/ole">
            <mc:AlternateContent xmlns:mc="http://schemas.openxmlformats.org/markup-compatibility/2006">
              <mc:Choice xmlns:v="urn:schemas-microsoft-com:vml" Requires="v">
                <p:oleObj name="Equation" r:id="rId9" imgW="11696700" imgH="9067800" progId="Equation.DSMT4">
                  <p:embed/>
                </p:oleObj>
              </mc:Choice>
              <mc:Fallback>
                <p:oleObj name="Equation" r:id="rId9" imgW="11696700" imgH="9067800" progId="Equation.DSMT4">
                  <p:embed/>
                  <p:pic>
                    <p:nvPicPr>
                      <p:cNvPr id="12" name="Object 1">
                        <a:extLst>
                          <a:ext uri="{FF2B5EF4-FFF2-40B4-BE49-F238E27FC236}">
                            <a16:creationId xmlns:a16="http://schemas.microsoft.com/office/drawing/2014/main" id="{0957D9B3-C87A-014E-BB40-41EDC86B50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2944" y="5529845"/>
                        <a:ext cx="912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0CBD768C-57BA-BA4E-BCA4-403B3199E1B7}"/>
              </a:ext>
            </a:extLst>
          </p:cNvPr>
          <p:cNvSpPr/>
          <p:nvPr/>
        </p:nvSpPr>
        <p:spPr>
          <a:xfrm>
            <a:off x="6913132" y="5484514"/>
            <a:ext cx="3472154" cy="1077218"/>
          </a:xfrm>
          <a:prstGeom prst="rect">
            <a:avLst/>
          </a:prstGeom>
        </p:spPr>
        <p:txBody>
          <a:bodyPr wrap="square">
            <a:spAutoFit/>
          </a:bodyPr>
          <a:lstStyle/>
          <a:p>
            <a:pPr>
              <a:spcBef>
                <a:spcPct val="20000"/>
              </a:spcBef>
              <a:buClr>
                <a:srgbClr val="000000"/>
              </a:buClr>
              <a:defRPr/>
            </a:pPr>
            <a:r>
              <a:rPr lang="en-US" sz="2000" b="0" i="1" kern="0" dirty="0">
                <a:solidFill>
                  <a:srgbClr val="000000"/>
                </a:solidFill>
                <a:latin typeface="Arial"/>
              </a:rPr>
              <a:t>     where A=[</a:t>
            </a:r>
            <a:r>
              <a:rPr lang="el-GR" sz="2000" b="0" i="1" kern="0" dirty="0">
                <a:solidFill>
                  <a:srgbClr val="000000"/>
                </a:solidFill>
                <a:latin typeface="Arial"/>
              </a:rPr>
              <a:t>Φ</a:t>
            </a:r>
            <a:r>
              <a:rPr lang="el-GR" sz="2000" b="0" i="1" kern="0" baseline="-25000" dirty="0">
                <a:solidFill>
                  <a:srgbClr val="000000"/>
                </a:solidFill>
                <a:latin typeface="Arial"/>
              </a:rPr>
              <a:t>1</a:t>
            </a:r>
            <a:r>
              <a:rPr lang="el-GR" sz="2000" b="0" i="1" kern="0" dirty="0">
                <a:solidFill>
                  <a:srgbClr val="000000"/>
                </a:solidFill>
                <a:latin typeface="Arial"/>
              </a:rPr>
              <a:t> Φ</a:t>
            </a:r>
            <a:r>
              <a:rPr lang="el-GR" sz="2000" b="0" i="1" kern="0" baseline="-25000" dirty="0">
                <a:solidFill>
                  <a:srgbClr val="000000"/>
                </a:solidFill>
                <a:latin typeface="Arial"/>
              </a:rPr>
              <a:t>2</a:t>
            </a:r>
            <a:r>
              <a:rPr lang="el-GR" sz="2000" b="0" i="1" kern="0" dirty="0">
                <a:solidFill>
                  <a:srgbClr val="000000"/>
                </a:solidFill>
                <a:latin typeface="Arial"/>
              </a:rPr>
              <a:t> ... Φ</a:t>
            </a:r>
            <a:r>
              <a:rPr lang="el-GR" sz="2000" b="0" i="1" kern="0" baseline="-25000" dirty="0">
                <a:solidFill>
                  <a:srgbClr val="000000"/>
                </a:solidFill>
                <a:latin typeface="Arial"/>
              </a:rPr>
              <a:t>Μ</a:t>
            </a:r>
            <a:r>
              <a:rPr lang="el-GR" sz="2000" b="0" i="1" kern="0" dirty="0">
                <a:solidFill>
                  <a:srgbClr val="000000"/>
                </a:solidFill>
                <a:latin typeface="Arial"/>
              </a:rPr>
              <a:t>] </a:t>
            </a:r>
            <a:endParaRPr lang="en-US" sz="2000" b="0" i="1" kern="0" dirty="0">
              <a:solidFill>
                <a:srgbClr val="000000"/>
              </a:solidFill>
              <a:latin typeface="Arial"/>
            </a:endParaRPr>
          </a:p>
          <a:p>
            <a:pPr>
              <a:spcBef>
                <a:spcPct val="20000"/>
              </a:spcBef>
              <a:buClr>
                <a:srgbClr val="000000"/>
              </a:buClr>
              <a:defRPr/>
            </a:pPr>
            <a:r>
              <a:rPr lang="en-US" sz="2000" b="0" i="1" kern="0" dirty="0">
                <a:solidFill>
                  <a:srgbClr val="000000"/>
                </a:solidFill>
                <a:latin typeface="Arial"/>
              </a:rPr>
              <a:t>i.e., the columns of A are the </a:t>
            </a:r>
            <a:r>
              <a:rPr lang="el-GR" sz="2000" b="0" i="1" kern="0" dirty="0">
                <a:solidFill>
                  <a:srgbClr val="000000"/>
                </a:solidFill>
                <a:latin typeface="Arial"/>
              </a:rPr>
              <a:t>Φ</a:t>
            </a:r>
            <a:r>
              <a:rPr lang="en-US" sz="2000" b="0" i="1" kern="0" baseline="-25000" dirty="0" err="1">
                <a:solidFill>
                  <a:srgbClr val="000000"/>
                </a:solidFill>
                <a:latin typeface="Arial"/>
              </a:rPr>
              <a:t>i</a:t>
            </a:r>
            <a:r>
              <a:rPr lang="en-US" sz="2000" b="0" i="1" kern="0" dirty="0">
                <a:solidFill>
                  <a:srgbClr val="000000"/>
                </a:solidFill>
                <a:latin typeface="Arial"/>
              </a:rPr>
              <a:t> (N x M matrix)</a:t>
            </a:r>
            <a:endParaRPr lang="en-US" sz="3200" i="1" dirty="0"/>
          </a:p>
        </p:txBody>
      </p:sp>
    </p:spTree>
    <p:extLst>
      <p:ext uri="{BB962C8B-B14F-4D97-AF65-F5344CB8AC3E}">
        <p14:creationId xmlns:p14="http://schemas.microsoft.com/office/powerpoint/2010/main" val="153289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Steps contd..</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b="1" dirty="0">
                <a:latin typeface="Calibri" panose="020F0502020204030204" pitchFamily="34" charset="0"/>
                <a:cs typeface="Calibri" panose="020F0502020204030204" pitchFamily="34" charset="0"/>
              </a:rPr>
              <a:t>Step 4</a:t>
            </a:r>
            <a:r>
              <a:rPr lang="en-US" altLang="en-US" sz="2800" dirty="0">
                <a:latin typeface="Calibri" panose="020F0502020204030204" pitchFamily="34" charset="0"/>
                <a:cs typeface="Calibri" panose="020F0502020204030204" pitchFamily="34" charset="0"/>
              </a:rPr>
              <a:t>: compute the eigenvalues/eigenvectors of </a:t>
            </a:r>
            <a:r>
              <a:rPr lang="el-GR" altLang="en-US" sz="2800" dirty="0">
                <a:latin typeface="Calibri" panose="020F0502020204030204" pitchFamily="34" charset="0"/>
                <a:cs typeface="Calibri" panose="020F0502020204030204" pitchFamily="34" charset="0"/>
              </a:rPr>
              <a:t>Σ</a:t>
            </a:r>
            <a:r>
              <a:rPr lang="en-US" altLang="en-US" sz="2800" baseline="-25000" dirty="0">
                <a:latin typeface="Calibri" panose="020F0502020204030204" pitchFamily="34" charset="0"/>
                <a:cs typeface="Calibri" panose="020F0502020204030204" pitchFamily="34" charset="0"/>
              </a:rPr>
              <a:t>x</a:t>
            </a:r>
            <a:r>
              <a:rPr lang="en-US" altLang="en-US" sz="2800" dirty="0">
                <a:latin typeface="Calibri" panose="020F0502020204030204" pitchFamily="34" charset="0"/>
                <a:cs typeface="Calibri" panose="020F0502020204030204" pitchFamily="34" charset="0"/>
              </a:rPr>
              <a:t> </a:t>
            </a:r>
          </a:p>
          <a:p>
            <a:pPr>
              <a:defRPr/>
            </a:pPr>
            <a:endParaRPr lang="en-US" altLang="en-US" u="sng" dirty="0">
              <a:latin typeface="Calibri" panose="020F0502020204030204" pitchFamily="34" charset="0"/>
              <a:cs typeface="Calibri" panose="020F0502020204030204" pitchFamily="34" charset="0"/>
            </a:endParaRPr>
          </a:p>
          <a:p>
            <a:pPr>
              <a:defRPr/>
            </a:pPr>
            <a:r>
              <a:rPr lang="en-US" altLang="en-US" u="sng" dirty="0">
                <a:latin typeface="Calibri" panose="020F0502020204030204" pitchFamily="34" charset="0"/>
                <a:cs typeface="Calibri" panose="020F0502020204030204" pitchFamily="34" charset="0"/>
              </a:rPr>
              <a:t>          </a:t>
            </a: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Since </a:t>
            </a:r>
            <a:r>
              <a:rPr lang="el-GR" altLang="en-US" dirty="0">
                <a:latin typeface="Calibri" panose="020F0502020204030204" pitchFamily="34" charset="0"/>
                <a:cs typeface="Calibri" panose="020F0502020204030204" pitchFamily="34" charset="0"/>
              </a:rPr>
              <a:t>Σ</a:t>
            </a:r>
            <a:r>
              <a:rPr lang="en-US" altLang="en-US" baseline="-25000" dirty="0">
                <a:latin typeface="Calibri" panose="020F0502020204030204" pitchFamily="34" charset="0"/>
                <a:cs typeface="Calibri" panose="020F0502020204030204" pitchFamily="34" charset="0"/>
              </a:rPr>
              <a:t>x</a:t>
            </a:r>
            <a:r>
              <a:rPr lang="en-US" altLang="en-US" dirty="0">
                <a:latin typeface="Calibri" panose="020F0502020204030204" pitchFamily="34" charset="0"/>
                <a:cs typeface="Calibri" panose="020F0502020204030204" pitchFamily="34" charset="0"/>
              </a:rPr>
              <a:t> is symmetric, &lt;u</a:t>
            </a:r>
            <a:r>
              <a:rPr lang="en-US" altLang="en-US" baseline="-25000" dirty="0">
                <a:latin typeface="Calibri" panose="020F0502020204030204" pitchFamily="34" charset="0"/>
                <a:cs typeface="Calibri" panose="020F0502020204030204" pitchFamily="34" charset="0"/>
              </a:rPr>
              <a:t>1</a:t>
            </a:r>
            <a:r>
              <a:rPr lang="en-US" altLang="en-US" dirty="0">
                <a:latin typeface="Calibri" panose="020F0502020204030204" pitchFamily="34" charset="0"/>
                <a:cs typeface="Calibri" panose="020F0502020204030204" pitchFamily="34" charset="0"/>
              </a:rPr>
              <a:t>,u</a:t>
            </a:r>
            <a:r>
              <a:rPr lang="en-US" altLang="en-US" baseline="-25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a:t>
            </a:r>
            <a:r>
              <a:rPr lang="en-US" altLang="en-US" dirty="0" err="1">
                <a:latin typeface="Calibri" panose="020F0502020204030204" pitchFamily="34" charset="0"/>
                <a:cs typeface="Calibri" panose="020F0502020204030204" pitchFamily="34" charset="0"/>
              </a:rPr>
              <a:t>u</a:t>
            </a:r>
            <a:r>
              <a:rPr lang="en-US" altLang="en-US" baseline="-25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&gt; form an orthogonal basis in R</a:t>
            </a:r>
            <a:r>
              <a:rPr lang="en-US" altLang="en-US" baseline="30000" dirty="0">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and we can represent any </a:t>
            </a:r>
            <a:r>
              <a:rPr lang="en-US" altLang="en-US" dirty="0" err="1">
                <a:latin typeface="Calibri" panose="020F0502020204030204" pitchFamily="34" charset="0"/>
                <a:cs typeface="Calibri" panose="020F0502020204030204" pitchFamily="34" charset="0"/>
              </a:rPr>
              <a:t>x</a:t>
            </a:r>
            <a:r>
              <a:rPr lang="en-US" dirty="0" err="1">
                <a:latin typeface="Calibri" panose="020F0502020204030204" pitchFamily="34" charset="0"/>
                <a:cs typeface="Calibri" panose="020F0502020204030204" pitchFamily="34" charset="0"/>
              </a:rPr>
              <a:t>∈R</a:t>
            </a:r>
            <a:r>
              <a:rPr lang="en-US" baseline="30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as:</a:t>
            </a:r>
            <a:endParaRPr lang="en-US" altLang="en-US" baseline="-25000"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80C7FA43-5DC2-C645-89D5-C3723758972F}"/>
              </a:ext>
            </a:extLst>
          </p:cNvPr>
          <p:cNvGraphicFramePr>
            <a:graphicFrameLocks noChangeAspect="1"/>
          </p:cNvGraphicFramePr>
          <p:nvPr>
            <p:extLst>
              <p:ext uri="{D42A27DB-BD31-4B8C-83A1-F6EECF244321}">
                <p14:modId xmlns:p14="http://schemas.microsoft.com/office/powerpoint/2010/main" val="3238107546"/>
              </p:ext>
            </p:extLst>
          </p:nvPr>
        </p:nvGraphicFramePr>
        <p:xfrm>
          <a:off x="4856677" y="2344604"/>
          <a:ext cx="2219325" cy="463550"/>
        </p:xfrm>
        <a:graphic>
          <a:graphicData uri="http://schemas.openxmlformats.org/presentationml/2006/ole">
            <mc:AlternateContent xmlns:mc="http://schemas.openxmlformats.org/markup-compatibility/2006">
              <mc:Choice xmlns:v="urn:schemas-microsoft-com:vml" Requires="v">
                <p:oleObj name="Equation" r:id="rId3" imgW="25158700" imgH="5270500" progId="Equation.DSMT4">
                  <p:embed/>
                </p:oleObj>
              </mc:Choice>
              <mc:Fallback>
                <p:oleObj name="Equation" r:id="rId3" imgW="25158700" imgH="5270500" progId="Equation.DSMT4">
                  <p:embed/>
                  <p:pic>
                    <p:nvPicPr>
                      <p:cNvPr id="25607" name="Object 1">
                        <a:extLst>
                          <a:ext uri="{FF2B5EF4-FFF2-40B4-BE49-F238E27FC236}">
                            <a16:creationId xmlns:a16="http://schemas.microsoft.com/office/drawing/2014/main" id="{F83784BC-B520-4840-9405-F435903CD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677" y="2344604"/>
                        <a:ext cx="2219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88FBA745-1345-D94B-96CA-55CA4140AE2B}"/>
              </a:ext>
            </a:extLst>
          </p:cNvPr>
          <p:cNvSpPr txBox="1"/>
          <p:nvPr/>
        </p:nvSpPr>
        <p:spPr>
          <a:xfrm>
            <a:off x="1281627" y="2871809"/>
            <a:ext cx="7764049" cy="584775"/>
          </a:xfrm>
          <a:prstGeom prst="rect">
            <a:avLst/>
          </a:prstGeom>
          <a:noFill/>
          <a:ln>
            <a:solidFill>
              <a:schemeClr val="accent1"/>
            </a:solidFill>
          </a:ln>
        </p:spPr>
        <p:txBody>
          <a:bodyPr wrap="none">
            <a:spAutoFit/>
          </a:bodyPr>
          <a:lstStyle/>
          <a:p>
            <a:pPr>
              <a:defRPr/>
            </a:pPr>
            <a:r>
              <a:rPr lang="en-US" sz="1600" dirty="0">
                <a:latin typeface="+mn-lt"/>
              </a:rPr>
              <a:t>Note :</a:t>
            </a:r>
            <a:r>
              <a:rPr lang="en-US" sz="1600" b="0" dirty="0">
                <a:latin typeface="+mn-lt"/>
              </a:rPr>
              <a:t> most ML packages return the eigenvalues (and corresponding eigenvectors) </a:t>
            </a:r>
          </a:p>
          <a:p>
            <a:pPr>
              <a:defRPr/>
            </a:pPr>
            <a:r>
              <a:rPr lang="en-US" sz="1600" b="0" dirty="0">
                <a:latin typeface="+mn-lt"/>
              </a:rPr>
              <a:t>is decreasing order – if not, you can explicitly put them in this order) </a:t>
            </a:r>
          </a:p>
        </p:txBody>
      </p:sp>
      <p:graphicFrame>
        <p:nvGraphicFramePr>
          <p:cNvPr id="6" name="Object 1">
            <a:extLst>
              <a:ext uri="{FF2B5EF4-FFF2-40B4-BE49-F238E27FC236}">
                <a16:creationId xmlns:a16="http://schemas.microsoft.com/office/drawing/2014/main" id="{AA393076-46C7-F643-860B-8AA10E1A7915}"/>
              </a:ext>
            </a:extLst>
          </p:cNvPr>
          <p:cNvGraphicFramePr>
            <a:graphicFrameLocks noChangeAspect="1"/>
          </p:cNvGraphicFramePr>
          <p:nvPr>
            <p:extLst>
              <p:ext uri="{D42A27DB-BD31-4B8C-83A1-F6EECF244321}">
                <p14:modId xmlns:p14="http://schemas.microsoft.com/office/powerpoint/2010/main" val="998951281"/>
              </p:ext>
            </p:extLst>
          </p:nvPr>
        </p:nvGraphicFramePr>
        <p:xfrm>
          <a:off x="4418527" y="1841366"/>
          <a:ext cx="1368425" cy="463550"/>
        </p:xfrm>
        <a:graphic>
          <a:graphicData uri="http://schemas.openxmlformats.org/presentationml/2006/ole">
            <mc:AlternateContent xmlns:mc="http://schemas.openxmlformats.org/markup-compatibility/2006">
              <mc:Choice xmlns:v="urn:schemas-microsoft-com:vml" Requires="v">
                <p:oleObj name="Equation" r:id="rId5" imgW="15506700" imgH="5270500" progId="Equation.DSMT4">
                  <p:embed/>
                </p:oleObj>
              </mc:Choice>
              <mc:Fallback>
                <p:oleObj name="Equation" r:id="rId5" imgW="15506700" imgH="5270500" progId="Equation.DSMT4">
                  <p:embed/>
                  <p:pic>
                    <p:nvPicPr>
                      <p:cNvPr id="27658" name="Object 1">
                        <a:extLst>
                          <a:ext uri="{FF2B5EF4-FFF2-40B4-BE49-F238E27FC236}">
                            <a16:creationId xmlns:a16="http://schemas.microsoft.com/office/drawing/2014/main" id="{2645C5A8-5AEE-7241-BEB3-D2CA49DD59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527" y="1841366"/>
                        <a:ext cx="13684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64E0DFE2-BAEE-C840-8B84-D1857A37A226}"/>
              </a:ext>
            </a:extLst>
          </p:cNvPr>
          <p:cNvSpPr txBox="1"/>
          <p:nvPr/>
        </p:nvSpPr>
        <p:spPr>
          <a:xfrm>
            <a:off x="2786577" y="2366829"/>
            <a:ext cx="2044700" cy="368300"/>
          </a:xfrm>
          <a:prstGeom prst="rect">
            <a:avLst/>
          </a:prstGeom>
          <a:noFill/>
        </p:spPr>
        <p:txBody>
          <a:bodyPr wrap="none">
            <a:spAutoFit/>
          </a:bodyPr>
          <a:lstStyle/>
          <a:p>
            <a:pPr>
              <a:defRPr/>
            </a:pPr>
            <a:r>
              <a:rPr lang="en-US" sz="1800" b="0" dirty="0">
                <a:latin typeface="+mn-lt"/>
              </a:rPr>
              <a:t>where we assume</a:t>
            </a:r>
          </a:p>
        </p:txBody>
      </p:sp>
      <p:graphicFrame>
        <p:nvGraphicFramePr>
          <p:cNvPr id="8" name="Object 1">
            <a:extLst>
              <a:ext uri="{FF2B5EF4-FFF2-40B4-BE49-F238E27FC236}">
                <a16:creationId xmlns:a16="http://schemas.microsoft.com/office/drawing/2014/main" id="{FC694080-C176-C745-9EAC-830DCCC50F0A}"/>
              </a:ext>
            </a:extLst>
          </p:cNvPr>
          <p:cNvGraphicFramePr>
            <a:graphicFrameLocks noChangeAspect="1"/>
          </p:cNvGraphicFramePr>
          <p:nvPr>
            <p:extLst>
              <p:ext uri="{D42A27DB-BD31-4B8C-83A1-F6EECF244321}">
                <p14:modId xmlns:p14="http://schemas.microsoft.com/office/powerpoint/2010/main" val="1032693113"/>
              </p:ext>
            </p:extLst>
          </p:nvPr>
        </p:nvGraphicFramePr>
        <p:xfrm>
          <a:off x="2273119" y="4316142"/>
          <a:ext cx="4683125"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8" name="Object 1">
                        <a:extLst>
                          <a:ext uri="{FF2B5EF4-FFF2-40B4-BE49-F238E27FC236}">
                            <a16:creationId xmlns:a16="http://schemas.microsoft.com/office/drawing/2014/main" id="{7B60E7B1-9C84-4446-8CB3-F35BDE9BE8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3119" y="4316142"/>
                        <a:ext cx="4683125" cy="847725"/>
                      </a:xfrm>
                      <a:prstGeom prst="rect">
                        <a:avLst/>
                      </a:prstGeom>
                      <a:noFill/>
                      <a:ln>
                        <a:noFill/>
                      </a:ln>
                    </p:spPr>
                  </p:pic>
                </p:oleObj>
              </mc:Fallback>
            </mc:AlternateContent>
          </a:graphicData>
        </a:graphic>
      </p:graphicFrame>
      <p:sp>
        <p:nvSpPr>
          <p:cNvPr id="9" name="TextBox 8">
            <a:extLst>
              <a:ext uri="{FF2B5EF4-FFF2-40B4-BE49-F238E27FC236}">
                <a16:creationId xmlns:a16="http://schemas.microsoft.com/office/drawing/2014/main" id="{66ABC58E-9CF7-824A-81F7-FD5C2307499B}"/>
              </a:ext>
            </a:extLst>
          </p:cNvPr>
          <p:cNvSpPr txBox="1"/>
          <p:nvPr/>
        </p:nvSpPr>
        <p:spPr>
          <a:xfrm>
            <a:off x="406947" y="6284746"/>
            <a:ext cx="11127116" cy="338554"/>
          </a:xfrm>
          <a:prstGeom prst="rect">
            <a:avLst/>
          </a:prstGeom>
          <a:noFill/>
          <a:ln>
            <a:solidFill>
              <a:schemeClr val="accent1"/>
            </a:solidFill>
          </a:ln>
        </p:spPr>
        <p:txBody>
          <a:bodyPr wrap="square">
            <a:spAutoFit/>
          </a:bodyPr>
          <a:lstStyle/>
          <a:p>
            <a:pPr eaLnBrk="1" hangingPunct="1">
              <a:defRPr/>
            </a:pPr>
            <a:r>
              <a:rPr lang="en-US" sz="1600" dirty="0">
                <a:latin typeface="+mn-lt"/>
              </a:rPr>
              <a:t>Note : </a:t>
            </a:r>
            <a:r>
              <a:rPr lang="en-US" sz="1600" b="0" dirty="0">
                <a:latin typeface="+mn-lt"/>
              </a:rPr>
              <a:t>most ML packages normalize </a:t>
            </a:r>
            <a:r>
              <a:rPr lang="en-US" sz="1600" b="0" dirty="0" err="1">
                <a:latin typeface="+mn-lt"/>
              </a:rPr>
              <a:t>u</a:t>
            </a:r>
            <a:r>
              <a:rPr lang="en-US" sz="1600" b="0" baseline="-25000" dirty="0" err="1">
                <a:latin typeface="+mn-lt"/>
              </a:rPr>
              <a:t>i</a:t>
            </a:r>
            <a:r>
              <a:rPr lang="en-US" sz="1600" b="0" dirty="0">
                <a:latin typeface="+mn-lt"/>
              </a:rPr>
              <a:t> to unit length to simplify calculations; if not, you can explicitly normalize them)</a:t>
            </a:r>
          </a:p>
        </p:txBody>
      </p:sp>
      <p:graphicFrame>
        <p:nvGraphicFramePr>
          <p:cNvPr id="10" name="Object 2">
            <a:extLst>
              <a:ext uri="{FF2B5EF4-FFF2-40B4-BE49-F238E27FC236}">
                <a16:creationId xmlns:a16="http://schemas.microsoft.com/office/drawing/2014/main" id="{829979AA-22CE-BD40-902D-4F85ED1A21DD}"/>
              </a:ext>
            </a:extLst>
          </p:cNvPr>
          <p:cNvGraphicFramePr>
            <a:graphicFrameLocks noChangeAspect="1"/>
          </p:cNvGraphicFramePr>
          <p:nvPr>
            <p:extLst>
              <p:ext uri="{D42A27DB-BD31-4B8C-83A1-F6EECF244321}">
                <p14:modId xmlns:p14="http://schemas.microsoft.com/office/powerpoint/2010/main" val="2496233157"/>
              </p:ext>
            </p:extLst>
          </p:nvPr>
        </p:nvGraphicFramePr>
        <p:xfrm>
          <a:off x="2425519" y="5163867"/>
          <a:ext cx="3657600" cy="665162"/>
        </p:xfrm>
        <a:graphic>
          <a:graphicData uri="http://schemas.openxmlformats.org/presentationml/2006/ole">
            <mc:AlternateContent xmlns:mc="http://schemas.openxmlformats.org/markup-compatibility/2006">
              <mc:Choice xmlns:v="urn:schemas-microsoft-com:vml" Requires="v">
                <p:oleObj name="Equation" r:id="rId9" imgW="59690000" imgH="10820400" progId="Equation.DSMT4">
                  <p:embed/>
                </p:oleObj>
              </mc:Choice>
              <mc:Fallback>
                <p:oleObj name="Equation" r:id="rId9" imgW="59690000" imgH="10820400" progId="Equation.DSMT4">
                  <p:embed/>
                  <p:pic>
                    <p:nvPicPr>
                      <p:cNvPr id="15" name="Object 2">
                        <a:extLst>
                          <a:ext uri="{FF2B5EF4-FFF2-40B4-BE49-F238E27FC236}">
                            <a16:creationId xmlns:a16="http://schemas.microsoft.com/office/drawing/2014/main" id="{BE4F2E91-D6F4-5647-83B2-8CD0984882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519" y="5163867"/>
                        <a:ext cx="3657600" cy="665162"/>
                      </a:xfrm>
                      <a:prstGeom prst="rect">
                        <a:avLst/>
                      </a:prstGeom>
                      <a:noFill/>
                      <a:ln>
                        <a:noFill/>
                      </a:ln>
                    </p:spPr>
                  </p:pic>
                </p:oleObj>
              </mc:Fallback>
            </mc:AlternateContent>
          </a:graphicData>
        </a:graphic>
      </p:graphicFrame>
      <p:sp>
        <p:nvSpPr>
          <p:cNvPr id="11" name="TextBox 10">
            <a:extLst>
              <a:ext uri="{FF2B5EF4-FFF2-40B4-BE49-F238E27FC236}">
                <a16:creationId xmlns:a16="http://schemas.microsoft.com/office/drawing/2014/main" id="{522474BB-523F-394F-AD0E-79D18CBD532A}"/>
              </a:ext>
            </a:extLst>
          </p:cNvPr>
          <p:cNvSpPr txBox="1"/>
          <p:nvPr/>
        </p:nvSpPr>
        <p:spPr>
          <a:xfrm>
            <a:off x="7378061" y="4949251"/>
            <a:ext cx="1760538" cy="830263"/>
          </a:xfrm>
          <a:prstGeom prst="rect">
            <a:avLst/>
          </a:prstGeom>
          <a:noFill/>
        </p:spPr>
        <p:txBody>
          <a:bodyPr>
            <a:spAutoFit/>
          </a:bodyPr>
          <a:lstStyle/>
          <a:p>
            <a:pPr>
              <a:defRPr/>
            </a:pPr>
            <a:r>
              <a:rPr lang="en-US" sz="1600" b="0" dirty="0">
                <a:latin typeface="+mn-lt"/>
              </a:rPr>
              <a:t>i.e., this is </a:t>
            </a:r>
          </a:p>
          <a:p>
            <a:pPr>
              <a:defRPr/>
            </a:pPr>
            <a:r>
              <a:rPr lang="en-US" sz="1600" b="0" dirty="0">
                <a:latin typeface="+mn-lt"/>
              </a:rPr>
              <a:t>just a “change”</a:t>
            </a:r>
          </a:p>
          <a:p>
            <a:pPr>
              <a:defRPr/>
            </a:pPr>
            <a:r>
              <a:rPr lang="en-US" sz="1600" b="0" dirty="0">
                <a:latin typeface="+mn-lt"/>
              </a:rPr>
              <a:t>of basis!</a:t>
            </a:r>
          </a:p>
        </p:txBody>
      </p:sp>
      <p:graphicFrame>
        <p:nvGraphicFramePr>
          <p:cNvPr id="12" name="Object 1">
            <a:extLst>
              <a:ext uri="{FF2B5EF4-FFF2-40B4-BE49-F238E27FC236}">
                <a16:creationId xmlns:a16="http://schemas.microsoft.com/office/drawing/2014/main" id="{060F6401-908A-8845-8EBC-D2CB24FA8E35}"/>
              </a:ext>
            </a:extLst>
          </p:cNvPr>
          <p:cNvGraphicFramePr>
            <a:graphicFrameLocks noChangeAspect="1"/>
          </p:cNvGraphicFramePr>
          <p:nvPr>
            <p:extLst>
              <p:ext uri="{D42A27DB-BD31-4B8C-83A1-F6EECF244321}">
                <p14:modId xmlns:p14="http://schemas.microsoft.com/office/powerpoint/2010/main" val="441209280"/>
              </p:ext>
            </p:extLst>
          </p:nvPr>
        </p:nvGraphicFramePr>
        <p:xfrm>
          <a:off x="9536312" y="4179845"/>
          <a:ext cx="1311275" cy="1792288"/>
        </p:xfrm>
        <a:graphic>
          <a:graphicData uri="http://schemas.openxmlformats.org/presentationml/2006/ole">
            <mc:AlternateContent xmlns:mc="http://schemas.openxmlformats.org/markup-compatibility/2006">
              <mc:Choice xmlns:v="urn:schemas-microsoft-com:vml" Requires="v">
                <p:oleObj name="Equation" r:id="rId11" imgW="31305500" imgH="42710100" progId="Equation.DSMT4">
                  <p:embed/>
                </p:oleObj>
              </mc:Choice>
              <mc:Fallback>
                <p:oleObj name="Equation" r:id="rId11" imgW="31305500" imgH="42710100" progId="Equation.DSMT4">
                  <p:embed/>
                  <p:pic>
                    <p:nvPicPr>
                      <p:cNvPr id="18" name="Object 1">
                        <a:extLst>
                          <a:ext uri="{FF2B5EF4-FFF2-40B4-BE49-F238E27FC236}">
                            <a16:creationId xmlns:a16="http://schemas.microsoft.com/office/drawing/2014/main" id="{97EC2E85-778D-9C4C-84B3-EB8D146C76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36312" y="4179845"/>
                        <a:ext cx="1311275" cy="17922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988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 Steps contd..</a:t>
            </a:r>
            <a:endParaRPr sz="4000" b="1" dirty="0">
              <a:solidFill>
                <a:srgbClr val="E46102"/>
              </a:solidFill>
            </a:endParaRPr>
          </a:p>
        </p:txBody>
      </p:sp>
      <p:sp>
        <p:nvSpPr>
          <p:cNvPr id="96" name="Google Shape;96;p14"/>
          <p:cNvSpPr txBox="1"/>
          <p:nvPr/>
        </p:nvSpPr>
        <p:spPr>
          <a:xfrm>
            <a:off x="395183" y="1179375"/>
            <a:ext cx="11401634" cy="1607281"/>
          </a:xfrm>
          <a:prstGeom prst="rect">
            <a:avLst/>
          </a:prstGeom>
          <a:noFill/>
          <a:ln>
            <a:noFill/>
          </a:ln>
        </p:spPr>
        <p:txBody>
          <a:bodyPr spcFirstLastPara="1" wrap="square" lIns="121900" tIns="121900" rIns="121900" bIns="121900" anchor="t" anchorCtr="0">
            <a:noAutofit/>
          </a:bodyPr>
          <a:lstStyle/>
          <a:p>
            <a:r>
              <a:rPr lang="en-US" altLang="en-US" b="1" dirty="0">
                <a:latin typeface="Calibri" panose="020F0502020204030204" pitchFamily="34" charset="0"/>
                <a:cs typeface="Calibri" panose="020F0502020204030204" pitchFamily="34" charset="0"/>
              </a:rPr>
              <a:t>Step 5:</a:t>
            </a:r>
            <a:r>
              <a:rPr lang="en-US" altLang="en-US" dirty="0">
                <a:latin typeface="Calibri" panose="020F0502020204030204" pitchFamily="34" charset="0"/>
                <a:cs typeface="Calibri" panose="020F0502020204030204" pitchFamily="34" charset="0"/>
              </a:rPr>
              <a:t> </a:t>
            </a:r>
            <a:r>
              <a:rPr lang="en-US" altLang="en-US" u="sng" dirty="0">
                <a:latin typeface="Calibri" panose="020F0502020204030204" pitchFamily="34" charset="0"/>
                <a:cs typeface="Calibri" panose="020F0502020204030204" pitchFamily="34" charset="0"/>
              </a:rPr>
              <a:t>dimensionality reduction step</a:t>
            </a:r>
            <a:r>
              <a:rPr lang="en-US" altLang="en-US" dirty="0">
                <a:latin typeface="Calibri" panose="020F0502020204030204" pitchFamily="34" charset="0"/>
                <a:cs typeface="Calibri" panose="020F0502020204030204" pitchFamily="34" charset="0"/>
              </a:rPr>
              <a:t> – approximate x using only the first K eigenvectors (K&lt;&lt;N) (i.e., corresponding to the K largest eigenvalues where K is a parameter):</a:t>
            </a:r>
            <a:endParaRPr lang="en-US" altLang="en-US" u="sng"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7B448F7F-E4A6-5F4C-A91E-80B234FB8E42}"/>
              </a:ext>
            </a:extLst>
          </p:cNvPr>
          <p:cNvGraphicFramePr>
            <a:graphicFrameLocks noChangeAspect="1"/>
          </p:cNvGraphicFramePr>
          <p:nvPr>
            <p:extLst>
              <p:ext uri="{D42A27DB-BD31-4B8C-83A1-F6EECF244321}">
                <p14:modId xmlns:p14="http://schemas.microsoft.com/office/powerpoint/2010/main" val="43020337"/>
              </p:ext>
            </p:extLst>
          </p:nvPr>
        </p:nvGraphicFramePr>
        <p:xfrm>
          <a:off x="2207877" y="2116740"/>
          <a:ext cx="4683125" cy="847725"/>
        </p:xfrm>
        <a:graphic>
          <a:graphicData uri="http://schemas.openxmlformats.org/presentationml/2006/ole">
            <mc:AlternateContent xmlns:mc="http://schemas.openxmlformats.org/markup-compatibility/2006">
              <mc:Choice xmlns:v="urn:schemas-microsoft-com:vml" Requires="v">
                <p:oleObj name="Equation" r:id="rId3" imgW="55003700" imgH="9944100" progId="Equation.DSMT4">
                  <p:embed/>
                </p:oleObj>
              </mc:Choice>
              <mc:Fallback>
                <p:oleObj name="Equation" r:id="rId3" imgW="55003700" imgH="9944100" progId="Equation.DSMT4">
                  <p:embed/>
                  <p:pic>
                    <p:nvPicPr>
                      <p:cNvPr id="12" name="Object 1">
                        <a:extLst>
                          <a:ext uri="{FF2B5EF4-FFF2-40B4-BE49-F238E27FC236}">
                            <a16:creationId xmlns:a16="http://schemas.microsoft.com/office/drawing/2014/main" id="{346AB68E-42CC-7941-882B-A4AE30E18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877" y="2116740"/>
                        <a:ext cx="4683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Down Arrow 4">
            <a:extLst>
              <a:ext uri="{FF2B5EF4-FFF2-40B4-BE49-F238E27FC236}">
                <a16:creationId xmlns:a16="http://schemas.microsoft.com/office/drawing/2014/main" id="{935506C0-B8A1-E64D-BBB7-25E7207A6FCD}"/>
              </a:ext>
            </a:extLst>
          </p:cNvPr>
          <p:cNvSpPr>
            <a:spLocks noChangeArrowheads="1"/>
          </p:cNvSpPr>
          <p:nvPr/>
        </p:nvSpPr>
        <p:spPr bwMode="auto">
          <a:xfrm>
            <a:off x="3955715" y="2945406"/>
            <a:ext cx="471906" cy="652462"/>
          </a:xfrm>
          <a:prstGeom prst="downArrow">
            <a:avLst>
              <a:gd name="adj1" fmla="val 50000"/>
              <a:gd name="adj2" fmla="val 4508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endParaRPr lang="en-US" altLang="en-US" sz="2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4869005-4BF3-DB4A-A5BB-D23C9132FB99}"/>
              </a:ext>
            </a:extLst>
          </p:cNvPr>
          <p:cNvSpPr/>
          <p:nvPr/>
        </p:nvSpPr>
        <p:spPr>
          <a:xfrm>
            <a:off x="4875592" y="2928426"/>
            <a:ext cx="2983509" cy="646331"/>
          </a:xfrm>
          <a:prstGeom prst="rect">
            <a:avLst/>
          </a:prstGeom>
        </p:spPr>
        <p:txBody>
          <a:bodyPr wrap="none">
            <a:spAutoFit/>
          </a:bodyPr>
          <a:lstStyle/>
          <a:p>
            <a:pPr>
              <a:defRPr/>
            </a:pPr>
            <a:r>
              <a:rPr lang="en-US" altLang="en-US" sz="1800" kern="0" dirty="0">
                <a:latin typeface="Calibri" panose="020F0502020204030204" pitchFamily="34" charset="0"/>
                <a:cs typeface="Calibri" panose="020F0502020204030204" pitchFamily="34" charset="0"/>
              </a:rPr>
              <a:t>approximate              </a:t>
            </a:r>
          </a:p>
          <a:p>
            <a:pPr>
              <a:defRPr/>
            </a:pPr>
            <a:r>
              <a:rPr lang="en-US" altLang="en-US" sz="1800" kern="0" dirty="0">
                <a:latin typeface="Calibri" panose="020F0502020204030204" pitchFamily="34" charset="0"/>
                <a:cs typeface="Calibri" panose="020F0502020204030204" pitchFamily="34" charset="0"/>
              </a:rPr>
              <a:t>using first K eigenvectors only</a:t>
            </a:r>
            <a:endParaRPr lang="en-US" sz="1800"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AD086C49-2694-904C-947F-9F22762C2AFF}"/>
              </a:ext>
            </a:extLst>
          </p:cNvPr>
          <p:cNvGraphicFramePr>
            <a:graphicFrameLocks noChangeAspect="1"/>
          </p:cNvGraphicFramePr>
          <p:nvPr>
            <p:extLst>
              <p:ext uri="{D42A27DB-BD31-4B8C-83A1-F6EECF244321}">
                <p14:modId xmlns:p14="http://schemas.microsoft.com/office/powerpoint/2010/main" val="3952139712"/>
              </p:ext>
            </p:extLst>
          </p:nvPr>
        </p:nvGraphicFramePr>
        <p:xfrm>
          <a:off x="6141564" y="2911474"/>
          <a:ext cx="822325" cy="398463"/>
        </p:xfrm>
        <a:graphic>
          <a:graphicData uri="http://schemas.openxmlformats.org/presentationml/2006/ole">
            <mc:AlternateContent xmlns:mc="http://schemas.openxmlformats.org/markup-compatibility/2006">
              <mc:Choice xmlns:v="urn:schemas-microsoft-com:vml" Requires="v">
                <p:oleObj name="Equation" r:id="rId5" imgW="9652000" imgH="4686300" progId="Equation.DSMT4">
                  <p:embed/>
                </p:oleObj>
              </mc:Choice>
              <mc:Fallback>
                <p:oleObj name="Equation" r:id="rId5" imgW="9652000" imgH="4686300" progId="Equation.DSMT4">
                  <p:embed/>
                  <p:pic>
                    <p:nvPicPr>
                      <p:cNvPr id="20" name="Object 1">
                        <a:extLst>
                          <a:ext uri="{FF2B5EF4-FFF2-40B4-BE49-F238E27FC236}">
                            <a16:creationId xmlns:a16="http://schemas.microsoft.com/office/drawing/2014/main" id="{F22CD55C-37CF-6943-9256-C8CD69A85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1564" y="2911474"/>
                        <a:ext cx="822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986324CC-A846-224F-8844-B8BC8EAEC52A}"/>
              </a:ext>
            </a:extLst>
          </p:cNvPr>
          <p:cNvGraphicFramePr>
            <a:graphicFrameLocks noChangeAspect="1"/>
          </p:cNvGraphicFramePr>
          <p:nvPr>
            <p:extLst>
              <p:ext uri="{D42A27DB-BD31-4B8C-83A1-F6EECF244321}">
                <p14:modId xmlns:p14="http://schemas.microsoft.com/office/powerpoint/2010/main" val="4220594021"/>
              </p:ext>
            </p:extLst>
          </p:nvPr>
        </p:nvGraphicFramePr>
        <p:xfrm>
          <a:off x="2326793" y="3396541"/>
          <a:ext cx="4686300"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9" name="Object 1">
                        <a:extLst>
                          <a:ext uri="{FF2B5EF4-FFF2-40B4-BE49-F238E27FC236}">
                            <a16:creationId xmlns:a16="http://schemas.microsoft.com/office/drawing/2014/main" id="{942A4D19-0CA0-744E-8C3D-BA7EB6F146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6793" y="3396541"/>
                        <a:ext cx="46863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B2886AC5-6FCF-CF41-A8DF-7E414B0BD13E}"/>
              </a:ext>
            </a:extLst>
          </p:cNvPr>
          <p:cNvSpPr/>
          <p:nvPr/>
        </p:nvSpPr>
        <p:spPr>
          <a:xfrm>
            <a:off x="5843364" y="5035331"/>
            <a:ext cx="3767137" cy="708025"/>
          </a:xfrm>
          <a:prstGeom prst="rect">
            <a:avLst/>
          </a:prstGeom>
        </p:spPr>
        <p:txBody>
          <a:bodyPr wrap="none">
            <a:spAutoFit/>
          </a:bodyPr>
          <a:lstStyle/>
          <a:p>
            <a:pPr>
              <a:defRPr/>
            </a:pPr>
            <a:r>
              <a:rPr lang="en-US" altLang="en-US" sz="2000" b="0" kern="0" dirty="0">
                <a:latin typeface="Arial"/>
              </a:rPr>
              <a:t>note that if K=N, then</a:t>
            </a:r>
          </a:p>
          <a:p>
            <a:pPr>
              <a:defRPr/>
            </a:pPr>
            <a:r>
              <a:rPr lang="en-US" altLang="en-US" sz="2000" b="0" kern="0" dirty="0">
                <a:latin typeface="Arial"/>
              </a:rPr>
              <a:t>(i.e., zero reconstruction error)  </a:t>
            </a:r>
          </a:p>
        </p:txBody>
      </p:sp>
      <p:graphicFrame>
        <p:nvGraphicFramePr>
          <p:cNvPr id="10" name="Object 1">
            <a:extLst>
              <a:ext uri="{FF2B5EF4-FFF2-40B4-BE49-F238E27FC236}">
                <a16:creationId xmlns:a16="http://schemas.microsoft.com/office/drawing/2014/main" id="{9EC9C711-E3D9-4446-BBE3-0D40ADDF8A3B}"/>
              </a:ext>
            </a:extLst>
          </p:cNvPr>
          <p:cNvGraphicFramePr>
            <a:graphicFrameLocks noChangeAspect="1"/>
          </p:cNvGraphicFramePr>
          <p:nvPr>
            <p:extLst>
              <p:ext uri="{D42A27DB-BD31-4B8C-83A1-F6EECF244321}">
                <p14:modId xmlns:p14="http://schemas.microsoft.com/office/powerpoint/2010/main" val="2049549320"/>
              </p:ext>
            </p:extLst>
          </p:nvPr>
        </p:nvGraphicFramePr>
        <p:xfrm>
          <a:off x="2919519" y="4330870"/>
          <a:ext cx="2758191" cy="2307767"/>
        </p:xfrm>
        <a:graphic>
          <a:graphicData uri="http://schemas.openxmlformats.org/presentationml/2006/ole">
            <mc:AlternateContent xmlns:mc="http://schemas.openxmlformats.org/markup-compatibility/2006">
              <mc:Choice xmlns:v="urn:schemas-microsoft-com:vml" Requires="v">
                <p:oleObj name="Equation" r:id="rId9" imgW="51206400" imgH="42710100" progId="Equation.DSMT4">
                  <p:embed/>
                </p:oleObj>
              </mc:Choice>
              <mc:Fallback>
                <p:oleObj name="Equation" r:id="rId9" imgW="51206400" imgH="42710100" progId="Equation.DSMT4">
                  <p:embed/>
                  <p:pic>
                    <p:nvPicPr>
                      <p:cNvPr id="18" name="Object 1">
                        <a:extLst>
                          <a:ext uri="{FF2B5EF4-FFF2-40B4-BE49-F238E27FC236}">
                            <a16:creationId xmlns:a16="http://schemas.microsoft.com/office/drawing/2014/main" id="{BF858A9D-255E-074A-B1A8-A917377371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9519" y="4330870"/>
                        <a:ext cx="2758191" cy="23077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074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Choosing K</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altLang="en-US" sz="2800" i="1"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is typically chosen based on how much information (variance) we want to preserve:</a:t>
            </a: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T=0.9, for example, we “preserve” 90% of the information (variance) in the data.</a:t>
            </a:r>
          </a:p>
          <a:p>
            <a:pPr marL="342900" indent="-3429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K=N, then we “preserve” 100% of the information in the data (i.e., just a “change” of basis and          )</a:t>
            </a:r>
          </a:p>
        </p:txBody>
      </p:sp>
      <p:graphicFrame>
        <p:nvGraphicFramePr>
          <p:cNvPr id="6" name="Object 2">
            <a:extLst>
              <a:ext uri="{FF2B5EF4-FFF2-40B4-BE49-F238E27FC236}">
                <a16:creationId xmlns:a16="http://schemas.microsoft.com/office/drawing/2014/main" id="{2A8CE358-61D4-6447-8012-6751B0ECBACA}"/>
              </a:ext>
            </a:extLst>
          </p:cNvPr>
          <p:cNvGraphicFramePr>
            <a:graphicFrameLocks noChangeAspect="1"/>
          </p:cNvGraphicFramePr>
          <p:nvPr>
            <p:extLst>
              <p:ext uri="{D42A27DB-BD31-4B8C-83A1-F6EECF244321}">
                <p14:modId xmlns:p14="http://schemas.microsoft.com/office/powerpoint/2010/main" val="409018075"/>
              </p:ext>
            </p:extLst>
          </p:nvPr>
        </p:nvGraphicFramePr>
        <p:xfrm>
          <a:off x="5055036" y="2318585"/>
          <a:ext cx="4624812" cy="1379535"/>
        </p:xfrm>
        <a:graphic>
          <a:graphicData uri="http://schemas.openxmlformats.org/presentationml/2006/ole">
            <mc:AlternateContent xmlns:mc="http://schemas.openxmlformats.org/markup-compatibility/2006">
              <mc:Choice xmlns:v="urn:schemas-microsoft-com:vml" Requires="v">
                <p:oleObj name="Equation" r:id="rId3" imgW="64655700" imgH="19304000" progId="Equation.DSMT4">
                  <p:embed/>
                </p:oleObj>
              </mc:Choice>
              <mc:Fallback>
                <p:oleObj name="Equation" r:id="rId3" imgW="64655700" imgH="19304000" progId="Equation.DSMT4">
                  <p:embed/>
                  <p:pic>
                    <p:nvPicPr>
                      <p:cNvPr id="38919" name="Object 2">
                        <a:extLst>
                          <a:ext uri="{FF2B5EF4-FFF2-40B4-BE49-F238E27FC236}">
                            <a16:creationId xmlns:a16="http://schemas.microsoft.com/office/drawing/2014/main" id="{3A0D6BAA-7B06-2E4E-9B3B-701B53FA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036" y="2318585"/>
                        <a:ext cx="4624812" cy="1379535"/>
                      </a:xfrm>
                      <a:prstGeom prst="rect">
                        <a:avLst/>
                      </a:prstGeom>
                      <a:noFill/>
                      <a:ln>
                        <a:noFill/>
                      </a:ln>
                    </p:spPr>
                  </p:pic>
                </p:oleObj>
              </mc:Fallback>
            </mc:AlternateContent>
          </a:graphicData>
        </a:graphic>
      </p:graphicFrame>
      <p:sp>
        <p:nvSpPr>
          <p:cNvPr id="7" name="TextBox 6">
            <a:extLst>
              <a:ext uri="{FF2B5EF4-FFF2-40B4-BE49-F238E27FC236}">
                <a16:creationId xmlns:a16="http://schemas.microsoft.com/office/drawing/2014/main" id="{B8CDB9B7-7310-3C43-A3DE-5A0EE2CF5720}"/>
              </a:ext>
            </a:extLst>
          </p:cNvPr>
          <p:cNvSpPr txBox="1"/>
          <p:nvPr/>
        </p:nvSpPr>
        <p:spPr>
          <a:xfrm>
            <a:off x="1165126" y="2682457"/>
            <a:ext cx="3119967" cy="1015663"/>
          </a:xfrm>
          <a:prstGeom prst="rect">
            <a:avLst/>
          </a:prstGeom>
          <a:noFill/>
        </p:spPr>
        <p:txBody>
          <a:bodyPr wrap="square">
            <a:spAutoFit/>
          </a:bodyPr>
          <a:lstStyle/>
          <a:p>
            <a:pPr>
              <a:defRPr/>
            </a:pPr>
            <a:r>
              <a:rPr lang="en-US" sz="2000" b="0" dirty="0">
                <a:solidFill>
                  <a:srgbClr val="E56618"/>
                </a:solidFill>
                <a:latin typeface="+mn-lt"/>
              </a:rPr>
              <a:t>Choose the smallest</a:t>
            </a:r>
          </a:p>
          <a:p>
            <a:pPr>
              <a:defRPr/>
            </a:pPr>
            <a:r>
              <a:rPr lang="en-US" sz="2000" b="0" dirty="0">
                <a:solidFill>
                  <a:srgbClr val="E56618"/>
                </a:solidFill>
                <a:latin typeface="+mn-lt"/>
              </a:rPr>
              <a:t>K that satisfies  the following inequality:</a:t>
            </a:r>
          </a:p>
        </p:txBody>
      </p:sp>
      <p:graphicFrame>
        <p:nvGraphicFramePr>
          <p:cNvPr id="8" name="Object 1">
            <a:extLst>
              <a:ext uri="{FF2B5EF4-FFF2-40B4-BE49-F238E27FC236}">
                <a16:creationId xmlns:a16="http://schemas.microsoft.com/office/drawing/2014/main" id="{CE9A728C-5175-3E4A-A32A-5F82D7DB0911}"/>
              </a:ext>
            </a:extLst>
          </p:cNvPr>
          <p:cNvGraphicFramePr>
            <a:graphicFrameLocks noChangeAspect="1"/>
          </p:cNvGraphicFramePr>
          <p:nvPr>
            <p:extLst>
              <p:ext uri="{D42A27DB-BD31-4B8C-83A1-F6EECF244321}">
                <p14:modId xmlns:p14="http://schemas.microsoft.com/office/powerpoint/2010/main" val="3288619513"/>
              </p:ext>
            </p:extLst>
          </p:nvPr>
        </p:nvGraphicFramePr>
        <p:xfrm>
          <a:off x="4072097" y="5718465"/>
          <a:ext cx="698500" cy="323850"/>
        </p:xfrm>
        <a:graphic>
          <a:graphicData uri="http://schemas.openxmlformats.org/presentationml/2006/ole">
            <mc:AlternateContent xmlns:mc="http://schemas.openxmlformats.org/markup-compatibility/2006">
              <mc:Choice xmlns:v="urn:schemas-microsoft-com:vml" Requires="v">
                <p:oleObj name="Equation" r:id="rId5" imgW="8191500" imgH="3797300" progId="Equation.DSMT4">
                  <p:embed/>
                </p:oleObj>
              </mc:Choice>
              <mc:Fallback>
                <p:oleObj name="Equation" r:id="rId5" imgW="8191500" imgH="3797300" progId="Equation.DSMT4">
                  <p:embed/>
                  <p:pic>
                    <p:nvPicPr>
                      <p:cNvPr id="38920" name="Object 1">
                        <a:extLst>
                          <a:ext uri="{FF2B5EF4-FFF2-40B4-BE49-F238E27FC236}">
                            <a16:creationId xmlns:a16="http://schemas.microsoft.com/office/drawing/2014/main" id="{9E23DDD4-AAD4-234D-84A9-90E5B18AF4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097" y="5718465"/>
                        <a:ext cx="698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41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Where are we heading?</a:t>
            </a:r>
          </a:p>
        </p:txBody>
      </p:sp>
      <p:graphicFrame>
        <p:nvGraphicFramePr>
          <p:cNvPr id="3" name="Table 2">
            <a:extLst>
              <a:ext uri="{FF2B5EF4-FFF2-40B4-BE49-F238E27FC236}">
                <a16:creationId xmlns:a16="http://schemas.microsoft.com/office/drawing/2014/main" id="{B075BEB5-7345-7D4E-B50A-16B0077C40D9}"/>
              </a:ext>
            </a:extLst>
          </p:cNvPr>
          <p:cNvGraphicFramePr>
            <a:graphicFrameLocks noGrp="1"/>
          </p:cNvGraphicFramePr>
          <p:nvPr>
            <p:extLst>
              <p:ext uri="{D42A27DB-BD31-4B8C-83A1-F6EECF244321}">
                <p14:modId xmlns:p14="http://schemas.microsoft.com/office/powerpoint/2010/main" val="23266907"/>
              </p:ext>
            </p:extLst>
          </p:nvPr>
        </p:nvGraphicFramePr>
        <p:xfrm>
          <a:off x="4562473" y="1625052"/>
          <a:ext cx="7244516" cy="3157230"/>
        </p:xfrm>
        <a:graphic>
          <a:graphicData uri="http://schemas.openxmlformats.org/drawingml/2006/table">
            <a:tbl>
              <a:tblPr/>
              <a:tblGrid>
                <a:gridCol w="589336">
                  <a:extLst>
                    <a:ext uri="{9D8B030D-6E8A-4147-A177-3AD203B41FA5}">
                      <a16:colId xmlns:a16="http://schemas.microsoft.com/office/drawing/2014/main" val="420283857"/>
                    </a:ext>
                  </a:extLst>
                </a:gridCol>
                <a:gridCol w="3205410">
                  <a:extLst>
                    <a:ext uri="{9D8B030D-6E8A-4147-A177-3AD203B41FA5}">
                      <a16:colId xmlns:a16="http://schemas.microsoft.com/office/drawing/2014/main" val="2564809553"/>
                    </a:ext>
                  </a:extLst>
                </a:gridCol>
                <a:gridCol w="689954">
                  <a:extLst>
                    <a:ext uri="{9D8B030D-6E8A-4147-A177-3AD203B41FA5}">
                      <a16:colId xmlns:a16="http://schemas.microsoft.com/office/drawing/2014/main" val="1920419089"/>
                    </a:ext>
                  </a:extLst>
                </a:gridCol>
                <a:gridCol w="689954">
                  <a:extLst>
                    <a:ext uri="{9D8B030D-6E8A-4147-A177-3AD203B41FA5}">
                      <a16:colId xmlns:a16="http://schemas.microsoft.com/office/drawing/2014/main" val="1757215878"/>
                    </a:ext>
                  </a:extLst>
                </a:gridCol>
                <a:gridCol w="689954">
                  <a:extLst>
                    <a:ext uri="{9D8B030D-6E8A-4147-A177-3AD203B41FA5}">
                      <a16:colId xmlns:a16="http://schemas.microsoft.com/office/drawing/2014/main" val="806350468"/>
                    </a:ext>
                  </a:extLst>
                </a:gridCol>
                <a:gridCol w="689954">
                  <a:extLst>
                    <a:ext uri="{9D8B030D-6E8A-4147-A177-3AD203B41FA5}">
                      <a16:colId xmlns:a16="http://schemas.microsoft.com/office/drawing/2014/main" val="3069898150"/>
                    </a:ext>
                  </a:extLst>
                </a:gridCol>
                <a:gridCol w="689954">
                  <a:extLst>
                    <a:ext uri="{9D8B030D-6E8A-4147-A177-3AD203B41FA5}">
                      <a16:colId xmlns:a16="http://schemas.microsoft.com/office/drawing/2014/main" val="3853592973"/>
                    </a:ext>
                  </a:extLst>
                </a:gridCol>
              </a:tblGrid>
              <a:tr h="221388">
                <a:tc>
                  <a:txBody>
                    <a:bodyPr/>
                    <a:lstStyle/>
                    <a:p>
                      <a:pPr algn="ctr" fontAlgn="ctr"/>
                      <a:r>
                        <a:rPr lang="en-GB" sz="1100" b="1" i="0" u="none" strike="noStrike">
                          <a:solidFill>
                            <a:srgbClr val="FFFFFF"/>
                          </a:solidFill>
                          <a:effectLst/>
                          <a:latin typeface="Calibri" panose="020F0502020204030204" pitchFamily="34" charset="0"/>
                        </a:rPr>
                        <a:t>Gene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extLst>
                  <a:ext uri="{0D108BD9-81ED-4DB2-BD59-A6C34878D82A}">
                    <a16:rowId xmlns:a16="http://schemas.microsoft.com/office/drawing/2014/main" val="2702286129"/>
                  </a:ext>
                </a:extLst>
              </a:tr>
              <a:tr h="221388">
                <a:tc>
                  <a:txBody>
                    <a:bodyPr/>
                    <a:lstStyle/>
                    <a:p>
                      <a:pPr algn="ctr" fontAlgn="ctr"/>
                      <a:r>
                        <a:rPr lang="en-GB" sz="1100" b="0" i="0" u="none" strike="noStrike">
                          <a:solidFill>
                            <a:srgbClr val="000000"/>
                          </a:solidFill>
                          <a:effectLst/>
                          <a:latin typeface="Calibri" panose="020F0502020204030204" pitchFamily="34" charset="0"/>
                        </a:rPr>
                        <a:t>Inpp5d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inositol polyphosphate-5-phosphatase 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41249884"/>
                  </a:ext>
                </a:extLst>
              </a:tr>
              <a:tr h="221388">
                <a:tc>
                  <a:txBody>
                    <a:bodyPr/>
                    <a:lstStyle/>
                    <a:p>
                      <a:pPr algn="ctr" fontAlgn="ctr"/>
                      <a:r>
                        <a:rPr lang="en-GB" sz="1100" b="0" i="0" u="none" strike="noStrike">
                          <a:solidFill>
                            <a:srgbClr val="000000"/>
                          </a:solidFill>
                          <a:effectLst/>
                          <a:latin typeface="Calibri" panose="020F0502020204030204" pitchFamily="34" charset="0"/>
                        </a:rPr>
                        <a:t>Aim2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absent in melanoma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277004040"/>
                  </a:ext>
                </a:extLst>
              </a:tr>
              <a:tr h="221388">
                <a:tc>
                  <a:txBody>
                    <a:bodyPr/>
                    <a:lstStyle/>
                    <a:p>
                      <a:pPr algn="ctr" fontAlgn="ctr"/>
                      <a:r>
                        <a:rPr lang="en-GB" sz="1100" b="0" i="0" u="none" strike="noStrike">
                          <a:solidFill>
                            <a:srgbClr val="000000"/>
                          </a:solidFill>
                          <a:effectLst/>
                          <a:latin typeface="Calibri" panose="020F0502020204030204" pitchFamily="34" charset="0"/>
                        </a:rPr>
                        <a:t>Gldn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gliomedin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253605591"/>
                  </a:ext>
                </a:extLst>
              </a:tr>
              <a:tr h="221388">
                <a:tc>
                  <a:txBody>
                    <a:bodyPr/>
                    <a:lstStyle/>
                    <a:p>
                      <a:pPr algn="ctr" fontAlgn="ctr"/>
                      <a:r>
                        <a:rPr lang="en-GB" sz="1100" b="0" i="0" u="none" strike="noStrike">
                          <a:solidFill>
                            <a:srgbClr val="000000"/>
                          </a:solidFill>
                          <a:effectLst/>
                          <a:latin typeface="Calibri" panose="020F0502020204030204" pitchFamily="34" charset="0"/>
                        </a:rPr>
                        <a:t>Frem2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Fras1 related extracellular matrix protein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308623521"/>
                  </a:ext>
                </a:extLst>
              </a:tr>
              <a:tr h="221388">
                <a:tc>
                  <a:txBody>
                    <a:bodyPr/>
                    <a:lstStyle/>
                    <a:p>
                      <a:pPr algn="ctr" fontAlgn="ctr"/>
                      <a:r>
                        <a:rPr lang="en-GB" sz="1100" b="0" i="0" u="none" strike="noStrike">
                          <a:solidFill>
                            <a:srgbClr val="000000"/>
                          </a:solidFill>
                          <a:effectLst/>
                          <a:latin typeface="Calibri" panose="020F0502020204030204" pitchFamily="34" charset="0"/>
                        </a:rPr>
                        <a:t>Rps3a1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ribosomal protein 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56687111"/>
                  </a:ext>
                </a:extLst>
              </a:tr>
              <a:tr h="279186">
                <a:tc>
                  <a:txBody>
                    <a:bodyPr/>
                    <a:lstStyle/>
                    <a:p>
                      <a:pPr algn="ctr" fontAlgn="ctr"/>
                      <a:r>
                        <a:rPr lang="en-GB" sz="1100" b="0" i="0" u="none" strike="noStrike">
                          <a:solidFill>
                            <a:srgbClr val="000000"/>
                          </a:solidFill>
                          <a:effectLst/>
                          <a:latin typeface="Calibri" panose="020F0502020204030204" pitchFamily="34" charset="0"/>
                        </a:rPr>
                        <a:t>Slc38a3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solute carrier family 38, member 3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1.90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730156945"/>
                  </a:ext>
                </a:extLst>
              </a:tr>
              <a:tr h="221388">
                <a:tc>
                  <a:txBody>
                    <a:bodyPr/>
                    <a:lstStyle/>
                    <a:p>
                      <a:pPr algn="ctr" fontAlgn="ctr"/>
                      <a:r>
                        <a:rPr lang="en-GB" sz="1100" b="0" i="0" u="none" strike="noStrike">
                          <a:solidFill>
                            <a:srgbClr val="000000"/>
                          </a:solidFill>
                          <a:effectLst/>
                          <a:latin typeface="Calibri" panose="020F0502020204030204" pitchFamily="34" charset="0"/>
                        </a:rPr>
                        <a:t>Mt1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dirty="0">
                          <a:solidFill>
                            <a:srgbClr val="000000"/>
                          </a:solidFill>
                          <a:effectLst/>
                          <a:latin typeface="Calibri" panose="020F0502020204030204" pitchFamily="34" charset="0"/>
                        </a:rPr>
                        <a:t>metallothionein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83846480"/>
                  </a:ext>
                </a:extLst>
              </a:tr>
              <a:tr h="221388">
                <a:tc>
                  <a:txBody>
                    <a:bodyPr/>
                    <a:lstStyle/>
                    <a:p>
                      <a:pPr algn="ctr" fontAlgn="ctr"/>
                      <a:r>
                        <a:rPr lang="en-GB" sz="1100" b="0" i="0" u="none" strike="noStrike">
                          <a:solidFill>
                            <a:srgbClr val="000000"/>
                          </a:solidFill>
                          <a:effectLst/>
                          <a:latin typeface="Calibri" panose="020F0502020204030204" pitchFamily="34" charset="0"/>
                        </a:rPr>
                        <a:t>C1s1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fr-FR" sz="1100" b="0" i="0" u="none" strike="noStrike">
                          <a:solidFill>
                            <a:srgbClr val="000000"/>
                          </a:solidFill>
                          <a:effectLst/>
                          <a:latin typeface="Calibri" panose="020F0502020204030204" pitchFamily="34" charset="0"/>
                        </a:rPr>
                        <a:t>complement component 1, s subcomponent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94018158"/>
                  </a:ext>
                </a:extLst>
              </a:tr>
              <a:tr h="221388">
                <a:tc>
                  <a:txBody>
                    <a:bodyPr/>
                    <a:lstStyle/>
                    <a:p>
                      <a:pPr algn="ctr" fontAlgn="ctr"/>
                      <a:r>
                        <a:rPr lang="en-GB" sz="1100" b="0" i="0" u="none" strike="noStrike">
                          <a:solidFill>
                            <a:srgbClr val="000000"/>
                          </a:solidFill>
                          <a:effectLst/>
                          <a:latin typeface="Calibri" panose="020F0502020204030204" pitchFamily="34" charset="0"/>
                        </a:rPr>
                        <a:t>Cds1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CDP-diacylglycerol synthase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195884710"/>
                  </a:ext>
                </a:extLst>
              </a:tr>
              <a:tr h="221388">
                <a:tc>
                  <a:txBody>
                    <a:bodyPr/>
                    <a:lstStyle/>
                    <a:p>
                      <a:pPr algn="ctr" fontAlgn="ctr"/>
                      <a:r>
                        <a:rPr lang="en-GB" sz="1100" b="0" i="0" u="none" strike="noStrike">
                          <a:solidFill>
                            <a:srgbClr val="000000"/>
                          </a:solidFill>
                          <a:effectLst/>
                          <a:latin typeface="Calibri" panose="020F0502020204030204" pitchFamily="34" charset="0"/>
                        </a:rPr>
                        <a:t>Ifi44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interferon-induced protein 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4.82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123610203"/>
                  </a:ext>
                </a:extLst>
              </a:tr>
              <a:tr h="221388">
                <a:tc>
                  <a:txBody>
                    <a:bodyPr/>
                    <a:lstStyle/>
                    <a:p>
                      <a:pPr algn="ctr" fontAlgn="ctr"/>
                      <a:r>
                        <a:rPr lang="en-GB" sz="1100" b="0" i="0" u="none" strike="noStrike">
                          <a:solidFill>
                            <a:srgbClr val="000000"/>
                          </a:solidFill>
                          <a:effectLst/>
                          <a:latin typeface="Calibri" panose="020F0502020204030204" pitchFamily="34" charset="0"/>
                        </a:rPr>
                        <a:t>Lefty2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left-right determination factor 2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749369921"/>
                  </a:ext>
                </a:extLst>
              </a:tr>
              <a:tr h="221388">
                <a:tc>
                  <a:txBody>
                    <a:bodyPr/>
                    <a:lstStyle/>
                    <a:p>
                      <a:pPr algn="ctr" fontAlgn="ctr"/>
                      <a:r>
                        <a:rPr lang="en-GB" sz="1100" b="0" i="0" u="none" strike="noStrike">
                          <a:solidFill>
                            <a:srgbClr val="000000"/>
                          </a:solidFill>
                          <a:effectLst/>
                          <a:latin typeface="Calibri" panose="020F0502020204030204" pitchFamily="34" charset="0"/>
                        </a:rPr>
                        <a:t>Fmr1nb</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fragile X mental retardation 1 neighbor</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14721880"/>
                  </a:ext>
                </a:extLst>
              </a:tr>
              <a:tr h="221388">
                <a:tc>
                  <a:txBody>
                    <a:bodyPr/>
                    <a:lstStyle/>
                    <a:p>
                      <a:pPr algn="ctr" fontAlgn="ctr"/>
                      <a:r>
                        <a:rPr lang="en-GB" sz="1100" b="0" i="0" u="none" strike="noStrike">
                          <a:solidFill>
                            <a:srgbClr val="000000"/>
                          </a:solidFill>
                          <a:effectLst/>
                          <a:latin typeface="Calibri" panose="020F0502020204030204" pitchFamily="34" charset="0"/>
                        </a:rPr>
                        <a:t>Tagln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transgelin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6.68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970122183"/>
                  </a:ext>
                </a:extLst>
              </a:tr>
            </a:tbl>
          </a:graphicData>
        </a:graphic>
      </p:graphicFrame>
      <p:pic>
        <p:nvPicPr>
          <p:cNvPr id="5" name="Picture 4">
            <a:extLst>
              <a:ext uri="{FF2B5EF4-FFF2-40B4-BE49-F238E27FC236}">
                <a16:creationId xmlns:a16="http://schemas.microsoft.com/office/drawing/2014/main" id="{44DCA35C-C162-8148-A325-3F41C993BF20}"/>
              </a:ext>
            </a:extLst>
          </p:cNvPr>
          <p:cNvPicPr>
            <a:picLocks noChangeAspect="1"/>
          </p:cNvPicPr>
          <p:nvPr/>
        </p:nvPicPr>
        <p:blipFill>
          <a:blip r:embed="rId2"/>
          <a:stretch>
            <a:fillRect/>
          </a:stretch>
        </p:blipFill>
        <p:spPr>
          <a:xfrm>
            <a:off x="1289173" y="1943776"/>
            <a:ext cx="2661252" cy="2667000"/>
          </a:xfrm>
          <a:prstGeom prst="rect">
            <a:avLst/>
          </a:prstGeom>
        </p:spPr>
      </p:pic>
      <p:sp>
        <p:nvSpPr>
          <p:cNvPr id="6" name="TextBox 5">
            <a:extLst>
              <a:ext uri="{FF2B5EF4-FFF2-40B4-BE49-F238E27FC236}">
                <a16:creationId xmlns:a16="http://schemas.microsoft.com/office/drawing/2014/main" id="{41D2FEFC-1779-F545-8C05-2BF4478CBAF9}"/>
              </a:ext>
            </a:extLst>
          </p:cNvPr>
          <p:cNvSpPr txBox="1"/>
          <p:nvPr/>
        </p:nvSpPr>
        <p:spPr>
          <a:xfrm>
            <a:off x="1080625" y="5153264"/>
            <a:ext cx="6587253" cy="1200329"/>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Each dot is a cell</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Groups of dots are similar cells</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Separation of groups could be interesting biology</a:t>
            </a:r>
          </a:p>
        </p:txBody>
      </p:sp>
      <p:sp>
        <p:nvSpPr>
          <p:cNvPr id="2" name="TextBox 1">
            <a:extLst>
              <a:ext uri="{FF2B5EF4-FFF2-40B4-BE49-F238E27FC236}">
                <a16:creationId xmlns:a16="http://schemas.microsoft.com/office/drawing/2014/main" id="{A031B812-1D41-7543-B133-488ADC06FE40}"/>
              </a:ext>
            </a:extLst>
          </p:cNvPr>
          <p:cNvSpPr txBox="1"/>
          <p:nvPr/>
        </p:nvSpPr>
        <p:spPr>
          <a:xfrm>
            <a:off x="7876674" y="5021179"/>
            <a:ext cx="2887579" cy="461665"/>
          </a:xfrm>
          <a:prstGeom prst="rect">
            <a:avLst/>
          </a:prstGeom>
          <a:noFill/>
        </p:spPr>
        <p:txBody>
          <a:bodyPr wrap="square" rtlCol="0">
            <a:spAutoFit/>
          </a:bodyPr>
          <a:lstStyle/>
          <a:p>
            <a:r>
              <a:rPr lang="en-US" dirty="0"/>
              <a:t>Table: Gene Data</a:t>
            </a:r>
          </a:p>
        </p:txBody>
      </p:sp>
    </p:spTree>
    <p:extLst>
      <p:ext uri="{BB962C8B-B14F-4D97-AF65-F5344CB8AC3E}">
        <p14:creationId xmlns:p14="http://schemas.microsoft.com/office/powerpoint/2010/main" val="1802491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Error</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dirty="0"/>
              <a:t>The approximation error (or reconstruction error) can be computed by:</a:t>
            </a:r>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r>
              <a:rPr lang="en-US" altLang="en-US" sz="2800" dirty="0"/>
              <a:t>It can also be shown that the approximation error can be computed as follows:</a:t>
            </a:r>
          </a:p>
          <a:p>
            <a:pPr>
              <a:defRPr/>
            </a:pPr>
            <a:endParaRPr lang="en-US" alt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2DE16ADC-47D3-BA41-9E38-22617243109E}"/>
              </a:ext>
            </a:extLst>
          </p:cNvPr>
          <p:cNvGraphicFramePr>
            <a:graphicFrameLocks noChangeAspect="1"/>
          </p:cNvGraphicFramePr>
          <p:nvPr>
            <p:extLst>
              <p:ext uri="{D42A27DB-BD31-4B8C-83A1-F6EECF244321}">
                <p14:modId xmlns:p14="http://schemas.microsoft.com/office/powerpoint/2010/main" val="1008308440"/>
              </p:ext>
            </p:extLst>
          </p:nvPr>
        </p:nvGraphicFramePr>
        <p:xfrm>
          <a:off x="5450916" y="2114148"/>
          <a:ext cx="1560512" cy="517525"/>
        </p:xfrm>
        <a:graphic>
          <a:graphicData uri="http://schemas.openxmlformats.org/presentationml/2006/ole">
            <mc:AlternateContent xmlns:mc="http://schemas.openxmlformats.org/markup-compatibility/2006">
              <mc:Choice xmlns:v="urn:schemas-microsoft-com:vml" Requires="v">
                <p:oleObj name="Equation" r:id="rId3" imgW="14046200" imgH="4686300" progId="Equation.DSMT4">
                  <p:embed/>
                </p:oleObj>
              </mc:Choice>
              <mc:Fallback>
                <p:oleObj name="Equation" r:id="rId3" imgW="14046200" imgH="4686300" progId="Equation.DSMT4">
                  <p:embed/>
                  <p:pic>
                    <p:nvPicPr>
                      <p:cNvPr id="40968" name="Object 2">
                        <a:extLst>
                          <a:ext uri="{FF2B5EF4-FFF2-40B4-BE49-F238E27FC236}">
                            <a16:creationId xmlns:a16="http://schemas.microsoft.com/office/drawing/2014/main" id="{946BC1FF-ED79-1A46-AD8E-7B63B2CFB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916" y="2114148"/>
                        <a:ext cx="15605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
            <a:extLst>
              <a:ext uri="{FF2B5EF4-FFF2-40B4-BE49-F238E27FC236}">
                <a16:creationId xmlns:a16="http://schemas.microsoft.com/office/drawing/2014/main" id="{7352024E-BB21-3041-92A3-28C9738ADC99}"/>
              </a:ext>
            </a:extLst>
          </p:cNvPr>
          <p:cNvGraphicFramePr>
            <a:graphicFrameLocks noChangeAspect="1"/>
          </p:cNvGraphicFramePr>
          <p:nvPr>
            <p:extLst>
              <p:ext uri="{D42A27DB-BD31-4B8C-83A1-F6EECF244321}">
                <p14:modId xmlns:p14="http://schemas.microsoft.com/office/powerpoint/2010/main" val="969242887"/>
              </p:ext>
            </p:extLst>
          </p:nvPr>
        </p:nvGraphicFramePr>
        <p:xfrm>
          <a:off x="3641166" y="2707873"/>
          <a:ext cx="5133975" cy="847725"/>
        </p:xfrm>
        <a:graphic>
          <a:graphicData uri="http://schemas.openxmlformats.org/presentationml/2006/ole">
            <mc:AlternateContent xmlns:mc="http://schemas.openxmlformats.org/markup-compatibility/2006">
              <mc:Choice xmlns:v="urn:schemas-microsoft-com:vml" Requires="v">
                <p:oleObj name="Equation" r:id="rId5" imgW="60274200" imgH="9944100" progId="Equation.DSMT4">
                  <p:embed/>
                </p:oleObj>
              </mc:Choice>
              <mc:Fallback>
                <p:oleObj name="Equation" r:id="rId5" imgW="60274200" imgH="9944100" progId="Equation.DSMT4">
                  <p:embed/>
                  <p:pic>
                    <p:nvPicPr>
                      <p:cNvPr id="40969" name="Object 1">
                        <a:extLst>
                          <a:ext uri="{FF2B5EF4-FFF2-40B4-BE49-F238E27FC236}">
                            <a16:creationId xmlns:a16="http://schemas.microsoft.com/office/drawing/2014/main" id="{C72AD3AD-88B7-DD48-88C6-F6F77D1BCB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166" y="2707873"/>
                        <a:ext cx="5133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D7CC05BC-66D9-D74C-8025-2E340C06FD93}"/>
              </a:ext>
            </a:extLst>
          </p:cNvPr>
          <p:cNvSpPr/>
          <p:nvPr/>
        </p:nvSpPr>
        <p:spPr>
          <a:xfrm>
            <a:off x="2436253" y="2833286"/>
            <a:ext cx="1025525" cy="460375"/>
          </a:xfrm>
          <a:prstGeom prst="rect">
            <a:avLst/>
          </a:prstGeom>
        </p:spPr>
        <p:txBody>
          <a:bodyPr wrap="none">
            <a:spAutoFit/>
          </a:bodyPr>
          <a:lstStyle/>
          <a:p>
            <a:pPr eaLnBrk="1" hangingPunct="1">
              <a:defRPr/>
            </a:pPr>
            <a:r>
              <a:rPr lang="en-US" altLang="en-US" sz="2400" b="0" dirty="0">
                <a:solidFill>
                  <a:srgbClr val="000000"/>
                </a:solidFill>
                <a:latin typeface="+mn-lt"/>
              </a:rPr>
              <a:t>where</a:t>
            </a:r>
          </a:p>
        </p:txBody>
      </p:sp>
      <p:graphicFrame>
        <p:nvGraphicFramePr>
          <p:cNvPr id="7" name="Object 2">
            <a:extLst>
              <a:ext uri="{FF2B5EF4-FFF2-40B4-BE49-F238E27FC236}">
                <a16:creationId xmlns:a16="http://schemas.microsoft.com/office/drawing/2014/main" id="{58A11E59-F956-3848-B19A-EA977FC6609A}"/>
              </a:ext>
            </a:extLst>
          </p:cNvPr>
          <p:cNvGraphicFramePr>
            <a:graphicFrameLocks noChangeAspect="1"/>
          </p:cNvGraphicFramePr>
          <p:nvPr>
            <p:extLst>
              <p:ext uri="{D42A27DB-BD31-4B8C-83A1-F6EECF244321}">
                <p14:modId xmlns:p14="http://schemas.microsoft.com/office/powerpoint/2010/main" val="1593396008"/>
              </p:ext>
            </p:extLst>
          </p:nvPr>
        </p:nvGraphicFramePr>
        <p:xfrm>
          <a:off x="4708301" y="5011642"/>
          <a:ext cx="2212975" cy="844550"/>
        </p:xfrm>
        <a:graphic>
          <a:graphicData uri="http://schemas.openxmlformats.org/presentationml/2006/ole">
            <mc:AlternateContent xmlns:mc="http://schemas.openxmlformats.org/markup-compatibility/2006">
              <mc:Choice xmlns:v="urn:schemas-microsoft-com:vml" Requires="v">
                <p:oleObj name="Equation" r:id="rId7" imgW="26035000" imgH="9944100" progId="Equation.DSMT4">
                  <p:embed/>
                </p:oleObj>
              </mc:Choice>
              <mc:Fallback>
                <p:oleObj name="Equation" r:id="rId7" imgW="26035000" imgH="9944100" progId="Equation.DSMT4">
                  <p:embed/>
                  <p:pic>
                    <p:nvPicPr>
                      <p:cNvPr id="40967" name="Object 2">
                        <a:extLst>
                          <a:ext uri="{FF2B5EF4-FFF2-40B4-BE49-F238E27FC236}">
                            <a16:creationId xmlns:a16="http://schemas.microsoft.com/office/drawing/2014/main" id="{C987F56F-CE30-954A-9B14-59A619271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8301" y="5011642"/>
                        <a:ext cx="22129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4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sp>
        <p:nvSpPr>
          <p:cNvPr id="96" name="Google Shape;96;p14"/>
          <p:cNvSpPr txBox="1"/>
          <p:nvPr/>
        </p:nvSpPr>
        <p:spPr>
          <a:xfrm>
            <a:off x="395183" y="1251829"/>
            <a:ext cx="7010169"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dirty="0"/>
              <a:t>PCA chooses the eigenvectors of the covariance matrix corresponding to the largest eigenvalues.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eigenvalues correspond to the variance of the data along the eigenvector directions.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Therefore, PCA projects the data along the directions where the data varies most.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PCA preserves as much information in the data by preserving as much variance in the data.</a:t>
            </a:r>
          </a:p>
          <a:p>
            <a:pPr marL="457200" indent="-457200">
              <a:buFont typeface="Arial" panose="020B0604020202020204" pitchFamily="34" charset="0"/>
              <a:buChar char="•"/>
            </a:pPr>
            <a:endParaRPr lang="en-US" altLang="en-US" dirty="0"/>
          </a:p>
        </p:txBody>
      </p:sp>
      <p:pic>
        <p:nvPicPr>
          <p:cNvPr id="4" name="Picture 5">
            <a:extLst>
              <a:ext uri="{FF2B5EF4-FFF2-40B4-BE49-F238E27FC236}">
                <a16:creationId xmlns:a16="http://schemas.microsoft.com/office/drawing/2014/main" id="{CC86F90F-B562-7848-A5E1-95DF9F034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48797" y="1657081"/>
            <a:ext cx="2667000" cy="1866900"/>
          </a:xfrm>
          <a:prstGeom prst="rect">
            <a:avLst/>
          </a:prstGeom>
        </p:spPr>
      </p:pic>
      <p:sp>
        <p:nvSpPr>
          <p:cNvPr id="5" name="TextBox 4">
            <a:extLst>
              <a:ext uri="{FF2B5EF4-FFF2-40B4-BE49-F238E27FC236}">
                <a16:creationId xmlns:a16="http://schemas.microsoft.com/office/drawing/2014/main" id="{F4C17EE9-8A1D-0D4E-B0F5-7981DCD0D221}"/>
              </a:ext>
            </a:extLst>
          </p:cNvPr>
          <p:cNvSpPr txBox="1"/>
          <p:nvPr/>
        </p:nvSpPr>
        <p:spPr>
          <a:xfrm>
            <a:off x="8348797" y="3943081"/>
            <a:ext cx="3090862" cy="647700"/>
          </a:xfrm>
          <a:prstGeom prst="rect">
            <a:avLst/>
          </a:prstGeom>
          <a:noFill/>
        </p:spPr>
        <p:txBody>
          <a:bodyPr wrap="none">
            <a:spAutoFit/>
          </a:bodyPr>
          <a:lstStyle/>
          <a:p>
            <a:pPr>
              <a:defRPr/>
            </a:pPr>
            <a:r>
              <a:rPr lang="en-US" sz="1800" b="0" dirty="0">
                <a:latin typeface="+mn-lt"/>
              </a:rPr>
              <a:t>u</a:t>
            </a:r>
            <a:r>
              <a:rPr lang="en-US" sz="1800" b="0" baseline="-25000" dirty="0">
                <a:latin typeface="+mn-lt"/>
              </a:rPr>
              <a:t>1</a:t>
            </a:r>
            <a:r>
              <a:rPr lang="en-US" sz="1800" b="0" dirty="0">
                <a:latin typeface="+mn-lt"/>
              </a:rPr>
              <a:t>: direction of max variance</a:t>
            </a:r>
          </a:p>
          <a:p>
            <a:pPr>
              <a:defRPr/>
            </a:pPr>
            <a:r>
              <a:rPr lang="en-US" sz="1800" b="0" dirty="0">
                <a:latin typeface="Arial"/>
              </a:rPr>
              <a:t>u</a:t>
            </a:r>
            <a:r>
              <a:rPr lang="en-US" sz="1800" b="0" baseline="-25000" dirty="0">
                <a:latin typeface="Arial"/>
              </a:rPr>
              <a:t>2</a:t>
            </a:r>
            <a:r>
              <a:rPr lang="en-US" sz="1800" b="0" dirty="0">
                <a:latin typeface="Arial"/>
              </a:rPr>
              <a:t>: orthogonal to u</a:t>
            </a:r>
            <a:r>
              <a:rPr lang="en-US" sz="1800" b="0" baseline="-25000" dirty="0">
                <a:latin typeface="Arial"/>
              </a:rPr>
              <a:t>1</a:t>
            </a:r>
            <a:endParaRPr lang="en-US" sz="1800" b="0" dirty="0"/>
          </a:p>
        </p:txBody>
      </p:sp>
    </p:spTree>
    <p:extLst>
      <p:ext uri="{BB962C8B-B14F-4D97-AF65-F5344CB8AC3E}">
        <p14:creationId xmlns:p14="http://schemas.microsoft.com/office/powerpoint/2010/main" val="83748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70660" name="Picture 4">
            <a:extLst>
              <a:ext uri="{FF2B5EF4-FFF2-40B4-BE49-F238E27FC236}">
                <a16:creationId xmlns:a16="http://schemas.microsoft.com/office/drawing/2014/main" id="{CBC28CB5-05CD-8043-A583-2DD071C3C5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04" t="8728" r="4604" b="11494"/>
          <a:stretch/>
        </p:blipFill>
        <p:spPr bwMode="auto">
          <a:xfrm>
            <a:off x="2213811" y="2290010"/>
            <a:ext cx="6476026" cy="284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98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4" name="Picture 2" descr="Consider a datapoint $\mathbf{a}_i$ (row $i$ of the data matrix $\mathbf{X}$). Assuming the data are mean-centered, the projection of $\mathbf{a}_i$ onto the principal components relates the remaining variance to the squared residual by the Pythagorean theorem. Choosing the components to maximize variance is the same as choosing them to minimize the squared residuals.">
            <a:extLst>
              <a:ext uri="{FF2B5EF4-FFF2-40B4-BE49-F238E27FC236}">
                <a16:creationId xmlns:a16="http://schemas.microsoft.com/office/drawing/2014/main" id="{C4E15C9F-7F70-5340-972F-C7F8716F1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40" y="1897242"/>
            <a:ext cx="7771558" cy="26856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7F4843-35D7-AB45-9A37-D7FB6C45591B}"/>
              </a:ext>
            </a:extLst>
          </p:cNvPr>
          <p:cNvSpPr txBox="1"/>
          <p:nvPr/>
        </p:nvSpPr>
        <p:spPr>
          <a:xfrm>
            <a:off x="2520267" y="4960758"/>
            <a:ext cx="6096000" cy="1200329"/>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Maximizing variance in principal component space is equivalent to minimizing least-squares reconstruction error.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88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Data Normalization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r>
              <a:rPr lang="en-US" altLang="en-US" sz="2800" dirty="0">
                <a:latin typeface="Calibri" panose="020F0502020204030204" pitchFamily="34" charset="0"/>
                <a:cs typeface="Calibri" panose="020F0502020204030204" pitchFamily="34" charset="0"/>
              </a:rPr>
              <a:t>The principal components are dependent on the units used to measure the original variables as well as on the range of values they assume.</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Data should always be normalized prior to using PCA.</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A common normalization method is to transform all the data to have zero mean and unit standard deviation:</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1DC822ED-56A2-C44B-9A34-CFE57318322B}"/>
              </a:ext>
            </a:extLst>
          </p:cNvPr>
          <p:cNvGraphicFramePr>
            <a:graphicFrameLocks noChangeAspect="1"/>
          </p:cNvGraphicFramePr>
          <p:nvPr>
            <p:extLst>
              <p:ext uri="{D42A27DB-BD31-4B8C-83A1-F6EECF244321}">
                <p14:modId xmlns:p14="http://schemas.microsoft.com/office/powerpoint/2010/main" val="3741640356"/>
              </p:ext>
            </p:extLst>
          </p:nvPr>
        </p:nvGraphicFramePr>
        <p:xfrm>
          <a:off x="4477018" y="4736221"/>
          <a:ext cx="1377950" cy="869950"/>
        </p:xfrm>
        <a:graphic>
          <a:graphicData uri="http://schemas.openxmlformats.org/presentationml/2006/ole">
            <mc:AlternateContent xmlns:mc="http://schemas.openxmlformats.org/markup-compatibility/2006">
              <mc:Choice xmlns:v="urn:schemas-microsoft-com:vml" Requires="v">
                <p:oleObj name="Equation" r:id="rId3" imgW="14338300" imgH="9067800" progId="Equation.DSMT4">
                  <p:embed/>
                </p:oleObj>
              </mc:Choice>
              <mc:Fallback>
                <p:oleObj name="Equation" r:id="rId3" imgW="14338300" imgH="9067800" progId="Equation.DSMT4">
                  <p:embed/>
                  <p:pic>
                    <p:nvPicPr>
                      <p:cNvPr id="40966" name="Object 2">
                        <a:extLst>
                          <a:ext uri="{FF2B5EF4-FFF2-40B4-BE49-F238E27FC236}">
                            <a16:creationId xmlns:a16="http://schemas.microsoft.com/office/drawing/2014/main" id="{AC4AADBD-FD9A-0C4C-B7FA-10FD23735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018" y="4736221"/>
                        <a:ext cx="1377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687B7A0D-D9EF-8C4E-8B7B-BD89602395FE}"/>
              </a:ext>
            </a:extLst>
          </p:cNvPr>
          <p:cNvSpPr txBox="1"/>
          <p:nvPr/>
        </p:nvSpPr>
        <p:spPr>
          <a:xfrm>
            <a:off x="5886718" y="4812421"/>
            <a:ext cx="4083050" cy="584200"/>
          </a:xfrm>
          <a:prstGeom prst="rect">
            <a:avLst/>
          </a:prstGeom>
          <a:noFill/>
        </p:spPr>
        <p:txBody>
          <a:bodyPr wrap="none">
            <a:spAutoFit/>
          </a:bodyPr>
          <a:lstStyle/>
          <a:p>
            <a:pPr>
              <a:defRPr/>
            </a:pPr>
            <a:r>
              <a:rPr lang="en-US" sz="1600" b="0" dirty="0">
                <a:latin typeface="+mn-lt"/>
              </a:rPr>
              <a:t>where </a:t>
            </a:r>
            <a:r>
              <a:rPr lang="el-GR" sz="1600" b="0" dirty="0">
                <a:latin typeface="+mn-lt"/>
              </a:rPr>
              <a:t>μ </a:t>
            </a:r>
            <a:r>
              <a:rPr lang="en-US" sz="1600" b="0" dirty="0">
                <a:latin typeface="+mn-lt"/>
              </a:rPr>
              <a:t>and </a:t>
            </a:r>
            <a:r>
              <a:rPr lang="el-GR" sz="1600" b="0" dirty="0">
                <a:latin typeface="+mn-lt"/>
              </a:rPr>
              <a:t>σ</a:t>
            </a:r>
            <a:r>
              <a:rPr lang="en-US" sz="1600" b="0" dirty="0">
                <a:latin typeface="+mn-lt"/>
              </a:rPr>
              <a:t> are the mean and standard </a:t>
            </a:r>
          </a:p>
          <a:p>
            <a:pPr>
              <a:defRPr/>
            </a:pPr>
            <a:r>
              <a:rPr lang="en-US" sz="1600" b="0" dirty="0">
                <a:latin typeface="+mn-lt"/>
              </a:rPr>
              <a:t>deviation of the i-</a:t>
            </a:r>
            <a:r>
              <a:rPr lang="en-US" sz="1600" b="0" dirty="0" err="1">
                <a:latin typeface="+mn-lt"/>
              </a:rPr>
              <a:t>th</a:t>
            </a:r>
            <a:r>
              <a:rPr lang="en-US" sz="1600" b="0" dirty="0">
                <a:latin typeface="+mn-lt"/>
              </a:rPr>
              <a:t> feature x</a:t>
            </a:r>
            <a:r>
              <a:rPr lang="en-US" sz="1600" b="0" baseline="-25000" dirty="0">
                <a:latin typeface="+mn-lt"/>
              </a:rPr>
              <a:t>i</a:t>
            </a:r>
          </a:p>
        </p:txBody>
      </p:sp>
    </p:spTree>
    <p:extLst>
      <p:ext uri="{BB962C8B-B14F-4D97-AF65-F5344CB8AC3E}">
        <p14:creationId xmlns:p14="http://schemas.microsoft.com/office/powerpoint/2010/main" val="54229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Application to Images</a:t>
            </a:r>
            <a:endParaRPr sz="4000" b="1" dirty="0">
              <a:solidFill>
                <a:srgbClr val="E46102"/>
              </a:solidFill>
            </a:endParaRPr>
          </a:p>
        </p:txBody>
      </p:sp>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Kaggle exercise</a:t>
            </a:r>
          </a:p>
        </p:txBody>
      </p:sp>
    </p:spTree>
    <p:extLst>
      <p:ext uri="{BB962C8B-B14F-4D97-AF65-F5344CB8AC3E}">
        <p14:creationId xmlns:p14="http://schemas.microsoft.com/office/powerpoint/2010/main" val="2135229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Dr. George </a:t>
            </a:r>
            <a:r>
              <a:rPr lang="en-US" dirty="0" err="1"/>
              <a:t>Bebis</a:t>
            </a:r>
            <a:r>
              <a:rPr lang="en-US" dirty="0"/>
              <a:t>,  </a:t>
            </a:r>
            <a:r>
              <a:rPr lang="en-US" dirty="0" err="1"/>
              <a:t>towardsdatascience.com</a:t>
            </a:r>
            <a:r>
              <a:rPr lang="en-US" dirty="0"/>
              <a:t>, Wikipedia, and google images.</a:t>
            </a:r>
          </a:p>
          <a:p>
            <a:pPr lvl="1"/>
            <a:endParaRPr lang="en-US" dirty="0"/>
          </a:p>
          <a:p>
            <a:pPr lvl="1"/>
            <a:r>
              <a:rPr lang="en-US" dirty="0"/>
              <a:t>Coding exercise is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Too much data!</a:t>
            </a:r>
          </a:p>
        </p:txBody>
      </p:sp>
      <p:sp>
        <p:nvSpPr>
          <p:cNvPr id="2" name="TextBox 1">
            <a:extLst>
              <a:ext uri="{FF2B5EF4-FFF2-40B4-BE49-F238E27FC236}">
                <a16:creationId xmlns:a16="http://schemas.microsoft.com/office/drawing/2014/main" id="{C815E89F-0080-154E-9AAA-EFC8BCCAB8BB}"/>
              </a:ext>
            </a:extLst>
          </p:cNvPr>
          <p:cNvSpPr txBox="1"/>
          <p:nvPr/>
        </p:nvSpPr>
        <p:spPr>
          <a:xfrm>
            <a:off x="641684" y="1572794"/>
            <a:ext cx="7409272" cy="954107"/>
          </a:xfrm>
          <a:prstGeom prst="rect">
            <a:avLst/>
          </a:prstGeom>
          <a:noFill/>
        </p:spPr>
        <p:txBody>
          <a:bodyPr wrap="none" rtlCol="0">
            <a:spAutoFit/>
          </a:bodyPr>
          <a:lstStyle/>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5000 cells and 2500 measured genes</a:t>
            </a:r>
          </a:p>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Realistically only 2 dimensions we can plot (</a:t>
            </a:r>
            <a:r>
              <a:rPr lang="en-GB" sz="2800" dirty="0" err="1">
                <a:latin typeface="Calibri" panose="020F0502020204030204" pitchFamily="34" charset="0"/>
                <a:cs typeface="Calibri" panose="020F0502020204030204" pitchFamily="34" charset="0"/>
              </a:rPr>
              <a:t>x,y</a:t>
            </a:r>
            <a:r>
              <a:rPr lang="en-GB" sz="2800"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937C3BCB-B314-634F-BE6C-77ED52EAAEF3}"/>
              </a:ext>
            </a:extLst>
          </p:cNvPr>
          <p:cNvPicPr>
            <a:picLocks noChangeAspect="1"/>
          </p:cNvPicPr>
          <p:nvPr/>
        </p:nvPicPr>
        <p:blipFill>
          <a:blip r:embed="rId2"/>
          <a:stretch>
            <a:fillRect/>
          </a:stretch>
        </p:blipFill>
        <p:spPr>
          <a:xfrm>
            <a:off x="896959" y="3163403"/>
            <a:ext cx="2894859" cy="2900513"/>
          </a:xfrm>
          <a:prstGeom prst="rect">
            <a:avLst/>
          </a:prstGeom>
        </p:spPr>
      </p:pic>
      <p:pic>
        <p:nvPicPr>
          <p:cNvPr id="8" name="Picture 7">
            <a:extLst>
              <a:ext uri="{FF2B5EF4-FFF2-40B4-BE49-F238E27FC236}">
                <a16:creationId xmlns:a16="http://schemas.microsoft.com/office/drawing/2014/main" id="{09EBDADF-C3C9-394E-9374-07A1C568F9A3}"/>
              </a:ext>
            </a:extLst>
          </p:cNvPr>
          <p:cNvPicPr>
            <a:picLocks noChangeAspect="1"/>
          </p:cNvPicPr>
          <p:nvPr/>
        </p:nvPicPr>
        <p:blipFill>
          <a:blip r:embed="rId3"/>
          <a:stretch>
            <a:fillRect/>
          </a:stretch>
        </p:blipFill>
        <p:spPr>
          <a:xfrm>
            <a:off x="4665319" y="3157259"/>
            <a:ext cx="2861362" cy="2906071"/>
          </a:xfrm>
          <a:prstGeom prst="rect">
            <a:avLst/>
          </a:prstGeom>
        </p:spPr>
      </p:pic>
      <p:pic>
        <p:nvPicPr>
          <p:cNvPr id="9" name="Picture 8">
            <a:extLst>
              <a:ext uri="{FF2B5EF4-FFF2-40B4-BE49-F238E27FC236}">
                <a16:creationId xmlns:a16="http://schemas.microsoft.com/office/drawing/2014/main" id="{12FEC8EA-5C5F-CE42-8CE4-60B969E3E066}"/>
              </a:ext>
            </a:extLst>
          </p:cNvPr>
          <p:cNvPicPr>
            <a:picLocks noChangeAspect="1"/>
          </p:cNvPicPr>
          <p:nvPr/>
        </p:nvPicPr>
        <p:blipFill>
          <a:blip r:embed="rId4"/>
          <a:stretch>
            <a:fillRect/>
          </a:stretch>
        </p:blipFill>
        <p:spPr>
          <a:xfrm>
            <a:off x="8496449" y="3157259"/>
            <a:ext cx="2861362" cy="2906071"/>
          </a:xfrm>
          <a:prstGeom prst="rect">
            <a:avLst/>
          </a:prstGeom>
        </p:spPr>
      </p:pic>
    </p:spTree>
    <p:extLst>
      <p:ext uri="{BB962C8B-B14F-4D97-AF65-F5344CB8AC3E}">
        <p14:creationId xmlns:p14="http://schemas.microsoft.com/office/powerpoint/2010/main" val="11738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Curse of Dimensionality</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3414"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6805613" y="4175125"/>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8582025" y="4040188"/>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7245350" y="5621339"/>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9163050" y="6000751"/>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12001"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7848601"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2" name="TextBox 11">
            <a:extLst>
              <a:ext uri="{FF2B5EF4-FFF2-40B4-BE49-F238E27FC236}">
                <a16:creationId xmlns:a16="http://schemas.microsoft.com/office/drawing/2014/main" id="{01A94446-C1FD-024C-AB48-6ECE09D23E64}"/>
              </a:ext>
            </a:extLst>
          </p:cNvPr>
          <p:cNvSpPr txBox="1"/>
          <p:nvPr/>
        </p:nvSpPr>
        <p:spPr>
          <a:xfrm>
            <a:off x="2819401" y="6124576"/>
            <a:ext cx="2570163" cy="307975"/>
          </a:xfrm>
          <a:prstGeom prst="rect">
            <a:avLst/>
          </a:prstGeom>
          <a:noFill/>
        </p:spPr>
        <p:txBody>
          <a:bodyPr wrap="none">
            <a:spAutoFit/>
          </a:bodyPr>
          <a:lstStyle/>
          <a:p>
            <a:pPr>
              <a:defRPr/>
            </a:pPr>
            <a:r>
              <a:rPr lang="en-US" sz="1400" dirty="0">
                <a:solidFill>
                  <a:srgbClr val="E46102"/>
                </a:solidFill>
              </a:rPr>
              <a:t>k: number of bins per feature </a:t>
            </a:r>
          </a:p>
        </p:txBody>
      </p:sp>
      <p:sp>
        <p:nvSpPr>
          <p:cNvPr id="13" name="TextBox 12">
            <a:extLst>
              <a:ext uri="{FF2B5EF4-FFF2-40B4-BE49-F238E27FC236}">
                <a16:creationId xmlns:a16="http://schemas.microsoft.com/office/drawing/2014/main" id="{C4B96723-637B-9A46-AA08-A02C088C1DB5}"/>
              </a:ext>
            </a:extLst>
          </p:cNvPr>
          <p:cNvSpPr txBox="1"/>
          <p:nvPr/>
        </p:nvSpPr>
        <p:spPr>
          <a:xfrm>
            <a:off x="9718675" y="3484564"/>
            <a:ext cx="522288" cy="338137"/>
          </a:xfrm>
          <a:prstGeom prst="rect">
            <a:avLst/>
          </a:prstGeom>
          <a:noFill/>
        </p:spPr>
        <p:txBody>
          <a:bodyPr wrap="none">
            <a:spAutoFit/>
          </a:bodyPr>
          <a:lstStyle/>
          <a:p>
            <a:pPr>
              <a:defRPr/>
            </a:pPr>
            <a:r>
              <a:rPr lang="en-US" sz="1600" dirty="0">
                <a:solidFill>
                  <a:srgbClr val="E46102"/>
                </a:solidFill>
              </a:rPr>
              <a:t>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824136" y="1543824"/>
            <a:ext cx="5729065" cy="4154984"/>
          </a:xfrm>
          <a:prstGeom prst="rect">
            <a:avLst/>
          </a:prstGeom>
          <a:noFill/>
        </p:spPr>
        <p:txBody>
          <a:bodyPr wrap="square">
            <a:spAutoFit/>
          </a:bodyPr>
          <a:lstStyle/>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Increasing the number of features will not always improve classification accuracy.</a:t>
            </a:r>
          </a:p>
          <a:p>
            <a:pPr lvl="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 practice, the inclusion of more features might actually lead to </a:t>
            </a:r>
            <a:r>
              <a:rPr lang="en-US" altLang="en-US" sz="2400" dirty="0">
                <a:solidFill>
                  <a:srgbClr val="E46102"/>
                </a:solidFill>
              </a:rPr>
              <a:t>worse</a:t>
            </a:r>
            <a:r>
              <a:rPr lang="en-US" altLang="en-US" sz="2400" dirty="0">
                <a:solidFill>
                  <a:srgbClr val="FF0000"/>
                </a:solidFill>
              </a:rPr>
              <a:t> </a:t>
            </a:r>
            <a:r>
              <a:rPr lang="en-US" altLang="en-US" sz="2400" dirty="0"/>
              <a:t>performance.</a:t>
            </a:r>
          </a:p>
          <a:p>
            <a:pPr marL="952485" lvl="1"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The number of training examples required increases </a:t>
            </a:r>
            <a:r>
              <a:rPr lang="en-US" altLang="en-US" sz="2400" dirty="0">
                <a:solidFill>
                  <a:srgbClr val="E46102"/>
                </a:solidFill>
              </a:rPr>
              <a:t>exponentially</a:t>
            </a:r>
            <a:r>
              <a:rPr lang="en-US" altLang="en-US" sz="2400" dirty="0"/>
              <a:t> with dimensionality </a:t>
            </a:r>
            <a:r>
              <a:rPr lang="en-US" altLang="en-US" sz="2400" b="1" dirty="0"/>
              <a:t>d</a:t>
            </a:r>
            <a:r>
              <a:rPr lang="en-US" altLang="en-US" sz="2400" dirty="0"/>
              <a:t> (i.e., </a:t>
            </a:r>
            <a:r>
              <a:rPr lang="en-US" altLang="en-US" sz="2400" dirty="0" err="1"/>
              <a:t>k</a:t>
            </a:r>
            <a:r>
              <a:rPr lang="en-US" altLang="en-US" sz="2400" b="1" baseline="30000" dirty="0" err="1"/>
              <a:t>d</a:t>
            </a:r>
            <a:r>
              <a:rPr lang="en-US" altLang="en-US" sz="2400" dirty="0"/>
              <a:t>). </a:t>
            </a:r>
          </a:p>
        </p:txBody>
      </p:sp>
    </p:spTree>
    <p:extLst>
      <p:ext uri="{BB962C8B-B14F-4D97-AF65-F5344CB8AC3E}">
        <p14:creationId xmlns:p14="http://schemas.microsoft.com/office/powerpoint/2010/main" val="367227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altLang="en-US" dirty="0"/>
              <a:t>What is the objective?</a:t>
            </a:r>
          </a:p>
          <a:p>
            <a:pPr marL="952485" lvl="1" indent="-342900">
              <a:buFont typeface="Arial" panose="020B0604020202020204" pitchFamily="34" charset="0"/>
              <a:buChar char="•"/>
              <a:defRPr/>
            </a:pPr>
            <a:r>
              <a:rPr lang="en-US" altLang="en-US" dirty="0"/>
              <a:t>Choose an optimum set of features of lower dimensionality to </a:t>
            </a:r>
            <a:r>
              <a:rPr lang="en-US" altLang="en-US" dirty="0">
                <a:solidFill>
                  <a:srgbClr val="E46102"/>
                </a:solidFill>
              </a:rPr>
              <a:t>improve</a:t>
            </a:r>
            <a:r>
              <a:rPr lang="en-US" altLang="en-US" dirty="0"/>
              <a:t> classification accuracy.</a:t>
            </a:r>
          </a:p>
          <a:p>
            <a:pPr lvl="1">
              <a:defRPr/>
            </a:pPr>
            <a:endParaRPr lang="en-US" altLang="en-US" dirty="0"/>
          </a:p>
          <a:p>
            <a:pPr lvl="1">
              <a:defRPr/>
            </a:pPr>
            <a:endParaRPr lang="en-US" altLang="en-US" dirty="0"/>
          </a:p>
          <a:p>
            <a:pPr lvl="1">
              <a:defRPr/>
            </a:pPr>
            <a:endParaRPr lang="en-US" altLang="en-US" dirty="0"/>
          </a:p>
          <a:p>
            <a:pPr marL="457200" lvl="1" indent="0">
              <a:buFont typeface="Arial" panose="020B0604020202020204" pitchFamily="34" charset="0"/>
              <a:buNone/>
              <a:defRPr/>
            </a:pPr>
            <a:endParaRPr lang="en-US" altLang="en-US" dirty="0"/>
          </a:p>
          <a:p>
            <a:pPr marL="457200" lvl="1" indent="0">
              <a:buFont typeface="Arial" panose="020B0604020202020204" pitchFamily="34" charset="0"/>
              <a:buNone/>
              <a:defRPr/>
            </a:pPr>
            <a:endParaRPr lang="en-US" altLang="en-US" dirty="0"/>
          </a:p>
          <a:p>
            <a:pPr>
              <a:defRPr/>
            </a:pPr>
            <a:endParaRPr lang="en-US" altLang="en-US" dirty="0"/>
          </a:p>
          <a:p>
            <a:pPr marL="342900" indent="-342900">
              <a:buFont typeface="Arial" panose="020B0604020202020204" pitchFamily="34" charset="0"/>
              <a:buChar char="•"/>
              <a:defRPr/>
            </a:pPr>
            <a:r>
              <a:rPr lang="en-US" altLang="en-US" dirty="0"/>
              <a:t>Different methods can be used to reduce dimensionality:</a:t>
            </a:r>
          </a:p>
          <a:p>
            <a:pPr marL="952485" lvl="1" indent="-342900">
              <a:buFont typeface="Arial" panose="020B0604020202020204" pitchFamily="34" charset="0"/>
              <a:buChar char="•"/>
              <a:defRPr/>
            </a:pPr>
            <a:r>
              <a:rPr lang="en-US" altLang="en-US" dirty="0"/>
              <a:t>Feature extraction</a:t>
            </a:r>
          </a:p>
          <a:p>
            <a:pPr marL="952485" lvl="1" indent="-342900">
              <a:buFont typeface="Arial" panose="020B0604020202020204" pitchFamily="34" charset="0"/>
              <a:buChar char="•"/>
              <a:defRPr/>
            </a:pPr>
            <a:r>
              <a:rPr lang="en-US" altLang="en-US" dirty="0"/>
              <a:t>Feature selection</a:t>
            </a:r>
          </a:p>
          <a:p>
            <a:pPr lvl="1">
              <a:defRPr/>
            </a:pPr>
            <a:endParaRPr lang="en-US" altLang="en-US"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A869F887-147C-B544-8977-CD8EB2A5C368}"/>
              </a:ext>
            </a:extLst>
          </p:cNvPr>
          <p:cNvPicPr>
            <a:picLocks noChangeAspect="1"/>
          </p:cNvPicPr>
          <p:nvPr/>
        </p:nvPicPr>
        <p:blipFill rotWithShape="1">
          <a:blip r:embed="rId3">
            <a:extLst>
              <a:ext uri="{28A0092B-C50C-407E-A947-70E740481C1C}">
                <a14:useLocalDpi xmlns:a14="http://schemas.microsoft.com/office/drawing/2010/main" val="0"/>
              </a:ext>
            </a:extLst>
          </a:blip>
          <a:srcRect t="8744" r="7801"/>
          <a:stretch/>
        </p:blipFill>
        <p:spPr bwMode="auto">
          <a:xfrm>
            <a:off x="3135201" y="2654084"/>
            <a:ext cx="3219104" cy="154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30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06EC596-8636-5F41-A053-6E1B36A35473}"/>
              </a:ext>
            </a:extLst>
          </p:cNvPr>
          <p:cNvSpPr txBox="1">
            <a:spLocks/>
          </p:cNvSpPr>
          <p:nvPr/>
        </p:nvSpPr>
        <p:spPr>
          <a:xfrm>
            <a:off x="395182" y="1549535"/>
            <a:ext cx="5700817" cy="2808288"/>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200" lvl="1" indent="0">
              <a:buFont typeface="Arial" panose="020B0604020202020204" pitchFamily="34" charset="0"/>
              <a:buNone/>
            </a:pPr>
            <a:r>
              <a:rPr lang="en-US" altLang="en-US" sz="2800" b="1" dirty="0"/>
              <a:t>Feature extraction</a:t>
            </a:r>
            <a:r>
              <a:rPr lang="en-US" altLang="en-US" sz="2800" dirty="0"/>
              <a:t>: finds a set of </a:t>
            </a:r>
            <a:r>
              <a:rPr lang="en-US" altLang="en-US" sz="2800" dirty="0">
                <a:solidFill>
                  <a:schemeClr val="accent1"/>
                </a:solidFill>
              </a:rPr>
              <a:t>new</a:t>
            </a:r>
            <a:r>
              <a:rPr lang="en-US" altLang="en-US" sz="2800" dirty="0"/>
              <a:t> features (i.e., through some mapping </a:t>
            </a:r>
            <a:r>
              <a:rPr lang="en-US" altLang="en-US" sz="2800" dirty="0">
                <a:solidFill>
                  <a:schemeClr val="accent1"/>
                </a:solidFill>
              </a:rPr>
              <a:t>f()</a:t>
            </a:r>
            <a:r>
              <a:rPr lang="en-US" altLang="en-US" sz="2800" dirty="0"/>
              <a:t>) from the </a:t>
            </a:r>
            <a:r>
              <a:rPr lang="en-US" altLang="en-US" sz="2800" dirty="0">
                <a:solidFill>
                  <a:schemeClr val="accent1"/>
                </a:solidFill>
              </a:rPr>
              <a:t>existing</a:t>
            </a:r>
            <a:r>
              <a:rPr lang="en-US" altLang="en-US" sz="2800" dirty="0"/>
              <a:t> features.</a:t>
            </a:r>
          </a:p>
          <a:p>
            <a:pPr marL="457200" lvl="1" indent="0">
              <a:buFont typeface="Arial" panose="020B0604020202020204" pitchFamily="34" charset="0"/>
              <a:buNone/>
            </a:pPr>
            <a:endParaRPr lang="en-US" altLang="en-US" sz="2800" dirty="0"/>
          </a:p>
          <a:p>
            <a:pPr marL="457200" lvl="1" indent="0">
              <a:buFont typeface="Arial" panose="020B0604020202020204" pitchFamily="34" charset="0"/>
              <a:buNone/>
            </a:pPr>
            <a:endParaRPr lang="en-US" altLang="en-US" sz="2800" dirty="0"/>
          </a:p>
        </p:txBody>
      </p:sp>
      <p:sp>
        <p:nvSpPr>
          <p:cNvPr id="5" name="Rectangle 4">
            <a:extLst>
              <a:ext uri="{FF2B5EF4-FFF2-40B4-BE49-F238E27FC236}">
                <a16:creationId xmlns:a16="http://schemas.microsoft.com/office/drawing/2014/main" id="{0165C4D7-E705-8A4A-8F29-CBAE58E8A99D}"/>
              </a:ext>
            </a:extLst>
          </p:cNvPr>
          <p:cNvSpPr/>
          <p:nvPr/>
        </p:nvSpPr>
        <p:spPr>
          <a:xfrm>
            <a:off x="6694926" y="1571873"/>
            <a:ext cx="5244229" cy="1384995"/>
          </a:xfrm>
          <a:prstGeom prst="rect">
            <a:avLst/>
          </a:prstGeom>
        </p:spPr>
        <p:txBody>
          <a:bodyPr wrap="square">
            <a:spAutoFit/>
          </a:bodyPr>
          <a:lstStyle/>
          <a:p>
            <a:pPr lvl="1">
              <a:spcBef>
                <a:spcPct val="20000"/>
              </a:spcBef>
              <a:buClr>
                <a:srgbClr val="000000"/>
              </a:buClr>
              <a:defRPr/>
            </a:pPr>
            <a:r>
              <a:rPr lang="en-US" sz="2800" b="1" kern="0" dirty="0">
                <a:solidFill>
                  <a:srgbClr val="000000"/>
                </a:solidFill>
                <a:latin typeface="Arial"/>
              </a:rPr>
              <a:t>Feature selection</a:t>
            </a:r>
            <a:r>
              <a:rPr lang="en-US" sz="2800" b="0" kern="0" dirty="0">
                <a:solidFill>
                  <a:srgbClr val="000000"/>
                </a:solidFill>
                <a:latin typeface="Arial"/>
              </a:rPr>
              <a:t>: chooses a subset of the </a:t>
            </a:r>
            <a:r>
              <a:rPr lang="en-US" sz="2800" b="0" kern="0" dirty="0">
                <a:solidFill>
                  <a:schemeClr val="accent1"/>
                </a:solidFill>
                <a:latin typeface="Arial"/>
              </a:rPr>
              <a:t>original</a:t>
            </a:r>
            <a:r>
              <a:rPr lang="en-US" sz="2800" b="0" kern="0" dirty="0">
                <a:solidFill>
                  <a:srgbClr val="000000"/>
                </a:solidFill>
                <a:latin typeface="Arial"/>
              </a:rPr>
              <a:t> features.</a:t>
            </a:r>
          </a:p>
        </p:txBody>
      </p:sp>
      <p:graphicFrame>
        <p:nvGraphicFramePr>
          <p:cNvPr id="6" name="Object 1">
            <a:extLst>
              <a:ext uri="{FF2B5EF4-FFF2-40B4-BE49-F238E27FC236}">
                <a16:creationId xmlns:a16="http://schemas.microsoft.com/office/drawing/2014/main" id="{8476FECB-A6E9-D74F-877A-82BA2616B6CB}"/>
              </a:ext>
            </a:extLst>
          </p:cNvPr>
          <p:cNvGraphicFramePr>
            <a:graphicFrameLocks noChangeAspect="1"/>
          </p:cNvGraphicFramePr>
          <p:nvPr>
            <p:extLst>
              <p:ext uri="{D42A27DB-BD31-4B8C-83A1-F6EECF244321}">
                <p14:modId xmlns:p14="http://schemas.microsoft.com/office/powerpoint/2010/main" val="4193617546"/>
              </p:ext>
            </p:extLst>
          </p:nvPr>
        </p:nvGraphicFramePr>
        <p:xfrm>
          <a:off x="1108909" y="3582512"/>
          <a:ext cx="2589212" cy="2767013"/>
        </p:xfrm>
        <a:graphic>
          <a:graphicData uri="http://schemas.openxmlformats.org/presentationml/2006/ole">
            <mc:AlternateContent xmlns:mc="http://schemas.openxmlformats.org/markup-compatibility/2006">
              <mc:Choice xmlns:v="urn:schemas-microsoft-com:vml" Requires="v">
                <p:oleObj name="Equation" r:id="rId3" imgW="40081200" imgH="42710100" progId="Equation.DSMT4">
                  <p:embed/>
                </p:oleObj>
              </mc:Choice>
              <mc:Fallback>
                <p:oleObj name="Equation" r:id="rId3" imgW="40081200" imgH="42710100" progId="Equation.DSMT4">
                  <p:embed/>
                  <p:pic>
                    <p:nvPicPr>
                      <p:cNvPr id="14342" name="Object 1">
                        <a:extLst>
                          <a:ext uri="{FF2B5EF4-FFF2-40B4-BE49-F238E27FC236}">
                            <a16:creationId xmlns:a16="http://schemas.microsoft.com/office/drawing/2014/main" id="{664763C1-E258-B648-AA2F-0B82D7CF3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909" y="3582512"/>
                        <a:ext cx="2589212"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5BA33515-A83F-A54B-B51A-FDDF9372709A}"/>
              </a:ext>
            </a:extLst>
          </p:cNvPr>
          <p:cNvSpPr/>
          <p:nvPr/>
        </p:nvSpPr>
        <p:spPr>
          <a:xfrm>
            <a:off x="3900903" y="3436797"/>
            <a:ext cx="1992313" cy="923925"/>
          </a:xfrm>
          <a:prstGeom prst="rect">
            <a:avLst/>
          </a:prstGeom>
        </p:spPr>
        <p:txBody>
          <a:bodyPr>
            <a:spAutoFit/>
          </a:bodyPr>
          <a:lstStyle/>
          <a:p>
            <a:pPr>
              <a:defRPr/>
            </a:pPr>
            <a:r>
              <a:rPr lang="en-US" sz="1800" b="0" dirty="0">
                <a:latin typeface="+mn-lt"/>
              </a:rPr>
              <a:t>The mapping f() could be </a:t>
            </a:r>
            <a:r>
              <a:rPr lang="en-US" sz="1800" b="0" dirty="0">
                <a:solidFill>
                  <a:schemeClr val="accent1"/>
                </a:solidFill>
                <a:latin typeface="+mn-lt"/>
              </a:rPr>
              <a:t>linear</a:t>
            </a:r>
            <a:r>
              <a:rPr lang="en-US" sz="1800" b="0" dirty="0">
                <a:solidFill>
                  <a:schemeClr val="bg2"/>
                </a:solidFill>
                <a:latin typeface="+mn-lt"/>
              </a:rPr>
              <a:t> </a:t>
            </a:r>
            <a:r>
              <a:rPr lang="en-US" sz="1800" b="0" dirty="0">
                <a:latin typeface="+mn-lt"/>
              </a:rPr>
              <a:t>or</a:t>
            </a:r>
            <a:r>
              <a:rPr lang="en-US" sz="1800" b="0" dirty="0">
                <a:solidFill>
                  <a:schemeClr val="bg2"/>
                </a:solidFill>
                <a:latin typeface="+mn-lt"/>
              </a:rPr>
              <a:t> </a:t>
            </a:r>
            <a:r>
              <a:rPr lang="en-US" sz="1800" b="0" dirty="0">
                <a:solidFill>
                  <a:schemeClr val="accent1"/>
                </a:solidFill>
                <a:latin typeface="+mn-lt"/>
              </a:rPr>
              <a:t>non-linear</a:t>
            </a:r>
          </a:p>
        </p:txBody>
      </p:sp>
      <p:sp>
        <p:nvSpPr>
          <p:cNvPr id="8" name="TextBox 7">
            <a:extLst>
              <a:ext uri="{FF2B5EF4-FFF2-40B4-BE49-F238E27FC236}">
                <a16:creationId xmlns:a16="http://schemas.microsoft.com/office/drawing/2014/main" id="{25AF1E72-AEAC-484C-80CB-87278AF4279C}"/>
              </a:ext>
            </a:extLst>
          </p:cNvPr>
          <p:cNvSpPr txBox="1"/>
          <p:nvPr/>
        </p:nvSpPr>
        <p:spPr>
          <a:xfrm>
            <a:off x="3055184" y="6007099"/>
            <a:ext cx="642937" cy="307975"/>
          </a:xfrm>
          <a:prstGeom prst="rect">
            <a:avLst/>
          </a:prstGeom>
          <a:noFill/>
        </p:spPr>
        <p:txBody>
          <a:bodyPr wrap="none">
            <a:spAutoFit/>
          </a:bodyPr>
          <a:lstStyle/>
          <a:p>
            <a:pPr>
              <a:defRPr/>
            </a:pPr>
            <a:r>
              <a:rPr lang="en-US" sz="1400" b="0" dirty="0">
                <a:latin typeface="+mn-lt"/>
              </a:rPr>
              <a:t>K&lt;&lt;N</a:t>
            </a:r>
          </a:p>
        </p:txBody>
      </p:sp>
      <p:pic>
        <p:nvPicPr>
          <p:cNvPr id="2" name="Picture 1">
            <a:extLst>
              <a:ext uri="{FF2B5EF4-FFF2-40B4-BE49-F238E27FC236}">
                <a16:creationId xmlns:a16="http://schemas.microsoft.com/office/drawing/2014/main" id="{FD7519A9-FF20-F14B-915E-DC9C016A45F8}"/>
              </a:ext>
            </a:extLst>
          </p:cNvPr>
          <p:cNvPicPr>
            <a:picLocks noChangeAspect="1"/>
          </p:cNvPicPr>
          <p:nvPr/>
        </p:nvPicPr>
        <p:blipFill>
          <a:blip r:embed="rId5"/>
          <a:stretch>
            <a:fillRect/>
          </a:stretch>
        </p:blipFill>
        <p:spPr>
          <a:xfrm>
            <a:off x="7847954" y="3087686"/>
            <a:ext cx="2260600" cy="3073400"/>
          </a:xfrm>
          <a:prstGeom prst="rect">
            <a:avLst/>
          </a:prstGeom>
        </p:spPr>
      </p:pic>
    </p:spTree>
    <p:extLst>
      <p:ext uri="{BB962C8B-B14F-4D97-AF65-F5344CB8AC3E}">
        <p14:creationId xmlns:p14="http://schemas.microsoft.com/office/powerpoint/2010/main" val="328587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Linear combinations are particularly attractive because they are simpler to compute and analytically tractable.</a:t>
            </a:r>
          </a:p>
          <a:p>
            <a:pPr marL="457200" indent="-457200">
              <a:buFont typeface="Arial" panose="020B0604020202020204" pitchFamily="34" charset="0"/>
              <a:buChar char="•"/>
              <a:defRPr/>
            </a:pPr>
            <a:endParaRPr lang="en-US" altLang="en-US" sz="2800" u="sng"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Given 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N</a:t>
            </a:r>
            <a:r>
              <a:rPr lang="en-US" altLang="en-US" sz="2800" dirty="0">
                <a:latin typeface="Calibri" panose="020F0502020204030204" pitchFamily="34" charset="0"/>
                <a:cs typeface="Calibri" panose="020F0502020204030204" pitchFamily="34" charset="0"/>
              </a:rPr>
              <a:t>, find an K x N matrix T such that: </a:t>
            </a:r>
          </a:p>
          <a:p>
            <a:pPr>
              <a:defRPr/>
            </a:pPr>
            <a:endParaRPr lang="en-US" altLang="en-US" sz="1400" dirty="0">
              <a:latin typeface="Calibri" panose="020F0502020204030204" pitchFamily="34" charset="0"/>
              <a:cs typeface="Calibri" panose="020F0502020204030204" pitchFamily="34" charset="0"/>
            </a:endParaRPr>
          </a:p>
          <a:p>
            <a:pPr>
              <a:defRPr/>
            </a:pPr>
            <a:r>
              <a:rPr lang="en-US" altLang="en-US" sz="2800" dirty="0">
                <a:latin typeface="Calibri" panose="020F0502020204030204" pitchFamily="34" charset="0"/>
                <a:cs typeface="Calibri" panose="020F0502020204030204" pitchFamily="34" charset="0"/>
              </a:rPr>
              <a:t>                     y = Tx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where K&lt;&lt;N </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F9196EC-1858-1E4F-9E67-24D66486171A}"/>
              </a:ext>
            </a:extLst>
          </p:cNvPr>
          <p:cNvSpPr/>
          <p:nvPr/>
        </p:nvSpPr>
        <p:spPr>
          <a:xfrm>
            <a:off x="7395411" y="3906865"/>
            <a:ext cx="3732371" cy="1200329"/>
          </a:xfrm>
          <a:prstGeom prst="rect">
            <a:avLst/>
          </a:prstGeom>
        </p:spPr>
        <p:txBody>
          <a:bodyPr wrap="square">
            <a:spAutoFit/>
          </a:bodyPr>
          <a:lstStyle/>
          <a:p>
            <a:pPr>
              <a:defRPr/>
            </a:pPr>
            <a:r>
              <a:rPr lang="en-US" b="0" dirty="0">
                <a:latin typeface="+mn-lt"/>
              </a:rPr>
              <a:t>This is a projection from the N-dimensional space to a K-dimensional space.</a:t>
            </a:r>
          </a:p>
        </p:txBody>
      </p:sp>
      <p:pic>
        <p:nvPicPr>
          <p:cNvPr id="2" name="Picture 1">
            <a:extLst>
              <a:ext uri="{FF2B5EF4-FFF2-40B4-BE49-F238E27FC236}">
                <a16:creationId xmlns:a16="http://schemas.microsoft.com/office/drawing/2014/main" id="{0DD2275C-79E3-0347-9FEC-956300D037BA}"/>
              </a:ext>
            </a:extLst>
          </p:cNvPr>
          <p:cNvPicPr>
            <a:picLocks noChangeAspect="1"/>
          </p:cNvPicPr>
          <p:nvPr/>
        </p:nvPicPr>
        <p:blipFill>
          <a:blip r:embed="rId3"/>
          <a:stretch>
            <a:fillRect/>
          </a:stretch>
        </p:blipFill>
        <p:spPr>
          <a:xfrm>
            <a:off x="3064790" y="3749894"/>
            <a:ext cx="2590800" cy="2781300"/>
          </a:xfrm>
          <a:prstGeom prst="rect">
            <a:avLst/>
          </a:prstGeom>
        </p:spPr>
      </p:pic>
    </p:spTree>
    <p:extLst>
      <p:ext uri="{BB962C8B-B14F-4D97-AF65-F5344CB8AC3E}">
        <p14:creationId xmlns:p14="http://schemas.microsoft.com/office/powerpoint/2010/main" val="13751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criteria</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From a mathematical point of view, finding an optimum mapping y=𝑓(x) is equivalent to optimizing an objective criterion.</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Different methods use different objective criteria, e.g.,</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Minimize Information Loss</a:t>
            </a:r>
            <a:r>
              <a:rPr lang="en-US" altLang="en-US" sz="2800" dirty="0">
                <a:latin typeface="Calibri" panose="020F0502020204030204" pitchFamily="34" charset="0"/>
                <a:cs typeface="Calibri" panose="020F0502020204030204" pitchFamily="34" charset="0"/>
              </a:rPr>
              <a:t>: represent the data as accurately as possible in the lower-dimensional space.</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Maximize Discriminatory Information</a:t>
            </a:r>
            <a:r>
              <a:rPr lang="en-US" altLang="en-US" sz="2800" dirty="0">
                <a:latin typeface="Calibri" panose="020F0502020204030204" pitchFamily="34" charset="0"/>
                <a:cs typeface="Calibri" panose="020F0502020204030204" pitchFamily="34" charset="0"/>
              </a:rPr>
              <a:t>: enhance the class-discriminatory information in the lower-dimensional space.</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650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19850</TotalTime>
  <Words>1927</Words>
  <Application>Microsoft Macintosh PowerPoint</Application>
  <PresentationFormat>Widescreen</PresentationFormat>
  <Paragraphs>342</Paragraphs>
  <Slides>36</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MS Gothic</vt:lpstr>
      <vt:lpstr>Arial</vt:lpstr>
      <vt:lpstr>Calibri</vt:lpstr>
      <vt:lpstr>Georgia</vt:lpstr>
      <vt:lpstr>System Font Regular</vt:lpstr>
      <vt:lpstr>Times New Roman</vt:lpstr>
      <vt:lpstr>Wingdings</vt:lpstr>
      <vt:lpstr>RIT</vt:lpstr>
      <vt:lpstr>Equation</vt:lpstr>
      <vt:lpstr>PowerPoint Presentation</vt:lpstr>
      <vt:lpstr>PowerPoint Presentation</vt:lpstr>
      <vt:lpstr>PowerPoint Presentation</vt:lpstr>
      <vt:lpstr>PowerPoint Presentation</vt:lpstr>
      <vt:lpstr>Curse of Dimensionality</vt:lpstr>
      <vt:lpstr>Dimensionality Reduction</vt:lpstr>
      <vt:lpstr>Dimensionality Reduction</vt:lpstr>
      <vt:lpstr>Feature Extraction</vt:lpstr>
      <vt:lpstr>Feature Extraction - criteria</vt:lpstr>
      <vt:lpstr>Feature Extraction</vt:lpstr>
      <vt:lpstr>Background on Vectors</vt:lpstr>
      <vt:lpstr>Intuition</vt:lpstr>
      <vt:lpstr>Intuition</vt:lpstr>
      <vt:lpstr>Intuition</vt:lpstr>
      <vt:lpstr>Vector Representation</vt:lpstr>
      <vt:lpstr>Vector Representation (example)..</vt:lpstr>
      <vt:lpstr>Principal Component Analysis (PCA)</vt:lpstr>
      <vt:lpstr>Intuition</vt:lpstr>
      <vt:lpstr>Intuition</vt:lpstr>
      <vt:lpstr>Why covariance is needed?</vt:lpstr>
      <vt:lpstr>Principal Component Analysis (PCA)</vt:lpstr>
      <vt:lpstr>Principal Component Analysis (PCA)</vt:lpstr>
      <vt:lpstr>Principal Component Analysis (PCA)</vt:lpstr>
      <vt:lpstr>Principal Component Analysis (PCA)</vt:lpstr>
      <vt:lpstr>Principal Component Analysis (PCA)</vt:lpstr>
      <vt:lpstr>Revisit all PCA Steps</vt:lpstr>
      <vt:lpstr>PCA Steps contd..</vt:lpstr>
      <vt:lpstr>PCA – Steps contd..</vt:lpstr>
      <vt:lpstr>Choosing K</vt:lpstr>
      <vt:lpstr>Error</vt:lpstr>
      <vt:lpstr>Interpretation of PCA</vt:lpstr>
      <vt:lpstr>Interpretation of PCA</vt:lpstr>
      <vt:lpstr>Interpretation of PCA</vt:lpstr>
      <vt:lpstr>Data Normalization</vt:lpstr>
      <vt:lpstr>Application to 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2028</cp:revision>
  <cp:lastPrinted>2022-10-20T00:13:00Z</cp:lastPrinted>
  <dcterms:created xsi:type="dcterms:W3CDTF">2021-08-24T04:52:52Z</dcterms:created>
  <dcterms:modified xsi:type="dcterms:W3CDTF">2022-10-20T10:07:21Z</dcterms:modified>
</cp:coreProperties>
</file>