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2.xml" ContentType="application/vnd.openxmlformats-officedocument.presentationml.notesSlide+xml"/>
  <Override PartName="/ppt/ink/ink10.xml" ContentType="application/inkml+xml"/>
  <Override PartName="/ppt/notesSlides/notesSlide23.xml" ContentType="application/vnd.openxmlformats-officedocument.presentationml.notesSlide+xml"/>
  <Override PartName="/ppt/ink/ink11.xml" ContentType="application/inkml+xml"/>
  <Override PartName="/ppt/notesSlides/notesSlide24.xml" ContentType="application/vnd.openxmlformats-officedocument.presentationml.notesSlide+xml"/>
  <Override PartName="/ppt/ink/ink1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266" r:id="rId2"/>
    <p:sldId id="298" r:id="rId3"/>
    <p:sldId id="359" r:id="rId4"/>
    <p:sldId id="384" r:id="rId5"/>
    <p:sldId id="417" r:id="rId6"/>
    <p:sldId id="444" r:id="rId7"/>
    <p:sldId id="443" r:id="rId8"/>
    <p:sldId id="1058" r:id="rId9"/>
    <p:sldId id="1071" r:id="rId10"/>
    <p:sldId id="1072" r:id="rId11"/>
    <p:sldId id="1073" r:id="rId12"/>
    <p:sldId id="1074" r:id="rId13"/>
    <p:sldId id="1075" r:id="rId14"/>
    <p:sldId id="1059" r:id="rId15"/>
    <p:sldId id="1063" r:id="rId16"/>
    <p:sldId id="1062" r:id="rId17"/>
    <p:sldId id="1065" r:id="rId18"/>
    <p:sldId id="1066" r:id="rId19"/>
    <p:sldId id="1067" r:id="rId20"/>
    <p:sldId id="1068" r:id="rId21"/>
    <p:sldId id="1069" r:id="rId22"/>
    <p:sldId id="1070" r:id="rId23"/>
    <p:sldId id="1079" r:id="rId24"/>
    <p:sldId id="1077" r:id="rId25"/>
    <p:sldId id="1078" r:id="rId26"/>
    <p:sldId id="1076" r:id="rId27"/>
    <p:sldId id="1064" r:id="rId28"/>
    <p:sldId id="278" r:id="rId29"/>
    <p:sldId id="280" r:id="rId30"/>
    <p:sldId id="279" r:id="rId31"/>
    <p:sldId id="1080" r:id="rId32"/>
    <p:sldId id="1095" r:id="rId33"/>
    <p:sldId id="1081" r:id="rId34"/>
    <p:sldId id="1082" r:id="rId35"/>
    <p:sldId id="1092" r:id="rId36"/>
    <p:sldId id="1093" r:id="rId37"/>
    <p:sldId id="1083" r:id="rId38"/>
    <p:sldId id="1084" r:id="rId39"/>
    <p:sldId id="1094" r:id="rId40"/>
    <p:sldId id="1087" r:id="rId41"/>
    <p:sldId id="1088" r:id="rId42"/>
    <p:sldId id="1089" r:id="rId43"/>
    <p:sldId id="1091" r:id="rId44"/>
    <p:sldId id="416" r:id="rId45"/>
    <p:sldId id="410" r:id="rId46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59"/>
            <p14:sldId id="384"/>
            <p14:sldId id="417"/>
            <p14:sldId id="444"/>
            <p14:sldId id="443"/>
            <p14:sldId id="1058"/>
            <p14:sldId id="1071"/>
            <p14:sldId id="1072"/>
            <p14:sldId id="1073"/>
            <p14:sldId id="1074"/>
            <p14:sldId id="1075"/>
            <p14:sldId id="1059"/>
            <p14:sldId id="1063"/>
            <p14:sldId id="1062"/>
            <p14:sldId id="1065"/>
            <p14:sldId id="1066"/>
            <p14:sldId id="1067"/>
            <p14:sldId id="1068"/>
            <p14:sldId id="1069"/>
            <p14:sldId id="1070"/>
            <p14:sldId id="1079"/>
            <p14:sldId id="1077"/>
            <p14:sldId id="1078"/>
            <p14:sldId id="1076"/>
            <p14:sldId id="1064"/>
            <p14:sldId id="278"/>
            <p14:sldId id="280"/>
            <p14:sldId id="279"/>
            <p14:sldId id="1080"/>
            <p14:sldId id="1095"/>
            <p14:sldId id="1081"/>
            <p14:sldId id="1082"/>
            <p14:sldId id="1092"/>
            <p14:sldId id="1093"/>
            <p14:sldId id="1083"/>
            <p14:sldId id="1084"/>
            <p14:sldId id="1094"/>
            <p14:sldId id="1087"/>
            <p14:sldId id="1088"/>
            <p14:sldId id="1089"/>
            <p14:sldId id="1091"/>
            <p14:sldId id="416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86421" autoAdjust="0"/>
  </p:normalViewPr>
  <p:slideViewPr>
    <p:cSldViewPr snapToGrid="0" snapToObjects="1">
      <p:cViewPr>
        <p:scale>
          <a:sx n="120" d="100"/>
          <a:sy n="120" d="100"/>
        </p:scale>
        <p:origin x="248" y="-2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8:38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3562.34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15640.83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2:00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2520 3438,'7'2,"4"1,2-2,-2 1,2-2,-1 0,-1 0,2-1,-1-1,0 1,-1-2,2 0,-2 0,9-4,-8 4,70-21,-2-4,0-3,1-5,-46 18,-2 0,0-2,-1-1,-2-2,0-1,-1-1,-2-1,9-12,37-52,-4-3,-5-3,-4-2,-5-3,1-11,-9 22,3 2,18-19,-17 33,3 2,3 2,3 3,38-32,2 13,63-37,-83 72,1 4,2 3,2 4,2 3,50-12,143-59,-214 79,-37 19,0-2,-1 0,-1-2,0-1,0-2,-3 0,1-1,8-9,32-61,-49 65,-10 11,1 2</inkml:trace>
  <inkml:trace contextRef="#ctx0" brushRef="#br0" timeOffset="1">2612 3370,'-9'-6,"7"5,-3-1,1-1,-1 0,1-1,-1 1,1-1,0 1,0-1,0 0,1 0,0 0,-1-1,1-1,-14-30,3-1,1 0,-6-35,5 19,-6-16,-2 1,-4 2,-3 1,-3 0,-49-70,-15-9,58 89,-3 4,-2-1,-2 5,-10-6,-53-43,-4 5,-34-16,-342-230,112 68,291 205,2-5,4-2,3-4,-55-72,105 115,2-1,2 0,1-2,2 0,2-1,2 0,1-2,1 0,-3-22,1-29,-3-66,9 68,-18-76,24 152,3 10</inkml:trace>
  <inkml:trace contextRef="#ctx0" brushRef="#br0" timeOffset="2">2674 3484,'-61'22,"61"-22,-1 0,1 1,0-1,0 0,0 1,-1-1,1 0,0 0,-1 0,1 1,0-1,0 1,0-1,-1 1,1-1,0 1,0-1,0 0,0 0,0 1,0-1,0 1,0-1,0 1,0-1,0 0,0 1,0-1,0 0,0 0,1 1,-1-1,0 1,0-1,0 1,1-1,-1 0,0 0,1 0,-1 1,0-1,0 0,0 1,1-1,-1 0,0 0,1 1,-1-1,1 0,-1 0,1 0,-1 1,1-1,-1 0,0 0,0 0,1 0,-1 0,1 0,-1 0,3 1,46 34,-1 2,-3 2,-1 1,5 9,89 98,-109-119,-1-1,-1 3,-2 0,-1 1,12 23,4 19,26 72,-54-114,-1 1,-1-1,-2 1,-1 1,-2 0,-1 0,-3 0,0 12,-10 67,-5-1,-9 21,-13 101,28-172,4 1,3 0,2 0,3 0,8 28,-6-54,-3-12,0-2,2 1,1 0,1 0,1-1,1 0,1-1,11 17,32 19,-52-55,0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1:38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1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/>
              <a:t>Kronecker Function</a:t>
            </a: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4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7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08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2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3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1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16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2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4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4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5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542B4543-4381-41A9-B9EB-0E710E632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17C9D6B-DC33-42DD-B339-C30124629D3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F981D9E-6C21-4C51-A6D7-8DBE43669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F4EA685-05FA-4F4B-B72F-BDF628625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Minkowsky = l-norm</a:t>
            </a:r>
          </a:p>
        </p:txBody>
      </p:sp>
    </p:spTree>
    <p:extLst>
      <p:ext uri="{BB962C8B-B14F-4D97-AF65-F5344CB8AC3E}">
        <p14:creationId xmlns:p14="http://schemas.microsoft.com/office/powerpoint/2010/main" val="3384602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06434AE3-2867-44E6-9CDB-8BC6297C5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251C0C-F5A4-42A0-9968-2EFF0B1DDF9B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51DA99A-B25D-41AA-A571-4E11E72C3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BE42303-30AF-468F-A6B1-05756CB57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Do a single example here.  Shape (Round, Square) 6/10 and 3/5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4F036C6B-1C6F-4AB2-88A1-A1EF57384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DFFC90-5DFD-484A-A1B9-DB5585BB0D1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DCFDC96-1711-4258-ABD0-BB0B5B65B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6669952-F44D-410C-9EE3-AA46E6C34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4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5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54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0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0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33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05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1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63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4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9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36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8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2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8</a:t>
            </a:r>
            <a:endParaRPr lang="en-US" sz="2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image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12C5EB0-406C-480E-B607-67C451B9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6034444" y="3354489"/>
            <a:ext cx="461570" cy="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– Basic Idea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98896-A55C-426B-803D-A42D5BFB9198}"/>
              </a:ext>
            </a:extLst>
          </p:cNvPr>
          <p:cNvSpPr txBox="1"/>
          <p:nvPr/>
        </p:nvSpPr>
        <p:spPr>
          <a:xfrm>
            <a:off x="1822745" y="2943036"/>
            <a:ext cx="7805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/>
              <a:t>Given a query, assign majority category label of its</a:t>
            </a:r>
          </a:p>
          <a:p>
            <a:pPr algn="ctr"/>
            <a:r>
              <a:rPr lang="en-US" altLang="en-US" b="1" dirty="0"/>
              <a:t> </a:t>
            </a:r>
            <a:r>
              <a:rPr lang="en-US" altLang="en-US" b="1" i="1" dirty="0"/>
              <a:t>k-</a:t>
            </a:r>
            <a:r>
              <a:rPr lang="en-US" altLang="en-US" b="1" dirty="0"/>
              <a:t>nearest training samples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283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DFD3E-F6A5-4FA3-87DC-C949AECB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11" y="1686161"/>
            <a:ext cx="10488349" cy="28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For each training instance </a:t>
            </a:r>
            <a:r>
              <a:rPr lang="en-US" altLang="en-US" sz="2400" b="1" dirty="0"/>
              <a:t>t </a:t>
            </a:r>
            <a:r>
              <a:rPr lang="en-US" altLang="en-US" sz="2400" dirty="0"/>
              <a:t>= 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Add </a:t>
            </a:r>
            <a:r>
              <a:rPr lang="en-US" altLang="en-US" sz="2400" b="1" dirty="0"/>
              <a:t>t</a:t>
            </a:r>
            <a:r>
              <a:rPr lang="en-US" altLang="en-US" sz="2400" dirty="0"/>
              <a:t> to the set of </a:t>
            </a:r>
            <a:r>
              <a:rPr lang="en-US" altLang="en-US" sz="2400" i="1" dirty="0" err="1"/>
              <a:t>tr_instances</a:t>
            </a:r>
            <a:endParaRPr lang="en-US" altLang="en-US" sz="2400" i="1" dirty="0"/>
          </a:p>
          <a:p>
            <a:pPr marL="609585" lvl="1" indent="0">
              <a:lnSpc>
                <a:spcPct val="80000"/>
              </a:lnSpc>
              <a:buNone/>
            </a:pP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Given a query instance </a:t>
            </a:r>
            <a:r>
              <a:rPr lang="en-US" altLang="en-US" sz="2400" i="1" dirty="0"/>
              <a:t>q (or test instance)</a:t>
            </a:r>
            <a:r>
              <a:rPr lang="en-US" altLang="en-US" sz="2400" dirty="0"/>
              <a:t> to be classified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be the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training instances in </a:t>
            </a:r>
            <a:r>
              <a:rPr lang="en-US" altLang="en-US" sz="2400" i="1" dirty="0" err="1"/>
              <a:t>tr_instances</a:t>
            </a:r>
            <a:r>
              <a:rPr lang="en-US" altLang="en-US" sz="2400" dirty="0"/>
              <a:t> nearest to </a:t>
            </a:r>
            <a:r>
              <a:rPr lang="en-US" altLang="en-US" sz="2400" i="1" dirty="0"/>
              <a:t>q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return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altLang="en-US" sz="24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37F454C-3A5F-43DA-83A3-0C7B5E3ED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66597"/>
              </p:ext>
            </p:extLst>
          </p:nvPr>
        </p:nvGraphicFramePr>
        <p:xfrm>
          <a:off x="3643186" y="3748368"/>
          <a:ext cx="40814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81400" imgH="863600" progId="Equation.3">
                  <p:embed/>
                </p:oleObj>
              </mc:Choice>
              <mc:Fallback>
                <p:oleObj name="Equation" r:id="rId3" imgW="3581400" imgH="863600" progId="Equation.3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E0EE9F45-B111-4E6A-B812-6E8CE1B16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6" y="3748368"/>
                        <a:ext cx="40814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84A086-25D8-445C-9757-22051B293A49}"/>
              </a:ext>
            </a:extLst>
          </p:cNvPr>
          <p:cNvSpPr txBox="1"/>
          <p:nvPr/>
        </p:nvSpPr>
        <p:spPr>
          <a:xfrm>
            <a:off x="1701212" y="5201368"/>
            <a:ext cx="900472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/>
              <a:t>where, v is the finite set of target class values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δ(</a:t>
            </a:r>
            <a:r>
              <a:rPr lang="en-US" altLang="en-US" i="1" dirty="0" err="1"/>
              <a:t>a,b</a:t>
            </a:r>
            <a:r>
              <a:rPr lang="en-US" altLang="en-US" i="1" dirty="0"/>
              <a:t>)=1 if a=b, and 0 otherwise (Kronecker function)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9233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 (on twitter)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BE3C394E-BCA5-44B7-B929-A30C8959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 bwMode="auto">
          <a:xfrm>
            <a:off x="3652554" y="1383574"/>
            <a:ext cx="4572000" cy="47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BC872-E58E-417D-AAB2-F108F64D09C5}"/>
              </a:ext>
            </a:extLst>
          </p:cNvPr>
          <p:cNvSpPr txBox="1"/>
          <p:nvPr/>
        </p:nvSpPr>
        <p:spPr>
          <a:xfrm flipH="1">
            <a:off x="257666" y="6340959"/>
            <a:ext cx="920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https://twitter.com/dataiku/status/798981230960246785/photo/1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5D5E5-1BFE-4335-B09B-452B44B118EA}"/>
              </a:ext>
            </a:extLst>
          </p:cNvPr>
          <p:cNvSpPr txBox="1"/>
          <p:nvPr/>
        </p:nvSpPr>
        <p:spPr>
          <a:xfrm>
            <a:off x="6625423" y="5821879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k=4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0D54ED6-A165-43A0-B78F-19D33DC0CF47}"/>
              </a:ext>
            </a:extLst>
          </p:cNvPr>
          <p:cNvSpPr/>
          <p:nvPr/>
        </p:nvSpPr>
        <p:spPr>
          <a:xfrm>
            <a:off x="6700889" y="5761778"/>
            <a:ext cx="215361" cy="120037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</a:t>
            </a:r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0" y="1273164"/>
            <a:ext cx="8470950" cy="314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43" y="4552636"/>
            <a:ext cx="6783263" cy="1525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69B5A-6304-44F6-994F-749C215D3932}"/>
              </a:ext>
            </a:extLst>
          </p:cNvPr>
          <p:cNvSpPr txBox="1"/>
          <p:nvPr/>
        </p:nvSpPr>
        <p:spPr>
          <a:xfrm>
            <a:off x="1070321" y="4077794"/>
            <a:ext cx="95358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8707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Distance Metric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76" y="3149939"/>
            <a:ext cx="5036055" cy="1132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A47D7-CA28-4D88-9C2C-8DDA6A000EC2}"/>
              </a:ext>
            </a:extLst>
          </p:cNvPr>
          <p:cNvGrpSpPr/>
          <p:nvPr/>
        </p:nvGrpSpPr>
        <p:grpSpPr>
          <a:xfrm>
            <a:off x="599031" y="2760560"/>
            <a:ext cx="4212091" cy="3662065"/>
            <a:chOff x="1235832" y="1574508"/>
            <a:chExt cx="4212091" cy="36620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DEFD91-E9CB-42D3-B06D-E5109E6955E5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14DCC-8860-4D2C-AE34-168462A4EBC5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6863C122-11FE-4F6B-936A-69E4263E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7992F0A-2400-4B00-971B-3A255630D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330997-9326-4CAB-9633-E61E29D0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921582-4442-4BD1-906E-9FD7B9CE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89BE11-F149-454E-944F-872DE249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7F14FB-5E50-46FC-BA51-C27BE871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D46814-F191-4094-AA74-D23CB1E4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E26CC3-4D53-498E-B520-AE7D7FB2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A7B52D-A19C-4CC5-A15A-7461BE32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D97B54-2306-40E1-AD81-9C2FCFAE8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4AD72-798D-4138-8327-B9C529C1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023C06-49F3-49DB-8819-9A4A1D3B1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7105A-DA7F-4FD6-B9BC-EF5EC255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DF8AC99-3847-4905-A2C6-C22F70596CAF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C0876B5-184C-4D99-AA20-B797BA9D473D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65D3E52-3370-4932-91C8-01B2B91F05D2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20D13ED-5C2B-47C6-B8C3-484DFCFEBE23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AEBEF42-AA8E-4AAC-8265-3AFBB0AC3153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C134863-E803-47DC-8022-1B1016CA1EC0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umming Junction 26">
              <a:extLst>
                <a:ext uri="{FF2B5EF4-FFF2-40B4-BE49-F238E27FC236}">
                  <a16:creationId xmlns:a16="http://schemas.microsoft.com/office/drawing/2014/main" id="{3EB1312D-7FAD-4878-A98C-71BF6874C022}"/>
                </a:ext>
              </a:extLst>
            </p:cNvPr>
            <p:cNvSpPr/>
            <p:nvPr/>
          </p:nvSpPr>
          <p:spPr>
            <a:xfrm>
              <a:off x="3561301" y="3174708"/>
              <a:ext cx="229903" cy="261257"/>
            </a:xfrm>
            <a:prstGeom prst="flowChartSummingJunction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7999770" y="5237671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1706163" y="1747574"/>
            <a:ext cx="95358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2687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Common Approaches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6724836" y="3691083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6750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b="1" dirty="0"/>
              <a:t>Euclidean</a:t>
            </a:r>
            <a:r>
              <a:rPr lang="en-US" dirty="0"/>
              <a:t> distance metric</a:t>
            </a:r>
          </a:p>
          <a:p>
            <a:endParaRPr lang="en-US" dirty="0"/>
          </a:p>
          <a:p>
            <a:r>
              <a:rPr lang="it-IT" dirty="0"/>
              <a:t> - two-dimensional: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sqrt((a</a:t>
            </a:r>
            <a:r>
              <a:rPr lang="it-IT" baseline="-25000" dirty="0"/>
              <a:t>1</a:t>
            </a:r>
            <a:r>
              <a:rPr lang="it-IT" dirty="0"/>
              <a:t> – b</a:t>
            </a:r>
            <a:r>
              <a:rPr lang="it-IT" baseline="-25000" dirty="0"/>
              <a:t>1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(a</a:t>
            </a:r>
            <a:r>
              <a:rPr lang="it-IT" baseline="-25000" dirty="0"/>
              <a:t>2</a:t>
            </a:r>
            <a:r>
              <a:rPr lang="it-IT" dirty="0"/>
              <a:t> – b</a:t>
            </a:r>
            <a:r>
              <a:rPr lang="it-IT" baseline="-25000" dirty="0"/>
              <a:t>2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- n-dimensional: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dirty="0"/>
              <a:t>(a</a:t>
            </a:r>
            <a:r>
              <a:rPr lang="it-IT" baseline="-25000" dirty="0"/>
              <a:t>i</a:t>
            </a:r>
            <a:r>
              <a:rPr lang="it-IT" dirty="0"/>
              <a:t> – b</a:t>
            </a:r>
            <a:r>
              <a:rPr lang="it-IT" baseline="-25000" dirty="0"/>
              <a:t>i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20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are decision boundaries for k-NN?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k-NN gives </a:t>
            </a:r>
            <a:r>
              <a:rPr lang="en-US" b="1" dirty="0"/>
              <a:t>locally defined</a:t>
            </a:r>
            <a:r>
              <a:rPr lang="en-US" dirty="0"/>
              <a:t> decision boundaries between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089B-53FE-4D8B-A9A3-C13728B49FE9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DF399-F939-47D0-B6F2-B7DC8167DBBE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D5DD371C-FBCA-4C98-9FA2-B9D1C23D2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6170C17E-AD13-43BF-ACD6-66AA8FED8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FA7795-A4D4-4914-8645-2451BD2A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3FA0B-FE8F-4595-B101-714DC41D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865EC7-60BB-47ED-AA6F-9922D450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EC9107-B4F8-4977-90D9-3B5188BD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16A1F6-0690-447D-AA96-1F70AEE5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2316B5-AF1C-439B-AEAE-1FD238F0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9CED1-5EA4-40DF-9634-E315D08E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10027-94E9-4F79-B87E-DED73B1C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5B4CB-8EF8-43AE-B630-284A7841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108BD8-B3D6-4ABC-9134-0A9F6511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205D4-760E-4D8B-8C18-4C2ADE33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301FC5-69A7-436A-B62D-19C99AC040AD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885B55-8B74-4AFD-8611-58B57FD567AA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0F754CB-1154-44DE-AD98-19AB0305DCF1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61678D7-8D44-4885-B056-EB21DE21E39D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B405C7E-A000-44A7-A319-EA59EB065A52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38AC57-CCCE-4AE3-88D6-C0621FB42988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13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changed by different distance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Becomes more complex as more examples are stored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9620DD-CEB7-430E-B8AB-343A2EAEDC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6216"/>
          <a:stretch/>
        </p:blipFill>
        <p:spPr>
          <a:xfrm>
            <a:off x="3076237" y="2391109"/>
            <a:ext cx="4834054" cy="2278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48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152379" y="1905506"/>
            <a:ext cx="9715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classify instance </a:t>
            </a:r>
            <a:r>
              <a:rPr lang="en-US" sz="2800" b="1" i="1" dirty="0"/>
              <a:t>x</a:t>
            </a:r>
            <a:r>
              <a:rPr lang="en-US" sz="2800" b="1" dirty="0"/>
              <a:t> 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Find </a:t>
            </a:r>
            <a:r>
              <a:rPr lang="en-US" sz="2800" b="1" i="1" dirty="0">
                <a:solidFill>
                  <a:srgbClr val="D95E00"/>
                </a:solidFill>
              </a:rPr>
              <a:t>k</a:t>
            </a:r>
            <a:r>
              <a:rPr lang="en-US" sz="2800" dirty="0"/>
              <a:t> nearest neighbors of </a:t>
            </a:r>
            <a:r>
              <a:rPr lang="en-US" sz="2800" b="1" i="1" dirty="0"/>
              <a:t>x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Choose as label the majority label within </a:t>
            </a:r>
            <a:r>
              <a:rPr lang="en-US" sz="2800" b="1" i="1" dirty="0"/>
              <a:t>k</a:t>
            </a:r>
            <a:r>
              <a:rPr lang="en-US" sz="2800" dirty="0"/>
              <a:t> nearest neighbors</a:t>
            </a:r>
          </a:p>
          <a:p>
            <a:endParaRPr lang="en-US" sz="2800" dirty="0"/>
          </a:p>
          <a:p>
            <a:endParaRPr lang="en-US" sz="2800" b="1" i="1" dirty="0">
              <a:solidFill>
                <a:srgbClr val="D95E00"/>
              </a:solidFill>
            </a:endParaRPr>
          </a:p>
          <a:p>
            <a:r>
              <a:rPr lang="en-US" sz="2800" b="1" i="1" dirty="0">
                <a:solidFill>
                  <a:srgbClr val="D95E00"/>
                </a:solidFill>
              </a:rPr>
              <a:t>How do we choose 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9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of k?</a:t>
            </a:r>
          </a:p>
          <a:p>
            <a:endParaRPr lang="en-US" dirty="0"/>
          </a:p>
          <a:p>
            <a:r>
              <a:rPr lang="en-US" dirty="0"/>
              <a:t>How does it relate to overfitting and underfitting?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i="1" dirty="0"/>
          </a:p>
          <a:p>
            <a:r>
              <a:rPr lang="en-US" b="1" i="1" dirty="0"/>
              <a:t>   k= 1					 k= 3				 k=31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47A84-0F8E-465B-8222-4AC39B377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06" y="3039491"/>
            <a:ext cx="2519298" cy="2544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EC43-BF26-43D5-BFB4-F5FC07E73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88" y="3039491"/>
            <a:ext cx="2499082" cy="24990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4D20F-74EE-42A7-B640-C45A89D0F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276" y="3049871"/>
            <a:ext cx="2383810" cy="24327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3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</a:t>
            </a:r>
            <a:r>
              <a:rPr lang="en-US" sz="4000" b="1" i="1" dirty="0">
                <a:solidFill>
                  <a:srgbClr val="E46102"/>
                </a:solidFill>
              </a:rPr>
              <a:t>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63732" y="1557211"/>
            <a:ext cx="75242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Choosing </a:t>
            </a:r>
            <a:r>
              <a:rPr lang="en-US" b="1" i="1" dirty="0"/>
              <a:t>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data-dependent and heuristic-based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Common heuristic – choose odd number (3,5,7..)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validation data instead of using only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too small or too large values of k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too small (</a:t>
            </a:r>
            <a:r>
              <a:rPr lang="en-US" sz="2000" b="0" i="0" dirty="0">
                <a:effectLst/>
                <a:latin typeface="urw-din"/>
              </a:rPr>
              <a:t>algorithm would be more sensitive to outliers</a:t>
            </a:r>
            <a:r>
              <a:rPr lang="en-US" sz="2000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too large (</a:t>
            </a:r>
            <a:r>
              <a:rPr lang="en-US" sz="2000" b="0" i="0" dirty="0">
                <a:effectLst/>
                <a:latin typeface="urw-din"/>
              </a:rPr>
              <a:t>neighborhood may include too many points from other classes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9AC6865-E4F0-D7AC-6B93-813BBB926818}"/>
              </a:ext>
            </a:extLst>
          </p:cNvPr>
          <p:cNvGrpSpPr/>
          <p:nvPr/>
        </p:nvGrpSpPr>
        <p:grpSpPr>
          <a:xfrm>
            <a:off x="8293395" y="2106406"/>
            <a:ext cx="3444504" cy="2827101"/>
            <a:chOff x="7556586" y="2106406"/>
            <a:chExt cx="4181313" cy="3600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987227-494E-4EA7-9685-548B2EE1402B}"/>
                </a:ext>
              </a:extLst>
            </p:cNvPr>
            <p:cNvSpPr txBox="1"/>
            <p:nvPr/>
          </p:nvSpPr>
          <p:spPr>
            <a:xfrm rot="16200000">
              <a:off x="6765510" y="3354151"/>
              <a:ext cx="1982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feature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767DDD-0F9B-42B8-8319-216F8E0EB7CB}"/>
                </a:ext>
              </a:extLst>
            </p:cNvPr>
            <p:cNvSpPr txBox="1"/>
            <p:nvPr/>
          </p:nvSpPr>
          <p:spPr>
            <a:xfrm>
              <a:off x="8833632" y="5306806"/>
              <a:ext cx="1370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feature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7ABC2F1D-0ED6-4428-A9B2-0705BFF60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3340" y="2106406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7E90FA4B-6680-43CE-ACDC-E778D5B2E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3340" y="5306806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DD8541-B38E-4929-82AE-E823D2CE2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7697" y="23756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6AEA69-2400-4EB6-9C0A-42752D83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740" y="321204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BE416-D134-407D-98D9-113FD3958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3541" y="27160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EEBBA7-7079-49FE-A508-55D20B1F9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941" y="21064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9BDD90-6816-4EE3-9A6D-76E02551A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740" y="22588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D879AA-3B07-48B3-BAD8-3BDDA4D1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140" y="37828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19F62F-2550-4EDC-9B92-51F9BB625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7340" y="4240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71718C-C4C4-49E0-B34B-9D35DE6C1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6365" y="48496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FB62DD-DFBA-4945-BA54-C28C619E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40" y="4240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6C6C4E-0933-4B30-938C-E9DC25678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0540" y="4621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885728-B055-4627-B013-910B3DC90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9140" y="34018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C58DAB6-85AF-43C2-8902-EC6056C74465}"/>
                </a:ext>
              </a:extLst>
            </p:cNvPr>
            <p:cNvSpPr/>
            <p:nvPr/>
          </p:nvSpPr>
          <p:spPr>
            <a:xfrm>
              <a:off x="10203897" y="3630406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4335A40F-5DF1-4805-8C5A-A2599DE42E6C}"/>
                </a:ext>
              </a:extLst>
            </p:cNvPr>
            <p:cNvSpPr/>
            <p:nvPr/>
          </p:nvSpPr>
          <p:spPr>
            <a:xfrm>
              <a:off x="10682222" y="3401806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8F18C94-F296-4F61-A324-407B33DD14C1}"/>
                </a:ext>
              </a:extLst>
            </p:cNvPr>
            <p:cNvSpPr/>
            <p:nvPr/>
          </p:nvSpPr>
          <p:spPr>
            <a:xfrm>
              <a:off x="10626379" y="403817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19C08B9-510B-4153-9894-CA8C0E2F3171}"/>
                </a:ext>
              </a:extLst>
            </p:cNvPr>
            <p:cNvSpPr/>
            <p:nvPr/>
          </p:nvSpPr>
          <p:spPr>
            <a:xfrm>
              <a:off x="10951669" y="356759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AD22AC2-A12E-4303-B826-DF6E70F6898F}"/>
                </a:ext>
              </a:extLst>
            </p:cNvPr>
            <p:cNvSpPr/>
            <p:nvPr/>
          </p:nvSpPr>
          <p:spPr>
            <a:xfrm>
              <a:off x="10203897" y="443719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DD18087-804A-4DE4-9C5E-6225BC3AE485}"/>
                </a:ext>
              </a:extLst>
            </p:cNvPr>
            <p:cNvSpPr/>
            <p:nvPr/>
          </p:nvSpPr>
          <p:spPr>
            <a:xfrm>
              <a:off x="10732202" y="4453713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520FE9-2187-4017-9958-7D3BF1650177}"/>
                    </a:ext>
                  </a:extLst>
                </p14:cNvPr>
                <p14:cNvContentPartPr/>
                <p14:nvPr/>
              </p14:nvContentPartPr>
              <p14:xfrm>
                <a:off x="8487139" y="2319993"/>
                <a:ext cx="2480760" cy="2702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520FE9-2187-4017-9958-7D3BF16501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6214" y="2308532"/>
                  <a:ext cx="2502172" cy="272498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088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Variant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78845" y="1950282"/>
            <a:ext cx="6189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Weighted k-NN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version of k-NN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treating all examples equally, weight “vote” of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Closer examples to have more vote/weight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8FBD99-6528-4FE0-AAEA-A9F23BDF37C4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B1631-3399-45A8-BC8B-6C0EE52A4859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AA5B2D1C-4B6C-4FE1-ABFC-AA4303086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FD03503-8D84-4A31-87A5-E951FD44A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68CA74-A382-4509-830F-0237BF92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9D23E-CDA2-47AB-8ADB-14298299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AF2CA4-8C91-4E64-98E5-E77568B9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D90EEA-34CD-4D08-B981-94209958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0C528E-314F-48E1-9944-3AD9C837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D83C9-1904-4CFE-A7B2-1C3594AC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3729A-81CD-4838-91D9-14A83F18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631CA-C03F-438B-9EA7-F2722924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02BB8-9A37-477D-A357-C40206B2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A1EA0F-BD5D-4901-9423-A6EC618B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A9621-991C-40E9-84D7-E6C9BCA3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6DE7E2-7793-41FA-A367-43A6BEB259A7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AEA9761-E9D1-404C-86CA-3AD6984C5CAE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7FF16E7-A953-4FFA-AB58-BC9DB850DF6A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DD51D8-4489-466B-8599-6F9C74E3E5D4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A377C25-3FAC-4351-BD9F-3E661B53F977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00620E1-70CA-4F30-BA54-DAE31E21E98E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8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589206" y="1372483"/>
            <a:ext cx="6713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Normalized data looks like: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[id = 0, 0.32, 0.43, class = 0]</a:t>
            </a:r>
          </a:p>
          <a:p>
            <a:r>
              <a:rPr lang="en-US" sz="2000" dirty="0"/>
              <a:t>[id = 0, 0.52, 0.23, class = 4]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[id = 29, 0.71, 0.22, class = 2]</a:t>
            </a:r>
          </a:p>
          <a:p>
            <a:endParaRPr lang="en-US" sz="2000" dirty="0"/>
          </a:p>
          <a:p>
            <a:r>
              <a:rPr lang="en-US" sz="2000" dirty="0"/>
              <a:t>Nearest Neighbors (k=6) to (0.62, 0.35):</a:t>
            </a:r>
          </a:p>
          <a:p>
            <a:endParaRPr lang="en-US" sz="2000" dirty="0"/>
          </a:p>
          <a:p>
            <a:r>
              <a:rPr lang="en-US" sz="2000" dirty="0"/>
              <a:t>Id: 9 (0.61 0.42)  class = 0, distance = 0.0707</a:t>
            </a:r>
          </a:p>
          <a:p>
            <a:r>
              <a:rPr lang="en-US" sz="2000" dirty="0"/>
              <a:t>Id: 7 (0.55 0.32)  class = 0, distance = 0.0762</a:t>
            </a:r>
          </a:p>
          <a:p>
            <a:r>
              <a:rPr lang="en-US" sz="2000" dirty="0"/>
              <a:t>Id: 7 (0.55 0.41)  class = 1, distance = 0.0922</a:t>
            </a:r>
          </a:p>
          <a:p>
            <a:r>
              <a:rPr lang="en-US" sz="2000" dirty="0"/>
              <a:t>Id: 7 (0.64 0.24)  class = 2, distance = 0.1118</a:t>
            </a:r>
          </a:p>
          <a:p>
            <a:r>
              <a:rPr lang="en-US" sz="2000" dirty="0"/>
              <a:t>Id: 7 (0.49 0.32)  class = 0, distance = 0.1334</a:t>
            </a:r>
          </a:p>
          <a:p>
            <a:r>
              <a:rPr lang="en-US" sz="2000" dirty="0"/>
              <a:t>Id: 7 (0.71 0.22)  class = 2, distance = 0.1581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07F256D-8124-4896-94B0-C37B27F874E0}"/>
              </a:ext>
            </a:extLst>
          </p:cNvPr>
          <p:cNvSpPr txBox="1"/>
          <p:nvPr/>
        </p:nvSpPr>
        <p:spPr>
          <a:xfrm flipH="1">
            <a:off x="6352354" y="3724212"/>
            <a:ext cx="5766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Weights (inverse distance techniques)</a:t>
            </a:r>
          </a:p>
          <a:p>
            <a:r>
              <a:rPr lang="en-US" sz="2000" dirty="0"/>
              <a:t>0.2323</a:t>
            </a:r>
          </a:p>
          <a:p>
            <a:r>
              <a:rPr lang="en-US" sz="2000" dirty="0"/>
              <a:t>0.2157</a:t>
            </a:r>
          </a:p>
          <a:p>
            <a:r>
              <a:rPr lang="en-US" sz="2000" dirty="0"/>
              <a:t>0.1782</a:t>
            </a:r>
          </a:p>
          <a:p>
            <a:r>
              <a:rPr lang="en-US" sz="2000" dirty="0"/>
              <a:t>0.1469</a:t>
            </a:r>
          </a:p>
          <a:p>
            <a:r>
              <a:rPr lang="en-US" sz="2000" dirty="0"/>
              <a:t>0.1231</a:t>
            </a:r>
          </a:p>
          <a:p>
            <a:r>
              <a:rPr lang="en-US" sz="2000" dirty="0"/>
              <a:t>0.1039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BB87-B34B-4211-A7AB-A44F1F6A59AC}"/>
              </a:ext>
            </a:extLst>
          </p:cNvPr>
          <p:cNvSpPr txBox="1"/>
          <p:nvPr/>
        </p:nvSpPr>
        <p:spPr>
          <a:xfrm flipH="1">
            <a:off x="8729491" y="4481165"/>
            <a:ext cx="3190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class</a:t>
            </a:r>
            <a:br>
              <a:rPr lang="en-US" b="1" dirty="0"/>
            </a:br>
            <a:r>
              <a:rPr lang="en-US" sz="1800" dirty="0"/>
              <a:t>[0] 0.5711</a:t>
            </a:r>
          </a:p>
          <a:p>
            <a:r>
              <a:rPr lang="en-US" sz="1800" dirty="0"/>
              <a:t>[1] 0.1782</a:t>
            </a:r>
          </a:p>
          <a:p>
            <a:r>
              <a:rPr lang="en-US" sz="1800" dirty="0"/>
              <a:t>[2] 0.2508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C5361-B91B-41F1-9822-82D365B48E31}"/>
              </a:ext>
            </a:extLst>
          </p:cNvPr>
          <p:cNvCxnSpPr/>
          <p:nvPr/>
        </p:nvCxnSpPr>
        <p:spPr>
          <a:xfrm>
            <a:off x="7242532" y="4220774"/>
            <a:ext cx="1598687" cy="781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A1733-027A-41C3-85F0-E0DFC2060391}"/>
              </a:ext>
            </a:extLst>
          </p:cNvPr>
          <p:cNvCxnSpPr/>
          <p:nvPr/>
        </p:nvCxnSpPr>
        <p:spPr>
          <a:xfrm>
            <a:off x="7216947" y="4578056"/>
            <a:ext cx="1624272" cy="4238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C73C4-0B4A-4B21-A8F7-D18D6168EEA2}"/>
              </a:ext>
            </a:extLst>
          </p:cNvPr>
          <p:cNvCxnSpPr/>
          <p:nvPr/>
        </p:nvCxnSpPr>
        <p:spPr>
          <a:xfrm flipV="1">
            <a:off x="7242532" y="4968356"/>
            <a:ext cx="1656543" cy="6149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90FA5-AAA5-4463-9532-69836307630F}"/>
              </a:ext>
            </a:extLst>
          </p:cNvPr>
          <p:cNvCxnSpPr/>
          <p:nvPr/>
        </p:nvCxnSpPr>
        <p:spPr>
          <a:xfrm>
            <a:off x="7242532" y="4872836"/>
            <a:ext cx="1598687" cy="4863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1DAADC-4709-45B5-9D1B-E466C196861E}"/>
              </a:ext>
            </a:extLst>
          </p:cNvPr>
          <p:cNvCxnSpPr>
            <a:cxnSpLocks/>
          </p:cNvCxnSpPr>
          <p:nvPr/>
        </p:nvCxnSpPr>
        <p:spPr>
          <a:xfrm flipV="1">
            <a:off x="7303090" y="5659984"/>
            <a:ext cx="1495739" cy="18369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D264C1-2212-4844-8DF1-DBCBD6EDD02F}"/>
              </a:ext>
            </a:extLst>
          </p:cNvPr>
          <p:cNvCxnSpPr>
            <a:cxnSpLocks/>
          </p:cNvCxnSpPr>
          <p:nvPr/>
        </p:nvCxnSpPr>
        <p:spPr>
          <a:xfrm>
            <a:off x="7216947" y="5134724"/>
            <a:ext cx="1581882" cy="50924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D5F237-787B-40F2-C9E8-DA1E5DF92D4F}"/>
              </a:ext>
            </a:extLst>
          </p:cNvPr>
          <p:cNvSpPr txBox="1"/>
          <p:nvPr/>
        </p:nvSpPr>
        <p:spPr>
          <a:xfrm>
            <a:off x="6614548" y="1993359"/>
            <a:ext cx="507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nearest k points are given a weight using a function called kernel function</a:t>
            </a:r>
          </a:p>
          <a:p>
            <a:pPr algn="ctr"/>
            <a:endParaRPr lang="en-US" sz="1800" dirty="0">
              <a:solidFill>
                <a:srgbClr val="273239"/>
              </a:solidFill>
              <a:latin typeface="urw-din"/>
            </a:endParaRPr>
          </a:p>
          <a:p>
            <a:pPr algn="ctr"/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IDT most common kernel function</a:t>
            </a:r>
          </a:p>
        </p:txBody>
      </p:sp>
    </p:spTree>
    <p:extLst>
      <p:ext uri="{BB962C8B-B14F-4D97-AF65-F5344CB8AC3E}">
        <p14:creationId xmlns:p14="http://schemas.microsoft.com/office/powerpoint/2010/main" val="316318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Weighted </a:t>
            </a:r>
            <a:r>
              <a:rPr lang="en-US" b="1" dirty="0">
                <a:solidFill>
                  <a:srgbClr val="000000"/>
                </a:solidFill>
              </a:rPr>
              <a:t>Euclidean distance</a:t>
            </a:r>
            <a:r>
              <a:rPr lang="en-US" dirty="0">
                <a:solidFill>
                  <a:srgbClr val="000000"/>
                </a:solidFill>
              </a:rPr>
              <a:t>: Once we have some idea of the relative importance of each variable, we can weight them: 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WAS (non-weighted): 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 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Weighted distance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w</a:t>
            </a:r>
            <a:r>
              <a:rPr lang="it-IT" baseline="-25000" dirty="0">
                <a:solidFill>
                  <a:srgbClr val="000000"/>
                </a:solidFill>
              </a:rPr>
              <a:t>k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Issues with Distance Metrics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Most distance measures were designed for linear/real-valued attributes</a:t>
            </a:r>
          </a:p>
          <a:p>
            <a:pPr marL="101598" lvl="0">
              <a:spcBef>
                <a:spcPts val="640"/>
              </a:spcBef>
              <a:buClr>
                <a:srgbClr val="000000"/>
              </a:buClr>
              <a:buSzPts val="2400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Two important questions in the context of machine learning: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How best to handle nominal attributes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What to do when attribute types are mixed</a:t>
            </a: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Scale Effects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108160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Different features may have different measurement scales</a:t>
            </a:r>
          </a:p>
          <a:p>
            <a:pPr lvl="1"/>
            <a:r>
              <a:rPr lang="en-US" altLang="en-US" sz="3200" dirty="0"/>
              <a:t>E.g., patient weight in kg (range [50,200]) vs. blood protein values in ng/dL (range [-3,3])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Consequences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Patient weight will have a much greater influence on the distance between samples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May bias the performance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26247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distance measures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8684264" y="2599028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806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Binary-valued features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Hamming distance 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I(a</a:t>
            </a:r>
            <a:r>
              <a:rPr lang="it-IT" i="1" baseline="-25000" dirty="0"/>
              <a:t>i</a:t>
            </a:r>
            <a:r>
              <a:rPr lang="it-IT" i="1" dirty="0"/>
              <a:t> ≠ 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Counts number of features where two examples disagree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Mixed feature types (some real, some binary, some nominal)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Mixed distance measures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E.g. Euclidean for real part, hamming for binary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also assign weights to features</a:t>
            </a:r>
          </a:p>
          <a:p>
            <a:r>
              <a:rPr lang="en-US" dirty="0"/>
              <a:t>	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w</a:t>
            </a:r>
            <a:r>
              <a:rPr lang="it-IT" i="1" baseline="-25000" dirty="0"/>
              <a:t>i</a:t>
            </a:r>
            <a:r>
              <a:rPr lang="it-IT" i="1" dirty="0"/>
              <a:t> .d(a</a:t>
            </a:r>
            <a:r>
              <a:rPr lang="it-IT" i="1" baseline="-25000" dirty="0"/>
              <a:t>i</a:t>
            </a:r>
            <a:r>
              <a:rPr lang="it-IT" i="1" dirty="0"/>
              <a:t> ,b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4F365EF8-E05B-4FD2-9A9D-9C4D506EF5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5998" y="785160"/>
            <a:ext cx="4197531" cy="106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000" b="0" dirty="0"/>
              <a:t>Cheat-sheet of distance metrics</a:t>
            </a:r>
          </a:p>
        </p:txBody>
      </p:sp>
      <p:pic>
        <p:nvPicPr>
          <p:cNvPr id="52226" name="Picture 3" descr="Snapshot 2005-11-03 15-11-07">
            <a:extLst>
              <a:ext uri="{FF2B5EF4-FFF2-40B4-BE49-F238E27FC236}">
                <a16:creationId xmlns:a16="http://schemas.microsoft.com/office/drawing/2014/main" id="{6610C956-CB02-48E6-88B8-1DDE87484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 bwMode="auto">
          <a:xfrm>
            <a:off x="4600928" y="697175"/>
            <a:ext cx="6934709" cy="572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6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>
            <a:extLst>
              <a:ext uri="{FF2B5EF4-FFF2-40B4-BE49-F238E27FC236}">
                <a16:creationId xmlns:a16="http://schemas.microsoft.com/office/drawing/2014/main" id="{DBA2EF7C-C4A1-4B60-A150-5A7A792B3B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Nominal Attributes</a:t>
            </a:r>
          </a:p>
        </p:txBody>
      </p:sp>
      <p:pic>
        <p:nvPicPr>
          <p:cNvPr id="54274" name="Picture 2" descr="Snapshot 2005-11-04 09-14-44">
            <a:extLst>
              <a:ext uri="{FF2B5EF4-FFF2-40B4-BE49-F238E27FC236}">
                <a16:creationId xmlns:a16="http://schemas.microsoft.com/office/drawing/2014/main" id="{759454EE-2283-4064-BB08-6CEC6B31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1688101"/>
            <a:ext cx="5019629" cy="476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3E52AF9-144B-4690-8558-6EA2ED3F0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Heterogeneous Data</a:t>
            </a:r>
          </a:p>
        </p:txBody>
      </p:sp>
      <p:pic>
        <p:nvPicPr>
          <p:cNvPr id="55298" name="Picture 3" descr="Snapshot 2005-11-03 15-46-36">
            <a:extLst>
              <a:ext uri="{FF2B5EF4-FFF2-40B4-BE49-F238E27FC236}">
                <a16:creationId xmlns:a16="http://schemas.microsoft.com/office/drawing/2014/main" id="{4B780CD8-A0E6-4642-9EBD-F923CB06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616075"/>
            <a:ext cx="8107362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Box 3">
            <a:extLst>
              <a:ext uri="{FF2B5EF4-FFF2-40B4-BE49-F238E27FC236}">
                <a16:creationId xmlns:a16="http://schemas.microsoft.com/office/drawing/2014/main" id="{F702537D-5BCC-4DD7-A842-463B109F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5530851"/>
            <a:ext cx="606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" panose="02020603050405020304" pitchFamily="18" charset="0"/>
              </a:rPr>
              <a:t>Wilson, D. R. and Martinez, T. R., Improved Heterogeneous Distance Functions, Journal of Artificial Intelligence Research, vol. </a:t>
            </a:r>
            <a:r>
              <a:rPr lang="en-US" altLang="en-US" sz="1200" b="1">
                <a:latin typeface="Times" panose="02020603050405020304" pitchFamily="18" charset="0"/>
              </a:rPr>
              <a:t>6</a:t>
            </a:r>
            <a:r>
              <a:rPr lang="en-US" altLang="en-US" sz="1200">
                <a:latin typeface="Times" panose="02020603050405020304" pitchFamily="18" charset="0"/>
              </a:rPr>
              <a:t>, no. 1, pp. 1-34, 1997</a:t>
            </a:r>
            <a:endParaRPr lang="en-US" alt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62673" y="305255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8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1035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" sz="2800" dirty="0"/>
              <a:t>hat is the accuracy of the </a:t>
            </a:r>
            <a:r>
              <a:rPr lang="en" sz="2800" b="1" dirty="0"/>
              <a:t>k-</a:t>
            </a:r>
            <a:r>
              <a:rPr lang="en" sz="2800" dirty="0"/>
              <a:t>nearest neighbor classifier on the training data?</a:t>
            </a:r>
            <a:endParaRPr lang="en-US" sz="2800" dirty="0"/>
          </a:p>
        </p:txBody>
      </p:sp>
      <p:pic>
        <p:nvPicPr>
          <p:cNvPr id="12" name="Shape 299">
            <a:extLst>
              <a:ext uri="{FF2B5EF4-FFF2-40B4-BE49-F238E27FC236}">
                <a16:creationId xmlns:a16="http://schemas.microsoft.com/office/drawing/2014/main" id="{6FE3DF40-06F0-4B2B-86AB-26532E1A17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38" y="2947862"/>
            <a:ext cx="2820100" cy="2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Shape 301">
            <a:extLst>
              <a:ext uri="{FF2B5EF4-FFF2-40B4-BE49-F238E27FC236}">
                <a16:creationId xmlns:a16="http://schemas.microsoft.com/office/drawing/2014/main" id="{6FDB0FBA-5AAE-405E-AB35-B053FE1268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188" y="2947859"/>
            <a:ext cx="2817624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Shape 303">
            <a:extLst>
              <a:ext uri="{FF2B5EF4-FFF2-40B4-BE49-F238E27FC236}">
                <a16:creationId xmlns:a16="http://schemas.microsoft.com/office/drawing/2014/main" id="{FF49BC98-FA39-41C3-B754-FD95A12BCB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338" y="2947860"/>
            <a:ext cx="2820106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3932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250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/>
              <a:t>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Prediction  - Actual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with </a:t>
            </a:r>
            <a:r>
              <a:rPr lang="en-US" b="1" dirty="0"/>
              <a:t>high bias pays very little attention to the training data</a:t>
            </a:r>
            <a:r>
              <a:rPr lang="en-US" dirty="0"/>
              <a:t> and oversimplifies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bias leads to high error on training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a function of called model complexity and flexibility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More complex models have low bias, consider several features</a:t>
            </a:r>
          </a:p>
        </p:txBody>
      </p:sp>
    </p:spTree>
    <p:extLst>
      <p:ext uri="{BB962C8B-B14F-4D97-AF65-F5344CB8AC3E}">
        <p14:creationId xmlns:p14="http://schemas.microsoft.com/office/powerpoint/2010/main" val="42053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>
                <a:sym typeface="Symbol"/>
              </a:rPr>
              <a:t>Variance: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ym typeface="Symbol"/>
              </a:rPr>
              <a:t>V</a:t>
            </a:r>
            <a:r>
              <a:rPr lang="en-US" dirty="0">
                <a:sym typeface="Symbol"/>
              </a:rPr>
              <a:t>ariability of model prediction for a given data point or a value which tells us spread of our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Models with high variance pays a lot of attention to training data and does not generalize on the data which it hasn’t seen before.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As a result, such models perform very well on training data but has high error rates on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691111"/>
            <a:ext cx="10359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are tuning Parameter controls, we are </a:t>
            </a:r>
          </a:p>
          <a:p>
            <a:r>
              <a:rPr lang="en-US" dirty="0"/>
              <a:t>     trying to make the model more flexible.</a:t>
            </a:r>
          </a:p>
          <a:p>
            <a:endParaRPr lang="en-US" dirty="0"/>
          </a:p>
        </p:txBody>
      </p:sp>
      <p:pic>
        <p:nvPicPr>
          <p:cNvPr id="22530" name="Picture 2" descr="Day 3 — K-Nearest Neighbors and Bias–Variance Tradeoff | by Tzu-Chi Lin |  30 days of Machine Learning | Medium">
            <a:extLst>
              <a:ext uri="{FF2B5EF4-FFF2-40B4-BE49-F238E27FC236}">
                <a16:creationId xmlns:a16="http://schemas.microsoft.com/office/drawing/2014/main" id="{E1AC61AC-62E4-437F-A7AD-62854CA5F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2" y="2826118"/>
            <a:ext cx="3128774" cy="29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615BB-915B-4EC7-9AA4-730DD380065B}"/>
              </a:ext>
            </a:extLst>
          </p:cNvPr>
          <p:cNvGrpSpPr/>
          <p:nvPr/>
        </p:nvGrpSpPr>
        <p:grpSpPr>
          <a:xfrm>
            <a:off x="1072924" y="3862747"/>
            <a:ext cx="6760104" cy="1749873"/>
            <a:chOff x="1072924" y="3862747"/>
            <a:chExt cx="6760104" cy="174987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B4F5E36-3F1F-49BC-AFEB-CE6920AF77DE}"/>
                </a:ext>
              </a:extLst>
            </p:cNvPr>
            <p:cNvCxnSpPr/>
            <p:nvPr/>
          </p:nvCxnSpPr>
          <p:spPr>
            <a:xfrm>
              <a:off x="1083958" y="5062506"/>
              <a:ext cx="646741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C03E9E5-A9CC-4C59-B2BE-1F931738BD8D}"/>
                </a:ext>
              </a:extLst>
            </p:cNvPr>
            <p:cNvSpPr/>
            <p:nvPr/>
          </p:nvSpPr>
          <p:spPr>
            <a:xfrm rot="16200000">
              <a:off x="966855" y="4551770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63246C-E720-492C-85BC-07362804B2C2}"/>
                </a:ext>
              </a:extLst>
            </p:cNvPr>
            <p:cNvSpPr/>
            <p:nvPr/>
          </p:nvSpPr>
          <p:spPr>
            <a:xfrm rot="5400000">
              <a:off x="958814" y="4101398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0AEB09C-A97F-41D7-B651-981A8F9A2E22}"/>
                </a:ext>
              </a:extLst>
            </p:cNvPr>
            <p:cNvSpPr/>
            <p:nvPr/>
          </p:nvSpPr>
          <p:spPr>
            <a:xfrm rot="5400000">
              <a:off x="7294986" y="4563917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2ED645B-7AA2-4E12-9C5C-94B215EA44C4}"/>
                </a:ext>
              </a:extLst>
            </p:cNvPr>
            <p:cNvSpPr/>
            <p:nvPr/>
          </p:nvSpPr>
          <p:spPr>
            <a:xfrm rot="16200000">
              <a:off x="7286945" y="4113546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30036-9778-4B03-8260-A7120DCD58A2}"/>
                </a:ext>
              </a:extLst>
            </p:cNvPr>
            <p:cNvSpPr txBox="1"/>
            <p:nvPr/>
          </p:nvSpPr>
          <p:spPr>
            <a:xfrm>
              <a:off x="1207160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3BD6-BF57-40B0-8024-BBCB52DD0642}"/>
                </a:ext>
              </a:extLst>
            </p:cNvPr>
            <p:cNvSpPr txBox="1"/>
            <p:nvPr/>
          </p:nvSpPr>
          <p:spPr>
            <a:xfrm>
              <a:off x="6718792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15D79-4B7D-4CCC-BAF5-749486D78297}"/>
                </a:ext>
              </a:extLst>
            </p:cNvPr>
            <p:cNvSpPr txBox="1"/>
            <p:nvPr/>
          </p:nvSpPr>
          <p:spPr>
            <a:xfrm>
              <a:off x="1232429" y="4539198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4F2745-3611-4B2B-82BC-335B13FF8483}"/>
                </a:ext>
              </a:extLst>
            </p:cNvPr>
            <p:cNvSpPr txBox="1"/>
            <p:nvPr/>
          </p:nvSpPr>
          <p:spPr>
            <a:xfrm>
              <a:off x="6277631" y="4565999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607F5-B3BB-44DF-A633-AE7EE27877F4}"/>
                </a:ext>
              </a:extLst>
            </p:cNvPr>
            <p:cNvSpPr/>
            <p:nvPr/>
          </p:nvSpPr>
          <p:spPr>
            <a:xfrm>
              <a:off x="3144845" y="5150955"/>
              <a:ext cx="26677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tuning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5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</a:t>
            </a:r>
            <a:r>
              <a:rPr lang="en-US" sz="2800" b="1" dirty="0"/>
              <a:t>k</a:t>
            </a:r>
            <a:r>
              <a:rPr lang="en-US" sz="2800" dirty="0"/>
              <a:t>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563636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815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35826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So far studied learning problems </a:t>
            </a:r>
          </a:p>
          <a:p>
            <a:pPr algn="ctr"/>
            <a:r>
              <a:rPr lang="en-US" altLang="en-US" dirty="0"/>
              <a:t>using linear classifier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6294439" cy="3200400"/>
            <a:chOff x="720" y="1584"/>
            <a:chExt cx="3965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2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3997439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 </a:t>
            </a:r>
            <a:r>
              <a:rPr lang="en-US" sz="2800" b="1" dirty="0">
                <a:solidFill>
                  <a:srgbClr val="C00000"/>
                </a:solidFill>
              </a:rPr>
              <a:t>Lower</a:t>
            </a:r>
            <a:r>
              <a:rPr lang="en-US" sz="2800" dirty="0"/>
              <a:t>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18837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Lower,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 err="1"/>
              <a:t>Variance:</a:t>
            </a:r>
            <a:r>
              <a:rPr lang="en-US" sz="2800" b="1" dirty="0" err="1">
                <a:solidFill>
                  <a:srgbClr val="C00000"/>
                </a:solidFill>
              </a:rPr>
              <a:t>Higher</a:t>
            </a:r>
            <a:r>
              <a:rPr lang="en-US" sz="2800" dirty="0"/>
              <a:t>, because the parameters are generally more sensitive to few data values. </a:t>
            </a:r>
          </a:p>
        </p:txBody>
      </p:sp>
    </p:spTree>
    <p:extLst>
      <p:ext uri="{BB962C8B-B14F-4D97-AF65-F5344CB8AC3E}">
        <p14:creationId xmlns:p14="http://schemas.microsoft.com/office/powerpoint/2010/main" val="41552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17173" y="1874728"/>
            <a:ext cx="1097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Very problem-dependent. </a:t>
            </a:r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Must try them all out and see what works best.</a:t>
            </a:r>
          </a:p>
        </p:txBody>
      </p:sp>
    </p:spTree>
    <p:extLst>
      <p:ext uri="{BB962C8B-B14F-4D97-AF65-F5344CB8AC3E}">
        <p14:creationId xmlns:p14="http://schemas.microsoft.com/office/powerpoint/2010/main" val="2606690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slides prepared by Fei-Fei Li, Wikipedia, Eric Eaton, Andrew Moore, </a:t>
            </a:r>
            <a:r>
              <a:rPr lang="en-US" dirty="0" err="1"/>
              <a:t>towardsdatascience</a:t>
            </a:r>
            <a:r>
              <a:rPr lang="en-US" dirty="0"/>
              <a:t> articles, and searches on the Internet!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Introduction: Instance-based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2"/>
            <a:ext cx="11229570" cy="497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i="1" dirty="0"/>
              <a:t>Recall</a:t>
            </a:r>
            <a:r>
              <a:rPr lang="en-US" dirty="0"/>
              <a:t> : Linear regression is an example of a parametric approach - assumes a linear functional form for f(X).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Instance-based - Do not form a general hypothesis regarding target function </a:t>
            </a: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non-parametric</a:t>
            </a:r>
            <a:r>
              <a:rPr lang="en-US" dirty="0"/>
              <a:t> - does not make any assumption of the data distribution. 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Training data is simply stored. 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When new query instance (test instance) is encountered, a set of similar, related instances is retrieved from memory.</a:t>
            </a:r>
          </a:p>
          <a:p>
            <a:pPr marL="952485" lvl="1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used to classify new query instance (test instance).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They simply compute classification of each </a:t>
            </a:r>
            <a:r>
              <a:rPr lang="en-US" altLang="en-US" sz="2600" u="sng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new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query instance, as needed</a:t>
            </a: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-Nearest Neighbor (k-NN)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Simplest, most used instance-based learning algorithm</a:t>
            </a:r>
          </a:p>
          <a:p>
            <a:pPr lvl="0" defTabSz="457200" fontAlgn="base">
              <a:spcBef>
                <a:spcPct val="20000"/>
              </a:spcBef>
              <a:spcAft>
                <a:spcPct val="0"/>
              </a:spcAft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Assumes all instances are points in some </a:t>
            </a: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-dimensional space and defines neighbors in terms of distance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k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is the number of neighbors considered</a:t>
            </a:r>
          </a:p>
        </p:txBody>
      </p:sp>
    </p:spTree>
    <p:extLst>
      <p:ext uri="{BB962C8B-B14F-4D97-AF65-F5344CB8AC3E}">
        <p14:creationId xmlns:p14="http://schemas.microsoft.com/office/powerpoint/2010/main" val="38038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64773" y="189952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Supervised method: Training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Record labeled instances and feature-value vectors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Goal: For each new, unlabeled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Identify “nearest” 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Assign same label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Assume</a:t>
            </a:r>
            <a:r>
              <a:rPr lang="en-US" altLang="en-US" sz="2800" dirty="0"/>
              <a:t> - property is same as that of the nearest reference case.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9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17"/>
          <a:stretch/>
        </p:blipFill>
        <p:spPr>
          <a:xfrm>
            <a:off x="1667967" y="2030809"/>
            <a:ext cx="5919736" cy="3147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47E45-3BFD-486C-B0B0-93C69CB7C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8217488" y="1976508"/>
            <a:ext cx="1811205" cy="31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test object/ </a:t>
            </a:r>
          </a:p>
          <a:p>
            <a:r>
              <a:rPr lang="en-US" sz="1400" b="1" dirty="0"/>
              <a:t>new query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69EECB2-0623-4BA8-A326-AC208EA62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10374293" y="3618019"/>
            <a:ext cx="550633" cy="9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10364</TotalTime>
  <Words>1803</Words>
  <Application>Microsoft Macintosh PowerPoint</Application>
  <PresentationFormat>Widescreen</PresentationFormat>
  <Paragraphs>333</Paragraphs>
  <Slides>45</Slides>
  <Notes>44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MS Gothic</vt:lpstr>
      <vt:lpstr>Arial</vt:lpstr>
      <vt:lpstr>Calibri</vt:lpstr>
      <vt:lpstr>Georgia</vt:lpstr>
      <vt:lpstr>System Font Regular</vt:lpstr>
      <vt:lpstr>Tahoma</vt:lpstr>
      <vt:lpstr>Times</vt:lpstr>
      <vt:lpstr>Times New Roman</vt:lpstr>
      <vt:lpstr>urw-din</vt:lpstr>
      <vt:lpstr>Wingdings</vt:lpstr>
      <vt:lpstr>RIT</vt:lpstr>
      <vt:lpstr>Equation</vt:lpstr>
      <vt:lpstr>PowerPoint Presentation</vt:lpstr>
      <vt:lpstr>Lecture Agenda</vt:lpstr>
      <vt:lpstr>Classification Models</vt:lpstr>
      <vt:lpstr>Classification Problem</vt:lpstr>
      <vt:lpstr>Introduction: Instance-based Learning</vt:lpstr>
      <vt:lpstr>k-Nearest Neighbor (k-NN) approach</vt:lpstr>
      <vt:lpstr>k-NN approach</vt:lpstr>
      <vt:lpstr>k-NN Example</vt:lpstr>
      <vt:lpstr>k-NN Example</vt:lpstr>
      <vt:lpstr>k-NN Example</vt:lpstr>
      <vt:lpstr>k-NN – Basic Idea</vt:lpstr>
      <vt:lpstr>k-NN Algorithm</vt:lpstr>
      <vt:lpstr>k-NN Algorithm (on twitter)</vt:lpstr>
      <vt:lpstr>k-NN Example</vt:lpstr>
      <vt:lpstr>Distance Metric</vt:lpstr>
      <vt:lpstr>Common Approaches</vt:lpstr>
      <vt:lpstr>k-NN decision boundaries </vt:lpstr>
      <vt:lpstr>k-NN decision boundaries </vt:lpstr>
      <vt:lpstr>k-NN decision boundaries </vt:lpstr>
      <vt:lpstr>Impact of k</vt:lpstr>
      <vt:lpstr>Impact of k</vt:lpstr>
      <vt:lpstr>Variant of k</vt:lpstr>
      <vt:lpstr>Weighted k-NN</vt:lpstr>
      <vt:lpstr>Weighted k-NN</vt:lpstr>
      <vt:lpstr>Issues with Distance Metrics</vt:lpstr>
      <vt:lpstr>Scale Effects</vt:lpstr>
      <vt:lpstr>Other distance measures</vt:lpstr>
      <vt:lpstr>Cheat-sheet of distance metrics</vt:lpstr>
      <vt:lpstr>Distance for Nominal Attributes</vt:lpstr>
      <vt:lpstr>Distance for Heterogeneous Data</vt:lpstr>
      <vt:lpstr>Accuracy of k-NN</vt:lpstr>
      <vt:lpstr>Accuracy of k-NN</vt:lpstr>
      <vt:lpstr>Accuracy of kNN</vt:lpstr>
      <vt:lpstr>Accuracy of kNN</vt:lpstr>
      <vt:lpstr>Accuracy of kNN</vt:lpstr>
      <vt:lpstr>Accuracy of kNN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Coding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1068</cp:revision>
  <cp:lastPrinted>2018-04-25T02:50:23Z</cp:lastPrinted>
  <dcterms:created xsi:type="dcterms:W3CDTF">2021-08-24T04:52:52Z</dcterms:created>
  <dcterms:modified xsi:type="dcterms:W3CDTF">2022-09-22T02:45:08Z</dcterms:modified>
</cp:coreProperties>
</file>