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4"/>
  </p:notesMasterIdLst>
  <p:handoutMasterIdLst>
    <p:handoutMasterId r:id="rId55"/>
  </p:handoutMasterIdLst>
  <p:sldIdLst>
    <p:sldId id="266" r:id="rId2"/>
    <p:sldId id="293" r:id="rId3"/>
    <p:sldId id="298" r:id="rId4"/>
    <p:sldId id="314" r:id="rId5"/>
    <p:sldId id="346" r:id="rId6"/>
    <p:sldId id="315" r:id="rId7"/>
    <p:sldId id="313" r:id="rId8"/>
    <p:sldId id="316" r:id="rId9"/>
    <p:sldId id="318" r:id="rId10"/>
    <p:sldId id="320" r:id="rId11"/>
    <p:sldId id="321" r:id="rId12"/>
    <p:sldId id="317" r:id="rId13"/>
    <p:sldId id="323" r:id="rId14"/>
    <p:sldId id="347" r:id="rId15"/>
    <p:sldId id="309" r:id="rId16"/>
    <p:sldId id="324" r:id="rId17"/>
    <p:sldId id="326" r:id="rId18"/>
    <p:sldId id="344" r:id="rId19"/>
    <p:sldId id="325" r:id="rId20"/>
    <p:sldId id="328" r:id="rId21"/>
    <p:sldId id="358" r:id="rId22"/>
    <p:sldId id="327" r:id="rId23"/>
    <p:sldId id="357" r:id="rId24"/>
    <p:sldId id="366" r:id="rId25"/>
    <p:sldId id="350" r:id="rId26"/>
    <p:sldId id="362" r:id="rId27"/>
    <p:sldId id="356" r:id="rId28"/>
    <p:sldId id="360" r:id="rId29"/>
    <p:sldId id="359" r:id="rId30"/>
    <p:sldId id="349" r:id="rId31"/>
    <p:sldId id="363" r:id="rId32"/>
    <p:sldId id="352" r:id="rId33"/>
    <p:sldId id="353" r:id="rId34"/>
    <p:sldId id="364" r:id="rId35"/>
    <p:sldId id="354" r:id="rId36"/>
    <p:sldId id="365" r:id="rId37"/>
    <p:sldId id="367" r:id="rId38"/>
    <p:sldId id="348" r:id="rId39"/>
    <p:sldId id="330" r:id="rId40"/>
    <p:sldId id="329" r:id="rId41"/>
    <p:sldId id="332" r:id="rId42"/>
    <p:sldId id="333" r:id="rId43"/>
    <p:sldId id="355" r:id="rId44"/>
    <p:sldId id="334" r:id="rId45"/>
    <p:sldId id="336" r:id="rId46"/>
    <p:sldId id="338" r:id="rId47"/>
    <p:sldId id="339" r:id="rId48"/>
    <p:sldId id="341" r:id="rId49"/>
    <p:sldId id="343" r:id="rId50"/>
    <p:sldId id="342" r:id="rId51"/>
    <p:sldId id="290" r:id="rId52"/>
    <p:sldId id="345" r:id="rId53"/>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314"/>
            <p14:sldId id="346"/>
            <p14:sldId id="315"/>
            <p14:sldId id="313"/>
            <p14:sldId id="316"/>
            <p14:sldId id="318"/>
            <p14:sldId id="320"/>
            <p14:sldId id="321"/>
            <p14:sldId id="317"/>
            <p14:sldId id="323"/>
            <p14:sldId id="347"/>
            <p14:sldId id="309"/>
            <p14:sldId id="324"/>
            <p14:sldId id="326"/>
            <p14:sldId id="344"/>
            <p14:sldId id="325"/>
            <p14:sldId id="328"/>
            <p14:sldId id="358"/>
            <p14:sldId id="327"/>
            <p14:sldId id="357"/>
            <p14:sldId id="366"/>
            <p14:sldId id="350"/>
            <p14:sldId id="362"/>
            <p14:sldId id="356"/>
            <p14:sldId id="360"/>
            <p14:sldId id="359"/>
            <p14:sldId id="349"/>
            <p14:sldId id="363"/>
            <p14:sldId id="352"/>
            <p14:sldId id="353"/>
            <p14:sldId id="364"/>
            <p14:sldId id="354"/>
            <p14:sldId id="365"/>
            <p14:sldId id="367"/>
            <p14:sldId id="348"/>
            <p14:sldId id="330"/>
            <p14:sldId id="329"/>
            <p14:sldId id="332"/>
            <p14:sldId id="333"/>
            <p14:sldId id="355"/>
            <p14:sldId id="334"/>
            <p14:sldId id="336"/>
            <p14:sldId id="338"/>
            <p14:sldId id="339"/>
            <p14:sldId id="341"/>
            <p14:sldId id="343"/>
            <p14:sldId id="342"/>
            <p14:sldId id="290"/>
            <p14:sldId id="3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D95E00"/>
    <a:srgbClr val="EEEEEE"/>
    <a:srgbClr val="E56618"/>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79" autoAdjust="0"/>
    <p:restoredTop sz="93568" autoAdjust="0"/>
  </p:normalViewPr>
  <p:slideViewPr>
    <p:cSldViewPr snapToGrid="0" snapToObjects="1">
      <p:cViewPr varScale="1">
        <p:scale>
          <a:sx n="135" d="100"/>
          <a:sy n="135" d="100"/>
        </p:scale>
        <p:origin x="1080" y="168"/>
      </p:cViewPr>
      <p:guideLst>
        <p:guide orient="horz" pos="2160"/>
        <p:guide pos="3840"/>
      </p:guideLst>
    </p:cSldViewPr>
  </p:slideViewPr>
  <p:notesTextViewPr>
    <p:cViewPr>
      <p:scale>
        <a:sx n="100" d="100"/>
        <a:sy n="100" d="100"/>
      </p:scale>
      <p:origin x="0" y="0"/>
    </p:cViewPr>
  </p:notesTextViewPr>
  <p:sorterViewPr>
    <p:cViewPr varScale="1">
      <p:scale>
        <a:sx n="90" d="100"/>
        <a:sy n="9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9/4/23</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9/4/23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226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6877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55024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37934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26624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45329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6849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32307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718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4544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2762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1" i="0" dirty="0">
                <a:solidFill>
                  <a:srgbClr val="374151"/>
                </a:solidFill>
                <a:effectLst/>
                <a:latin typeface="Söhne"/>
              </a:rPr>
              <a:t>Supervised Learning</a:t>
            </a:r>
            <a:r>
              <a:rPr lang="en-US" b="0" i="0" dirty="0">
                <a:solidFill>
                  <a:srgbClr val="374151"/>
                </a:solidFill>
                <a:effectLst/>
                <a:latin typeface="Söhne"/>
              </a:rPr>
              <a:t>: Movie Recommendation System, Predicting House Prices, Identifying Customers Who Might Churn.</a:t>
            </a:r>
          </a:p>
          <a:p>
            <a:pPr algn="l">
              <a:buFont typeface="+mj-lt"/>
              <a:buAutoNum type="arabicPeriod"/>
            </a:pPr>
            <a:r>
              <a:rPr lang="en-US" b="1" i="0" dirty="0">
                <a:solidFill>
                  <a:srgbClr val="374151"/>
                </a:solidFill>
                <a:effectLst/>
                <a:latin typeface="Söhne"/>
              </a:rPr>
              <a:t>Unsupervised Learning</a:t>
            </a:r>
            <a:r>
              <a:rPr lang="en-US" b="0" i="0" dirty="0">
                <a:solidFill>
                  <a:srgbClr val="374151"/>
                </a:solidFill>
                <a:effectLst/>
                <a:latin typeface="Söhne"/>
              </a:rPr>
              <a:t>: Customer Segmentation for a Supermarket, Image Compression, Identifying Topics in News Articles.</a:t>
            </a:r>
          </a:p>
          <a:p>
            <a:pPr algn="l">
              <a:buFont typeface="+mj-lt"/>
              <a:buAutoNum type="arabicPeriod"/>
            </a:pPr>
            <a:r>
              <a:rPr lang="en-US" b="1" i="0" dirty="0">
                <a:solidFill>
                  <a:srgbClr val="374151"/>
                </a:solidFill>
                <a:effectLst/>
                <a:latin typeface="Söhne"/>
              </a:rPr>
              <a:t>Anomaly Detection</a:t>
            </a:r>
            <a:r>
              <a:rPr lang="en-US" b="0" i="0" dirty="0">
                <a:solidFill>
                  <a:srgbClr val="374151"/>
                </a:solidFill>
                <a:effectLst/>
                <a:latin typeface="Söhne"/>
              </a:rPr>
              <a:t>: Credit Card Fraud Detection, Detecting Manufacturing Defects.</a:t>
            </a:r>
          </a:p>
          <a:p>
            <a:pPr algn="l">
              <a:buFont typeface="+mj-lt"/>
              <a:buAutoNum type="arabicPeriod"/>
            </a:pPr>
            <a:r>
              <a:rPr lang="en-US" b="1" i="0" dirty="0">
                <a:solidFill>
                  <a:srgbClr val="374151"/>
                </a:solidFill>
                <a:effectLst/>
                <a:latin typeface="Söhne"/>
              </a:rPr>
              <a:t>Reinforcement Learning</a:t>
            </a:r>
            <a:r>
              <a:rPr lang="en-US" b="0" i="0" dirty="0">
                <a:solidFill>
                  <a:srgbClr val="374151"/>
                </a:solidFill>
                <a:effectLst/>
                <a:latin typeface="Söhne"/>
              </a:rPr>
              <a:t>: Playing Chess Against a Computer, Self-driving Car.</a:t>
            </a:r>
          </a:p>
        </p:txBody>
      </p:sp>
    </p:spTree>
    <p:extLst>
      <p:ext uri="{BB962C8B-B14F-4D97-AF65-F5344CB8AC3E}">
        <p14:creationId xmlns:p14="http://schemas.microsoft.com/office/powerpoint/2010/main" val="644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99491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2777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2933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72089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solidFill>
                  <a:srgbClr val="374151"/>
                </a:solidFill>
                <a:effectLst/>
                <a:latin typeface="Söhne"/>
              </a:rPr>
              <a:t>Naive Bayes is like your brain's internal process when making that guess.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Prior Knowledge</a:t>
            </a:r>
            <a:r>
              <a:rPr lang="en-US" b="0" i="0" dirty="0">
                <a:solidFill>
                  <a:srgbClr val="374151"/>
                </a:solidFill>
                <a:effectLst/>
                <a:latin typeface="Söhne"/>
              </a:rPr>
              <a:t>: You know from past experiences (or based on the fruits you saw before closing your eyes) how many of each fruit are generally in the basket. This is your base rate or prior probability. For instance, if half of the fruits you've seen in your life were apples, then, without any other information, there's a 50% chance any given fruit you pick is an apple.</a:t>
            </a:r>
          </a:p>
          <a:p>
            <a:pPr algn="l">
              <a:buFont typeface="+mj-lt"/>
              <a:buAutoNum type="arabicPeriod"/>
            </a:pPr>
            <a:r>
              <a:rPr lang="en-US" b="1" i="0" dirty="0">
                <a:solidFill>
                  <a:srgbClr val="374151"/>
                </a:solidFill>
                <a:effectLst/>
                <a:latin typeface="Söhne"/>
              </a:rPr>
              <a:t>Feature Evidence</a:t>
            </a:r>
            <a:r>
              <a:rPr lang="en-US" b="0" i="0" dirty="0">
                <a:solidFill>
                  <a:srgbClr val="374151"/>
                </a:solidFill>
                <a:effectLst/>
                <a:latin typeface="Söhne"/>
              </a:rPr>
              <a:t>: Now, consider the fruit's features. If the fruit feels round and smooth, it might be an apple or an orange but likely not a banana. If it smells citrusy, it's probably an orange. Each of these features gives you evidence to update your guess.</a:t>
            </a:r>
          </a:p>
          <a:p>
            <a:pPr algn="l">
              <a:buFont typeface="+mj-lt"/>
              <a:buAutoNum type="arabicPeriod"/>
            </a:pPr>
            <a:r>
              <a:rPr lang="en-US" b="1" i="0" dirty="0">
                <a:solidFill>
                  <a:srgbClr val="374151"/>
                </a:solidFill>
                <a:effectLst/>
                <a:latin typeface="Söhne"/>
              </a:rPr>
              <a:t>Combining Information</a:t>
            </a:r>
            <a:r>
              <a:rPr lang="en-US" b="0" i="0" dirty="0">
                <a:solidFill>
                  <a:srgbClr val="374151"/>
                </a:solidFill>
                <a:effectLst/>
                <a:latin typeface="Söhne"/>
              </a:rPr>
              <a:t>: Naive Bayes combines your prior knowledge with the feature evidence to give a more informed guess about the fruit's identity.</a:t>
            </a:r>
          </a:p>
          <a:p>
            <a:pPr algn="l">
              <a:buFont typeface="+mj-lt"/>
              <a:buAutoNum type="arabicPeriod"/>
            </a:pPr>
            <a:r>
              <a:rPr lang="en-US" b="1" i="0" dirty="0">
                <a:solidFill>
                  <a:srgbClr val="374151"/>
                </a:solidFill>
                <a:effectLst/>
                <a:latin typeface="Söhne"/>
              </a:rPr>
              <a:t>"Naive" Assumption</a:t>
            </a:r>
            <a:r>
              <a:rPr lang="en-US" b="0" i="0" dirty="0">
                <a:solidFill>
                  <a:srgbClr val="374151"/>
                </a:solidFill>
                <a:effectLst/>
                <a:latin typeface="Söhne"/>
              </a:rPr>
              <a:t>: The "naive" part is because the algorithm assumes each feature (like shape or smell) is independent of the other. In our example, it would mean the shape of the fruit doesn't affect its smell, which might not always be true, but this simplification often works surprisingly well in practice.</a:t>
            </a:r>
          </a:p>
          <a:p>
            <a:pPr algn="l"/>
            <a:r>
              <a:rPr lang="en-US" b="0" i="0" dirty="0">
                <a:solidFill>
                  <a:srgbClr val="374151"/>
                </a:solidFill>
                <a:effectLst/>
                <a:latin typeface="Söhne"/>
              </a:rPr>
              <a:t>In summary, </a:t>
            </a:r>
            <a:r>
              <a:rPr lang="en-US" b="1" i="0" dirty="0">
                <a:solidFill>
                  <a:srgbClr val="374151"/>
                </a:solidFill>
                <a:effectLst/>
                <a:latin typeface="Söhne"/>
              </a:rPr>
              <a:t>Naive Bayes uses prior knowledge and feature evidence to make educated guesses, while simplifying things by treating each feature as independent.</a:t>
            </a:r>
            <a:endParaRPr lang="en-US" b="0" i="0" dirty="0">
              <a:solidFill>
                <a:srgbClr val="374151"/>
              </a:solidFill>
              <a:effectLst/>
              <a:latin typeface="Söhne"/>
            </a:endParaRPr>
          </a:p>
        </p:txBody>
      </p:sp>
    </p:spTree>
    <p:extLst>
      <p:ext uri="{BB962C8B-B14F-4D97-AF65-F5344CB8AC3E}">
        <p14:creationId xmlns:p14="http://schemas.microsoft.com/office/powerpoint/2010/main" val="1840587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solidFill>
                  <a:srgbClr val="374151"/>
                </a:solidFill>
                <a:effectLst/>
                <a:latin typeface="Söhne"/>
              </a:rPr>
              <a:t>Naive Bayes is like your brain's internal process when making that guess.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Prior Knowledge</a:t>
            </a:r>
            <a:r>
              <a:rPr lang="en-US" b="0" i="0" dirty="0">
                <a:solidFill>
                  <a:srgbClr val="374151"/>
                </a:solidFill>
                <a:effectLst/>
                <a:latin typeface="Söhne"/>
              </a:rPr>
              <a:t>: You know from past experiences (or based on the fruits you saw before closing your eyes) how many of each fruit are generally in the basket. This is your base rate or prior probability. For instance, if half of the fruits you've seen in your life were apples, then, without any other information, there's a 50% chance any given fruit you pick is an apple.</a:t>
            </a:r>
          </a:p>
          <a:p>
            <a:pPr algn="l">
              <a:buFont typeface="+mj-lt"/>
              <a:buAutoNum type="arabicPeriod"/>
            </a:pPr>
            <a:r>
              <a:rPr lang="en-US" b="1" i="0" dirty="0">
                <a:solidFill>
                  <a:srgbClr val="374151"/>
                </a:solidFill>
                <a:effectLst/>
                <a:latin typeface="Söhne"/>
              </a:rPr>
              <a:t>Feature Evidence</a:t>
            </a:r>
            <a:r>
              <a:rPr lang="en-US" b="0" i="0" dirty="0">
                <a:solidFill>
                  <a:srgbClr val="374151"/>
                </a:solidFill>
                <a:effectLst/>
                <a:latin typeface="Söhne"/>
              </a:rPr>
              <a:t>: Now, consider the fruit's features. If the fruit feels round and smooth, it might be an apple or an orange but likely not a banana. If it smells citrusy, it's probably an orange. Each of these features gives you evidence to update your guess.</a:t>
            </a:r>
          </a:p>
          <a:p>
            <a:pPr algn="l">
              <a:buFont typeface="+mj-lt"/>
              <a:buAutoNum type="arabicPeriod"/>
            </a:pPr>
            <a:r>
              <a:rPr lang="en-US" b="1" i="0" dirty="0">
                <a:solidFill>
                  <a:srgbClr val="374151"/>
                </a:solidFill>
                <a:effectLst/>
                <a:latin typeface="Söhne"/>
              </a:rPr>
              <a:t>Combining Information</a:t>
            </a:r>
            <a:r>
              <a:rPr lang="en-US" b="0" i="0" dirty="0">
                <a:solidFill>
                  <a:srgbClr val="374151"/>
                </a:solidFill>
                <a:effectLst/>
                <a:latin typeface="Söhne"/>
              </a:rPr>
              <a:t>: Naive Bayes combines your prior knowledge with the feature evidence to give a more informed guess about the fruit's identity.</a:t>
            </a:r>
          </a:p>
          <a:p>
            <a:pPr algn="l">
              <a:buFont typeface="+mj-lt"/>
              <a:buAutoNum type="arabicPeriod"/>
            </a:pPr>
            <a:r>
              <a:rPr lang="en-US" b="1" i="0" dirty="0">
                <a:solidFill>
                  <a:srgbClr val="374151"/>
                </a:solidFill>
                <a:effectLst/>
                <a:latin typeface="Söhne"/>
              </a:rPr>
              <a:t>"Naive" Assumption</a:t>
            </a:r>
            <a:r>
              <a:rPr lang="en-US" b="0" i="0" dirty="0">
                <a:solidFill>
                  <a:srgbClr val="374151"/>
                </a:solidFill>
                <a:effectLst/>
                <a:latin typeface="Söhne"/>
              </a:rPr>
              <a:t>: The "naive" part is because the algorithm assumes each feature (like shape or smell) is independent of the other. In our example, it would mean the shape of the fruit doesn't affect its smell, which might not always be true, but this simplification often works surprisingly well in practice.</a:t>
            </a:r>
          </a:p>
          <a:p>
            <a:pPr algn="l"/>
            <a:r>
              <a:rPr lang="en-US" b="0" i="0" dirty="0">
                <a:solidFill>
                  <a:srgbClr val="374151"/>
                </a:solidFill>
                <a:effectLst/>
                <a:latin typeface="Söhne"/>
              </a:rPr>
              <a:t>In summary, </a:t>
            </a:r>
            <a:r>
              <a:rPr lang="en-US" b="1" i="0" dirty="0">
                <a:solidFill>
                  <a:srgbClr val="374151"/>
                </a:solidFill>
                <a:effectLst/>
                <a:latin typeface="Söhne"/>
              </a:rPr>
              <a:t>Naive Bayes uses prior knowledge and feature evidence to make educated guesses, while simplifying things by treating each feature as independent.</a:t>
            </a:r>
            <a:endParaRPr lang="en-US" b="0" i="0" dirty="0">
              <a:solidFill>
                <a:srgbClr val="374151"/>
              </a:solidFill>
              <a:effectLst/>
              <a:latin typeface="Söhne"/>
            </a:endParaRPr>
          </a:p>
        </p:txBody>
      </p:sp>
    </p:spTree>
    <p:extLst>
      <p:ext uri="{BB962C8B-B14F-4D97-AF65-F5344CB8AC3E}">
        <p14:creationId xmlns:p14="http://schemas.microsoft.com/office/powerpoint/2010/main" val="3611874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56237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80732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03143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635102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246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83904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47856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79414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860100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1022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278823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545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52065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8340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24126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16157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699971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593726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815520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03358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183537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07388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68312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218992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04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85278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9213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308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111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97826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2023</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a:t>
            </a:r>
            <a:r>
              <a:rPr lang="en-US" sz="2400">
                <a:solidFill>
                  <a:srgbClr val="E46102"/>
                </a:solidFill>
              </a:rPr>
              <a:t>, RIT</a:t>
            </a:r>
            <a:endParaRPr lang="en-US" sz="2400" dirty="0">
              <a:solidFill>
                <a:srgbClr val="E46102"/>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Anomaly Detection</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2000" b="1" dirty="0"/>
              <a:t>Input</a:t>
            </a:r>
            <a:r>
              <a:rPr lang="en-US" sz="2000" dirty="0"/>
              <a:t>: System is shown mostly normal instances during training</a:t>
            </a:r>
          </a:p>
          <a:p>
            <a:pPr marL="101598">
              <a:buSzPts val="2400"/>
            </a:pPr>
            <a:r>
              <a:rPr lang="en-US" sz="2000" b="1" dirty="0"/>
              <a:t>Model</a:t>
            </a:r>
            <a:r>
              <a:rPr lang="en-US" sz="2000" dirty="0"/>
              <a:t>: learns to recognize normal. </a:t>
            </a:r>
          </a:p>
          <a:p>
            <a:pPr marL="101598">
              <a:buSzPts val="2400"/>
            </a:pPr>
            <a:endParaRPr lang="en-US" sz="2000" dirty="0"/>
          </a:p>
          <a:p>
            <a:pPr marL="101598">
              <a:buSzPts val="2400"/>
            </a:pPr>
            <a:r>
              <a:rPr lang="en-US" sz="2000" dirty="0"/>
              <a:t>Therefore, can tell whether a new instance looks like a normal one or whether it is likely an anomaly</a:t>
            </a:r>
          </a:p>
          <a:p>
            <a:pPr marL="101598">
              <a:buSzPts val="2400"/>
            </a:pPr>
            <a:endParaRPr lang="en-US" sz="2000" dirty="0"/>
          </a:p>
          <a:p>
            <a:pPr marL="101598">
              <a:buSzPts val="2400"/>
            </a:pPr>
            <a:r>
              <a:rPr lang="en-US" sz="2000" dirty="0"/>
              <a:t>Examples:</a:t>
            </a:r>
          </a:p>
          <a:p>
            <a:pPr marL="444498" indent="-342900">
              <a:buSzPts val="2400"/>
              <a:buFontTx/>
              <a:buChar char="-"/>
            </a:pPr>
            <a:r>
              <a:rPr lang="en-US" sz="2000" dirty="0"/>
              <a:t>Detecting unusual credit card transactions to prevent fraud</a:t>
            </a:r>
          </a:p>
          <a:p>
            <a:pPr marL="444498" indent="-342900">
              <a:buSzPts val="2400"/>
              <a:buFontTx/>
              <a:buChar char="-"/>
            </a:pPr>
            <a:r>
              <a:rPr lang="en-US" sz="2000" dirty="0"/>
              <a:t>Catching manufacturing defects</a:t>
            </a:r>
          </a:p>
          <a:p>
            <a:pPr marL="444498" indent="-342900">
              <a:buSzPts val="2400"/>
              <a:buFontTx/>
              <a:buChar char="-"/>
            </a:pPr>
            <a:r>
              <a:rPr lang="en-US" sz="2000" dirty="0"/>
              <a:t>Automatically removing outliers from a dataset before feeding it to another learning algorithm </a:t>
            </a:r>
          </a:p>
          <a:p>
            <a:pPr marL="101598">
              <a:buSzPts val="2400"/>
            </a:pPr>
            <a:endParaRPr lang="en-US" sz="2000" dirty="0"/>
          </a:p>
        </p:txBody>
      </p:sp>
      <p:pic>
        <p:nvPicPr>
          <p:cNvPr id="2" name="Picture 1">
            <a:extLst>
              <a:ext uri="{FF2B5EF4-FFF2-40B4-BE49-F238E27FC236}">
                <a16:creationId xmlns:a16="http://schemas.microsoft.com/office/drawing/2014/main" id="{41CBF0D3-C421-4323-8262-E2450B1A5872}"/>
              </a:ext>
            </a:extLst>
          </p:cNvPr>
          <p:cNvPicPr>
            <a:picLocks noChangeAspect="1"/>
          </p:cNvPicPr>
          <p:nvPr/>
        </p:nvPicPr>
        <p:blipFill rotWithShape="1">
          <a:blip r:embed="rId3"/>
          <a:srcRect l="13362" r="12223"/>
          <a:stretch/>
        </p:blipFill>
        <p:spPr>
          <a:xfrm>
            <a:off x="4105030" y="4470400"/>
            <a:ext cx="4489609" cy="2221159"/>
          </a:xfrm>
          <a:prstGeom prst="rect">
            <a:avLst/>
          </a:prstGeom>
        </p:spPr>
      </p:pic>
    </p:spTree>
    <p:extLst>
      <p:ext uri="{BB962C8B-B14F-4D97-AF65-F5344CB8AC3E}">
        <p14:creationId xmlns:p14="http://schemas.microsoft.com/office/powerpoint/2010/main" val="42193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Association Rules</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dirty="0"/>
              <a:t>-  Dig into large amounts of data and discover interesting relations between</a:t>
            </a:r>
          </a:p>
          <a:p>
            <a:pPr marL="101598">
              <a:buSzPts val="2400"/>
            </a:pPr>
            <a:r>
              <a:rPr lang="en-US" dirty="0"/>
              <a:t>attributes.</a:t>
            </a:r>
          </a:p>
          <a:p>
            <a:pPr marL="101598">
              <a:buSzPts val="2400"/>
            </a:pPr>
            <a:endParaRPr lang="en-US" dirty="0"/>
          </a:p>
          <a:p>
            <a:pPr marL="444498" indent="-342900">
              <a:buSzPts val="2400"/>
              <a:buFontTx/>
              <a:buChar char="-"/>
            </a:pPr>
            <a:r>
              <a:rPr lang="en-US" dirty="0"/>
              <a:t>Example, suppose you own a supermarket</a:t>
            </a:r>
          </a:p>
          <a:p>
            <a:pPr marL="101598">
              <a:buSzPts val="2400"/>
            </a:pPr>
            <a:endParaRPr lang="en-US" dirty="0"/>
          </a:p>
          <a:p>
            <a:pPr marL="444498" indent="-342900">
              <a:buSzPts val="2400"/>
              <a:buFontTx/>
              <a:buChar char="-"/>
            </a:pPr>
            <a:r>
              <a:rPr lang="en-US" dirty="0"/>
              <a:t>Running an association rule on your sales logs may reveal that people who purchase barbecue sauce and potato chips also tend to buy steak. Thus, you may want to place these items close to each other.</a:t>
            </a:r>
          </a:p>
          <a:p>
            <a:pPr marL="444498" indent="-342900">
              <a:buSzPts val="2400"/>
              <a:buFontTx/>
              <a:buChar char="-"/>
            </a:pPr>
            <a:endParaRPr lang="en-US" dirty="0"/>
          </a:p>
          <a:p>
            <a:pPr marL="444498" indent="-342900">
              <a:buSzPts val="2400"/>
              <a:buFontTx/>
              <a:buChar char="-"/>
            </a:pPr>
            <a:r>
              <a:rPr lang="en-US" dirty="0"/>
              <a:t>Will </a:t>
            </a:r>
            <a:r>
              <a:rPr lang="en-US" u="sng" dirty="0"/>
              <a:t>not</a:t>
            </a:r>
            <a:r>
              <a:rPr lang="en-US" dirty="0"/>
              <a:t> be covered in this course.</a:t>
            </a:r>
            <a:endParaRPr dirty="0"/>
          </a:p>
        </p:txBody>
      </p:sp>
    </p:spTree>
    <p:extLst>
      <p:ext uri="{BB962C8B-B14F-4D97-AF65-F5344CB8AC3E}">
        <p14:creationId xmlns:p14="http://schemas.microsoft.com/office/powerpoint/2010/main" val="28586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030" name="Picture 6" descr="Hot Toys Black Widow | marvelousRoland | Flickr">
            <a:extLst>
              <a:ext uri="{FF2B5EF4-FFF2-40B4-BE49-F238E27FC236}">
                <a16:creationId xmlns:a16="http://schemas.microsoft.com/office/drawing/2014/main" id="{31840E33-3C38-4702-A858-9D9674C35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295" y="3091614"/>
            <a:ext cx="988937" cy="1320282"/>
          </a:xfrm>
          <a:prstGeom prst="rect">
            <a:avLst/>
          </a:prstGeom>
          <a:noFill/>
          <a:extLst>
            <a:ext uri="{909E8E84-426E-40DD-AFC4-6F175D3DCCD1}">
              <a14:hiddenFill xmlns:a14="http://schemas.microsoft.com/office/drawing/2010/main">
                <a:solidFill>
                  <a:srgbClr val="FFFFFF"/>
                </a:solidFill>
              </a14:hiddenFill>
            </a:ext>
          </a:extLst>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 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Algorithms can deal with partially labeled training data</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Google Photos</a:t>
            </a:r>
          </a:p>
          <a:p>
            <a:pPr marL="1219170" lvl="1" indent="-507987">
              <a:buSzPct val="100000"/>
              <a:buFont typeface="Arial" panose="020B0604020202020204" pitchFamily="34" charset="0"/>
              <a:buChar char="•"/>
            </a:pPr>
            <a:r>
              <a:rPr lang="en-US" sz="2000" dirty="0"/>
              <a:t>automatically recognizes person A, B   </a:t>
            </a:r>
          </a:p>
          <a:p>
            <a:pPr marL="1219170" lvl="1" indent="-507987">
              <a:buSzPct val="100000"/>
              <a:buFont typeface="Arial" panose="020B0604020202020204" pitchFamily="34" charset="0"/>
              <a:buChar char="•"/>
            </a:pPr>
            <a:r>
              <a:rPr lang="en-US" sz="2000" dirty="0"/>
              <a:t>1 label per person. </a:t>
            </a:r>
          </a:p>
          <a:p>
            <a:pPr marL="1219170" lvl="1" indent="-507987">
              <a:buSzPct val="100000"/>
              <a:buFont typeface="Arial" panose="020B0604020202020204" pitchFamily="34" charset="0"/>
              <a:buChar char="•"/>
            </a:pPr>
            <a:r>
              <a:rPr lang="en-US" sz="2000" dirty="0"/>
              <a:t>It will name everyone in every photo</a:t>
            </a:r>
          </a:p>
          <a:p>
            <a:pPr marL="1219170" lvl="1" indent="-507987">
              <a:buSzPct val="100000"/>
              <a:buFont typeface="Arial" panose="020B0604020202020204" pitchFamily="34" charset="0"/>
              <a:buChar char="•"/>
            </a:pPr>
            <a:r>
              <a:rPr lang="en-US" sz="2000" dirty="0"/>
              <a:t>useful for searching photos</a:t>
            </a:r>
          </a:p>
          <a:p>
            <a:pPr marL="101598">
              <a:buSzPct val="100000"/>
            </a:pPr>
            <a:endParaRPr lang="en-US" sz="2000" dirty="0"/>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E37BE1D9-648A-494A-B0F8-5FB177C1FA5C}"/>
              </a:ext>
            </a:extLst>
          </p:cNvPr>
          <p:cNvPicPr>
            <a:picLocks noChangeAspect="1"/>
          </p:cNvPicPr>
          <p:nvPr/>
        </p:nvPicPr>
        <p:blipFill>
          <a:blip r:embed="rId4"/>
          <a:stretch>
            <a:fillRect/>
          </a:stretch>
        </p:blipFill>
        <p:spPr>
          <a:xfrm>
            <a:off x="1214798" y="3954484"/>
            <a:ext cx="3764606" cy="1806097"/>
          </a:xfrm>
          <a:prstGeom prst="rect">
            <a:avLst/>
          </a:prstGeom>
        </p:spPr>
      </p:pic>
      <p:sp>
        <p:nvSpPr>
          <p:cNvPr id="8" name="Callout: Line 7">
            <a:extLst>
              <a:ext uri="{FF2B5EF4-FFF2-40B4-BE49-F238E27FC236}">
                <a16:creationId xmlns:a16="http://schemas.microsoft.com/office/drawing/2014/main" id="{581400BE-A114-426B-8E25-3F83388A0FD3}"/>
              </a:ext>
            </a:extLst>
          </p:cNvPr>
          <p:cNvSpPr/>
          <p:nvPr/>
        </p:nvSpPr>
        <p:spPr>
          <a:xfrm>
            <a:off x="6992470" y="1799462"/>
            <a:ext cx="2767650" cy="782373"/>
          </a:xfrm>
          <a:prstGeom prst="borderCallout1">
            <a:avLst>
              <a:gd name="adj1" fmla="val 50089"/>
              <a:gd name="adj2" fmla="val 97"/>
              <a:gd name="adj3" fmla="val 69913"/>
              <a:gd name="adj4" fmla="val -33423"/>
            </a:avLst>
          </a:prstGeom>
          <a:solidFill>
            <a:schemeClr val="accent1">
              <a:lumMod val="40000"/>
              <a:lumOff val="60000"/>
            </a:schemeClr>
          </a:solid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This is the unsupervised part of the algorithm</a:t>
            </a:r>
          </a:p>
        </p:txBody>
      </p:sp>
      <p:pic>
        <p:nvPicPr>
          <p:cNvPr id="1026" name="Picture 2" descr="Scarlett Johansson quotes | Quotes of famous people">
            <a:extLst>
              <a:ext uri="{FF2B5EF4-FFF2-40B4-BE49-F238E27FC236}">
                <a16:creationId xmlns:a16="http://schemas.microsoft.com/office/drawing/2014/main" id="{C7B4B03E-A633-4F6E-B6D6-546EF6D54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470" y="3057761"/>
            <a:ext cx="1039651" cy="1387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Scarlett Johansson SDCC 2013 by Gage Skidmore 2.jpg - Wikimedia Commons">
            <a:extLst>
              <a:ext uri="{FF2B5EF4-FFF2-40B4-BE49-F238E27FC236}">
                <a16:creationId xmlns:a16="http://schemas.microsoft.com/office/drawing/2014/main" id="{84B20E87-B3E2-43C7-9715-E16D4F758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979" y="4103160"/>
            <a:ext cx="1039652" cy="13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st HD The avengers Scarlett Johansson facebook cover | Flickr">
            <a:extLst>
              <a:ext uri="{FF2B5EF4-FFF2-40B4-BE49-F238E27FC236}">
                <a16:creationId xmlns:a16="http://schemas.microsoft.com/office/drawing/2014/main" id="{62763B52-1A1F-4104-9E16-A444D375B92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550" r="20877"/>
          <a:stretch/>
        </p:blipFill>
        <p:spPr bwMode="auto">
          <a:xfrm>
            <a:off x="8751673" y="4103160"/>
            <a:ext cx="1496330" cy="129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129F53-7CCE-3DA5-577A-2432A255CD21}"/>
              </a:ext>
            </a:extLst>
          </p:cNvPr>
          <p:cNvSpPr txBox="1"/>
          <p:nvPr/>
        </p:nvSpPr>
        <p:spPr>
          <a:xfrm>
            <a:off x="521776" y="5851498"/>
            <a:ext cx="11670224" cy="461665"/>
          </a:xfrm>
          <a:prstGeom prst="rect">
            <a:avLst/>
          </a:prstGeom>
          <a:noFill/>
        </p:spPr>
        <p:txBody>
          <a:bodyPr wrap="square">
            <a:spAutoFit/>
          </a:bodyPr>
          <a:lstStyle/>
          <a:p>
            <a:pPr marL="609585" indent="-507987">
              <a:buSzPct val="100000"/>
              <a:buFont typeface="Arial" panose="020B0604020202020204" pitchFamily="34" charset="0"/>
              <a:buChar char="•"/>
            </a:pPr>
            <a:r>
              <a:rPr lang="en-US" dirty="0"/>
              <a:t>Most of them are combinations of unsupervised and supervised algorithms</a:t>
            </a:r>
          </a:p>
        </p:txBody>
      </p:sp>
    </p:spTree>
    <p:extLst>
      <p:ext uri="{BB962C8B-B14F-4D97-AF65-F5344CB8AC3E}">
        <p14:creationId xmlns:p14="http://schemas.microsoft.com/office/powerpoint/2010/main" val="47930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3026965"/>
          </a:xfrm>
          <a:prstGeom prst="rect">
            <a:avLst/>
          </a:prstGeom>
          <a:noFill/>
          <a:ln>
            <a:noFill/>
          </a:ln>
        </p:spPr>
        <p:txBody>
          <a:bodyPr spcFirstLastPara="1" wrap="square" lIns="121900" tIns="121900" rIns="121900" bIns="121900" anchor="t" anchorCtr="0">
            <a:noAutofit/>
          </a:bodyPr>
          <a:lstStyle/>
          <a:p>
            <a:pPr marL="609585" indent="-507987">
              <a:buSzPts val="2400"/>
              <a:buFont typeface="Arial" panose="020B0604020202020204" pitchFamily="34" charset="0"/>
              <a:buChar char="•"/>
            </a:pPr>
            <a:r>
              <a:rPr lang="en-US" sz="2800" dirty="0"/>
              <a:t>Agent : the learning system</a:t>
            </a:r>
          </a:p>
          <a:p>
            <a:pPr marL="609585" indent="-507987">
              <a:buSzPts val="2400"/>
              <a:buFont typeface="Arial" panose="020B0604020202020204" pitchFamily="34" charset="0"/>
              <a:buChar char="•"/>
            </a:pPr>
            <a:r>
              <a:rPr lang="en-US" sz="2800" dirty="0"/>
              <a:t>Observe the environment</a:t>
            </a:r>
          </a:p>
          <a:p>
            <a:pPr marL="609585" indent="-507987">
              <a:buSzPts val="2400"/>
              <a:buFont typeface="Arial" panose="020B0604020202020204" pitchFamily="34" charset="0"/>
              <a:buChar char="•"/>
            </a:pPr>
            <a:r>
              <a:rPr lang="en-US" sz="2800" dirty="0"/>
              <a:t>Select and perform actions</a:t>
            </a:r>
          </a:p>
          <a:p>
            <a:pPr marL="609585" indent="-507987">
              <a:buSzPts val="2400"/>
              <a:buFont typeface="Arial" panose="020B0604020202020204" pitchFamily="34" charset="0"/>
              <a:buChar char="•"/>
            </a:pPr>
            <a:r>
              <a:rPr lang="en-US" sz="2800" dirty="0"/>
              <a:t>Rewarded or Penalized</a:t>
            </a:r>
          </a:p>
          <a:p>
            <a:pPr marL="609585" indent="-507987">
              <a:buSzPts val="2400"/>
              <a:buFont typeface="Arial" panose="020B0604020202020204" pitchFamily="34" charset="0"/>
              <a:buChar char="•"/>
            </a:pPr>
            <a:r>
              <a:rPr lang="en-US" sz="2800" dirty="0"/>
              <a:t>Self-learning, called policy, </a:t>
            </a:r>
          </a:p>
          <a:p>
            <a:pPr marL="1219170" lvl="1" indent="-507987">
              <a:buSzPts val="2400"/>
              <a:buFont typeface="Arial" panose="020B0604020202020204" pitchFamily="34" charset="0"/>
              <a:buChar char="•"/>
            </a:pPr>
            <a:r>
              <a:rPr lang="en-US" u="sng" dirty="0"/>
              <a:t>Goal</a:t>
            </a:r>
            <a:r>
              <a:rPr lang="en-US" dirty="0"/>
              <a:t>: to get the most reward over time</a:t>
            </a:r>
          </a:p>
          <a:p>
            <a:pPr marL="609585" indent="-507987">
              <a:buSzPts val="2400"/>
              <a:buFont typeface="Arial" panose="020B0604020202020204" pitchFamily="34" charset="0"/>
              <a:buChar char="•"/>
            </a:pPr>
            <a:endParaRPr lang="en-US" sz="2800" dirty="0"/>
          </a:p>
          <a:p>
            <a:pPr marL="609585" indent="-507987">
              <a:buSzPts val="2400"/>
              <a:buFont typeface="Arial" panose="020B0604020202020204" pitchFamily="34" charset="0"/>
              <a:buChar char="•"/>
            </a:pPr>
            <a:r>
              <a:rPr lang="en-US" sz="2800" dirty="0"/>
              <a:t>Roomba, the home vacuum cleaner </a:t>
            </a:r>
          </a:p>
          <a:p>
            <a:pPr marL="1219170" lvl="1" indent="-507987">
              <a:buSzPts val="2400"/>
              <a:buFont typeface="Arial" panose="020B0604020202020204" pitchFamily="34" charset="0"/>
              <a:buChar char="•"/>
            </a:pPr>
            <a:endParaRPr lang="en-US" sz="2800" dirty="0"/>
          </a:p>
          <a:p>
            <a:pPr marL="711183" lvl="1">
              <a:buSzPts val="2400"/>
            </a:pPr>
            <a:r>
              <a:rPr lang="en-US" sz="2800" dirty="0"/>
              <a:t>	</a:t>
            </a:r>
          </a:p>
          <a:p>
            <a:pPr marL="711183" lvl="1">
              <a:buSzPts val="2400"/>
            </a:pPr>
            <a:endParaRPr lang="en-US" sz="2000" dirty="0"/>
          </a:p>
          <a:p>
            <a:pPr marL="101598">
              <a:buSzPts val="2400"/>
            </a:pPr>
            <a:endParaRPr lang="en-US" sz="2000" dirty="0">
              <a:solidFill>
                <a:srgbClr val="000000"/>
              </a:solidFill>
            </a:endParaRPr>
          </a:p>
          <a:p>
            <a:pPr marL="101598">
              <a:buSzPts val="2400"/>
            </a:pPr>
            <a:endParaRPr lang="en-US" sz="2000" dirty="0">
              <a:solidFill>
                <a:srgbClr val="000000"/>
              </a:solidFill>
            </a:endParaRPr>
          </a:p>
        </p:txBody>
      </p:sp>
      <p:pic>
        <p:nvPicPr>
          <p:cNvPr id="3" name="Picture 2">
            <a:extLst>
              <a:ext uri="{FF2B5EF4-FFF2-40B4-BE49-F238E27FC236}">
                <a16:creationId xmlns:a16="http://schemas.microsoft.com/office/drawing/2014/main" id="{9EB69C9D-08F9-4407-858D-0BBDE58D98B2}"/>
              </a:ext>
            </a:extLst>
          </p:cNvPr>
          <p:cNvPicPr>
            <a:picLocks noChangeAspect="1"/>
          </p:cNvPicPr>
          <p:nvPr/>
        </p:nvPicPr>
        <p:blipFill>
          <a:blip r:embed="rId3"/>
          <a:stretch>
            <a:fillRect/>
          </a:stretch>
        </p:blipFill>
        <p:spPr>
          <a:xfrm>
            <a:off x="7955950" y="1342164"/>
            <a:ext cx="3745555" cy="2617697"/>
          </a:xfrm>
          <a:prstGeom prst="rect">
            <a:avLst/>
          </a:prstGeom>
        </p:spPr>
      </p:pic>
      <p:pic>
        <p:nvPicPr>
          <p:cNvPr id="1026" name="Picture 2" descr="iRobot Roomba i7+ | RIGA, AUGUST 2019 - New iRobot Roomba i7… | Flickr">
            <a:extLst>
              <a:ext uri="{FF2B5EF4-FFF2-40B4-BE49-F238E27FC236}">
                <a16:creationId xmlns:a16="http://schemas.microsoft.com/office/drawing/2014/main" id="{E6551655-6978-8999-6F3A-7CA8E91D1D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698" t="13043" r="15901" b="16587"/>
          <a:stretch/>
        </p:blipFill>
        <p:spPr bwMode="auto">
          <a:xfrm>
            <a:off x="5774634" y="4795120"/>
            <a:ext cx="2584174" cy="1675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1" end="1"/>
                                            </p:txEl>
                                          </p:spTgt>
                                        </p:tgtEl>
                                        <p:attrNameLst>
                                          <p:attrName>style.visibility</p:attrName>
                                        </p:attrNameLst>
                                      </p:cBhvr>
                                      <p:to>
                                        <p:strVal val="visible"/>
                                      </p:to>
                                    </p:set>
                                    <p:animEffect transition="in" filter="fade">
                                      <p:cBhvr>
                                        <p:cTn id="16" dur="1000"/>
                                        <p:tgtEl>
                                          <p:spTgt spid="9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2" end="2"/>
                                            </p:txEl>
                                          </p:spTgt>
                                        </p:tgtEl>
                                        <p:attrNameLst>
                                          <p:attrName>style.visibility</p:attrName>
                                        </p:attrNameLst>
                                      </p:cBhvr>
                                      <p:to>
                                        <p:strVal val="visible"/>
                                      </p:to>
                                    </p:set>
                                    <p:animEffect transition="in" filter="fade">
                                      <p:cBhvr>
                                        <p:cTn id="21" dur="1000"/>
                                        <p:tgtEl>
                                          <p:spTgt spid="9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3" end="3"/>
                                            </p:txEl>
                                          </p:spTgt>
                                        </p:tgtEl>
                                        <p:attrNameLst>
                                          <p:attrName>style.visibility</p:attrName>
                                        </p:attrNameLst>
                                      </p:cBhvr>
                                      <p:to>
                                        <p:strVal val="visible"/>
                                      </p:to>
                                    </p:set>
                                    <p:animEffect transition="in" filter="fade">
                                      <p:cBhvr>
                                        <p:cTn id="26" dur="1000"/>
                                        <p:tgtEl>
                                          <p:spTgt spid="9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Effect transition="in" filter="fade">
                                      <p:cBhvr>
                                        <p:cTn id="31" dur="1000"/>
                                        <p:tgtEl>
                                          <p:spTgt spid="9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5" end="5"/>
                                            </p:txEl>
                                          </p:spTgt>
                                        </p:tgtEl>
                                        <p:attrNameLst>
                                          <p:attrName>style.visibility</p:attrName>
                                        </p:attrNameLst>
                                      </p:cBhvr>
                                      <p:to>
                                        <p:strVal val="visible"/>
                                      </p:to>
                                    </p:set>
                                    <p:animEffect transition="in" filter="fade">
                                      <p:cBhvr>
                                        <p:cTn id="36" dur="1000"/>
                                        <p:tgtEl>
                                          <p:spTgt spid="96">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6">
                                            <p:txEl>
                                              <p:pRg st="7" end="7"/>
                                            </p:txEl>
                                          </p:spTgt>
                                        </p:tgtEl>
                                        <p:attrNameLst>
                                          <p:attrName>style.visibility</p:attrName>
                                        </p:attrNameLst>
                                      </p:cBhvr>
                                      <p:to>
                                        <p:strVal val="visible"/>
                                      </p:to>
                                    </p:set>
                                    <p:animEffect transition="in" filter="fade">
                                      <p:cBhvr>
                                        <p:cTn id="41" dur="1000"/>
                                        <p:tgtEl>
                                          <p:spTgt spid="96">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6">
                                            <p:txEl>
                                              <p:pRg st="9" end="9"/>
                                            </p:txEl>
                                          </p:spTgt>
                                        </p:tgtEl>
                                        <p:attrNameLst>
                                          <p:attrName>style.visibility</p:attrName>
                                        </p:attrNameLst>
                                      </p:cBhvr>
                                      <p:to>
                                        <p:strVal val="visible"/>
                                      </p:to>
                                    </p:set>
                                    <p:animEffect transition="in" filter="fade">
                                      <p:cBhvr>
                                        <p:cTn id="46"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101598">
              <a:buSzPts val="2400"/>
            </a:pPr>
            <a:endParaRPr lang="en-US" sz="2000" dirty="0">
              <a:solidFill>
                <a:srgbClr val="000000"/>
              </a:solidFill>
            </a:endParaRPr>
          </a:p>
          <a:p>
            <a:pPr marL="101598">
              <a:buSzPts val="2400"/>
            </a:pPr>
            <a:r>
              <a:rPr lang="en-US" sz="2000" b="1" dirty="0">
                <a:solidFill>
                  <a:srgbClr val="E46102"/>
                </a:solidFill>
              </a:rPr>
              <a:t>Example- DeepMind’s AlphaGo program</a:t>
            </a:r>
          </a:p>
          <a:p>
            <a:pPr marL="101598">
              <a:buSzPts val="2400"/>
            </a:pPr>
            <a:endParaRPr lang="en-US" sz="2000" dirty="0">
              <a:solidFill>
                <a:srgbClr val="000000"/>
              </a:solidFill>
            </a:endParaRPr>
          </a:p>
          <a:p>
            <a:pPr marL="609585" indent="-507987">
              <a:buSzPts val="2400"/>
              <a:buFont typeface="Arial" panose="020B0604020202020204" pitchFamily="34" charset="0"/>
              <a:buChar char="•"/>
            </a:pPr>
            <a:r>
              <a:rPr lang="en-US" sz="2800" dirty="0">
                <a:solidFill>
                  <a:srgbClr val="000000"/>
                </a:solidFill>
              </a:rPr>
              <a:t>made headlines in May 2017</a:t>
            </a:r>
          </a:p>
          <a:p>
            <a:pPr marL="1219170" lvl="1" indent="-507987">
              <a:buSzPts val="2400"/>
              <a:buFont typeface="Arial" panose="020B0604020202020204" pitchFamily="34" charset="0"/>
              <a:buChar char="•"/>
            </a:pPr>
            <a:r>
              <a:rPr lang="en-US" sz="2800" dirty="0">
                <a:solidFill>
                  <a:srgbClr val="000000"/>
                </a:solidFill>
              </a:rPr>
              <a:t>beat Go world champion </a:t>
            </a:r>
            <a:r>
              <a:rPr lang="en-US" sz="2800" dirty="0" err="1">
                <a:solidFill>
                  <a:srgbClr val="000000"/>
                </a:solidFill>
              </a:rPr>
              <a:t>Ke</a:t>
            </a:r>
            <a:r>
              <a:rPr lang="en-US" sz="2800" dirty="0">
                <a:solidFill>
                  <a:srgbClr val="000000"/>
                </a:solidFill>
              </a:rPr>
              <a:t> </a:t>
            </a:r>
            <a:r>
              <a:rPr lang="en-US" sz="2800" dirty="0" err="1">
                <a:solidFill>
                  <a:srgbClr val="000000"/>
                </a:solidFill>
              </a:rPr>
              <a:t>Jie</a:t>
            </a:r>
            <a:endParaRPr lang="en-US" sz="2800" dirty="0">
              <a:solidFill>
                <a:srgbClr val="000000"/>
              </a:solidFill>
            </a:endParaRPr>
          </a:p>
          <a:p>
            <a:pPr marL="1219170" lvl="1" indent="-507987">
              <a:buSzPts val="2400"/>
              <a:buFont typeface="Arial" panose="020B0604020202020204" pitchFamily="34" charset="0"/>
              <a:buChar char="•"/>
            </a:pPr>
            <a:r>
              <a:rPr lang="en-US" sz="2800" dirty="0">
                <a:solidFill>
                  <a:srgbClr val="000000"/>
                </a:solidFill>
              </a:rPr>
              <a:t>Learned its winning policy </a:t>
            </a:r>
          </a:p>
          <a:p>
            <a:pPr marL="1828755" lvl="2" indent="-507987">
              <a:buSzPts val="2400"/>
              <a:buFont typeface="Arial" panose="020B0604020202020204" pitchFamily="34" charset="0"/>
              <a:buChar char="•"/>
            </a:pPr>
            <a:r>
              <a:rPr lang="en-US" sz="2800" dirty="0">
                <a:solidFill>
                  <a:srgbClr val="000000"/>
                </a:solidFill>
              </a:rPr>
              <a:t>by analyzing millions of games</a:t>
            </a:r>
          </a:p>
          <a:p>
            <a:pPr marL="1828755" lvl="2" indent="-507987">
              <a:buSzPts val="2400"/>
              <a:buFont typeface="Arial" panose="020B0604020202020204" pitchFamily="34" charset="0"/>
              <a:buChar char="•"/>
            </a:pPr>
            <a:r>
              <a:rPr lang="en-US" sz="2800" dirty="0">
                <a:solidFill>
                  <a:srgbClr val="000000"/>
                </a:solidFill>
              </a:rPr>
              <a:t>playing many games against itself</a:t>
            </a:r>
          </a:p>
          <a:p>
            <a:pPr marL="609585" indent="-507987">
              <a:buSzPts val="2400"/>
              <a:buFont typeface="Arial" panose="020B0604020202020204" pitchFamily="34" charset="0"/>
              <a:buChar char="•"/>
            </a:pPr>
            <a:r>
              <a:rPr lang="en-US" sz="2800" dirty="0">
                <a:solidFill>
                  <a:srgbClr val="000000"/>
                </a:solidFill>
              </a:rPr>
              <a:t>More details in future lecture.</a:t>
            </a:r>
          </a:p>
        </p:txBody>
      </p:sp>
      <p:pic>
        <p:nvPicPr>
          <p:cNvPr id="2050" name="Picture 2" descr="How is China reacting to AlphaGo's battle with Ke Jie? | by All Tech Asia |  Medium">
            <a:extLst>
              <a:ext uri="{FF2B5EF4-FFF2-40B4-BE49-F238E27FC236}">
                <a16:creationId xmlns:a16="http://schemas.microsoft.com/office/drawing/2014/main" id="{098A30F6-9FE1-40C8-88FF-7F703D396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488" y="1429087"/>
            <a:ext cx="3867736" cy="216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3" end="3"/>
                                            </p:txEl>
                                          </p:spTgt>
                                        </p:tgtEl>
                                        <p:attrNameLst>
                                          <p:attrName>style.visibility</p:attrName>
                                        </p:attrNameLst>
                                      </p:cBhvr>
                                      <p:to>
                                        <p:strVal val="visible"/>
                                      </p:to>
                                    </p:set>
                                    <p:animEffect transition="in" filter="fade">
                                      <p:cBhvr>
                                        <p:cTn id="16" dur="1000"/>
                                        <p:tgtEl>
                                          <p:spTgt spid="9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4" end="4"/>
                                            </p:txEl>
                                          </p:spTgt>
                                        </p:tgtEl>
                                        <p:attrNameLst>
                                          <p:attrName>style.visibility</p:attrName>
                                        </p:attrNameLst>
                                      </p:cBhvr>
                                      <p:to>
                                        <p:strVal val="visible"/>
                                      </p:to>
                                    </p:set>
                                    <p:animEffect transition="in" filter="fade">
                                      <p:cBhvr>
                                        <p:cTn id="21" dur="1000"/>
                                        <p:tgtEl>
                                          <p:spTgt spid="9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5" end="5"/>
                                            </p:txEl>
                                          </p:spTgt>
                                        </p:tgtEl>
                                        <p:attrNameLst>
                                          <p:attrName>style.visibility</p:attrName>
                                        </p:attrNameLst>
                                      </p:cBhvr>
                                      <p:to>
                                        <p:strVal val="visible"/>
                                      </p:to>
                                    </p:set>
                                    <p:animEffect transition="in" filter="fade">
                                      <p:cBhvr>
                                        <p:cTn id="26" dur="1000"/>
                                        <p:tgtEl>
                                          <p:spTgt spid="9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animEffect transition="in" filter="fade">
                                      <p:cBhvr>
                                        <p:cTn id="31" dur="1000"/>
                                        <p:tgtEl>
                                          <p:spTgt spid="9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7" end="7"/>
                                            </p:txEl>
                                          </p:spTgt>
                                        </p:tgtEl>
                                        <p:attrNameLst>
                                          <p:attrName>style.visibility</p:attrName>
                                        </p:attrNameLst>
                                      </p:cBhvr>
                                      <p:to>
                                        <p:strVal val="visible"/>
                                      </p:to>
                                    </p:set>
                                    <p:animEffect transition="in" filter="fade">
                                      <p:cBhvr>
                                        <p:cTn id="36" dur="1000"/>
                                        <p:tgtEl>
                                          <p:spTgt spid="96">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6">
                                            <p:txEl>
                                              <p:pRg st="8" end="8"/>
                                            </p:txEl>
                                          </p:spTgt>
                                        </p:tgtEl>
                                        <p:attrNameLst>
                                          <p:attrName>style.visibility</p:attrName>
                                        </p:attrNameLst>
                                      </p:cBhvr>
                                      <p:to>
                                        <p:strVal val="visible"/>
                                      </p:to>
                                    </p:set>
                                    <p:animEffect transition="in" filter="fade">
                                      <p:cBhvr>
                                        <p:cTn id="41"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a:t>
            </a:r>
            <a:r>
              <a:rPr lang="en-US" sz="4000" b="1" u="sng" dirty="0">
                <a:solidFill>
                  <a:srgbClr val="E46102"/>
                </a:solidFill>
              </a:rPr>
              <a:t>Systems</a:t>
            </a:r>
            <a:endParaRPr sz="4000" b="1" u="sng" dirty="0">
              <a:solidFill>
                <a:srgbClr val="E46102"/>
              </a:solidFill>
            </a:endParaRPr>
          </a:p>
        </p:txBody>
      </p:sp>
      <p:sp>
        <p:nvSpPr>
          <p:cNvPr id="7" name="Google Shape;96;p14">
            <a:extLst>
              <a:ext uri="{FF2B5EF4-FFF2-40B4-BE49-F238E27FC236}">
                <a16:creationId xmlns:a16="http://schemas.microsoft.com/office/drawing/2014/main" id="{8C6EEC46-F378-4AE6-9BE9-CB7DD17A2827}"/>
              </a:ext>
            </a:extLst>
          </p:cNvPr>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Whether or not they are trained with human supervision (Supervised, Unsupervised, Semi-supervised, and Reinforcement Learning)</a:t>
            </a:r>
          </a:p>
          <a:p>
            <a:pPr marL="342900" indent="-342900">
              <a:buFontTx/>
              <a:buChar char="-"/>
            </a:pPr>
            <a:endParaRPr lang="en-US" dirty="0"/>
          </a:p>
          <a:p>
            <a:pPr marL="342900" indent="-342900">
              <a:buFontTx/>
              <a:buChar char="-"/>
            </a:pPr>
            <a:r>
              <a:rPr lang="en-US" dirty="0"/>
              <a:t>Whether or not they can learn incrementally on the fly (online versus batch learning)</a:t>
            </a:r>
          </a:p>
          <a:p>
            <a:pPr marL="342900" indent="-342900">
              <a:buFontTx/>
              <a:buChar char="-"/>
            </a:pPr>
            <a:endParaRPr lang="en-US" dirty="0"/>
          </a:p>
          <a:p>
            <a:pPr marL="342900" indent="-342900">
              <a:buFontTx/>
              <a:buChar char="-"/>
            </a:pPr>
            <a:r>
              <a:rPr lang="en-US" dirty="0"/>
              <a:t>Whether they work by simply comparing new data points to known data points, or instead detect patterns in the training data and build a predictive model, much like scientists do (instance-based versus model-based learning).</a:t>
            </a:r>
            <a:endParaRPr sz="3200" dirty="0"/>
          </a:p>
        </p:txBody>
      </p:sp>
    </p:spTree>
    <p:extLst>
      <p:ext uri="{BB962C8B-B14F-4D97-AF65-F5344CB8AC3E}">
        <p14:creationId xmlns:p14="http://schemas.microsoft.com/office/powerpoint/2010/main" val="18672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Batch</a:t>
            </a:r>
            <a:r>
              <a:rPr lang="en-US" sz="2000" dirty="0"/>
              <a:t> learning</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System trained using all the available data</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Takes a lot of time and computing resources (CPU, memory space, disk space, disk I/O, network I/O, etc.)</a:t>
            </a:r>
          </a:p>
          <a:p>
            <a:pPr marL="1219170" lvl="1" indent="-507987">
              <a:buSzPct val="100000"/>
              <a:buFont typeface="Arial" panose="020B0604020202020204" pitchFamily="34" charset="0"/>
              <a:buChar char="•"/>
            </a:pPr>
            <a:r>
              <a:rPr lang="en-US" sz="2000" dirty="0"/>
              <a:t>$$$$</a:t>
            </a:r>
          </a:p>
          <a:p>
            <a:pPr marL="1219170" lvl="1" indent="-507987">
              <a:buSzPct val="100000"/>
              <a:buFont typeface="Arial" panose="020B0604020202020204" pitchFamily="34" charset="0"/>
              <a:buChar char="•"/>
            </a:pPr>
            <a:r>
              <a:rPr lang="en-US" sz="2000" dirty="0"/>
              <a:t>typically done offline.</a:t>
            </a:r>
          </a:p>
          <a:p>
            <a:pPr marL="1219170" lvl="1" indent="-507987">
              <a:buSzPct val="100000"/>
              <a:buFont typeface="Arial" panose="020B0604020202020204" pitchFamily="34" charset="0"/>
              <a:buChar char="•"/>
            </a:pPr>
            <a:r>
              <a:rPr lang="en-US" sz="2000" dirty="0"/>
              <a:t>System is trained -&gt; launched into production -&gt; runs without learning anymore</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For new learning (such as a new type of spam)</a:t>
            </a:r>
          </a:p>
          <a:p>
            <a:pPr marL="1219170" lvl="1" indent="-507987">
              <a:buSzPct val="100000"/>
              <a:buFont typeface="Arial" panose="020B0604020202020204" pitchFamily="34" charset="0"/>
              <a:buChar char="•"/>
            </a:pPr>
            <a:r>
              <a:rPr lang="en-US" sz="2000" dirty="0"/>
              <a:t>train a new version of system from scratch on the full dataset (old and new)</a:t>
            </a:r>
          </a:p>
          <a:p>
            <a:pPr marL="1219170" lvl="1" indent="-507987">
              <a:buSzPct val="100000"/>
              <a:buFont typeface="Arial" panose="020B0604020202020204" pitchFamily="34" charset="0"/>
              <a:buChar char="•"/>
            </a:pPr>
            <a:r>
              <a:rPr lang="en-US" sz="2000" dirty="0"/>
              <a:t>replace system with new one</a:t>
            </a:r>
          </a:p>
          <a:p>
            <a:pPr marL="1219170" lvl="1" indent="-507987">
              <a:buSzPct val="100000"/>
              <a:buFont typeface="Arial" panose="020B0604020202020204" pitchFamily="34" charset="0"/>
              <a:buChar char="•"/>
            </a:pPr>
            <a:r>
              <a:rPr lang="en-US" sz="2000" dirty="0"/>
              <a:t>Examples… ?</a:t>
            </a:r>
          </a:p>
          <a:p>
            <a:pPr marL="1219170" lvl="1" indent="-507987">
              <a:buSzPct val="100000"/>
              <a:buFont typeface="Arial" panose="020B0604020202020204" pitchFamily="34" charset="0"/>
              <a:buChar char="•"/>
            </a:pPr>
            <a:r>
              <a:rPr lang="en-US" sz="2000" dirty="0"/>
              <a:t>If your system needs to adapt to rapidly changing data (e.g., to pre‐ </a:t>
            </a:r>
            <a:r>
              <a:rPr lang="en-US" sz="2000" dirty="0" err="1"/>
              <a:t>dict</a:t>
            </a:r>
            <a:r>
              <a:rPr lang="en-US" sz="2000" dirty="0"/>
              <a:t> stock prices), then you need a more reactive solution</a:t>
            </a:r>
            <a:endParaRPr lang="en-US" sz="2800" dirty="0"/>
          </a:p>
        </p:txBody>
      </p:sp>
    </p:spTree>
    <p:extLst>
      <p:ext uri="{BB962C8B-B14F-4D97-AF65-F5344CB8AC3E}">
        <p14:creationId xmlns:p14="http://schemas.microsoft.com/office/powerpoint/2010/main" val="16386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39333"/>
            <a:ext cx="11277600" cy="5111408"/>
          </a:xfrm>
          <a:prstGeom prst="rect">
            <a:avLst/>
          </a:prstGeom>
          <a:noFill/>
          <a:ln>
            <a:noFill/>
          </a:ln>
        </p:spPr>
        <p:txBody>
          <a:bodyPr spcFirstLastPara="1" wrap="square" lIns="121900" tIns="121900" rIns="121900" bIns="121900" anchor="t" anchorCtr="0">
            <a:noAutofit/>
          </a:bodyPr>
          <a:lstStyle/>
          <a:p>
            <a:pPr marL="101598">
              <a:buSzPct val="100000"/>
            </a:pPr>
            <a:r>
              <a:rPr lang="en-US" sz="2000" b="1" dirty="0"/>
              <a:t>Online learning</a:t>
            </a:r>
          </a:p>
          <a:p>
            <a:pPr marL="101598">
              <a:buSzPct val="100000"/>
            </a:pPr>
            <a:endParaRPr lang="en-US" sz="2000" b="1" dirty="0"/>
          </a:p>
          <a:p>
            <a:pPr marL="609585" indent="-507987">
              <a:buSzPct val="100000"/>
              <a:buFont typeface="Arial" panose="020B0604020202020204" pitchFamily="34" charset="0"/>
              <a:buChar char="•"/>
            </a:pPr>
            <a:r>
              <a:rPr lang="en-US" sz="2000" dirty="0"/>
              <a:t>Train system incrementally – feed data instances sequentially (individually or by small groups called mini-batches)</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Learning is on-the-fly</a:t>
            </a:r>
          </a:p>
          <a:p>
            <a:pPr marL="387348" indent="-28575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Great for systems that receive data as a continuous flow</a:t>
            </a:r>
          </a:p>
          <a:p>
            <a:pPr marL="711183" lvl="1">
              <a:buSzPct val="100000"/>
            </a:pPr>
            <a:r>
              <a:rPr lang="en-US" sz="2000" dirty="0"/>
              <a:t>and need to adapt to change rapidly or autonomously</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Good option limited computing resources – once learning done, instances not needed</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Used to train systems on huge datasets that cannot fit in one machine’s main memory</a:t>
            </a:r>
          </a:p>
        </p:txBody>
      </p:sp>
      <p:pic>
        <p:nvPicPr>
          <p:cNvPr id="2" name="Picture 1">
            <a:extLst>
              <a:ext uri="{FF2B5EF4-FFF2-40B4-BE49-F238E27FC236}">
                <a16:creationId xmlns:a16="http://schemas.microsoft.com/office/drawing/2014/main" id="{E2B5FFA4-1B69-429B-A147-B845E9FDAE54}"/>
              </a:ext>
            </a:extLst>
          </p:cNvPr>
          <p:cNvPicPr>
            <a:picLocks noChangeAspect="1"/>
          </p:cNvPicPr>
          <p:nvPr/>
        </p:nvPicPr>
        <p:blipFill rotWithShape="1">
          <a:blip r:embed="rId3"/>
          <a:srcRect l="7062" r="3697"/>
          <a:stretch/>
        </p:blipFill>
        <p:spPr>
          <a:xfrm>
            <a:off x="7827568" y="2546378"/>
            <a:ext cx="3974871" cy="1981614"/>
          </a:xfrm>
          <a:prstGeom prst="rect">
            <a:avLst/>
          </a:prstGeom>
          <a:ln>
            <a:solidFill>
              <a:schemeClr val="tx1"/>
            </a:solidFill>
          </a:ln>
        </p:spPr>
      </p:pic>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41926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9" end="9"/>
                                            </p:txEl>
                                          </p:spTgt>
                                        </p:tgtEl>
                                        <p:attrNameLst>
                                          <p:attrName>style.visibility</p:attrName>
                                        </p:attrNameLst>
                                      </p:cBhvr>
                                      <p:to>
                                        <p:strVal val="visible"/>
                                      </p:to>
                                    </p:set>
                                    <p:animEffect transition="in" filter="fade">
                                      <p:cBhvr>
                                        <p:cTn id="32" dur="1000"/>
                                        <p:tgtEl>
                                          <p:spTgt spid="9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11" end="11"/>
                                            </p:txEl>
                                          </p:spTgt>
                                        </p:tgtEl>
                                        <p:attrNameLst>
                                          <p:attrName>style.visibility</p:attrName>
                                        </p:attrNameLst>
                                      </p:cBhvr>
                                      <p:to>
                                        <p:strVal val="visible"/>
                                      </p:to>
                                    </p:set>
                                    <p:animEffect transition="in" filter="fade">
                                      <p:cBhvr>
                                        <p:cTn id="37" dur="1000"/>
                                        <p:tgtEl>
                                          <p:spTgt spid="96">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3" end="13"/>
                                            </p:txEl>
                                          </p:spTgt>
                                        </p:tgtEl>
                                        <p:attrNameLst>
                                          <p:attrName>style.visibility</p:attrName>
                                        </p:attrNameLst>
                                      </p:cBhvr>
                                      <p:to>
                                        <p:strVal val="visible"/>
                                      </p:to>
                                    </p:set>
                                    <p:animEffect transition="in" filter="fade">
                                      <p:cBhvr>
                                        <p:cTn id="42"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29553"/>
            <a:ext cx="11277600" cy="5111408"/>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Learning Rate – Speed at which system should adapt to changing data.</a:t>
            </a:r>
          </a:p>
          <a:p>
            <a:pPr marL="1219170" lvl="1" indent="-507987">
              <a:buSzPct val="100000"/>
              <a:buFont typeface="Arial" panose="020B0604020202020204" pitchFamily="34" charset="0"/>
              <a:buChar char="•"/>
            </a:pPr>
            <a:r>
              <a:rPr lang="en-US" sz="2000" dirty="0"/>
              <a:t>high learning rate – system adapts fast to new data </a:t>
            </a:r>
          </a:p>
          <a:p>
            <a:pPr marL="1828755" lvl="2" indent="-507987">
              <a:buSzPct val="100000"/>
              <a:buFont typeface="Arial" panose="020B0604020202020204" pitchFamily="34" charset="0"/>
              <a:buChar char="•"/>
            </a:pPr>
            <a:r>
              <a:rPr lang="en-US" sz="2000" dirty="0"/>
              <a:t>Forgets quickly too!!! </a:t>
            </a:r>
          </a:p>
          <a:p>
            <a:pPr marL="1219170" lvl="1" indent="-507987">
              <a:buSzPct val="100000"/>
              <a:buFont typeface="Arial" panose="020B0604020202020204" pitchFamily="34" charset="0"/>
              <a:buChar char="•"/>
            </a:pPr>
            <a:r>
              <a:rPr lang="en-US" sz="2000" dirty="0"/>
              <a:t>low learning rate – high system inertia, learn more slowly</a:t>
            </a:r>
          </a:p>
          <a:p>
            <a:pPr marL="1219170" lvl="1" indent="-507987">
              <a:buSzPct val="100000"/>
              <a:buFont typeface="Arial" panose="020B0604020202020204" pitchFamily="34" charset="0"/>
              <a:buChar char="•"/>
            </a:pPr>
            <a:r>
              <a:rPr lang="en-US" sz="2000" dirty="0"/>
              <a:t>but less sensitive to noise in the new data or to sequences of nonrepresentative data points (outliers).</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Constant monitoring is required to prevent learning from bad data.</a:t>
            </a:r>
          </a:p>
          <a:p>
            <a:pPr marL="101598">
              <a:buSzPct val="100000"/>
            </a:pPr>
            <a:endParaRPr lang="en-US" sz="2000" dirty="0"/>
          </a:p>
          <a:p>
            <a:pPr marL="609585" indent="-507987">
              <a:buSzPct val="100000"/>
              <a:buFont typeface="Arial" panose="020B0604020202020204" pitchFamily="34" charset="0"/>
              <a:buChar char="•"/>
            </a:pPr>
            <a:r>
              <a:rPr lang="en-US" sz="2000" dirty="0"/>
              <a:t>Adversarial learning – An ML technique that attempts to fool models by supplying deceptive input.</a:t>
            </a:r>
          </a:p>
          <a:p>
            <a:pPr marL="101598">
              <a:buSzPct val="100000"/>
            </a:pPr>
            <a:endParaRPr lang="en-US" sz="2000" dirty="0"/>
          </a:p>
          <a:p>
            <a:pPr marL="444498" indent="-342900">
              <a:buSzPct val="100000"/>
              <a:buFont typeface="Arial" panose="020B0604020202020204" pitchFamily="34" charset="0"/>
              <a:buChar char="•"/>
            </a:pPr>
            <a:r>
              <a:rPr lang="en-US" sz="2000" dirty="0"/>
              <a:t>Most common reason is to cause a malfunction in a machine learning model. [Wikipedia]</a:t>
            </a:r>
          </a:p>
          <a:p>
            <a:pPr marL="1054083" lvl="1" indent="-342900">
              <a:buSzPct val="100000"/>
              <a:buFont typeface="Arial" panose="020B0604020202020204" pitchFamily="34" charset="0"/>
              <a:buChar char="•"/>
            </a:pPr>
            <a:r>
              <a:rPr lang="en-US" sz="2000" dirty="0"/>
              <a:t>System performance will decline gradually</a:t>
            </a:r>
          </a:p>
          <a:p>
            <a:pPr marL="1054083" lvl="1" indent="-342900">
              <a:buSzPct val="100000"/>
              <a:buFont typeface="Arial" panose="020B0604020202020204" pitchFamily="34" charset="0"/>
              <a:buChar char="•"/>
            </a:pPr>
            <a:r>
              <a:rPr lang="en-US" sz="2000" dirty="0"/>
              <a:t>Worse in live systems</a:t>
            </a:r>
          </a:p>
          <a:p>
            <a:pPr marL="1054083" lvl="1" indent="-342900">
              <a:buSzPct val="100000"/>
              <a:buFont typeface="Arial" panose="020B0604020202020204" pitchFamily="34" charset="0"/>
              <a:buChar char="•"/>
            </a:pPr>
            <a:r>
              <a:rPr lang="en-US" sz="2000" dirty="0"/>
              <a:t>Example : Malfunctioning sensor on a robot</a:t>
            </a:r>
          </a:p>
        </p:txBody>
      </p:sp>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29058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521776" y="1137532"/>
            <a:ext cx="11277600" cy="294936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Instance-based: Learns by example</a:t>
            </a:r>
          </a:p>
          <a:p>
            <a:pPr marL="444498" indent="-342900">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Such as spam filter programmed to flag emails similar to known spam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Measure of similarity between two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A VERY basic similarity measure between two emails </a:t>
            </a:r>
          </a:p>
          <a:p>
            <a:pPr marL="1828755" lvl="2" indent="-507987">
              <a:buSzPct val="100000"/>
              <a:buFont typeface="Arial" panose="020B0604020202020204" pitchFamily="34" charset="0"/>
              <a:buChar char="•"/>
            </a:pPr>
            <a:r>
              <a:rPr lang="en-US" sz="2000" dirty="0"/>
              <a:t># common words</a:t>
            </a:r>
          </a:p>
        </p:txBody>
      </p:sp>
      <p:pic>
        <p:nvPicPr>
          <p:cNvPr id="2" name="Picture 1">
            <a:extLst>
              <a:ext uri="{FF2B5EF4-FFF2-40B4-BE49-F238E27FC236}">
                <a16:creationId xmlns:a16="http://schemas.microsoft.com/office/drawing/2014/main" id="{79B14D08-280F-44D6-9B07-792FD31AF788}"/>
              </a:ext>
            </a:extLst>
          </p:cNvPr>
          <p:cNvPicPr>
            <a:picLocks noChangeAspect="1"/>
          </p:cNvPicPr>
          <p:nvPr/>
        </p:nvPicPr>
        <p:blipFill>
          <a:blip r:embed="rId3"/>
          <a:stretch>
            <a:fillRect/>
          </a:stretch>
        </p:blipFill>
        <p:spPr>
          <a:xfrm>
            <a:off x="5919967" y="3820187"/>
            <a:ext cx="5297520" cy="2577868"/>
          </a:xfrm>
          <a:prstGeom prst="rect">
            <a:avLst/>
          </a:prstGeom>
        </p:spPr>
      </p:pic>
    </p:spTree>
    <p:extLst>
      <p:ext uri="{BB962C8B-B14F-4D97-AF65-F5344CB8AC3E}">
        <p14:creationId xmlns:p14="http://schemas.microsoft.com/office/powerpoint/2010/main" val="257404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t>Class Announcements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Reference material for most classes added to course webpage.</a:t>
            </a:r>
          </a:p>
          <a:p>
            <a:pPr marL="444498" indent="-342900">
              <a:buSzPts val="2400"/>
              <a:buFont typeface="Arial" panose="020B0604020202020204" pitchFamily="34" charset="0"/>
              <a:buChar char="•"/>
            </a:pPr>
            <a:r>
              <a:rPr lang="en-US" dirty="0"/>
              <a:t>Contact TA for any questions, </a:t>
            </a:r>
          </a:p>
          <a:p>
            <a:pPr marL="1054083" lvl="1" indent="-342900">
              <a:buSzPts val="2400"/>
              <a:buFont typeface="Arial" panose="020B0604020202020204" pitchFamily="34" charset="0"/>
              <a:buChar char="•"/>
            </a:pPr>
            <a:r>
              <a:rPr lang="en-US" dirty="0"/>
              <a:t>You can ask questions on slack channel or email them and/or the instructor.</a:t>
            </a:r>
          </a:p>
          <a:p>
            <a:pPr marL="444498" indent="-342900">
              <a:buSzPts val="2400"/>
              <a:buFont typeface="Arial" panose="020B0604020202020204" pitchFamily="34" charset="0"/>
              <a:buChar char="•"/>
            </a:pPr>
            <a:r>
              <a:rPr lang="en-US" dirty="0"/>
              <a:t>Python Assessment (0 credit) is due on Friday, 09/01.</a:t>
            </a:r>
          </a:p>
          <a:p>
            <a:pPr marL="444498" indent="-342900">
              <a:buSzPts val="2400"/>
              <a:buFont typeface="Arial" panose="020B0604020202020204" pitchFamily="34" charset="0"/>
              <a:buChar char="•"/>
            </a:pPr>
            <a:r>
              <a:rPr lang="en-US" dirty="0"/>
              <a:t>First HW Assignment next Tuesday, 09/05.</a:t>
            </a:r>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3" name="Picture 2">
            <a:extLst>
              <a:ext uri="{FF2B5EF4-FFF2-40B4-BE49-F238E27FC236}">
                <a16:creationId xmlns:a16="http://schemas.microsoft.com/office/drawing/2014/main" id="{954A584B-3390-44F7-9597-D9E5AA5F1072}"/>
              </a:ext>
            </a:extLst>
          </p:cNvPr>
          <p:cNvPicPr>
            <a:picLocks noChangeAspect="1"/>
          </p:cNvPicPr>
          <p:nvPr/>
        </p:nvPicPr>
        <p:blipFill>
          <a:blip r:embed="rId3"/>
          <a:stretch>
            <a:fillRect/>
          </a:stretch>
        </p:blipFill>
        <p:spPr>
          <a:xfrm>
            <a:off x="8317514" y="1721427"/>
            <a:ext cx="3612865" cy="1832239"/>
          </a:xfrm>
          <a:prstGeom prst="rect">
            <a:avLst/>
          </a:prstGeom>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Model-based: generalize from a set of examples. Build a model of these examples, then use that model to make predictions.</a:t>
            </a:r>
          </a:p>
          <a:p>
            <a:pPr marL="101598">
              <a:buSzPct val="100000"/>
            </a:pPr>
            <a:endParaRPr lang="en-US" sz="2000" dirty="0"/>
          </a:p>
          <a:p>
            <a:pPr marL="609585" indent="-507987">
              <a:buSzPct val="100000"/>
              <a:buChar char="●"/>
            </a:pPr>
            <a:r>
              <a:rPr lang="en-US" sz="2000" dirty="0"/>
              <a:t>Example: Does money makes people happy?</a:t>
            </a:r>
          </a:p>
          <a:p>
            <a:pPr marL="1219170" lvl="1" indent="-507987">
              <a:buSzPct val="100000"/>
              <a:buChar char="●"/>
            </a:pPr>
            <a:r>
              <a:rPr lang="en-US" sz="2000" dirty="0"/>
              <a:t>Download </a:t>
            </a:r>
          </a:p>
          <a:p>
            <a:pPr marL="1828755" lvl="2" indent="-507987">
              <a:buSzPct val="100000"/>
              <a:buChar char="●"/>
            </a:pPr>
            <a:r>
              <a:rPr lang="en-US" sz="2000" dirty="0"/>
              <a:t>“Better Life Index” data from the OECD’s website </a:t>
            </a:r>
          </a:p>
          <a:p>
            <a:pPr marL="1828755" lvl="2" indent="-507987">
              <a:buSzPct val="100000"/>
              <a:buChar char="●"/>
            </a:pPr>
            <a:r>
              <a:rPr lang="en-US" sz="2000" dirty="0"/>
              <a:t>GDP per capita from the IMF’s website. </a:t>
            </a:r>
          </a:p>
          <a:p>
            <a:pPr marL="1219170" lvl="1" indent="-507987">
              <a:buSzPct val="100000"/>
              <a:buChar char="●"/>
            </a:pPr>
            <a:r>
              <a:rPr lang="en-US" sz="2000" dirty="0"/>
              <a:t>Plot the data for a few random countries</a:t>
            </a:r>
          </a:p>
          <a:p>
            <a:pPr marL="609585" indent="-507987">
              <a:buSzPct val="100000"/>
              <a:buChar char="●"/>
            </a:pPr>
            <a:endParaRPr lang="en-US" sz="2000"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4"/>
          <a:stretch>
            <a:fillRect/>
          </a:stretch>
        </p:blipFill>
        <p:spPr>
          <a:xfrm>
            <a:off x="856050" y="4380619"/>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5"/>
          <a:stretch>
            <a:fillRect/>
          </a:stretch>
        </p:blipFill>
        <p:spPr>
          <a:xfrm>
            <a:off x="4574608" y="4294183"/>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8612890" y="5077650"/>
            <a:ext cx="3112145" cy="707886"/>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7487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2" end="2"/>
                                            </p:txEl>
                                          </p:spTgt>
                                        </p:tgtEl>
                                        <p:attrNameLst>
                                          <p:attrName>style.visibility</p:attrName>
                                        </p:attrNameLst>
                                      </p:cBhvr>
                                      <p:to>
                                        <p:strVal val="visible"/>
                                      </p:to>
                                    </p:set>
                                    <p:animEffect transition="in" filter="fade">
                                      <p:cBhvr>
                                        <p:cTn id="16" dur="1000"/>
                                        <p:tgtEl>
                                          <p:spTgt spid="9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3" end="3"/>
                                            </p:txEl>
                                          </p:spTgt>
                                        </p:tgtEl>
                                        <p:attrNameLst>
                                          <p:attrName>style.visibility</p:attrName>
                                        </p:attrNameLst>
                                      </p:cBhvr>
                                      <p:to>
                                        <p:strVal val="visible"/>
                                      </p:to>
                                    </p:set>
                                    <p:animEffect transition="in" filter="fade">
                                      <p:cBhvr>
                                        <p:cTn id="21" dur="1000"/>
                                        <p:tgtEl>
                                          <p:spTgt spid="9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4" end="4"/>
                                            </p:txEl>
                                          </p:spTgt>
                                        </p:tgtEl>
                                        <p:attrNameLst>
                                          <p:attrName>style.visibility</p:attrName>
                                        </p:attrNameLst>
                                      </p:cBhvr>
                                      <p:to>
                                        <p:strVal val="visible"/>
                                      </p:to>
                                    </p:set>
                                    <p:animEffect transition="in" filter="fade">
                                      <p:cBhvr>
                                        <p:cTn id="26" dur="1000"/>
                                        <p:tgtEl>
                                          <p:spTgt spid="96">
                                            <p:txEl>
                                              <p:pRg st="4" end="4"/>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6">
                                            <p:txEl>
                                              <p:pRg st="5" end="5"/>
                                            </p:txEl>
                                          </p:spTgt>
                                        </p:tgtEl>
                                        <p:attrNameLst>
                                          <p:attrName>style.visibility</p:attrName>
                                        </p:attrNameLst>
                                      </p:cBhvr>
                                      <p:to>
                                        <p:strVal val="visible"/>
                                      </p:to>
                                    </p:set>
                                    <p:animEffect transition="in" filter="fade">
                                      <p:cBhvr>
                                        <p:cTn id="33" dur="1000"/>
                                        <p:tgtEl>
                                          <p:spTgt spid="9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6">
                                            <p:txEl>
                                              <p:pRg st="6" end="6"/>
                                            </p:txEl>
                                          </p:spTgt>
                                        </p:tgtEl>
                                        <p:attrNameLst>
                                          <p:attrName>style.visibility</p:attrName>
                                        </p:attrNameLst>
                                      </p:cBhvr>
                                      <p:to>
                                        <p:strVal val="visible"/>
                                      </p:to>
                                    </p:set>
                                    <p:animEffect transition="in" filter="fade">
                                      <p:cBhvr>
                                        <p:cTn id="38" dur="1000"/>
                                        <p:tgtEl>
                                          <p:spTgt spid="96">
                                            <p:txEl>
                                              <p:pRg st="6" end="6"/>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Class Exercise:</a:t>
            </a:r>
          </a:p>
          <a:p>
            <a:pPr marL="101598" algn="ctr">
              <a:buSzPct val="100000"/>
            </a:pPr>
            <a:r>
              <a:rPr lang="en-US" sz="4000" b="1" dirty="0">
                <a:solidFill>
                  <a:srgbClr val="D95E00"/>
                </a:solidFill>
              </a:rPr>
              <a:t>Categorize tasks into Types of ML Models</a:t>
            </a:r>
            <a:endParaRPr lang="en-US" sz="4800" b="1" dirty="0">
              <a:solidFill>
                <a:srgbClr val="D95E00"/>
              </a:solidFill>
            </a:endParaRPr>
          </a:p>
        </p:txBody>
      </p:sp>
    </p:spTree>
    <p:extLst>
      <p:ext uri="{BB962C8B-B14F-4D97-AF65-F5344CB8AC3E}">
        <p14:creationId xmlns:p14="http://schemas.microsoft.com/office/powerpoint/2010/main" val="326093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algn="l">
              <a:buFont typeface="+mj-lt"/>
              <a:buAutoNum type="arabicPeriod"/>
            </a:pPr>
            <a:r>
              <a:rPr lang="en-US" sz="1800" b="1" i="0" dirty="0">
                <a:solidFill>
                  <a:srgbClr val="000000"/>
                </a:solidFill>
                <a:effectLst/>
                <a:latin typeface="Söhne"/>
              </a:rPr>
              <a:t>Movie Recommendation System</a:t>
            </a:r>
            <a:r>
              <a:rPr lang="en-US" sz="1800" b="0" i="0" dirty="0">
                <a:solidFill>
                  <a:srgbClr val="000000"/>
                </a:solidFill>
                <a:effectLst/>
                <a:latin typeface="Söhne"/>
              </a:rPr>
              <a:t>: A system that suggests movies to users based on movies they've previously liked.</a:t>
            </a:r>
          </a:p>
          <a:p>
            <a:pPr algn="l">
              <a:buFont typeface="+mj-lt"/>
              <a:buAutoNum type="arabicPeriod"/>
            </a:pPr>
            <a:r>
              <a:rPr lang="en-US" sz="1800" b="1" i="0" dirty="0">
                <a:solidFill>
                  <a:srgbClr val="000000"/>
                </a:solidFill>
                <a:effectLst/>
                <a:latin typeface="Söhne"/>
              </a:rPr>
              <a:t>Customer Segmentation for a Supermarket</a:t>
            </a:r>
            <a:r>
              <a:rPr lang="en-US" sz="1800" b="0" i="0" dirty="0">
                <a:solidFill>
                  <a:srgbClr val="000000"/>
                </a:solidFill>
                <a:effectLst/>
                <a:latin typeface="Söhne"/>
              </a:rPr>
              <a:t>: Analyzing purchase data to group customers into different clusters or segments based on their shopping patterns.</a:t>
            </a:r>
          </a:p>
          <a:p>
            <a:pPr algn="l">
              <a:buFont typeface="+mj-lt"/>
              <a:buAutoNum type="arabicPeriod"/>
            </a:pPr>
            <a:r>
              <a:rPr lang="en-US" sz="1800" b="1" i="0" dirty="0">
                <a:solidFill>
                  <a:srgbClr val="000000"/>
                </a:solidFill>
                <a:effectLst/>
                <a:latin typeface="Söhne"/>
              </a:rPr>
              <a:t>Credit Card Fraud Detection</a:t>
            </a:r>
            <a:r>
              <a:rPr lang="en-US" sz="1800" b="0" i="0" dirty="0">
                <a:solidFill>
                  <a:srgbClr val="000000"/>
                </a:solidFill>
                <a:effectLst/>
                <a:latin typeface="Söhne"/>
              </a:rPr>
              <a:t>: Monitoring credit card transactions to flag suspicious activities that don't align with a user's typical behavior.</a:t>
            </a:r>
          </a:p>
          <a:p>
            <a:pPr algn="l">
              <a:buFont typeface="+mj-lt"/>
              <a:buAutoNum type="arabicPeriod"/>
            </a:pPr>
            <a:r>
              <a:rPr lang="en-US" sz="1800" b="1" i="0" dirty="0">
                <a:solidFill>
                  <a:srgbClr val="000000"/>
                </a:solidFill>
                <a:effectLst/>
                <a:latin typeface="Söhne"/>
              </a:rPr>
              <a:t>Playing Chess Against a Computer</a:t>
            </a:r>
            <a:r>
              <a:rPr lang="en-US" sz="1800" b="0" i="0" dirty="0">
                <a:solidFill>
                  <a:srgbClr val="000000"/>
                </a:solidFill>
                <a:effectLst/>
                <a:latin typeface="Söhne"/>
              </a:rPr>
              <a:t>: Training a computer program to improve its chess game by playing thousands of games and learning from its moves.</a:t>
            </a:r>
          </a:p>
          <a:p>
            <a:pPr algn="l">
              <a:buFont typeface="+mj-lt"/>
              <a:buAutoNum type="arabicPeriod"/>
            </a:pPr>
            <a:r>
              <a:rPr lang="en-US" sz="1800" b="1" i="0" dirty="0">
                <a:solidFill>
                  <a:srgbClr val="000000"/>
                </a:solidFill>
                <a:effectLst/>
                <a:latin typeface="Söhne"/>
              </a:rPr>
              <a:t>Predicting House Prices</a:t>
            </a:r>
            <a:r>
              <a:rPr lang="en-US" sz="1800" b="0" i="0" dirty="0">
                <a:solidFill>
                  <a:srgbClr val="000000"/>
                </a:solidFill>
                <a:effectLst/>
                <a:latin typeface="Söhne"/>
              </a:rPr>
              <a:t>: Using features like the number of rooms, location, and age of a house to predict its sale price.</a:t>
            </a:r>
          </a:p>
          <a:p>
            <a:pPr algn="l">
              <a:buFont typeface="+mj-lt"/>
              <a:buAutoNum type="arabicPeriod"/>
            </a:pPr>
            <a:r>
              <a:rPr lang="en-US" sz="1800" b="1" i="0" dirty="0">
                <a:solidFill>
                  <a:srgbClr val="000000"/>
                </a:solidFill>
                <a:effectLst/>
                <a:latin typeface="Söhne"/>
              </a:rPr>
              <a:t>Image Compression</a:t>
            </a:r>
            <a:r>
              <a:rPr lang="en-US" sz="1800" b="0" i="0" dirty="0">
                <a:solidFill>
                  <a:srgbClr val="000000"/>
                </a:solidFill>
                <a:effectLst/>
                <a:latin typeface="Söhne"/>
              </a:rPr>
              <a:t>: Reducing the size of an image file without significantly reducing its quality, by grouping similar pixel values.</a:t>
            </a:r>
          </a:p>
          <a:p>
            <a:pPr algn="l">
              <a:buFont typeface="+mj-lt"/>
              <a:buAutoNum type="arabicPeriod"/>
            </a:pPr>
            <a:r>
              <a:rPr lang="en-US" sz="1800" b="1" i="0" dirty="0">
                <a:solidFill>
                  <a:srgbClr val="000000"/>
                </a:solidFill>
                <a:effectLst/>
                <a:latin typeface="Söhne"/>
              </a:rPr>
              <a:t>Identifying Topics in News Articles</a:t>
            </a:r>
            <a:r>
              <a:rPr lang="en-US" sz="1800" b="0" i="0" dirty="0">
                <a:solidFill>
                  <a:srgbClr val="000000"/>
                </a:solidFill>
                <a:effectLst/>
                <a:latin typeface="Söhne"/>
              </a:rPr>
              <a:t>: Going through thousands of news articles and determining the main topics or themes without prior labels.</a:t>
            </a:r>
          </a:p>
          <a:p>
            <a:pPr algn="l">
              <a:buFont typeface="+mj-lt"/>
              <a:buAutoNum type="arabicPeriod"/>
            </a:pPr>
            <a:r>
              <a:rPr lang="en-US" sz="1800" b="1" i="0" dirty="0">
                <a:solidFill>
                  <a:srgbClr val="000000"/>
                </a:solidFill>
                <a:effectLst/>
                <a:latin typeface="Söhne"/>
              </a:rPr>
              <a:t>Self-driving Car</a:t>
            </a:r>
            <a:r>
              <a:rPr lang="en-US" sz="1800" b="0" i="0" dirty="0">
                <a:solidFill>
                  <a:srgbClr val="000000"/>
                </a:solidFill>
                <a:effectLst/>
                <a:latin typeface="Söhne"/>
              </a:rPr>
              <a:t>: Training a car to drive on its own by navigating and reacting to its environment.</a:t>
            </a:r>
          </a:p>
          <a:p>
            <a:pPr algn="l">
              <a:buFont typeface="+mj-lt"/>
              <a:buAutoNum type="arabicPeriod"/>
            </a:pPr>
            <a:r>
              <a:rPr lang="en-US" sz="1800" b="1" i="0" dirty="0">
                <a:solidFill>
                  <a:srgbClr val="000000"/>
                </a:solidFill>
                <a:effectLst/>
                <a:latin typeface="Söhne"/>
              </a:rPr>
              <a:t>Identifying Customers Who Might Churn</a:t>
            </a:r>
            <a:r>
              <a:rPr lang="en-US" sz="1800" b="0" i="0" dirty="0">
                <a:solidFill>
                  <a:srgbClr val="000000"/>
                </a:solidFill>
                <a:effectLst/>
                <a:latin typeface="Söhne"/>
              </a:rPr>
              <a:t>: Based on a customer's activity, purchase history, and feedback, predicting if they might leave the service.</a:t>
            </a:r>
          </a:p>
          <a:p>
            <a:pPr algn="l">
              <a:buFont typeface="+mj-lt"/>
              <a:buAutoNum type="arabicPeriod"/>
            </a:pPr>
            <a:r>
              <a:rPr lang="en-US" sz="1800" b="1" i="0" dirty="0">
                <a:solidFill>
                  <a:srgbClr val="000000"/>
                </a:solidFill>
                <a:effectLst/>
                <a:latin typeface="Söhne"/>
              </a:rPr>
              <a:t>Detecting Manufacturing Defects</a:t>
            </a:r>
            <a:r>
              <a:rPr lang="en-US" sz="1800" b="0" i="0" dirty="0">
                <a:solidFill>
                  <a:srgbClr val="000000"/>
                </a:solidFill>
                <a:effectLst/>
                <a:latin typeface="Söhne"/>
              </a:rPr>
              <a:t>: Monitoring a manufacturing assembly line to detect products that don't meet the quality standards.</a:t>
            </a:r>
          </a:p>
          <a:p>
            <a:pPr algn="l">
              <a:buFont typeface="+mj-lt"/>
              <a:buAutoNum type="arabicPeriod"/>
            </a:pPr>
            <a:endParaRPr lang="en-US" sz="1800" dirty="0">
              <a:solidFill>
                <a:srgbClr val="000000"/>
              </a:solidFill>
              <a:latin typeface="Söhne"/>
            </a:endParaRPr>
          </a:p>
          <a:p>
            <a:pPr algn="l"/>
            <a:r>
              <a:rPr lang="en-US" sz="1800" b="0" i="0" dirty="0">
                <a:solidFill>
                  <a:srgbClr val="000000"/>
                </a:solidFill>
                <a:effectLst/>
                <a:latin typeface="Söhne"/>
              </a:rPr>
              <a:t>(Answer in Speaker Notes section.)</a:t>
            </a:r>
          </a:p>
        </p:txBody>
      </p:sp>
    </p:spTree>
    <p:extLst>
      <p:ext uri="{BB962C8B-B14F-4D97-AF65-F5344CB8AC3E}">
        <p14:creationId xmlns:p14="http://schemas.microsoft.com/office/powerpoint/2010/main" val="155688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ML Models</a:t>
            </a:r>
          </a:p>
        </p:txBody>
      </p:sp>
    </p:spTree>
    <p:extLst>
      <p:ext uri="{BB962C8B-B14F-4D97-AF65-F5344CB8AC3E}">
        <p14:creationId xmlns:p14="http://schemas.microsoft.com/office/powerpoint/2010/main" val="2282995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Supervised Classification Models</a:t>
            </a:r>
          </a:p>
          <a:p>
            <a:pPr marL="101598" algn="ctr">
              <a:buSzPct val="100000"/>
            </a:pPr>
            <a:r>
              <a:rPr lang="en-US" sz="4800" b="1" dirty="0">
                <a:solidFill>
                  <a:srgbClr val="D95E00"/>
                </a:solidFill>
              </a:rPr>
              <a:t>Naïve Bayes</a:t>
            </a:r>
          </a:p>
        </p:txBody>
      </p:sp>
    </p:spTree>
    <p:extLst>
      <p:ext uri="{BB962C8B-B14F-4D97-AF65-F5344CB8AC3E}">
        <p14:creationId xmlns:p14="http://schemas.microsoft.com/office/powerpoint/2010/main" val="3099893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857900"/>
            <a:ext cx="11277600" cy="504266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b="1" dirty="0"/>
              <a:t>Classification Algorithm</a:t>
            </a:r>
            <a:r>
              <a:rPr lang="en-US" sz="2800" dirty="0"/>
              <a:t> </a:t>
            </a:r>
          </a:p>
          <a:p>
            <a:pPr marL="444498" indent="-342900">
              <a:buSzPct val="100000"/>
              <a:buFontTx/>
              <a:buChar char="-"/>
            </a:pPr>
            <a:r>
              <a:rPr lang="en-US" sz="2800" dirty="0"/>
              <a:t>Application: Binary and multi-class classification problems</a:t>
            </a:r>
          </a:p>
          <a:p>
            <a:pPr marL="444498" indent="-342900">
              <a:buSzPct val="100000"/>
              <a:buFontTx/>
              <a:buChar char="-"/>
            </a:pPr>
            <a:endParaRPr lang="en-US" sz="2800" dirty="0"/>
          </a:p>
          <a:p>
            <a:pPr marL="444498" indent="-342900">
              <a:buSzPct val="100000"/>
              <a:buFontTx/>
              <a:buChar char="-"/>
            </a:pPr>
            <a:r>
              <a:rPr lang="en-US" sz="2800" dirty="0"/>
              <a:t>Called </a:t>
            </a:r>
            <a:r>
              <a:rPr lang="en-US" sz="2800" b="1" u="sng" dirty="0"/>
              <a:t>naïve</a:t>
            </a:r>
            <a:r>
              <a:rPr lang="en-US" sz="2800" dirty="0"/>
              <a:t> Bayes </a:t>
            </a:r>
          </a:p>
          <a:p>
            <a:pPr marL="1054083" lvl="1" indent="-342900">
              <a:buSzPct val="100000"/>
              <a:buFontTx/>
              <a:buChar char="-"/>
            </a:pPr>
            <a:r>
              <a:rPr lang="en-US" sz="2800" dirty="0"/>
              <a:t>Makes calculation simple </a:t>
            </a:r>
          </a:p>
          <a:p>
            <a:pPr marL="1054083" lvl="1" indent="-342900">
              <a:buSzPct val="100000"/>
              <a:buFontTx/>
              <a:buChar char="-"/>
            </a:pPr>
            <a:r>
              <a:rPr lang="en-US" sz="2800" dirty="0"/>
              <a:t>so calculation of probabilities for each hypothesis is simplified. </a:t>
            </a:r>
          </a:p>
          <a:p>
            <a:pPr marL="1054083" lvl="1" indent="-342900">
              <a:buSzPct val="100000"/>
              <a:buFontTx/>
              <a:buChar char="-"/>
            </a:pPr>
            <a:r>
              <a:rPr lang="en-US" sz="2800" dirty="0"/>
              <a:t>It’s a probabilistic </a:t>
            </a:r>
            <a:r>
              <a:rPr lang="en-US" sz="2800" u="sng" dirty="0"/>
              <a:t>classifier</a:t>
            </a:r>
            <a:r>
              <a:rPr lang="en-US" sz="2800" dirty="0"/>
              <a:t> based on applying Bayes' theorem </a:t>
            </a:r>
          </a:p>
          <a:p>
            <a:pPr marL="1663668" lvl="2" indent="-342900">
              <a:buSzPct val="100000"/>
              <a:buFontTx/>
              <a:buChar char="-"/>
            </a:pPr>
            <a:r>
              <a:rPr lang="en-US" sz="2800" dirty="0"/>
              <a:t>makes the naïve assumption of </a:t>
            </a:r>
            <a:r>
              <a:rPr lang="en-US" sz="2800" u="sng" dirty="0"/>
              <a:t>independence</a:t>
            </a:r>
            <a:r>
              <a:rPr lang="en-US" sz="2800" dirty="0"/>
              <a:t> between every pair of features.</a:t>
            </a:r>
            <a:br>
              <a:rPr lang="en-US" sz="2800" dirty="0"/>
            </a:b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34391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1253764"/>
            <a:ext cx="11277600" cy="4646799"/>
          </a:xfrm>
          <a:prstGeom prst="rect">
            <a:avLst/>
          </a:prstGeom>
          <a:noFill/>
          <a:ln>
            <a:noFill/>
          </a:ln>
        </p:spPr>
        <p:txBody>
          <a:bodyPr spcFirstLastPara="1" wrap="square" lIns="121900" tIns="121900" rIns="121900" bIns="121900" anchor="t" anchorCtr="0">
            <a:noAutofit/>
          </a:bodyPr>
          <a:lstStyle/>
          <a:p>
            <a:pPr marL="558798" indent="-457200">
              <a:buSzPct val="100000"/>
              <a:buFont typeface="Arial" panose="020B0604020202020204" pitchFamily="34" charset="0"/>
              <a:buChar char="•"/>
            </a:pPr>
            <a:r>
              <a:rPr lang="en-US" dirty="0">
                <a:solidFill>
                  <a:schemeClr val="bg2">
                    <a:lumMod val="50000"/>
                  </a:schemeClr>
                </a:solidFill>
              </a:rPr>
              <a:t>(</a:t>
            </a:r>
            <a:r>
              <a:rPr lang="en-US" i="1" dirty="0" err="1">
                <a:solidFill>
                  <a:schemeClr val="bg2">
                    <a:lumMod val="50000"/>
                  </a:schemeClr>
                </a:solidFill>
              </a:rPr>
              <a:t>contd</a:t>
            </a:r>
            <a:r>
              <a:rPr lang="en-US" dirty="0">
                <a:solidFill>
                  <a:schemeClr val="bg2">
                    <a:lumMod val="50000"/>
                  </a:schemeClr>
                </a:solidFill>
              </a:rPr>
              <a:t>…)It’s a probabilistic classifier based on applying Bayes' theorem </a:t>
            </a:r>
          </a:p>
          <a:p>
            <a:pPr marL="1663668" lvl="2" indent="-342900">
              <a:buSzPct val="100000"/>
              <a:buFontTx/>
              <a:buChar char="-"/>
            </a:pPr>
            <a:r>
              <a:rPr lang="en-US" dirty="0">
                <a:solidFill>
                  <a:schemeClr val="bg2">
                    <a:lumMod val="50000"/>
                  </a:schemeClr>
                </a:solidFill>
              </a:rPr>
              <a:t>makes the naïve assumption of </a:t>
            </a:r>
            <a:r>
              <a:rPr lang="en-US" u="sng" dirty="0">
                <a:solidFill>
                  <a:schemeClr val="bg2">
                    <a:lumMod val="50000"/>
                  </a:schemeClr>
                </a:solidFill>
              </a:rPr>
              <a:t>independence</a:t>
            </a:r>
            <a:r>
              <a:rPr lang="en-US" dirty="0">
                <a:solidFill>
                  <a:schemeClr val="bg2">
                    <a:lumMod val="50000"/>
                  </a:schemeClr>
                </a:solidFill>
              </a:rPr>
              <a:t> between every pair of features.</a:t>
            </a:r>
          </a:p>
          <a:p>
            <a:pPr marL="1320768" lvl="2">
              <a:buSzPct val="100000"/>
            </a:pPr>
            <a:endParaRPr lang="en-US" sz="2800" b="1" dirty="0"/>
          </a:p>
          <a:p>
            <a:pPr marL="1320768" lvl="2">
              <a:buSzPct val="100000"/>
            </a:pPr>
            <a:r>
              <a:rPr lang="en-US" sz="3200" b="1" dirty="0"/>
              <a:t>What does Assumption of </a:t>
            </a:r>
            <a:r>
              <a:rPr lang="en-US" sz="3200" u="sng" dirty="0"/>
              <a:t>independence</a:t>
            </a:r>
            <a:r>
              <a:rPr lang="en-US" sz="3200" b="1" dirty="0"/>
              <a:t> mean?</a:t>
            </a:r>
          </a:p>
          <a:p>
            <a:pPr marL="2539937" lvl="4">
              <a:buSzPct val="100000"/>
            </a:pPr>
            <a:endParaRPr lang="en-US" sz="3200" b="1" dirty="0"/>
          </a:p>
          <a:p>
            <a:pPr marL="101598" algn="ctr">
              <a:buSzPct val="100000"/>
            </a:pPr>
            <a:r>
              <a:rPr lang="en-US" dirty="0"/>
              <a:t>Changing the value of one feature, does not directly influence or change the value of any of the other features used in the algorithm.</a:t>
            </a:r>
          </a:p>
          <a:p>
            <a:pPr marL="101598" algn="ctr">
              <a:buSzPct val="100000"/>
            </a:pPr>
            <a:endParaRPr lang="en-US" dirty="0"/>
          </a:p>
          <a:p>
            <a:pPr marL="101598" algn="ctr">
              <a:buSzPct val="100000"/>
            </a:pPr>
            <a:r>
              <a:rPr lang="en-US" dirty="0"/>
              <a:t>- Makes coding the predictions easy and quick.</a:t>
            </a: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253766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 - Analogy</a:t>
            </a:r>
            <a:endParaRPr sz="4000" b="1" dirty="0">
              <a:solidFill>
                <a:srgbClr val="E46102"/>
              </a:solidFill>
            </a:endParaRPr>
          </a:p>
        </p:txBody>
      </p:sp>
      <p:sp>
        <p:nvSpPr>
          <p:cNvPr id="96" name="Google Shape;96;p14"/>
          <p:cNvSpPr txBox="1"/>
          <p:nvPr/>
        </p:nvSpPr>
        <p:spPr>
          <a:xfrm>
            <a:off x="1244338" y="1286525"/>
            <a:ext cx="9841584" cy="5042664"/>
          </a:xfrm>
          <a:prstGeom prst="rect">
            <a:avLst/>
          </a:prstGeom>
          <a:noFill/>
          <a:ln>
            <a:noFill/>
          </a:ln>
        </p:spPr>
        <p:txBody>
          <a:bodyPr spcFirstLastPara="1" wrap="square" lIns="121900" tIns="121900" rIns="121900" bIns="121900" anchor="t" anchorCtr="0">
            <a:noAutofit/>
          </a:bodyPr>
          <a:lstStyle/>
          <a:p>
            <a:r>
              <a:rPr lang="en-US" b="1" dirty="0"/>
              <a:t>Scenario</a:t>
            </a:r>
            <a:r>
              <a:rPr lang="en-US" dirty="0"/>
              <a:t>: Guess the fruit (apple, banana, orange) sitting in a basket</a:t>
            </a:r>
          </a:p>
          <a:p>
            <a:r>
              <a:rPr lang="en-US" dirty="0"/>
              <a:t>		- Use the features (shape, texture, smell) of the fruit to guess</a:t>
            </a:r>
          </a:p>
          <a:p>
            <a:endParaRPr lang="en-US" dirty="0"/>
          </a:p>
          <a:p>
            <a:endParaRPr lang="en-US" dirty="0"/>
          </a:p>
          <a:p>
            <a:r>
              <a:rPr lang="en-US" b="1" dirty="0"/>
              <a:t>Prior Knowledge</a:t>
            </a:r>
            <a:r>
              <a:rPr lang="en-US" dirty="0"/>
              <a:t>: Prior probability based on past experiences. </a:t>
            </a:r>
          </a:p>
          <a:p>
            <a:r>
              <a:rPr lang="en-US" i="1" dirty="0"/>
              <a:t>	Example: 50% chance of an apple if half the fruits you've seen 	were apples.</a:t>
            </a:r>
          </a:p>
          <a:p>
            <a:endParaRPr lang="en-US" i="1" dirty="0"/>
          </a:p>
          <a:p>
            <a:endParaRPr lang="en-US" dirty="0"/>
          </a:p>
          <a:p>
            <a:r>
              <a:rPr lang="en-US" b="1" dirty="0"/>
              <a:t>Feature Evidence</a:t>
            </a:r>
            <a:r>
              <a:rPr lang="en-US" dirty="0"/>
              <a:t>: Using fruit features to refine guess. </a:t>
            </a:r>
          </a:p>
          <a:p>
            <a:r>
              <a:rPr lang="en-US" i="1" dirty="0"/>
              <a:t>	Example: Round &amp; smooth? Probably not a banana. Citrusy 	smell? Likely an orange.</a:t>
            </a:r>
            <a:endParaRPr lang="en-US" dirty="0"/>
          </a:p>
        </p:txBody>
      </p:sp>
    </p:spTree>
    <p:extLst>
      <p:ext uri="{BB962C8B-B14F-4D97-AF65-F5344CB8AC3E}">
        <p14:creationId xmlns:p14="http://schemas.microsoft.com/office/powerpoint/2010/main" val="58416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 name="Rectangle 1">
            <a:extLst>
              <a:ext uri="{FF2B5EF4-FFF2-40B4-BE49-F238E27FC236}">
                <a16:creationId xmlns:a16="http://schemas.microsoft.com/office/drawing/2014/main" id="{F6097F4B-EEC2-65CF-91F6-6986A1D4137C}"/>
              </a:ext>
            </a:extLst>
          </p:cNvPr>
          <p:cNvSpPr/>
          <p:nvPr/>
        </p:nvSpPr>
        <p:spPr>
          <a:xfrm>
            <a:off x="2865748" y="2507530"/>
            <a:ext cx="6542203" cy="3864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 - Analogy</a:t>
            </a:r>
            <a:endParaRPr sz="4000" b="1" dirty="0">
              <a:solidFill>
                <a:srgbClr val="E46102"/>
              </a:solidFill>
            </a:endParaRPr>
          </a:p>
        </p:txBody>
      </p:sp>
      <p:sp>
        <p:nvSpPr>
          <p:cNvPr id="96" name="Google Shape;96;p14"/>
          <p:cNvSpPr txBox="1"/>
          <p:nvPr/>
        </p:nvSpPr>
        <p:spPr>
          <a:xfrm>
            <a:off x="1545996" y="1286525"/>
            <a:ext cx="9200561" cy="5042664"/>
          </a:xfrm>
          <a:prstGeom prst="rect">
            <a:avLst/>
          </a:prstGeom>
          <a:noFill/>
          <a:ln>
            <a:noFill/>
          </a:ln>
        </p:spPr>
        <p:txBody>
          <a:bodyPr spcFirstLastPara="1" wrap="square" lIns="121900" tIns="121900" rIns="121900" bIns="121900" anchor="t" anchorCtr="0">
            <a:noAutofit/>
          </a:bodyPr>
          <a:lstStyle/>
          <a:p>
            <a:r>
              <a:rPr lang="en-US" b="1" dirty="0"/>
              <a:t>Combining Information</a:t>
            </a:r>
            <a:r>
              <a:rPr lang="en-US" dirty="0"/>
              <a:t>: Merges </a:t>
            </a:r>
            <a:r>
              <a:rPr lang="en-US" b="1" dirty="0"/>
              <a:t>prior knowledge </a:t>
            </a:r>
            <a:r>
              <a:rPr lang="en-US" dirty="0"/>
              <a:t>with </a:t>
            </a:r>
            <a:r>
              <a:rPr lang="en-US" b="1" dirty="0"/>
              <a:t>evidence</a:t>
            </a:r>
            <a:r>
              <a:rPr lang="en-US" dirty="0"/>
              <a:t> for an educated guess.</a:t>
            </a:r>
          </a:p>
          <a:p>
            <a:endParaRPr lang="en-US" dirty="0"/>
          </a:p>
          <a:p>
            <a:pPr algn="ctr"/>
            <a:r>
              <a:rPr lang="en-US" dirty="0"/>
              <a:t>Prior knowledge + Evidence = educated guess</a:t>
            </a:r>
          </a:p>
          <a:p>
            <a:endParaRPr lang="en-US" dirty="0"/>
          </a:p>
          <a:p>
            <a:r>
              <a:rPr lang="en-US" b="1" dirty="0"/>
              <a:t>"Naive" Assumption</a:t>
            </a:r>
            <a:r>
              <a:rPr lang="en-US" dirty="0"/>
              <a:t>: Each feature (e.g., shape, smell) is treated as independent of others. </a:t>
            </a:r>
          </a:p>
        </p:txBody>
      </p:sp>
    </p:spTree>
    <p:extLst>
      <p:ext uri="{BB962C8B-B14F-4D97-AF65-F5344CB8AC3E}">
        <p14:creationId xmlns:p14="http://schemas.microsoft.com/office/powerpoint/2010/main" val="114148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3" name="Rectangle 2">
            <a:extLst>
              <a:ext uri="{FF2B5EF4-FFF2-40B4-BE49-F238E27FC236}">
                <a16:creationId xmlns:a16="http://schemas.microsoft.com/office/drawing/2014/main" id="{B4EBCFF1-59EC-F6F8-9DF3-2EFA34E1EA0D}"/>
              </a:ext>
            </a:extLst>
          </p:cNvPr>
          <p:cNvSpPr/>
          <p:nvPr/>
        </p:nvSpPr>
        <p:spPr>
          <a:xfrm>
            <a:off x="1084082" y="3704734"/>
            <a:ext cx="9209988" cy="5373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1066326"/>
            <a:ext cx="11277600" cy="4834238"/>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dirty="0"/>
              <a:t>What is a hypothesis here?</a:t>
            </a:r>
          </a:p>
          <a:p>
            <a:pPr marL="444498" indent="-342900">
              <a:buSzPct val="100000"/>
              <a:buFontTx/>
              <a:buChar char="-"/>
            </a:pPr>
            <a:r>
              <a:rPr lang="en-US" sz="2800" dirty="0"/>
              <a:t>In machine learning/ classification problem</a:t>
            </a:r>
          </a:p>
          <a:p>
            <a:pPr marL="1054083" lvl="1" indent="-342900">
              <a:buSzPct val="100000"/>
              <a:buFontTx/>
              <a:buChar char="-"/>
            </a:pPr>
            <a:r>
              <a:rPr lang="en-US" sz="2800" dirty="0"/>
              <a:t>we want to select the best hypothesis (</a:t>
            </a:r>
            <a:r>
              <a:rPr lang="en-US" sz="2800" b="1" dirty="0"/>
              <a:t>h</a:t>
            </a:r>
            <a:r>
              <a:rPr lang="en-US" sz="2800" dirty="0"/>
              <a:t>) </a:t>
            </a:r>
          </a:p>
          <a:p>
            <a:pPr marL="1054083" lvl="1" indent="-342900">
              <a:buSzPct val="100000"/>
              <a:buFontTx/>
              <a:buChar char="-"/>
            </a:pPr>
            <a:r>
              <a:rPr lang="en-US" sz="2800" dirty="0"/>
              <a:t>given data (</a:t>
            </a:r>
            <a:r>
              <a:rPr lang="en-US" sz="2800" b="1" dirty="0"/>
              <a:t>d</a:t>
            </a:r>
            <a:r>
              <a:rPr lang="en-US" sz="2800" dirty="0"/>
              <a:t>)</a:t>
            </a:r>
          </a:p>
          <a:p>
            <a:pPr marL="711183" lvl="1">
              <a:buSzPct val="100000"/>
            </a:pPr>
            <a:endParaRPr lang="en-US" sz="2800" dirty="0"/>
          </a:p>
          <a:p>
            <a:pPr marL="711183" lvl="1">
              <a:buSzPct val="100000"/>
            </a:pPr>
            <a:r>
              <a:rPr lang="en-US" sz="2800" dirty="0"/>
              <a:t>hypothesis (h): class to assign for a new data instance (d)</a:t>
            </a:r>
          </a:p>
          <a:p>
            <a:pPr marL="101598">
              <a:buSzPct val="100000"/>
            </a:pPr>
            <a:endParaRPr lang="en-US" sz="2800" dirty="0"/>
          </a:p>
        </p:txBody>
      </p:sp>
    </p:spTree>
    <p:extLst>
      <p:ext uri="{BB962C8B-B14F-4D97-AF65-F5344CB8AC3E}">
        <p14:creationId xmlns:p14="http://schemas.microsoft.com/office/powerpoint/2010/main" val="231469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Learning Objectives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a:buFont typeface="+mj-lt"/>
              <a:buAutoNum type="arabicPeriod"/>
            </a:pPr>
            <a:r>
              <a:rPr lang="en-US" b="1" dirty="0">
                <a:solidFill>
                  <a:srgbClr val="374151"/>
                </a:solidFill>
                <a:latin typeface="Söhne"/>
              </a:rPr>
              <a:t> Machine Learning (ML) Models</a:t>
            </a:r>
            <a:endParaRPr lang="en-US" dirty="0">
              <a:solidFill>
                <a:srgbClr val="374151"/>
              </a:solidFill>
              <a:latin typeface="Söhne"/>
            </a:endParaRPr>
          </a:p>
          <a:p>
            <a:pPr marL="742950" lvl="1" indent="-285750">
              <a:buFont typeface="+mj-lt"/>
              <a:buAutoNum type="arabicPeriod"/>
            </a:pPr>
            <a:r>
              <a:rPr lang="en-US" dirty="0">
                <a:solidFill>
                  <a:srgbClr val="374151"/>
                </a:solidFill>
                <a:latin typeface="Söhne"/>
              </a:rPr>
              <a:t>Identify different types of ML models</a:t>
            </a:r>
          </a:p>
          <a:p>
            <a:pPr marL="742950" lvl="1" indent="-285750">
              <a:buFont typeface="+mj-lt"/>
              <a:buAutoNum type="arabicPeriod"/>
            </a:pPr>
            <a:r>
              <a:rPr lang="en-US" dirty="0">
                <a:solidFill>
                  <a:srgbClr val="374151"/>
                </a:solidFill>
                <a:latin typeface="Söhne"/>
              </a:rPr>
              <a:t>Identify their applications</a:t>
            </a:r>
          </a:p>
          <a:p>
            <a:pPr>
              <a:buFont typeface="+mj-lt"/>
              <a:buAutoNum type="arabicPeriod"/>
            </a:pPr>
            <a:r>
              <a:rPr lang="en-US" b="1" dirty="0">
                <a:solidFill>
                  <a:srgbClr val="374151"/>
                </a:solidFill>
                <a:latin typeface="Söhne"/>
              </a:rPr>
              <a:t> Overview of ML Pipeline</a:t>
            </a:r>
            <a:endParaRPr lang="en-US" dirty="0">
              <a:solidFill>
                <a:srgbClr val="374151"/>
              </a:solidFill>
              <a:latin typeface="Söhne"/>
            </a:endParaRPr>
          </a:p>
          <a:p>
            <a:pPr marL="742950" lvl="1" indent="-285750">
              <a:buFont typeface="+mj-lt"/>
              <a:buAutoNum type="arabicPeriod"/>
            </a:pPr>
            <a:r>
              <a:rPr lang="en-US" dirty="0">
                <a:solidFill>
                  <a:srgbClr val="374151"/>
                </a:solidFill>
                <a:latin typeface="Söhne"/>
              </a:rPr>
              <a:t>Study and analyze data</a:t>
            </a:r>
          </a:p>
          <a:p>
            <a:pPr marL="742950" lvl="1" indent="-285750">
              <a:buFont typeface="+mj-lt"/>
              <a:buAutoNum type="arabicPeriod"/>
            </a:pPr>
            <a:r>
              <a:rPr lang="en-US" dirty="0">
                <a:solidFill>
                  <a:srgbClr val="374151"/>
                </a:solidFill>
                <a:latin typeface="Söhne"/>
              </a:rPr>
              <a:t>Select the right model for the problem and the data</a:t>
            </a:r>
          </a:p>
          <a:p>
            <a:pPr marL="742950" lvl="1" indent="-285750">
              <a:buFont typeface="+mj-lt"/>
              <a:buAutoNum type="arabicPeriod"/>
            </a:pPr>
            <a:r>
              <a:rPr lang="en-US" dirty="0">
                <a:solidFill>
                  <a:srgbClr val="374151"/>
                </a:solidFill>
                <a:latin typeface="Söhne"/>
              </a:rPr>
              <a:t>Train the model</a:t>
            </a:r>
          </a:p>
          <a:p>
            <a:pPr marL="742950" lvl="1" indent="-285750">
              <a:buFont typeface="+mj-lt"/>
              <a:buAutoNum type="arabicPeriod"/>
            </a:pPr>
            <a:r>
              <a:rPr lang="en-US" dirty="0">
                <a:solidFill>
                  <a:srgbClr val="374151"/>
                </a:solidFill>
                <a:latin typeface="Söhne"/>
              </a:rPr>
              <a:t>Predict using the trained model</a:t>
            </a:r>
          </a:p>
          <a:p>
            <a:pPr marL="742950" lvl="1" indent="-285750">
              <a:buFont typeface="+mj-lt"/>
              <a:buAutoNum type="arabicPeriod"/>
            </a:pPr>
            <a:r>
              <a:rPr lang="en-US" dirty="0">
                <a:solidFill>
                  <a:srgbClr val="374151"/>
                </a:solidFill>
                <a:latin typeface="Söhne"/>
              </a:rPr>
              <a:t>Class Exercise to identify ML model for a given application</a:t>
            </a:r>
          </a:p>
          <a:p>
            <a:pPr>
              <a:buFont typeface="+mj-lt"/>
              <a:buAutoNum type="arabicPeriod"/>
            </a:pPr>
            <a:r>
              <a:rPr lang="en-US" b="1" dirty="0">
                <a:solidFill>
                  <a:srgbClr val="374151"/>
                </a:solidFill>
                <a:latin typeface="Söhne"/>
              </a:rPr>
              <a:t> First Model - </a:t>
            </a:r>
            <a:r>
              <a:rPr lang="en-US" dirty="0">
                <a:solidFill>
                  <a:srgbClr val="374151"/>
                </a:solidFill>
                <a:latin typeface="Söhne"/>
              </a:rPr>
              <a:t>Naïve Bayes Model</a:t>
            </a:r>
          </a:p>
          <a:p>
            <a:pPr marL="952485" lvl="1" indent="-342900">
              <a:buFont typeface="Arial" panose="020B0604020202020204" pitchFamily="34" charset="0"/>
              <a:buChar char="•"/>
            </a:pPr>
            <a:r>
              <a:rPr lang="en-US" dirty="0">
                <a:solidFill>
                  <a:srgbClr val="374151"/>
                </a:solidFill>
                <a:latin typeface="Söhne"/>
              </a:rPr>
              <a:t>In class exercise for </a:t>
            </a:r>
            <a:r>
              <a:rPr lang="en-US" b="1" dirty="0">
                <a:solidFill>
                  <a:srgbClr val="374151"/>
                </a:solidFill>
                <a:latin typeface="Söhne"/>
              </a:rPr>
              <a:t>Hands-On Practice</a:t>
            </a:r>
            <a:endParaRPr lang="en-US" dirty="0">
              <a:solidFill>
                <a:srgbClr val="374151"/>
              </a:solidFill>
              <a:latin typeface="Söhne"/>
            </a:endParaRPr>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7" end="7"/>
                                            </p:txEl>
                                          </p:spTgt>
                                        </p:tgtEl>
                                        <p:attrNameLst>
                                          <p:attrName>style.visibility</p:attrName>
                                        </p:attrNameLst>
                                      </p:cBhvr>
                                      <p:to>
                                        <p:strVal val="visible"/>
                                      </p:to>
                                    </p:set>
                                    <p:animEffect transition="in" filter="fade">
                                      <p:cBhvr>
                                        <p:cTn id="42" dur="1000"/>
                                        <p:tgtEl>
                                          <p:spTgt spid="9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8" end="8"/>
                                            </p:txEl>
                                          </p:spTgt>
                                        </p:tgtEl>
                                        <p:attrNameLst>
                                          <p:attrName>style.visibility</p:attrName>
                                        </p:attrNameLst>
                                      </p:cBhvr>
                                      <p:to>
                                        <p:strVal val="visible"/>
                                      </p:to>
                                    </p:set>
                                    <p:animEffect transition="in" filter="fade">
                                      <p:cBhvr>
                                        <p:cTn id="47" dur="1000"/>
                                        <p:tgtEl>
                                          <p:spTgt spid="9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9" end="9"/>
                                            </p:txEl>
                                          </p:spTgt>
                                        </p:tgtEl>
                                        <p:attrNameLst>
                                          <p:attrName>style.visibility</p:attrName>
                                        </p:attrNameLst>
                                      </p:cBhvr>
                                      <p:to>
                                        <p:strVal val="visible"/>
                                      </p:to>
                                    </p:set>
                                    <p:animEffect transition="in" filter="fade">
                                      <p:cBhvr>
                                        <p:cTn id="52" dur="1000"/>
                                        <p:tgtEl>
                                          <p:spTgt spid="9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0" end="10"/>
                                            </p:txEl>
                                          </p:spTgt>
                                        </p:tgtEl>
                                        <p:attrNameLst>
                                          <p:attrName>style.visibility</p:attrName>
                                        </p:attrNameLst>
                                      </p:cBhvr>
                                      <p:to>
                                        <p:strVal val="visible"/>
                                      </p:to>
                                    </p:set>
                                    <p:animEffect transition="in" filter="fade">
                                      <p:cBhvr>
                                        <p:cTn id="57" dur="1000"/>
                                        <p:tgtEl>
                                          <p:spTgt spid="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101598">
              <a:buSzPct val="100000"/>
            </a:pPr>
            <a:r>
              <a:rPr lang="en-US" sz="2800" dirty="0"/>
              <a:t>- 	Naïve Bayes classifier calculates conditional probability</a:t>
            </a:r>
          </a:p>
          <a:p>
            <a:pPr marL="101598">
              <a:buSzPct val="100000"/>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pic>
        <p:nvPicPr>
          <p:cNvPr id="1026" name="Picture 2">
            <a:extLst>
              <a:ext uri="{FF2B5EF4-FFF2-40B4-BE49-F238E27FC236}">
                <a16:creationId xmlns:a16="http://schemas.microsoft.com/office/drawing/2014/main" id="{0FC9EACC-3513-927F-7956-E92D1ADFA5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4" t="80485" r="54621" b="2969"/>
          <a:stretch/>
        </p:blipFill>
        <p:spPr bwMode="auto">
          <a:xfrm>
            <a:off x="3602158" y="2375396"/>
            <a:ext cx="4696128" cy="9512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EEF511D-6FCD-3451-743E-97DDFDD7FF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5" t="39043" r="47168" b="27267"/>
          <a:stretch/>
        </p:blipFill>
        <p:spPr bwMode="auto">
          <a:xfrm>
            <a:off x="4169562" y="3944516"/>
            <a:ext cx="3324740" cy="1155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1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 name="Rectangle 1">
            <a:extLst>
              <a:ext uri="{FF2B5EF4-FFF2-40B4-BE49-F238E27FC236}">
                <a16:creationId xmlns:a16="http://schemas.microsoft.com/office/drawing/2014/main" id="{6D55CCA0-2EDC-892C-041E-0557949E3634}"/>
              </a:ext>
            </a:extLst>
          </p:cNvPr>
          <p:cNvSpPr/>
          <p:nvPr/>
        </p:nvSpPr>
        <p:spPr>
          <a:xfrm>
            <a:off x="4883084" y="2442021"/>
            <a:ext cx="3289955" cy="461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14"/>
          <p:cNvSpPr txBox="1"/>
          <p:nvPr/>
        </p:nvSpPr>
        <p:spPr>
          <a:xfrm>
            <a:off x="717173" y="1479873"/>
            <a:ext cx="10369485" cy="4517124"/>
          </a:xfrm>
          <a:prstGeom prst="rect">
            <a:avLst/>
          </a:prstGeom>
          <a:noFill/>
          <a:ln>
            <a:noFill/>
          </a:ln>
        </p:spPr>
        <p:txBody>
          <a:bodyPr spcFirstLastPara="1" wrap="square" lIns="121900" tIns="121900" rIns="121900" bIns="121900" anchor="t" anchorCtr="0">
            <a:noAutofit/>
          </a:bodyPr>
          <a:lstStyle/>
          <a:p>
            <a:r>
              <a:rPr lang="en-US" sz="2000" b="1" dirty="0"/>
              <a:t>Example</a:t>
            </a:r>
            <a:r>
              <a:rPr lang="en-US" sz="2000" dirty="0"/>
              <a:t>: We have a bunch of emails and we want to determine which one is ham and which one is spam.</a:t>
            </a:r>
          </a:p>
          <a:p>
            <a:endParaRPr lang="en-US" sz="2000" dirty="0"/>
          </a:p>
          <a:p>
            <a:r>
              <a:rPr lang="en-US" sz="2000" dirty="0"/>
              <a:t>2 classes : spam and ham 			Hypothesis: Spam or ham</a:t>
            </a:r>
          </a:p>
          <a:p>
            <a:endParaRPr lang="en-US" sz="2000" dirty="0"/>
          </a:p>
          <a:p>
            <a:r>
              <a:rPr lang="en-US" sz="2000" b="1" u="sng" dirty="0"/>
              <a:t>Training</a:t>
            </a:r>
            <a:r>
              <a:rPr lang="en-US" sz="2000" u="sng" dirty="0"/>
              <a:t> Dataset</a:t>
            </a:r>
            <a:r>
              <a:rPr lang="en-US" sz="2000" dirty="0"/>
              <a:t>: Using the frequency of words occurring in both classes:</a:t>
            </a:r>
          </a:p>
          <a:p>
            <a:endParaRPr lang="en-US" sz="2000" dirty="0"/>
          </a:p>
          <a:p>
            <a:r>
              <a:rPr lang="en-US" sz="2000" dirty="0"/>
              <a:t>Probability of word “money” occurring in the class </a:t>
            </a:r>
            <a:r>
              <a:rPr lang="en-US" sz="2000" u="sng" dirty="0"/>
              <a:t>spam</a:t>
            </a:r>
            <a:r>
              <a:rPr lang="en-US" sz="2000" dirty="0"/>
              <a:t> is 1/8. </a:t>
            </a:r>
            <a:r>
              <a:rPr lang="en-US" sz="2000" dirty="0">
                <a:solidFill>
                  <a:srgbClr val="D95E00"/>
                </a:solidFill>
              </a:rPr>
              <a:t>p(money|spam) = 1/8</a:t>
            </a:r>
          </a:p>
          <a:p>
            <a:r>
              <a:rPr lang="en-US" sz="2000" dirty="0"/>
              <a:t>Probability of word “dear” occurring in the class </a:t>
            </a:r>
            <a:r>
              <a:rPr lang="en-US" sz="2000" u="sng" dirty="0"/>
              <a:t>ham</a:t>
            </a:r>
            <a:r>
              <a:rPr lang="en-US" sz="2000" dirty="0"/>
              <a:t> is 1/10. </a:t>
            </a:r>
            <a:r>
              <a:rPr lang="en-US" sz="2000" dirty="0">
                <a:solidFill>
                  <a:srgbClr val="D95E00"/>
                </a:solidFill>
              </a:rPr>
              <a:t>p(dear|ham) = 1/10</a:t>
            </a:r>
            <a:endParaRPr lang="en-US" sz="2000" dirty="0"/>
          </a:p>
          <a:p>
            <a:r>
              <a:rPr lang="en-US" sz="2000" dirty="0"/>
              <a:t>Probability of word “send” occurring in the class </a:t>
            </a:r>
            <a:r>
              <a:rPr lang="en-US" sz="2000" u="sng" dirty="0"/>
              <a:t>spam</a:t>
            </a:r>
            <a:r>
              <a:rPr lang="en-US" sz="2000" dirty="0"/>
              <a:t> is 1/15. </a:t>
            </a:r>
            <a:r>
              <a:rPr lang="en-US" sz="2000" dirty="0">
                <a:solidFill>
                  <a:srgbClr val="D95E00"/>
                </a:solidFill>
              </a:rPr>
              <a:t>p(send|spam) = 1/15</a:t>
            </a:r>
            <a:endParaRPr lang="en-US" sz="2000" dirty="0"/>
          </a:p>
          <a:p>
            <a:r>
              <a:rPr lang="en-US" sz="2000" dirty="0"/>
              <a:t>							….and so on</a:t>
            </a:r>
          </a:p>
          <a:p>
            <a:endParaRPr lang="en-US" sz="2000" dirty="0"/>
          </a:p>
          <a:p>
            <a:r>
              <a:rPr lang="en-US" sz="2000" dirty="0"/>
              <a:t>These are probabilities of </a:t>
            </a:r>
            <a:r>
              <a:rPr lang="en-US" sz="2000" u="sng" dirty="0"/>
              <a:t>discrete, individual words</a:t>
            </a:r>
            <a:r>
              <a:rPr lang="en-US" sz="2000" dirty="0"/>
              <a:t> -&gt; independent features.</a:t>
            </a:r>
          </a:p>
          <a:p>
            <a:endParaRPr lang="en-US" sz="2000" dirty="0"/>
          </a:p>
          <a:p>
            <a:br>
              <a:rPr lang="en-US" sz="2800" dirty="0"/>
            </a:br>
            <a:endParaRPr lang="en-US" sz="2800" dirty="0"/>
          </a:p>
          <a:p>
            <a:pPr marL="101598">
              <a:buSzPct val="100000"/>
            </a:pPr>
            <a:endParaRPr lang="en-US" sz="2800" dirty="0"/>
          </a:p>
        </p:txBody>
      </p:sp>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Example: Naïve Bayes Classifier</a:t>
            </a:r>
            <a:endParaRPr sz="4000" b="1" dirty="0">
              <a:solidFill>
                <a:srgbClr val="E46102"/>
              </a:solidFill>
            </a:endParaRPr>
          </a:p>
        </p:txBody>
      </p:sp>
      <p:pic>
        <p:nvPicPr>
          <p:cNvPr id="5" name="Picture 4">
            <a:extLst>
              <a:ext uri="{FF2B5EF4-FFF2-40B4-BE49-F238E27FC236}">
                <a16:creationId xmlns:a16="http://schemas.microsoft.com/office/drawing/2014/main" id="{684FAD93-F487-D1E7-E8CB-38A1C0B3EB02}"/>
              </a:ext>
            </a:extLst>
          </p:cNvPr>
          <p:cNvPicPr>
            <a:picLocks noChangeAspect="1"/>
          </p:cNvPicPr>
          <p:nvPr/>
        </p:nvPicPr>
        <p:blipFill rotWithShape="1">
          <a:blip r:embed="rId3"/>
          <a:srcRect l="3114" t="27912" r="7793" b="12993"/>
          <a:stretch/>
        </p:blipFill>
        <p:spPr>
          <a:xfrm>
            <a:off x="8933924" y="2160965"/>
            <a:ext cx="2461265" cy="836760"/>
          </a:xfrm>
          <a:prstGeom prst="rect">
            <a:avLst/>
          </a:prstGeom>
        </p:spPr>
      </p:pic>
    </p:spTree>
    <p:extLst>
      <p:ext uri="{BB962C8B-B14F-4D97-AF65-F5344CB8AC3E}">
        <p14:creationId xmlns:p14="http://schemas.microsoft.com/office/powerpoint/2010/main" val="2312382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764208" y="1086679"/>
            <a:ext cx="10519677"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000" dirty="0">
                <a:solidFill>
                  <a:srgbClr val="D95E00"/>
                </a:solidFill>
              </a:rPr>
              <a:t>p(money|spam) = 1/8</a:t>
            </a:r>
          </a:p>
          <a:p>
            <a:pPr marL="444498" indent="-342900">
              <a:buSzPct val="100000"/>
              <a:buFontTx/>
              <a:buChar char="-"/>
            </a:pPr>
            <a:r>
              <a:rPr lang="en-US" sz="2000" dirty="0">
                <a:solidFill>
                  <a:srgbClr val="D95E00"/>
                </a:solidFill>
              </a:rPr>
              <a:t>p(dear|ham) = 1/10</a:t>
            </a:r>
            <a:endParaRPr lang="en-US" sz="2000" dirty="0"/>
          </a:p>
          <a:p>
            <a:pPr marL="444498" indent="-342900">
              <a:buSzPct val="100000"/>
              <a:buFontTx/>
              <a:buChar char="-"/>
            </a:pPr>
            <a:r>
              <a:rPr lang="en-US" sz="2000" dirty="0">
                <a:solidFill>
                  <a:srgbClr val="D95E00"/>
                </a:solidFill>
              </a:rPr>
              <a:t>p(send|spam) = 1/15</a:t>
            </a:r>
            <a:endParaRPr lang="en-US" sz="2000" dirty="0"/>
          </a:p>
          <a:p>
            <a:pPr marL="444498" indent="-342900">
              <a:buSzPct val="100000"/>
              <a:buFont typeface="Arial" panose="020B0604020202020204" pitchFamily="34" charset="0"/>
              <a:buChar char="•"/>
            </a:pPr>
            <a:r>
              <a:rPr lang="en-US" dirty="0"/>
              <a:t>Also given, 10 out of 15 messages are ”ham”. p(ham) = (10/10+</a:t>
            </a:r>
            <a:r>
              <a:rPr lang="en-US" dirty="0">
                <a:solidFill>
                  <a:srgbClr val="D95E00"/>
                </a:solidFill>
              </a:rPr>
              <a:t>5</a:t>
            </a:r>
            <a:r>
              <a:rPr lang="en-US" dirty="0"/>
              <a:t>) = 0.67</a:t>
            </a:r>
          </a:p>
          <a:p>
            <a:pPr marL="444498" indent="-342900">
              <a:buSzPct val="100000"/>
              <a:buFont typeface="Arial" panose="020B0604020202020204" pitchFamily="34" charset="0"/>
              <a:buChar char="•"/>
            </a:pPr>
            <a:r>
              <a:rPr lang="en-US" dirty="0"/>
              <a:t>0.67 is the prior probability of “ham”. therefore, p(spam) = 0.33</a:t>
            </a:r>
          </a:p>
          <a:p>
            <a:pPr marL="101598">
              <a:buSzPct val="100000"/>
            </a:pPr>
            <a:endParaRPr lang="en-US" dirty="0"/>
          </a:p>
          <a:p>
            <a:pPr marL="101598">
              <a:buSzPct val="100000"/>
            </a:pPr>
            <a:endParaRPr lang="en-US" dirty="0"/>
          </a:p>
          <a:p>
            <a:pPr marL="101598">
              <a:buSzPct val="100000"/>
            </a:pPr>
            <a:r>
              <a:rPr lang="en-US" sz="2000" b="1" dirty="0">
                <a:solidFill>
                  <a:schemeClr val="tx1"/>
                </a:solidFill>
              </a:rPr>
              <a:t>Testing</a:t>
            </a:r>
            <a:r>
              <a:rPr lang="en-US" sz="2000" b="0" dirty="0">
                <a:solidFill>
                  <a:schemeClr val="tx1"/>
                </a:solidFill>
              </a:rPr>
              <a:t>: A new email arrives, and your classifier needs to label it as spam or ham. The email has content that says = “send money”</a:t>
            </a:r>
            <a:endParaRPr lang="en-US" dirty="0"/>
          </a:p>
          <a:p>
            <a:pPr marL="444498" indent="-342900">
              <a:buSzPct val="100000"/>
              <a:buFont typeface="Arial" panose="020B0604020202020204" pitchFamily="34" charset="0"/>
              <a:buChar char="•"/>
            </a:pPr>
            <a:r>
              <a:rPr lang="en-US" sz="2000" dirty="0"/>
              <a:t>Start with a normal guess, “spam” = p(spam) = 0.33</a:t>
            </a:r>
          </a:p>
          <a:p>
            <a:pPr marL="444498" indent="-342900">
              <a:buSzPct val="100000"/>
              <a:buFont typeface="Arial" panose="020B0604020202020204" pitchFamily="34" charset="0"/>
              <a:buChar char="•"/>
            </a:pPr>
            <a:r>
              <a:rPr lang="en-US" sz="2000" dirty="0"/>
              <a:t>p(spam) x p(send|spam) x p(money|spam) = 0.33 x 0.06 x 0.125 = .0024</a:t>
            </a:r>
          </a:p>
          <a:p>
            <a:pPr marL="444498" indent="-342900">
              <a:buSzPct val="100000"/>
              <a:buFont typeface="Arial" panose="020B0604020202020204" pitchFamily="34" charset="0"/>
              <a:buChar char="•"/>
            </a:pPr>
            <a:r>
              <a:rPr lang="en-US" sz="2000" dirty="0"/>
              <a:t>Repeat for ham and compare result. </a:t>
            </a:r>
          </a:p>
          <a:p>
            <a:pPr marL="444498" indent="-342900">
              <a:buSzPct val="100000"/>
              <a:buFont typeface="Arial" panose="020B0604020202020204" pitchFamily="34" charset="0"/>
              <a:buChar char="•"/>
            </a:pPr>
            <a:r>
              <a:rPr lang="en-US" sz="2000" dirty="0"/>
              <a:t>Assign class with greater value to the new email. </a:t>
            </a:r>
          </a:p>
          <a:p>
            <a:pPr marL="444498" indent="-342900">
              <a:buSzPct val="100000"/>
              <a:buFont typeface="Arial" panose="020B0604020202020204" pitchFamily="34" charset="0"/>
              <a:buChar char="•"/>
            </a:pPr>
            <a:r>
              <a:rPr lang="en-US" sz="2000" dirty="0"/>
              <a:t>DONE</a:t>
            </a:r>
          </a:p>
          <a:p>
            <a:pPr marL="101598">
              <a:buSzPct val="100000"/>
            </a:pPr>
            <a:endParaRPr lang="en-US" sz="2800" dirty="0"/>
          </a:p>
        </p:txBody>
      </p:sp>
      <p:graphicFrame>
        <p:nvGraphicFramePr>
          <p:cNvPr id="2" name="Table 2">
            <a:extLst>
              <a:ext uri="{FF2B5EF4-FFF2-40B4-BE49-F238E27FC236}">
                <a16:creationId xmlns:a16="http://schemas.microsoft.com/office/drawing/2014/main" id="{DD5C0D0F-E42B-E6E3-E942-91F40E6977F2}"/>
              </a:ext>
            </a:extLst>
          </p:cNvPr>
          <p:cNvGraphicFramePr>
            <a:graphicFrameLocks noGrp="1"/>
          </p:cNvGraphicFramePr>
          <p:nvPr>
            <p:extLst>
              <p:ext uri="{D42A27DB-BD31-4B8C-83A1-F6EECF244321}">
                <p14:modId xmlns:p14="http://schemas.microsoft.com/office/powerpoint/2010/main" val="1868859615"/>
              </p:ext>
            </p:extLst>
          </p:nvPr>
        </p:nvGraphicFramePr>
        <p:xfrm>
          <a:off x="2775935" y="3032760"/>
          <a:ext cx="6165130" cy="396240"/>
        </p:xfrm>
        <a:graphic>
          <a:graphicData uri="http://schemas.openxmlformats.org/drawingml/2006/table">
            <a:tbl>
              <a:tblPr firstRow="1" bandRow="1">
                <a:tableStyleId>{5C22544A-7EE6-4342-B048-85BDC9FD1C3A}</a:tableStyleId>
              </a:tblPr>
              <a:tblGrid>
                <a:gridCol w="6165130">
                  <a:extLst>
                    <a:ext uri="{9D8B030D-6E8A-4147-A177-3AD203B41FA5}">
                      <a16:colId xmlns:a16="http://schemas.microsoft.com/office/drawing/2014/main" val="3400395767"/>
                    </a:ext>
                  </a:extLst>
                </a:gridCol>
              </a:tblGrid>
              <a:tr h="370840">
                <a:tc>
                  <a:txBody>
                    <a:bodyPr/>
                    <a:lstStyle/>
                    <a:p>
                      <a:pPr marL="101598" algn="ctr">
                        <a:buSzPct val="100000"/>
                      </a:pPr>
                      <a:r>
                        <a:rPr lang="en-US" sz="2000" b="0" dirty="0">
                          <a:solidFill>
                            <a:schemeClr val="tx1"/>
                          </a:solidFill>
                        </a:rPr>
                        <a:t>Just built an Email classifier based on naïve bayes.</a:t>
                      </a:r>
                    </a:p>
                  </a:txBody>
                  <a:tcPr/>
                </a:tc>
                <a:extLst>
                  <a:ext uri="{0D108BD9-81ED-4DB2-BD59-A6C34878D82A}">
                    <a16:rowId xmlns:a16="http://schemas.microsoft.com/office/drawing/2014/main" val="2583149207"/>
                  </a:ext>
                </a:extLst>
              </a:tr>
            </a:tbl>
          </a:graphicData>
        </a:graphic>
      </p:graphicFrame>
      <p:pic>
        <p:nvPicPr>
          <p:cNvPr id="5" name="Picture 4">
            <a:extLst>
              <a:ext uri="{FF2B5EF4-FFF2-40B4-BE49-F238E27FC236}">
                <a16:creationId xmlns:a16="http://schemas.microsoft.com/office/drawing/2014/main" id="{14359B71-6696-F2DA-F653-4845B5B253DF}"/>
              </a:ext>
            </a:extLst>
          </p:cNvPr>
          <p:cNvPicPr>
            <a:picLocks noChangeAspect="1"/>
          </p:cNvPicPr>
          <p:nvPr/>
        </p:nvPicPr>
        <p:blipFill rotWithShape="1">
          <a:blip r:embed="rId3"/>
          <a:srcRect l="3114" t="27912" r="7793" b="12993"/>
          <a:stretch/>
        </p:blipFill>
        <p:spPr>
          <a:xfrm>
            <a:off x="8398752" y="812931"/>
            <a:ext cx="3178875" cy="1080727"/>
          </a:xfrm>
          <a:prstGeom prst="rect">
            <a:avLst/>
          </a:prstGeom>
        </p:spPr>
      </p:pic>
    </p:spTree>
    <p:extLst>
      <p:ext uri="{BB962C8B-B14F-4D97-AF65-F5344CB8AC3E}">
        <p14:creationId xmlns:p14="http://schemas.microsoft.com/office/powerpoint/2010/main" val="3662409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Homework: Naïve Bayes Classifier</a:t>
            </a:r>
            <a:endParaRPr sz="4000" b="1" dirty="0">
              <a:solidFill>
                <a:srgbClr val="E46102"/>
              </a:solidFill>
            </a:endParaRPr>
          </a:p>
        </p:txBody>
      </p:sp>
      <p:sp>
        <p:nvSpPr>
          <p:cNvPr id="96" name="Google Shape;96;p14"/>
          <p:cNvSpPr txBox="1"/>
          <p:nvPr/>
        </p:nvSpPr>
        <p:spPr>
          <a:xfrm>
            <a:off x="311422" y="1086679"/>
            <a:ext cx="11556924" cy="4517124"/>
          </a:xfrm>
          <a:prstGeom prst="rect">
            <a:avLst/>
          </a:prstGeom>
          <a:noFill/>
          <a:ln>
            <a:noFill/>
          </a:ln>
        </p:spPr>
        <p:txBody>
          <a:bodyPr spcFirstLastPara="1" wrap="square" lIns="121900" tIns="121900" rIns="121900" bIns="121900" anchor="t" anchorCtr="0">
            <a:noAutofit/>
          </a:bodyPr>
          <a:lstStyle/>
          <a:p>
            <a:pPr marL="615948" indent="-514350">
              <a:buSzPct val="100000"/>
              <a:buAutoNum type="arabicPeriod"/>
            </a:pPr>
            <a:r>
              <a:rPr lang="en-US" sz="2800" dirty="0"/>
              <a:t>Use iris dataset. </a:t>
            </a:r>
            <a:r>
              <a:rPr lang="en-US" sz="2800" dirty="0" err="1"/>
              <a:t>Link:https</a:t>
            </a:r>
            <a:r>
              <a:rPr lang="en-US" sz="2800" dirty="0"/>
              <a:t>://</a:t>
            </a:r>
            <a:r>
              <a:rPr lang="en-US" sz="2800" dirty="0" err="1"/>
              <a:t>archive.ics.uci.edu</a:t>
            </a:r>
            <a:r>
              <a:rPr lang="en-US" sz="2800" dirty="0"/>
              <a:t>/ml/datasets/iris</a:t>
            </a:r>
          </a:p>
          <a:p>
            <a:pPr marL="101598">
              <a:buSzPct val="100000"/>
            </a:pPr>
            <a:r>
              <a:rPr lang="en-US" dirty="0"/>
              <a:t>     				(Downloadable link to dataset folder provided)</a:t>
            </a:r>
          </a:p>
          <a:p>
            <a:r>
              <a:rPr lang="en-US" dirty="0"/>
              <a:t>	The iris dataset contains the following data:</a:t>
            </a:r>
          </a:p>
          <a:p>
            <a:pPr marL="1066785" lvl="1" indent="-457200">
              <a:buFont typeface="Arial" panose="020B0604020202020204" pitchFamily="34" charset="0"/>
              <a:buChar char="•"/>
            </a:pPr>
            <a:r>
              <a:rPr lang="en-US" dirty="0"/>
              <a:t>50 samples of 3 different species of iris (150 samples total)</a:t>
            </a:r>
          </a:p>
          <a:p>
            <a:pPr marL="1066785" lvl="1" indent="-457200">
              <a:buFont typeface="Arial" panose="020B0604020202020204" pitchFamily="34" charset="0"/>
              <a:buChar char="•"/>
            </a:pPr>
            <a:r>
              <a:rPr lang="en-US" dirty="0"/>
              <a:t>Measurements: sepal length, sepal width, petal length, petal width</a:t>
            </a:r>
          </a:p>
          <a:p>
            <a:pPr marL="1066785" lvl="1" indent="-457200">
              <a:buFont typeface="Arial" panose="020B0604020202020204" pitchFamily="34" charset="0"/>
              <a:buChar char="•"/>
            </a:pPr>
            <a:r>
              <a:rPr lang="en-US" dirty="0"/>
              <a:t>The format for the data: (sepal length, sepal width, petal length, petal width)</a:t>
            </a:r>
          </a:p>
          <a:p>
            <a:pPr lvl="1"/>
            <a:endParaRPr lang="en-US" dirty="0"/>
          </a:p>
        </p:txBody>
      </p:sp>
    </p:spTree>
    <p:extLst>
      <p:ext uri="{BB962C8B-B14F-4D97-AF65-F5344CB8AC3E}">
        <p14:creationId xmlns:p14="http://schemas.microsoft.com/office/powerpoint/2010/main" val="1643733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Homework: Naïve Bayes Classifier</a:t>
            </a:r>
            <a:endParaRPr sz="4000" b="1" dirty="0">
              <a:solidFill>
                <a:srgbClr val="E46102"/>
              </a:solidFill>
            </a:endParaRPr>
          </a:p>
        </p:txBody>
      </p:sp>
      <p:sp>
        <p:nvSpPr>
          <p:cNvPr id="96" name="Google Shape;96;p14"/>
          <p:cNvSpPr txBox="1"/>
          <p:nvPr/>
        </p:nvSpPr>
        <p:spPr>
          <a:xfrm>
            <a:off x="311422" y="1086679"/>
            <a:ext cx="11556924" cy="4517124"/>
          </a:xfrm>
          <a:prstGeom prst="rect">
            <a:avLst/>
          </a:prstGeom>
          <a:noFill/>
          <a:ln>
            <a:noFill/>
          </a:ln>
        </p:spPr>
        <p:txBody>
          <a:bodyPr spcFirstLastPara="1" wrap="square" lIns="121900" tIns="121900" rIns="121900" bIns="121900" anchor="t" anchorCtr="0">
            <a:noAutofit/>
          </a:bodyPr>
          <a:lstStyle/>
          <a:p>
            <a:pPr lvl="1"/>
            <a:endParaRPr lang="en-US" dirty="0"/>
          </a:p>
          <a:p>
            <a:pPr marL="101598">
              <a:buSzPct val="100000"/>
            </a:pPr>
            <a:r>
              <a:rPr lang="en-US" sz="2800" dirty="0"/>
              <a:t>2. Open google </a:t>
            </a:r>
            <a:r>
              <a:rPr lang="en-US" sz="2800" dirty="0" err="1"/>
              <a:t>colab</a:t>
            </a:r>
            <a:r>
              <a:rPr lang="en-US" sz="2800" dirty="0"/>
              <a:t>: </a:t>
            </a:r>
            <a:r>
              <a:rPr lang="en-US" sz="2800" dirty="0">
                <a:hlinkClick r:id="rId3"/>
              </a:rPr>
              <a:t>https://colab.research.google.com/</a:t>
            </a:r>
            <a:endParaRPr lang="en-US" sz="2800" dirty="0"/>
          </a:p>
          <a:p>
            <a:pPr marL="558798" indent="-457200">
              <a:buSzPct val="100000"/>
              <a:buFont typeface="Arial" panose="020B0604020202020204" pitchFamily="34" charset="0"/>
              <a:buChar char="•"/>
            </a:pPr>
            <a:r>
              <a:rPr lang="en-US" sz="2800" dirty="0"/>
              <a:t>	Starting code provided</a:t>
            </a:r>
          </a:p>
          <a:p>
            <a:pPr marL="558798" indent="-457200">
              <a:buSzPct val="100000"/>
              <a:buFont typeface="Arial" panose="020B0604020202020204" pitchFamily="34" charset="0"/>
              <a:buChar char="•"/>
            </a:pPr>
            <a:r>
              <a:rPr lang="en-US" sz="2800" dirty="0"/>
              <a:t>	You only have to code the naïve bayes from scratch.</a:t>
            </a:r>
          </a:p>
          <a:p>
            <a:pPr marL="558798" indent="-457200">
              <a:buSzPct val="100000"/>
              <a:buFont typeface="Arial" panose="020B0604020202020204" pitchFamily="34" charset="0"/>
              <a:buChar char="•"/>
            </a:pPr>
            <a:r>
              <a:rPr lang="en-US" sz="2800" dirty="0"/>
              <a:t>	Thursday class 10 mins end of class for questions on homework</a:t>
            </a:r>
          </a:p>
          <a:p>
            <a:pPr marL="101598">
              <a:buSzPct val="100000"/>
            </a:pPr>
            <a:endParaRPr lang="en-US" sz="2800" dirty="0"/>
          </a:p>
          <a:p>
            <a:pPr marL="101598">
              <a:buSzPct val="100000"/>
            </a:pPr>
            <a:r>
              <a:rPr lang="en-US" sz="2800" dirty="0"/>
              <a:t>3. Next Monday (09/11) 11:59 pm submission deadline</a:t>
            </a:r>
          </a:p>
          <a:p>
            <a:pPr marL="101598">
              <a:buSzPct val="100000"/>
            </a:pPr>
            <a:endParaRPr lang="en-US" sz="2800" dirty="0"/>
          </a:p>
          <a:p>
            <a:pPr marL="101598">
              <a:buSzPct val="100000"/>
            </a:pPr>
            <a:r>
              <a:rPr lang="en-US" sz="2800" dirty="0"/>
              <a:t>4. Next Tuesday (09/12): follow along code in class</a:t>
            </a:r>
          </a:p>
        </p:txBody>
      </p:sp>
    </p:spTree>
    <p:extLst>
      <p:ext uri="{BB962C8B-B14F-4D97-AF65-F5344CB8AC3E}">
        <p14:creationId xmlns:p14="http://schemas.microsoft.com/office/powerpoint/2010/main" val="2648166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98319" y="2840824"/>
            <a:ext cx="10972800" cy="506789"/>
          </a:xfrm>
          <a:prstGeom prst="rect">
            <a:avLst/>
          </a:prstGeom>
        </p:spPr>
        <p:txBody>
          <a:bodyPr spcFirstLastPara="1" wrap="square" lIns="121900" tIns="121900" rIns="121900" bIns="121900" anchor="ctr" anchorCtr="0">
            <a:noAutofit/>
          </a:bodyPr>
          <a:lstStyle/>
          <a:p>
            <a:r>
              <a:rPr lang="en-US" sz="4000" b="1" dirty="0">
                <a:solidFill>
                  <a:srgbClr val="D95E00"/>
                </a:solidFill>
              </a:rPr>
              <a:t>Supervised Classification Models</a:t>
            </a:r>
            <a:br>
              <a:rPr lang="en-US" sz="4000" b="1" dirty="0">
                <a:solidFill>
                  <a:srgbClr val="E46102"/>
                </a:solidFill>
              </a:rPr>
            </a:br>
            <a:r>
              <a:rPr lang="en-US" sz="4000" b="1" dirty="0">
                <a:solidFill>
                  <a:srgbClr val="E46102"/>
                </a:solidFill>
              </a:rPr>
              <a:t>Linear Model</a:t>
            </a:r>
            <a:endParaRPr sz="4000" b="1" dirty="0">
              <a:solidFill>
                <a:srgbClr val="E46102"/>
              </a:solidFill>
            </a:endParaRPr>
          </a:p>
        </p:txBody>
      </p:sp>
    </p:spTree>
    <p:extLst>
      <p:ext uri="{BB962C8B-B14F-4D97-AF65-F5344CB8AC3E}">
        <p14:creationId xmlns:p14="http://schemas.microsoft.com/office/powerpoint/2010/main" val="185618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dirty="0"/>
              <a:t>Example: Does money makes people happy?</a:t>
            </a:r>
          </a:p>
          <a:p>
            <a:pPr marL="1054083" lvl="1" indent="-342900">
              <a:buSzPct val="100000"/>
              <a:buFont typeface="Arial" panose="020B0604020202020204" pitchFamily="34" charset="0"/>
              <a:buChar char="•"/>
            </a:pPr>
            <a:r>
              <a:rPr lang="en-US" dirty="0"/>
              <a:t>Data available for Download </a:t>
            </a:r>
          </a:p>
          <a:p>
            <a:pPr marL="1663668" lvl="2" indent="-342900">
              <a:buSzPct val="100000"/>
              <a:buFont typeface="Arial" panose="020B0604020202020204" pitchFamily="34" charset="0"/>
              <a:buChar char="•"/>
            </a:pPr>
            <a:r>
              <a:rPr lang="en-US" dirty="0"/>
              <a:t>“Better Life Index” data from the OECD’s website </a:t>
            </a:r>
          </a:p>
          <a:p>
            <a:pPr marL="1663668" lvl="2" indent="-342900">
              <a:buSzPct val="100000"/>
              <a:buFont typeface="Arial" panose="020B0604020202020204" pitchFamily="34" charset="0"/>
              <a:buChar char="•"/>
            </a:pPr>
            <a:r>
              <a:rPr lang="en-US" dirty="0"/>
              <a:t>GDP per capita from the IMF’s website. </a:t>
            </a:r>
          </a:p>
          <a:p>
            <a:pPr marL="1054083" lvl="1" indent="-342900">
              <a:buSzPct val="100000"/>
              <a:buFont typeface="Arial" panose="020B0604020202020204" pitchFamily="34" charset="0"/>
              <a:buChar char="•"/>
            </a:pPr>
            <a:r>
              <a:rPr lang="en-US" dirty="0"/>
              <a:t>Plot the data for a few random countries</a:t>
            </a:r>
          </a:p>
          <a:p>
            <a:pPr marL="609585" indent="-507987">
              <a:buSzPct val="100000"/>
              <a:buChar char="●"/>
            </a:pPr>
            <a:endParaRPr lang="en-US"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3"/>
          <a:stretch>
            <a:fillRect/>
          </a:stretch>
        </p:blipFill>
        <p:spPr>
          <a:xfrm>
            <a:off x="1456715" y="3470033"/>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4"/>
          <a:stretch>
            <a:fillRect/>
          </a:stretch>
        </p:blipFill>
        <p:spPr>
          <a:xfrm>
            <a:off x="6203573" y="3331529"/>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3305611" y="5869974"/>
            <a:ext cx="5580779" cy="400110"/>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289566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412373" y="1397392"/>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800" dirty="0"/>
          </a:p>
          <a:p>
            <a:pPr marL="609585" indent="-507987">
              <a:buSzPct val="100000"/>
              <a:buChar char="●"/>
            </a:pPr>
            <a:endParaRPr lang="en-US" sz="2800" dirty="0"/>
          </a:p>
          <a:p>
            <a:pPr marL="101598">
              <a:buSzPct val="100000"/>
            </a:pPr>
            <a:r>
              <a:rPr lang="en-US" sz="2800" b="1" u="sng" dirty="0"/>
              <a:t>A linear model </a:t>
            </a:r>
            <a:r>
              <a:rPr lang="en-US" sz="2800" dirty="0"/>
              <a:t>for Life satisfaction:</a:t>
            </a:r>
          </a:p>
          <a:p>
            <a:pPr marL="101598">
              <a:buSzPct val="100000"/>
            </a:pPr>
            <a:endParaRPr lang="en-US" sz="2800" dirty="0"/>
          </a:p>
          <a:p>
            <a:pPr marL="711183" lvl="1">
              <a:buSzPct val="100000"/>
            </a:pPr>
            <a:r>
              <a:rPr lang="en-US" sz="2800" dirty="0" err="1"/>
              <a:t>life_satisfaction</a:t>
            </a:r>
            <a:r>
              <a:rPr lang="en-US" sz="2800" dirty="0"/>
              <a:t> = </a:t>
            </a:r>
            <a:r>
              <a:rPr lang="en-US" sz="2800" i="1" dirty="0"/>
              <a:t>θ</a:t>
            </a:r>
            <a:r>
              <a:rPr lang="en-US" sz="2800" i="1" baseline="-25000" dirty="0"/>
              <a:t>0 + </a:t>
            </a:r>
            <a:r>
              <a:rPr lang="en-US" sz="2800" i="1" dirty="0"/>
              <a:t>θ</a:t>
            </a:r>
            <a:r>
              <a:rPr lang="en-US" sz="2800" i="1" baseline="-25000" dirty="0"/>
              <a:t>1</a:t>
            </a:r>
            <a:r>
              <a:rPr lang="en-US" sz="2800" i="1" dirty="0"/>
              <a:t> x </a:t>
            </a:r>
            <a:r>
              <a:rPr lang="en-US" sz="2800" i="1" dirty="0" err="1"/>
              <a:t>GDP_per_capita</a:t>
            </a:r>
            <a:endParaRPr lang="en-US" sz="2800" i="1" dirty="0"/>
          </a:p>
          <a:p>
            <a:pPr marL="609585" indent="-507987">
              <a:buSzPct val="100000"/>
              <a:buChar char="●"/>
            </a:pPr>
            <a:endParaRPr lang="en-US" sz="2800" dirty="0"/>
          </a:p>
          <a:p>
            <a:pPr marL="101598">
              <a:buSzPct val="100000"/>
            </a:pPr>
            <a:r>
              <a:rPr lang="en-US" sz="2800" dirty="0"/>
              <a:t>	where, </a:t>
            </a:r>
          </a:p>
          <a:p>
            <a:pPr marL="101598">
              <a:buSzPct val="100000"/>
            </a:pPr>
            <a:r>
              <a:rPr lang="en-US" sz="2800" dirty="0"/>
              <a:t>		</a:t>
            </a:r>
            <a:r>
              <a:rPr lang="en-US" dirty="0"/>
              <a:t>, the two model parameters are, </a:t>
            </a:r>
            <a:r>
              <a:rPr lang="en-US" i="1" dirty="0"/>
              <a:t>θ</a:t>
            </a:r>
            <a:r>
              <a:rPr lang="en-US" i="1" baseline="-25000" dirty="0"/>
              <a:t>0</a:t>
            </a:r>
            <a:r>
              <a:rPr lang="en-US" dirty="0"/>
              <a:t> and </a:t>
            </a:r>
            <a:r>
              <a:rPr lang="en-US" i="1" dirty="0"/>
              <a:t>θ</a:t>
            </a:r>
            <a:r>
              <a:rPr lang="en-US" i="1" baseline="-25000" dirty="0"/>
              <a:t>1</a:t>
            </a:r>
            <a:endParaRPr lang="en-US" i="1" dirty="0"/>
          </a:p>
          <a:p>
            <a:pPr marL="101598">
              <a:buSzPct val="100000"/>
            </a:pPr>
            <a:r>
              <a:rPr lang="en-US" dirty="0"/>
              <a:t>		,tweak them to make your model represent any linear function.</a:t>
            </a:r>
          </a:p>
          <a:p>
            <a:pPr marL="609585" indent="-507987">
              <a:buSzPct val="100000"/>
              <a:buChar char="●"/>
            </a:pPr>
            <a:endParaRPr lang="en-US" sz="2800" dirty="0"/>
          </a:p>
        </p:txBody>
      </p:sp>
      <p:pic>
        <p:nvPicPr>
          <p:cNvPr id="2" name="Picture 1">
            <a:extLst>
              <a:ext uri="{FF2B5EF4-FFF2-40B4-BE49-F238E27FC236}">
                <a16:creationId xmlns:a16="http://schemas.microsoft.com/office/drawing/2014/main" id="{451FF91E-8153-17F0-92DC-911F7B4C6D36}"/>
              </a:ext>
            </a:extLst>
          </p:cNvPr>
          <p:cNvPicPr>
            <a:picLocks noChangeAspect="1"/>
          </p:cNvPicPr>
          <p:nvPr/>
        </p:nvPicPr>
        <p:blipFill>
          <a:blip r:embed="rId3"/>
          <a:stretch>
            <a:fillRect/>
          </a:stretch>
        </p:blipFill>
        <p:spPr>
          <a:xfrm>
            <a:off x="8579135" y="1066326"/>
            <a:ext cx="3612865" cy="2004280"/>
          </a:xfrm>
          <a:prstGeom prst="rect">
            <a:avLst/>
          </a:prstGeom>
        </p:spPr>
      </p:pic>
    </p:spTree>
    <p:extLst>
      <p:ext uri="{BB962C8B-B14F-4D97-AF65-F5344CB8AC3E}">
        <p14:creationId xmlns:p14="http://schemas.microsoft.com/office/powerpoint/2010/main" val="4236853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717173" y="1066326"/>
            <a:ext cx="10757654"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dirty="0"/>
          </a:p>
          <a:p>
            <a:pPr marL="101598">
              <a:buSzPct val="100000"/>
            </a:pPr>
            <a:r>
              <a:rPr lang="en-US" u="sng" dirty="0"/>
              <a:t>Before you use your linear model, </a:t>
            </a:r>
            <a:r>
              <a:rPr lang="en-US" dirty="0"/>
              <a:t>you need to define the parameter values of </a:t>
            </a:r>
            <a:r>
              <a:rPr lang="en-US" i="1" dirty="0"/>
              <a:t>θ</a:t>
            </a:r>
            <a:r>
              <a:rPr lang="en-US" i="1" baseline="-25000" dirty="0"/>
              <a:t>0</a:t>
            </a:r>
            <a:r>
              <a:rPr lang="en-US" i="1" dirty="0"/>
              <a:t> </a:t>
            </a:r>
            <a:r>
              <a:rPr lang="en-US" dirty="0"/>
              <a:t>and</a:t>
            </a:r>
            <a:r>
              <a:rPr lang="en-US" i="1" baseline="-25000" dirty="0"/>
              <a:t> </a:t>
            </a:r>
            <a:r>
              <a:rPr lang="en-US" i="1" dirty="0"/>
              <a:t>θ</a:t>
            </a:r>
            <a:r>
              <a:rPr lang="en-US" i="1" baseline="-25000" dirty="0"/>
              <a:t>1.</a:t>
            </a:r>
          </a:p>
          <a:p>
            <a:pPr marL="711183" lvl="1">
              <a:buSzPct val="100000"/>
            </a:pPr>
            <a:r>
              <a:rPr lang="en-US" dirty="0"/>
              <a:t>	</a:t>
            </a:r>
          </a:p>
          <a:p>
            <a:pPr marL="711183" lvl="1">
              <a:buSzPct val="100000"/>
            </a:pPr>
            <a:r>
              <a:rPr lang="en-US" dirty="0"/>
              <a:t>	those that make your model perform best</a:t>
            </a:r>
          </a:p>
        </p:txBody>
      </p:sp>
      <p:sp>
        <p:nvSpPr>
          <p:cNvPr id="3" name="TextBox 2">
            <a:extLst>
              <a:ext uri="{FF2B5EF4-FFF2-40B4-BE49-F238E27FC236}">
                <a16:creationId xmlns:a16="http://schemas.microsoft.com/office/drawing/2014/main" id="{8336C952-2ED4-4267-88C4-A6FF51E45930}"/>
              </a:ext>
            </a:extLst>
          </p:cNvPr>
          <p:cNvSpPr txBox="1"/>
          <p:nvPr/>
        </p:nvSpPr>
        <p:spPr>
          <a:xfrm>
            <a:off x="1056068" y="4336234"/>
            <a:ext cx="9882388" cy="1200329"/>
          </a:xfrm>
          <a:prstGeom prst="rect">
            <a:avLst/>
          </a:prstGeom>
          <a:noFill/>
          <a:ln>
            <a:solidFill>
              <a:srgbClr val="E46102"/>
            </a:solidFill>
          </a:ln>
        </p:spPr>
        <p:txBody>
          <a:bodyPr wrap="square" rtlCol="0">
            <a:spAutoFit/>
          </a:bodyPr>
          <a:lstStyle/>
          <a:p>
            <a:pPr algn="ctr"/>
            <a:r>
              <a:rPr lang="en-US" b="1" dirty="0"/>
              <a:t>Utility Function</a:t>
            </a:r>
            <a:r>
              <a:rPr lang="en-US" dirty="0"/>
              <a:t> – measures how good your model is</a:t>
            </a:r>
          </a:p>
          <a:p>
            <a:pPr algn="ctr"/>
            <a:endParaRPr lang="en-US" dirty="0"/>
          </a:p>
          <a:p>
            <a:pPr algn="ctr"/>
            <a:r>
              <a:rPr lang="en-US" b="1" dirty="0"/>
              <a:t>Cost Function</a:t>
            </a:r>
            <a:r>
              <a:rPr lang="en-US" dirty="0"/>
              <a:t> – measures how bad your model is</a:t>
            </a:r>
          </a:p>
        </p:txBody>
      </p:sp>
      <p:pic>
        <p:nvPicPr>
          <p:cNvPr id="2" name="Picture 1">
            <a:extLst>
              <a:ext uri="{FF2B5EF4-FFF2-40B4-BE49-F238E27FC236}">
                <a16:creationId xmlns:a16="http://schemas.microsoft.com/office/drawing/2014/main" id="{451FF91E-8153-17F0-92DC-911F7B4C6D36}"/>
              </a:ext>
            </a:extLst>
          </p:cNvPr>
          <p:cNvPicPr>
            <a:picLocks noChangeAspect="1"/>
          </p:cNvPicPr>
          <p:nvPr/>
        </p:nvPicPr>
        <p:blipFill>
          <a:blip r:embed="rId3"/>
          <a:stretch>
            <a:fillRect/>
          </a:stretch>
        </p:blipFill>
        <p:spPr>
          <a:xfrm>
            <a:off x="8198609" y="2178105"/>
            <a:ext cx="3088419" cy="1713337"/>
          </a:xfrm>
          <a:prstGeom prst="rect">
            <a:avLst/>
          </a:prstGeom>
        </p:spPr>
      </p:pic>
    </p:spTree>
    <p:extLst>
      <p:ext uri="{BB962C8B-B14F-4D97-AF65-F5344CB8AC3E}">
        <p14:creationId xmlns:p14="http://schemas.microsoft.com/office/powerpoint/2010/main" val="1471025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Linear Regression Model</a:t>
            </a:r>
            <a:endParaRPr sz="4000" b="1" dirty="0">
              <a:solidFill>
                <a:srgbClr val="E46102"/>
              </a:solidFill>
            </a:endParaRPr>
          </a:p>
        </p:txBody>
      </p:sp>
      <p:sp>
        <p:nvSpPr>
          <p:cNvPr id="96" name="Google Shape;96;p14"/>
          <p:cNvSpPr txBox="1"/>
          <p:nvPr/>
        </p:nvSpPr>
        <p:spPr>
          <a:xfrm>
            <a:off x="437321" y="1090106"/>
            <a:ext cx="10778213" cy="5042664"/>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Cost Function : measures the distance between the linear model’s predictions and the training examples; the objective is to minimize this distance.</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Model Training: Input your training data to a LR model, and it will find the parameters that make the model fit best to your data.</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In the figure, model fits the training data closely</a:t>
            </a:r>
          </a:p>
          <a:p>
            <a:pPr marL="101598">
              <a:buSzPct val="100000"/>
            </a:pPr>
            <a:endParaRPr lang="en-US" sz="2000" dirty="0"/>
          </a:p>
        </p:txBody>
      </p:sp>
      <p:pic>
        <p:nvPicPr>
          <p:cNvPr id="2" name="Picture 1">
            <a:extLst>
              <a:ext uri="{FF2B5EF4-FFF2-40B4-BE49-F238E27FC236}">
                <a16:creationId xmlns:a16="http://schemas.microsoft.com/office/drawing/2014/main" id="{BC2C8278-7422-4D2B-9F00-4537AB0686AE}"/>
              </a:ext>
            </a:extLst>
          </p:cNvPr>
          <p:cNvPicPr>
            <a:picLocks noChangeAspect="1"/>
          </p:cNvPicPr>
          <p:nvPr/>
        </p:nvPicPr>
        <p:blipFill>
          <a:blip r:embed="rId3"/>
          <a:stretch>
            <a:fillRect/>
          </a:stretch>
        </p:blipFill>
        <p:spPr>
          <a:xfrm>
            <a:off x="7267799" y="3401700"/>
            <a:ext cx="4195138" cy="2355343"/>
          </a:xfrm>
          <a:prstGeom prst="rect">
            <a:avLst/>
          </a:prstGeom>
        </p:spPr>
      </p:pic>
      <p:sp>
        <p:nvSpPr>
          <p:cNvPr id="4" name="TextBox 3">
            <a:extLst>
              <a:ext uri="{FF2B5EF4-FFF2-40B4-BE49-F238E27FC236}">
                <a16:creationId xmlns:a16="http://schemas.microsoft.com/office/drawing/2014/main" id="{9A8D91BB-55C7-4831-A05A-19338F66FB78}"/>
              </a:ext>
            </a:extLst>
          </p:cNvPr>
          <p:cNvSpPr txBox="1"/>
          <p:nvPr/>
        </p:nvSpPr>
        <p:spPr>
          <a:xfrm>
            <a:off x="7426205" y="5757043"/>
            <a:ext cx="4065431" cy="307777"/>
          </a:xfrm>
          <a:prstGeom prst="rect">
            <a:avLst/>
          </a:prstGeom>
          <a:noFill/>
        </p:spPr>
        <p:txBody>
          <a:bodyPr wrap="square" rtlCol="0">
            <a:spAutoFit/>
          </a:bodyPr>
          <a:lstStyle/>
          <a:p>
            <a:pPr algn="ctr"/>
            <a:r>
              <a:rPr lang="en-US" sz="1400" i="1" dirty="0">
                <a:solidFill>
                  <a:srgbClr val="E46102"/>
                </a:solidFill>
              </a:rPr>
              <a:t>Linear model that fits the training data best</a:t>
            </a:r>
          </a:p>
        </p:txBody>
      </p:sp>
    </p:spTree>
    <p:extLst>
      <p:ext uri="{BB962C8B-B14F-4D97-AF65-F5344CB8AC3E}">
        <p14:creationId xmlns:p14="http://schemas.microsoft.com/office/powerpoint/2010/main" val="4364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3" end="3"/>
                                            </p:txEl>
                                          </p:spTgt>
                                        </p:tgtEl>
                                        <p:attrNameLst>
                                          <p:attrName>style.visibility</p:attrName>
                                        </p:attrNameLst>
                                      </p:cBhvr>
                                      <p:to>
                                        <p:strVal val="visible"/>
                                      </p:to>
                                    </p:set>
                                    <p:animEffect transition="in" filter="fade">
                                      <p:cBhvr>
                                        <p:cTn id="12" dur="1000"/>
                                        <p:tgtEl>
                                          <p:spTgt spid="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animEffect transition="in" filter="fade">
                                      <p:cBhvr>
                                        <p:cTn id="1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models</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101598">
              <a:buSzPts val="2400"/>
            </a:pPr>
            <a:endParaRPr lang="en-US" sz="2000" b="1" dirty="0"/>
          </a:p>
          <a:p>
            <a:pPr marL="609585" indent="-507987">
              <a:buSzPts val="2400"/>
              <a:buFont typeface="Arial" panose="020B0604020202020204" pitchFamily="34" charset="0"/>
              <a:buChar char="•"/>
            </a:pPr>
            <a:r>
              <a:rPr lang="en-US" sz="2800" dirty="0"/>
              <a:t>Supervised</a:t>
            </a:r>
          </a:p>
          <a:p>
            <a:pPr marL="609585" indent="-507987">
              <a:buSzPts val="2400"/>
              <a:buFont typeface="Arial" panose="020B0604020202020204" pitchFamily="34" charset="0"/>
              <a:buChar char="•"/>
            </a:pPr>
            <a:r>
              <a:rPr lang="en-US" sz="2800" dirty="0"/>
              <a:t>Unsupervised</a:t>
            </a:r>
          </a:p>
          <a:p>
            <a:pPr marL="609585" indent="-507987">
              <a:buSzPts val="2400"/>
              <a:buFont typeface="Arial" panose="020B0604020202020204" pitchFamily="34" charset="0"/>
              <a:buChar char="•"/>
            </a:pPr>
            <a:r>
              <a:rPr lang="en-US" sz="2800" dirty="0"/>
              <a:t>Anomaly Detection</a:t>
            </a:r>
          </a:p>
          <a:p>
            <a:pPr marL="609585" indent="-507987">
              <a:buSzPts val="2400"/>
              <a:buFont typeface="Arial" panose="020B0604020202020204" pitchFamily="34" charset="0"/>
              <a:buChar char="•"/>
            </a:pPr>
            <a:r>
              <a:rPr lang="en-US" sz="2800" dirty="0"/>
              <a:t>Reinforcement Learning</a:t>
            </a:r>
          </a:p>
          <a:p>
            <a:pPr marL="101598">
              <a:buSzPts val="2400"/>
            </a:pPr>
            <a:endParaRPr sz="2000" dirty="0"/>
          </a:p>
        </p:txBody>
      </p:sp>
    </p:spTree>
    <p:extLst>
      <p:ext uri="{BB962C8B-B14F-4D97-AF65-F5344CB8AC3E}">
        <p14:creationId xmlns:p14="http://schemas.microsoft.com/office/powerpoint/2010/main" val="30888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Insufficient quantity of training data</a:t>
            </a:r>
          </a:p>
          <a:p>
            <a:pPr marL="101598">
              <a:buSzPct val="100000"/>
            </a:pPr>
            <a:endParaRPr lang="en-US" sz="2000" dirty="0"/>
          </a:p>
          <a:p>
            <a:pPr marL="609585" indent="-507987">
              <a:buSzPct val="100000"/>
              <a:buChar char="●"/>
            </a:pPr>
            <a:r>
              <a:rPr lang="en-US" sz="2000" dirty="0"/>
              <a:t>Nonrepresentative Training Data – Can make inaccurate predictions</a:t>
            </a:r>
          </a:p>
          <a:p>
            <a:pPr marL="1219170" lvl="1" indent="-507987">
              <a:buSzPct val="100000"/>
              <a:buChar char="●"/>
            </a:pPr>
            <a:r>
              <a:rPr lang="en-US" sz="2000" dirty="0"/>
              <a:t>Sampling Noise – sample data too small</a:t>
            </a:r>
          </a:p>
          <a:p>
            <a:pPr marL="1219170" lvl="1" indent="-507987">
              <a:buSzPct val="100000"/>
              <a:buChar char="●"/>
            </a:pPr>
            <a:r>
              <a:rPr lang="en-US" sz="2000" dirty="0"/>
              <a:t>Sampling Bias – sample data there but non-representative. Due to flawed sampling method</a:t>
            </a:r>
          </a:p>
          <a:p>
            <a:pPr marL="609585" indent="-507987">
              <a:buSzPct val="100000"/>
              <a:buChar char="●"/>
            </a:pPr>
            <a:endParaRPr lang="en-US" sz="2000" dirty="0"/>
          </a:p>
          <a:p>
            <a:pPr marL="609585" indent="-507987">
              <a:buSzPct val="100000"/>
              <a:buChar char="●"/>
            </a:pPr>
            <a:endParaRPr lang="en-US" sz="2000" dirty="0"/>
          </a:p>
        </p:txBody>
      </p:sp>
      <p:pic>
        <p:nvPicPr>
          <p:cNvPr id="2" name="Picture 1">
            <a:extLst>
              <a:ext uri="{FF2B5EF4-FFF2-40B4-BE49-F238E27FC236}">
                <a16:creationId xmlns:a16="http://schemas.microsoft.com/office/drawing/2014/main" id="{9043E167-4A66-4DD2-8F90-D5996B7E6155}"/>
              </a:ext>
            </a:extLst>
          </p:cNvPr>
          <p:cNvPicPr>
            <a:picLocks noChangeAspect="1"/>
          </p:cNvPicPr>
          <p:nvPr/>
        </p:nvPicPr>
        <p:blipFill>
          <a:blip r:embed="rId3"/>
          <a:stretch>
            <a:fillRect/>
          </a:stretch>
        </p:blipFill>
        <p:spPr>
          <a:xfrm>
            <a:off x="4223683" y="3318690"/>
            <a:ext cx="6841890" cy="2418849"/>
          </a:xfrm>
          <a:prstGeom prst="rect">
            <a:avLst/>
          </a:prstGeom>
        </p:spPr>
      </p:pic>
    </p:spTree>
    <p:extLst>
      <p:ext uri="{BB962C8B-B14F-4D97-AF65-F5344CB8AC3E}">
        <p14:creationId xmlns:p14="http://schemas.microsoft.com/office/powerpoint/2010/main" val="41645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 contd…</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Poor Quality Data</a:t>
            </a:r>
          </a:p>
          <a:p>
            <a:pPr marL="101598">
              <a:buSzPct val="100000"/>
            </a:pPr>
            <a:endParaRPr lang="en-US" sz="2000" dirty="0"/>
          </a:p>
          <a:p>
            <a:pPr marL="609585" indent="-507987">
              <a:buSzPct val="100000"/>
              <a:buChar char="●"/>
            </a:pPr>
            <a:r>
              <a:rPr lang="en-US" sz="2000" dirty="0"/>
              <a:t>Irrelevant Features</a:t>
            </a:r>
          </a:p>
          <a:p>
            <a:pPr marL="609585" indent="-507987">
              <a:buSzPct val="100000"/>
              <a:buChar char="●"/>
            </a:pPr>
            <a:endParaRPr lang="en-US" sz="2000" dirty="0"/>
          </a:p>
          <a:p>
            <a:pPr marL="609585" indent="-507987">
              <a:buSzPct val="100000"/>
              <a:buChar char="●"/>
            </a:pPr>
            <a:r>
              <a:rPr lang="en-US" sz="2000" dirty="0"/>
              <a:t>Overfitting Training Data</a:t>
            </a:r>
          </a:p>
          <a:p>
            <a:pPr marL="609585" indent="-507987">
              <a:buSzPct val="100000"/>
              <a:buChar char="●"/>
            </a:pPr>
            <a:endParaRPr lang="en-US" sz="2000" dirty="0"/>
          </a:p>
          <a:p>
            <a:pPr marL="609585" indent="-507987">
              <a:buSzPct val="100000"/>
              <a:buChar char="●"/>
            </a:pPr>
            <a:r>
              <a:rPr lang="en-US" sz="2000" dirty="0"/>
              <a:t>Underfitting Training data</a:t>
            </a:r>
          </a:p>
          <a:p>
            <a:pPr marL="609585" indent="-507987">
              <a:buSzPct val="100000"/>
              <a:buChar char="●"/>
            </a:pPr>
            <a:endParaRPr lang="en-US" sz="2000" dirty="0"/>
          </a:p>
          <a:p>
            <a:pPr marL="609585" indent="-507987">
              <a:buSzPct val="100000"/>
              <a:buChar char="●"/>
            </a:pPr>
            <a:r>
              <a:rPr lang="en-US" sz="2000" dirty="0"/>
              <a:t>Data Mismatch</a:t>
            </a:r>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14771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8" end="8"/>
                                            </p:txEl>
                                          </p:spTgt>
                                        </p:tgtEl>
                                        <p:attrNameLst>
                                          <p:attrName>style.visibility</p:attrName>
                                        </p:attrNameLst>
                                      </p:cBhvr>
                                      <p:to>
                                        <p:strVal val="visible"/>
                                      </p:to>
                                    </p:set>
                                    <p:animEffect transition="in" filter="fade">
                                      <p:cBhvr>
                                        <p:cTn id="2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Testing and Validating</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Only way to know how well a model will generalize</a:t>
            </a:r>
          </a:p>
          <a:p>
            <a:pPr marL="609585" indent="-507987">
              <a:buSzPct val="100000"/>
              <a:buChar char="●"/>
            </a:pPr>
            <a:endParaRPr lang="en-US" sz="2000" dirty="0"/>
          </a:p>
          <a:p>
            <a:pPr marL="609585" indent="-507987">
              <a:buSzPct val="100000"/>
              <a:buChar char="●"/>
            </a:pPr>
            <a:r>
              <a:rPr lang="en-US" sz="2000" dirty="0"/>
              <a:t>Split data into 2 sets (usually 80:20)</a:t>
            </a:r>
          </a:p>
          <a:p>
            <a:pPr marL="1219170" lvl="1" indent="-507987">
              <a:buSzPct val="100000"/>
              <a:buChar char="●"/>
            </a:pPr>
            <a:r>
              <a:rPr lang="en-US" sz="2000" dirty="0"/>
              <a:t>Training Set</a:t>
            </a:r>
          </a:p>
          <a:p>
            <a:pPr marL="1219170" lvl="1" indent="-507987">
              <a:buSzPct val="100000"/>
              <a:buChar char="●"/>
            </a:pPr>
            <a:r>
              <a:rPr lang="en-US" sz="2000" dirty="0"/>
              <a:t>Testing Set</a:t>
            </a:r>
          </a:p>
          <a:p>
            <a:pPr marL="1219170" lvl="1" indent="-507987">
              <a:buSzPct val="100000"/>
              <a:buChar char="●"/>
            </a:pPr>
            <a:endParaRPr lang="en-US" sz="2000" dirty="0"/>
          </a:p>
          <a:p>
            <a:pPr marL="609585" indent="-507987">
              <a:buSzPct val="100000"/>
              <a:buChar char="●"/>
            </a:pPr>
            <a:r>
              <a:rPr lang="en-US" sz="2000" dirty="0"/>
              <a:t>Generalization Error – error rate on new cases (also called out-of-sample error)</a:t>
            </a:r>
          </a:p>
          <a:p>
            <a:pPr marL="1219170" lvl="1" indent="-507987">
              <a:buSzPct val="100000"/>
              <a:buChar char="●"/>
            </a:pPr>
            <a:r>
              <a:rPr lang="en-US" sz="2000" dirty="0"/>
              <a:t>Arrive at it by evaluating model on test data</a:t>
            </a:r>
          </a:p>
          <a:p>
            <a:pPr marL="1219170" lvl="1" indent="-507987">
              <a:buSzPct val="100000"/>
              <a:buChar char="●"/>
            </a:pPr>
            <a:endParaRPr lang="en-US" sz="2000" dirty="0"/>
          </a:p>
          <a:p>
            <a:pPr marL="609585" indent="-507987">
              <a:buSzPct val="100000"/>
              <a:buChar char="●"/>
            </a:pPr>
            <a:r>
              <a:rPr lang="en-US" sz="2000" dirty="0"/>
              <a:t>Compare training error with Generalization error - If the training error is low (i.e., your model makes few mistakes on the training set) but the generalization error is high, it means that your model is overfitting the training data.</a:t>
            </a:r>
          </a:p>
          <a:p>
            <a:pPr marL="101598">
              <a:buSzPct val="100000"/>
            </a:pPr>
            <a:endParaRPr lang="en-US" sz="2000" dirty="0"/>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41236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92221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Put it all together</a:t>
            </a:r>
            <a:br>
              <a:rPr lang="en-US" sz="4000" b="1" dirty="0">
                <a:solidFill>
                  <a:srgbClr val="E46102"/>
                </a:solidFill>
              </a:rPr>
            </a:br>
            <a:br>
              <a:rPr lang="en-US" sz="4000" b="1" dirty="0">
                <a:solidFill>
                  <a:srgbClr val="E46102"/>
                </a:solidFill>
              </a:rPr>
            </a:br>
            <a:r>
              <a:rPr lang="en-US" sz="4000" b="1" dirty="0">
                <a:solidFill>
                  <a:srgbClr val="E46102"/>
                </a:solidFill>
              </a:rPr>
              <a:t>Let’s build a model</a:t>
            </a:r>
            <a:endParaRPr sz="4000" b="1" dirty="0">
              <a:solidFill>
                <a:srgbClr val="E46102"/>
              </a:solidFill>
            </a:endParaRPr>
          </a:p>
        </p:txBody>
      </p:sp>
    </p:spTree>
    <p:extLst>
      <p:ext uri="{BB962C8B-B14F-4D97-AF65-F5344CB8AC3E}">
        <p14:creationId xmlns:p14="http://schemas.microsoft.com/office/powerpoint/2010/main" val="769438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Housing prices in California (CA)</a:t>
            </a:r>
          </a:p>
          <a:p>
            <a:pPr marL="101598">
              <a:buSzPct val="100000"/>
            </a:pPr>
            <a:endParaRPr lang="en-US" sz="2000" dirty="0"/>
          </a:p>
          <a:p>
            <a:pPr marL="444498" indent="-342900">
              <a:buSzPct val="100000"/>
              <a:buFont typeface="Arial" panose="020B0604020202020204" pitchFamily="34" charset="0"/>
              <a:buChar char="•"/>
            </a:pPr>
            <a:r>
              <a:rPr lang="en-US" sz="2000" dirty="0"/>
              <a:t>Data : CA census data, it has metrics such as population, median income, median housing price, and so on for each block group in California. Snapshot below:</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Goal: Predict median housing price in any district, given all the other metrics.</a:t>
            </a:r>
          </a:p>
          <a:p>
            <a:pPr marL="444498" indent="-342900">
              <a:buSzPct val="100000"/>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3873BCF4-993D-4D20-B935-D19D85DD376F}"/>
              </a:ext>
            </a:extLst>
          </p:cNvPr>
          <p:cNvSpPr txBox="1"/>
          <p:nvPr/>
        </p:nvSpPr>
        <p:spPr>
          <a:xfrm flipH="1">
            <a:off x="3433801" y="5258803"/>
            <a:ext cx="5032850"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What should you do next?</a:t>
            </a:r>
          </a:p>
        </p:txBody>
      </p:sp>
      <p:pic>
        <p:nvPicPr>
          <p:cNvPr id="4" name="Picture 3">
            <a:extLst>
              <a:ext uri="{FF2B5EF4-FFF2-40B4-BE49-F238E27FC236}">
                <a16:creationId xmlns:a16="http://schemas.microsoft.com/office/drawing/2014/main" id="{3D764D2E-5210-924C-5A99-9117EE7C85AC}"/>
              </a:ext>
            </a:extLst>
          </p:cNvPr>
          <p:cNvPicPr>
            <a:picLocks noChangeAspect="1"/>
          </p:cNvPicPr>
          <p:nvPr/>
        </p:nvPicPr>
        <p:blipFill>
          <a:blip r:embed="rId3"/>
          <a:stretch>
            <a:fillRect/>
          </a:stretch>
        </p:blipFill>
        <p:spPr>
          <a:xfrm>
            <a:off x="1868557" y="2583822"/>
            <a:ext cx="7772400" cy="1690355"/>
          </a:xfrm>
          <a:prstGeom prst="rect">
            <a:avLst/>
          </a:prstGeom>
        </p:spPr>
      </p:pic>
    </p:spTree>
    <p:extLst>
      <p:ext uri="{BB962C8B-B14F-4D97-AF65-F5344CB8AC3E}">
        <p14:creationId xmlns:p14="http://schemas.microsoft.com/office/powerpoint/2010/main" val="29378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Understand the data</a:t>
            </a:r>
          </a:p>
          <a:p>
            <a:pPr marL="558798" indent="-457200">
              <a:buSzPct val="100000"/>
              <a:buFont typeface="+mj-lt"/>
              <a:buAutoNum type="arabicPeriod"/>
            </a:pPr>
            <a:r>
              <a:rPr lang="en-US" sz="2000" dirty="0"/>
              <a:t>What are the features and label?</a:t>
            </a:r>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p:txBody>
      </p:sp>
      <p:pic>
        <p:nvPicPr>
          <p:cNvPr id="2" name="Picture 1">
            <a:extLst>
              <a:ext uri="{FF2B5EF4-FFF2-40B4-BE49-F238E27FC236}">
                <a16:creationId xmlns:a16="http://schemas.microsoft.com/office/drawing/2014/main" id="{7D2FB967-14F7-0058-DD4F-5822435B86A6}"/>
              </a:ext>
            </a:extLst>
          </p:cNvPr>
          <p:cNvPicPr>
            <a:picLocks noChangeAspect="1"/>
          </p:cNvPicPr>
          <p:nvPr/>
        </p:nvPicPr>
        <p:blipFill>
          <a:blip r:embed="rId3"/>
          <a:stretch>
            <a:fillRect/>
          </a:stretch>
        </p:blipFill>
        <p:spPr>
          <a:xfrm>
            <a:off x="4026976" y="2318779"/>
            <a:ext cx="7772400" cy="1690355"/>
          </a:xfrm>
          <a:prstGeom prst="rect">
            <a:avLst/>
          </a:prstGeom>
        </p:spPr>
      </p:pic>
      <p:sp>
        <p:nvSpPr>
          <p:cNvPr id="9" name="Right Brace 8">
            <a:extLst>
              <a:ext uri="{FF2B5EF4-FFF2-40B4-BE49-F238E27FC236}">
                <a16:creationId xmlns:a16="http://schemas.microsoft.com/office/drawing/2014/main" id="{10EB67D0-245C-E5B7-154D-66AD6CFCA739}"/>
              </a:ext>
            </a:extLst>
          </p:cNvPr>
          <p:cNvSpPr/>
          <p:nvPr/>
        </p:nvSpPr>
        <p:spPr>
          <a:xfrm rot="5400000">
            <a:off x="6864136" y="1376408"/>
            <a:ext cx="252767" cy="565867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A2C1B55E-8FA6-6FA1-8DFE-C51F6C50D186}"/>
              </a:ext>
            </a:extLst>
          </p:cNvPr>
          <p:cNvSpPr/>
          <p:nvPr/>
        </p:nvSpPr>
        <p:spPr>
          <a:xfrm rot="5400000">
            <a:off x="11173960" y="3777925"/>
            <a:ext cx="323972" cy="92685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BEB23EA-D0B9-B524-7C4B-FDD93399C104}"/>
              </a:ext>
            </a:extLst>
          </p:cNvPr>
          <p:cNvSpPr txBox="1"/>
          <p:nvPr/>
        </p:nvSpPr>
        <p:spPr>
          <a:xfrm>
            <a:off x="6096000" y="4403337"/>
            <a:ext cx="2194832" cy="338554"/>
          </a:xfrm>
          <a:prstGeom prst="rect">
            <a:avLst/>
          </a:prstGeom>
          <a:noFill/>
        </p:spPr>
        <p:txBody>
          <a:bodyPr wrap="none" rtlCol="0">
            <a:spAutoFit/>
          </a:bodyPr>
          <a:lstStyle/>
          <a:p>
            <a:r>
              <a:rPr lang="en-US" sz="1600" dirty="0">
                <a:solidFill>
                  <a:srgbClr val="E46102"/>
                </a:solidFill>
              </a:rPr>
              <a:t>Features – X=</a:t>
            </a:r>
            <a:r>
              <a:rPr lang="en-US" sz="1600" i="1" dirty="0">
                <a:solidFill>
                  <a:srgbClr val="E46102"/>
                </a:solidFill>
              </a:rPr>
              <a:t>x</a:t>
            </a:r>
            <a:r>
              <a:rPr lang="en-US" sz="1600" i="1" baseline="-25000" dirty="0">
                <a:solidFill>
                  <a:srgbClr val="E46102"/>
                </a:solidFill>
              </a:rPr>
              <a:t>1</a:t>
            </a:r>
            <a:r>
              <a:rPr lang="en-US" sz="1600" i="1" dirty="0">
                <a:solidFill>
                  <a:srgbClr val="E46102"/>
                </a:solidFill>
              </a:rPr>
              <a:t>,x</a:t>
            </a:r>
            <a:r>
              <a:rPr lang="en-US" sz="1600" i="1" baseline="-25000" dirty="0">
                <a:solidFill>
                  <a:srgbClr val="E46102"/>
                </a:solidFill>
              </a:rPr>
              <a:t>2</a:t>
            </a:r>
            <a:r>
              <a:rPr lang="en-US" sz="1600" i="1" dirty="0">
                <a:solidFill>
                  <a:srgbClr val="E46102"/>
                </a:solidFill>
              </a:rPr>
              <a:t>,…</a:t>
            </a:r>
            <a:endParaRPr lang="en-US" i="1" dirty="0">
              <a:solidFill>
                <a:srgbClr val="E46102"/>
              </a:solidFill>
            </a:endParaRPr>
          </a:p>
        </p:txBody>
      </p:sp>
      <p:sp>
        <p:nvSpPr>
          <p:cNvPr id="12" name="TextBox 11">
            <a:extLst>
              <a:ext uri="{FF2B5EF4-FFF2-40B4-BE49-F238E27FC236}">
                <a16:creationId xmlns:a16="http://schemas.microsoft.com/office/drawing/2014/main" id="{F578D46F-CB2C-DF82-250F-92CFE897B453}"/>
              </a:ext>
            </a:extLst>
          </p:cNvPr>
          <p:cNvSpPr txBox="1"/>
          <p:nvPr/>
        </p:nvSpPr>
        <p:spPr>
          <a:xfrm>
            <a:off x="11177088" y="4519300"/>
            <a:ext cx="317716" cy="338554"/>
          </a:xfrm>
          <a:prstGeom prst="rect">
            <a:avLst/>
          </a:prstGeom>
          <a:noFill/>
        </p:spPr>
        <p:txBody>
          <a:bodyPr wrap="none" rtlCol="0">
            <a:spAutoFit/>
          </a:bodyPr>
          <a:lstStyle/>
          <a:p>
            <a:r>
              <a:rPr lang="en-US" sz="1600" i="1" dirty="0">
                <a:solidFill>
                  <a:srgbClr val="E46102"/>
                </a:solidFill>
              </a:rPr>
              <a:t>x</a:t>
            </a:r>
            <a:r>
              <a:rPr lang="en-US" sz="1600" i="1" baseline="-25000" dirty="0">
                <a:solidFill>
                  <a:srgbClr val="E46102"/>
                </a:solidFill>
              </a:rPr>
              <a:t>i</a:t>
            </a:r>
            <a:endParaRPr lang="en-US" i="1" baseline="-25000" dirty="0">
              <a:solidFill>
                <a:srgbClr val="E46102"/>
              </a:solidFill>
            </a:endParaRPr>
          </a:p>
        </p:txBody>
      </p:sp>
      <p:sp>
        <p:nvSpPr>
          <p:cNvPr id="13" name="TextBox 12">
            <a:extLst>
              <a:ext uri="{FF2B5EF4-FFF2-40B4-BE49-F238E27FC236}">
                <a16:creationId xmlns:a16="http://schemas.microsoft.com/office/drawing/2014/main" id="{9602E832-2519-7C4F-DAE5-788880BE46BA}"/>
              </a:ext>
            </a:extLst>
          </p:cNvPr>
          <p:cNvSpPr txBox="1"/>
          <p:nvPr/>
        </p:nvSpPr>
        <p:spPr>
          <a:xfrm>
            <a:off x="10019253" y="1300782"/>
            <a:ext cx="902811" cy="338554"/>
          </a:xfrm>
          <a:prstGeom prst="rect">
            <a:avLst/>
          </a:prstGeom>
          <a:noFill/>
        </p:spPr>
        <p:txBody>
          <a:bodyPr wrap="none" rtlCol="0">
            <a:spAutoFit/>
          </a:bodyPr>
          <a:lstStyle/>
          <a:p>
            <a:r>
              <a:rPr lang="en-US" sz="1600" dirty="0"/>
              <a:t>Label, </a:t>
            </a:r>
            <a:r>
              <a:rPr lang="en-US" sz="1600" i="1" dirty="0"/>
              <a:t>y</a:t>
            </a:r>
            <a:endParaRPr lang="en-US" i="1" dirty="0"/>
          </a:p>
        </p:txBody>
      </p:sp>
      <p:cxnSp>
        <p:nvCxnSpPr>
          <p:cNvPr id="15" name="Straight Arrow Connector 14">
            <a:extLst>
              <a:ext uri="{FF2B5EF4-FFF2-40B4-BE49-F238E27FC236}">
                <a16:creationId xmlns:a16="http://schemas.microsoft.com/office/drawing/2014/main" id="{16508A27-3FBF-FD16-B8A1-35E02CFF0405}"/>
              </a:ext>
            </a:extLst>
          </p:cNvPr>
          <p:cNvCxnSpPr/>
          <p:nvPr/>
        </p:nvCxnSpPr>
        <p:spPr>
          <a:xfrm>
            <a:off x="10327190" y="1639336"/>
            <a:ext cx="0" cy="67944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026" name="Picture 2" descr="Feature matrix and label | Download Scientific Diagram">
            <a:extLst>
              <a:ext uri="{FF2B5EF4-FFF2-40B4-BE49-F238E27FC236}">
                <a16:creationId xmlns:a16="http://schemas.microsoft.com/office/drawing/2014/main" id="{5A5DBE8E-0C95-BE80-70BD-D1C5A183DA7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8592553" y="4514641"/>
            <a:ext cx="2036358" cy="21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32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AutoNum type="arabicPeriod" startAt="3"/>
            </a:pPr>
            <a:r>
              <a:rPr lang="en-US" sz="2000" dirty="0"/>
              <a:t>Frame the Problem - Design a model that takes the features as input and predicts the median housing price. </a:t>
            </a:r>
          </a:p>
          <a:p>
            <a:pPr marL="558798" indent="-457200">
              <a:buSzPct val="100000"/>
              <a:buAutoNum type="arabicPeriod" startAt="3"/>
            </a:pPr>
            <a:endParaRPr lang="en-US" sz="2000" dirty="0"/>
          </a:p>
          <a:p>
            <a:pPr marL="558798" indent="-457200">
              <a:buSzPct val="100000"/>
              <a:buAutoNum type="arabicPeriod" startAt="3"/>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101598">
              <a:buSzPct val="100000"/>
            </a:pPr>
            <a:endParaRPr lang="en-US" sz="2000" dirty="0"/>
          </a:p>
        </p:txBody>
      </p:sp>
      <p:sp>
        <p:nvSpPr>
          <p:cNvPr id="2" name="TextBox 1">
            <a:extLst>
              <a:ext uri="{FF2B5EF4-FFF2-40B4-BE49-F238E27FC236}">
                <a16:creationId xmlns:a16="http://schemas.microsoft.com/office/drawing/2014/main" id="{7CF50DEA-DA45-47E8-9F05-20DF72A22AF5}"/>
              </a:ext>
            </a:extLst>
          </p:cNvPr>
          <p:cNvSpPr txBox="1"/>
          <p:nvPr/>
        </p:nvSpPr>
        <p:spPr>
          <a:xfrm>
            <a:off x="2992192" y="4314423"/>
            <a:ext cx="5941453"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Lets Discuss</a:t>
            </a:r>
          </a:p>
        </p:txBody>
      </p:sp>
    </p:spTree>
    <p:extLst>
      <p:ext uri="{BB962C8B-B14F-4D97-AF65-F5344CB8AC3E}">
        <p14:creationId xmlns:p14="http://schemas.microsoft.com/office/powerpoint/2010/main" val="1919109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lvl="0" algn="ctr">
              <a:defRPr/>
            </a:pPr>
            <a:r>
              <a:rPr lang="en-US" sz="2000" b="1" u="sng" dirty="0"/>
              <a:t>One approach</a:t>
            </a:r>
          </a:p>
          <a:p>
            <a:pPr lvl="0">
              <a:defRPr/>
            </a:pPr>
            <a:endParaRPr lang="en-US" sz="2000" dirty="0"/>
          </a:p>
          <a:p>
            <a:pPr lvl="0">
              <a:defRPr/>
            </a:pPr>
            <a:r>
              <a:rPr lang="en-US" sz="2000" dirty="0"/>
              <a:t>Supervised learning task - since you are given labeled training examples (each instance comes with the expected output, i.e., the district’s median housing price)</a:t>
            </a:r>
          </a:p>
          <a:p>
            <a:pPr lvl="0">
              <a:defRPr/>
            </a:pPr>
            <a:endParaRPr lang="en-US" sz="2000" dirty="0"/>
          </a:p>
          <a:p>
            <a:pPr lvl="0">
              <a:defRPr/>
            </a:pPr>
            <a:r>
              <a:rPr lang="en-US" sz="2000" dirty="0"/>
              <a:t>Regression task, since you are asked to predict a value. </a:t>
            </a:r>
          </a:p>
          <a:p>
            <a:pPr lvl="0">
              <a:defRPr/>
            </a:pPr>
            <a:endParaRPr lang="en-US" sz="2000" dirty="0"/>
          </a:p>
          <a:p>
            <a:pPr lvl="0">
              <a:defRPr/>
            </a:pPr>
            <a:r>
              <a:rPr lang="en-US" sz="2000" dirty="0"/>
              <a:t>More specifically, this is a multiple regression problem since the system will use multiple features to make a prediction (it will use the district’s population, the median income, etc.). </a:t>
            </a:r>
          </a:p>
          <a:p>
            <a:pPr lvl="0">
              <a:defRPr/>
            </a:pPr>
            <a:endParaRPr lang="en-US" sz="2000" dirty="0"/>
          </a:p>
          <a:p>
            <a:pPr lvl="0">
              <a:defRPr/>
            </a:pPr>
            <a:r>
              <a:rPr lang="en-US" sz="2000" dirty="0"/>
              <a:t>It is also a univariate regression problem since we are only trying to predict a single value for each district. </a:t>
            </a:r>
          </a:p>
          <a:p>
            <a:pPr lvl="0">
              <a:defRPr/>
            </a:pPr>
            <a:endParaRPr lang="en-US" sz="2000" dirty="0"/>
          </a:p>
          <a:p>
            <a:pPr lvl="0">
              <a:defRPr/>
            </a:pPr>
            <a:r>
              <a:rPr lang="en-US" sz="2000" dirty="0"/>
              <a:t>No continuous flow of data coming in the system, there is no particular need to adjust to changing data rapidly, and the data is small enough to fit in memory, so plain batch learning should do just fine.</a:t>
            </a:r>
          </a:p>
        </p:txBody>
      </p:sp>
    </p:spTree>
    <p:extLst>
      <p:ext uri="{BB962C8B-B14F-4D97-AF65-F5344CB8AC3E}">
        <p14:creationId xmlns:p14="http://schemas.microsoft.com/office/powerpoint/2010/main" val="1025045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sp>
        <p:nvSpPr>
          <p:cNvPr id="96" name="Google Shape;96;p14"/>
          <p:cNvSpPr txBox="1"/>
          <p:nvPr/>
        </p:nvSpPr>
        <p:spPr>
          <a:xfrm>
            <a:off x="111436" y="1137532"/>
            <a:ext cx="10140928" cy="5198874"/>
          </a:xfrm>
          <a:prstGeom prst="rect">
            <a:avLst/>
          </a:prstGeom>
          <a:noFill/>
          <a:ln>
            <a:noFill/>
          </a:ln>
        </p:spPr>
        <p:txBody>
          <a:bodyPr spcFirstLastPara="1" wrap="square" lIns="121900" tIns="121900" rIns="121900" bIns="121900" anchor="t" anchorCtr="0">
            <a:noAutofit/>
          </a:bodyPr>
          <a:lstStyle/>
          <a:p>
            <a:pPr marL="101598">
              <a:buSzPct val="100000"/>
            </a:pPr>
            <a:r>
              <a:rPr lang="en-US" sz="2000" dirty="0"/>
              <a:t>5.	Select a Model Performance measure</a:t>
            </a:r>
          </a:p>
          <a:p>
            <a:pPr marL="1168383" lvl="1" indent="-457200">
              <a:buSzPct val="100000"/>
              <a:buFont typeface="+mj-lt"/>
              <a:buAutoNum type="alphaLcParenR"/>
            </a:pPr>
            <a:r>
              <a:rPr lang="en-US" sz="2000" b="1" dirty="0"/>
              <a:t>Root mean square error (RMSE) </a:t>
            </a:r>
            <a:r>
              <a:rPr lang="en-US" sz="2000" dirty="0"/>
              <a:t>– gives you an idea of how much error a system typically makes in its predictions</a:t>
            </a:r>
          </a:p>
          <a:p>
            <a:pPr marL="1777968" lvl="2" indent="-457200">
              <a:buSzPct val="100000"/>
              <a:buFont typeface="Arial" panose="020B0604020202020204" pitchFamily="34" charset="0"/>
              <a:buChar char="•"/>
            </a:pPr>
            <a:r>
              <a:rPr lang="en-US" sz="2000" dirty="0"/>
              <a:t>Higher weight for large errors</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r>
              <a:rPr lang="en-US" sz="2000" dirty="0"/>
              <a:t>where, </a:t>
            </a:r>
            <a:r>
              <a:rPr lang="en-US" sz="2000" i="1" dirty="0"/>
              <a:t>m</a:t>
            </a:r>
            <a:r>
              <a:rPr lang="en-US" sz="2000" dirty="0"/>
              <a:t> is the number of instances in the dataset you’re measuring the RMSE on,</a:t>
            </a:r>
          </a:p>
          <a:p>
            <a:pPr marL="1777968" lvl="2" indent="-457200">
              <a:buSzPct val="100000"/>
              <a:buFont typeface="Arial" panose="020B0604020202020204" pitchFamily="34" charset="0"/>
              <a:buChar char="•"/>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a:p>
            <a:pPr marL="1777968" lvl="2" indent="-457200">
              <a:buSzPct val="100000"/>
              <a:buFont typeface="Arial" panose="020B0604020202020204" pitchFamily="34" charset="0"/>
              <a:buChar char="•"/>
            </a:pPr>
            <a:r>
              <a:rPr lang="en-US" sz="2000" b="1" dirty="0"/>
              <a:t>X</a:t>
            </a:r>
            <a:r>
              <a:rPr lang="en-US" sz="2000" dirty="0"/>
              <a:t> is a matrix containing all the feature values (excluding labels) of all instances in the dataset.</a:t>
            </a:r>
            <a:endParaRPr lang="en-US" sz="2000" baseline="30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mj-lt"/>
              <a:buAutoNum type="alphaLcParenR"/>
            </a:pPr>
            <a:endParaRPr lang="en-US" sz="2000" dirty="0"/>
          </a:p>
          <a:p>
            <a:pPr marL="101598">
              <a:buSzPct val="100000"/>
            </a:pPr>
            <a:endParaRPr lang="en-US" sz="2000" dirty="0"/>
          </a:p>
        </p:txBody>
      </p:sp>
      <p:pic>
        <p:nvPicPr>
          <p:cNvPr id="3" name="Picture 2">
            <a:extLst>
              <a:ext uri="{FF2B5EF4-FFF2-40B4-BE49-F238E27FC236}">
                <a16:creationId xmlns:a16="http://schemas.microsoft.com/office/drawing/2014/main" id="{90B3C240-79C7-4BC1-AA98-EA345415BDA5}"/>
              </a:ext>
            </a:extLst>
          </p:cNvPr>
          <p:cNvPicPr>
            <a:picLocks noChangeAspect="1"/>
          </p:cNvPicPr>
          <p:nvPr/>
        </p:nvPicPr>
        <p:blipFill>
          <a:blip r:embed="rId3"/>
          <a:stretch>
            <a:fillRect/>
          </a:stretch>
        </p:blipFill>
        <p:spPr>
          <a:xfrm>
            <a:off x="2578972" y="2608632"/>
            <a:ext cx="4451554" cy="988008"/>
          </a:xfrm>
          <a:prstGeom prst="rect">
            <a:avLst/>
          </a:prstGeom>
        </p:spPr>
      </p:pic>
      <p:pic>
        <p:nvPicPr>
          <p:cNvPr id="2" name="Picture 2" descr="Feature matrix and label | Download Scientific Diagram">
            <a:extLst>
              <a:ext uri="{FF2B5EF4-FFF2-40B4-BE49-F238E27FC236}">
                <a16:creationId xmlns:a16="http://schemas.microsoft.com/office/drawing/2014/main" id="{FEBD7C1C-2E4B-7678-18AC-54FFBC443AE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0033425" y="951012"/>
            <a:ext cx="2036358" cy="21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638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pic>
        <p:nvPicPr>
          <p:cNvPr id="6" name="Picture 5">
            <a:extLst>
              <a:ext uri="{FF2B5EF4-FFF2-40B4-BE49-F238E27FC236}">
                <a16:creationId xmlns:a16="http://schemas.microsoft.com/office/drawing/2014/main" id="{24376E5F-5C75-4451-9387-65B3DB4A61CF}"/>
              </a:ext>
            </a:extLst>
          </p:cNvPr>
          <p:cNvPicPr>
            <a:picLocks noChangeAspect="1"/>
          </p:cNvPicPr>
          <p:nvPr/>
        </p:nvPicPr>
        <p:blipFill rotWithShape="1">
          <a:blip r:embed="rId3"/>
          <a:srcRect l="11470" t="17975"/>
          <a:stretch/>
        </p:blipFill>
        <p:spPr>
          <a:xfrm>
            <a:off x="7710488" y="2651751"/>
            <a:ext cx="1349581" cy="1092947"/>
          </a:xfrm>
          <a:prstGeom prst="rect">
            <a:avLst/>
          </a:prstGeom>
        </p:spPr>
      </p:pic>
      <p:pic>
        <p:nvPicPr>
          <p:cNvPr id="10" name="Picture 9">
            <a:extLst>
              <a:ext uri="{FF2B5EF4-FFF2-40B4-BE49-F238E27FC236}">
                <a16:creationId xmlns:a16="http://schemas.microsoft.com/office/drawing/2014/main" id="{92548C4F-1C14-413C-9308-183333390DA2}"/>
              </a:ext>
            </a:extLst>
          </p:cNvPr>
          <p:cNvPicPr>
            <a:picLocks noChangeAspect="1"/>
          </p:cNvPicPr>
          <p:nvPr/>
        </p:nvPicPr>
        <p:blipFill>
          <a:blip r:embed="rId4"/>
          <a:stretch>
            <a:fillRect/>
          </a:stretch>
        </p:blipFill>
        <p:spPr>
          <a:xfrm>
            <a:off x="9607995" y="2966080"/>
            <a:ext cx="1153362" cy="310520"/>
          </a:xfrm>
          <a:prstGeom prst="rect">
            <a:avLst/>
          </a:prstGeom>
        </p:spPr>
      </p:pic>
      <p:pic>
        <p:nvPicPr>
          <p:cNvPr id="11" name="Picture 10">
            <a:extLst>
              <a:ext uri="{FF2B5EF4-FFF2-40B4-BE49-F238E27FC236}">
                <a16:creationId xmlns:a16="http://schemas.microsoft.com/office/drawing/2014/main" id="{23C81256-2DF8-4DAC-9FF5-2BCE0A6AE815}"/>
              </a:ext>
            </a:extLst>
          </p:cNvPr>
          <p:cNvPicPr>
            <a:picLocks noChangeAspect="1"/>
          </p:cNvPicPr>
          <p:nvPr/>
        </p:nvPicPr>
        <p:blipFill>
          <a:blip r:embed="rId5"/>
          <a:stretch>
            <a:fillRect/>
          </a:stretch>
        </p:blipFill>
        <p:spPr>
          <a:xfrm>
            <a:off x="6925486" y="3894213"/>
            <a:ext cx="4269165" cy="2087924"/>
          </a:xfrm>
          <a:prstGeom prst="rect">
            <a:avLst/>
          </a:prstGeom>
        </p:spPr>
      </p:pic>
      <p:grpSp>
        <p:nvGrpSpPr>
          <p:cNvPr id="14" name="Group 13">
            <a:extLst>
              <a:ext uri="{FF2B5EF4-FFF2-40B4-BE49-F238E27FC236}">
                <a16:creationId xmlns:a16="http://schemas.microsoft.com/office/drawing/2014/main" id="{4D6C41AA-497C-4F8B-8BFA-53FC1D7A1999}"/>
              </a:ext>
            </a:extLst>
          </p:cNvPr>
          <p:cNvGrpSpPr/>
          <p:nvPr/>
        </p:nvGrpSpPr>
        <p:grpSpPr>
          <a:xfrm>
            <a:off x="347663" y="1419225"/>
            <a:ext cx="11488856" cy="976313"/>
            <a:chOff x="347663" y="1419225"/>
            <a:chExt cx="11488856" cy="976313"/>
          </a:xfrm>
        </p:grpSpPr>
        <p:sp>
          <p:nvSpPr>
            <p:cNvPr id="4" name="TextBox 3">
              <a:extLst>
                <a:ext uri="{FF2B5EF4-FFF2-40B4-BE49-F238E27FC236}">
                  <a16:creationId xmlns:a16="http://schemas.microsoft.com/office/drawing/2014/main" id="{066B5C93-ACC8-4269-9782-E4C74070B631}"/>
                </a:ext>
              </a:extLst>
            </p:cNvPr>
            <p:cNvSpPr txBox="1"/>
            <p:nvPr/>
          </p:nvSpPr>
          <p:spPr>
            <a:xfrm>
              <a:off x="495646" y="1517153"/>
              <a:ext cx="5552902" cy="707886"/>
            </a:xfrm>
            <a:prstGeom prst="rect">
              <a:avLst/>
            </a:prstGeom>
            <a:noFill/>
          </p:spPr>
          <p:txBody>
            <a:bodyPr wrap="square" rtlCol="0">
              <a:spAutoFit/>
            </a:bodyPr>
            <a:lstStyle/>
            <a:p>
              <a:pPr marL="101598">
                <a:buSzPct val="100000"/>
              </a:pPr>
              <a:r>
                <a:rPr lang="en-US" sz="2000" dirty="0"/>
                <a:t>where, </a:t>
              </a:r>
              <a:r>
                <a:rPr lang="en-US" sz="2000" i="1" dirty="0"/>
                <a:t>m</a:t>
              </a:r>
              <a:r>
                <a:rPr lang="en-US" sz="2000" dirty="0"/>
                <a:t> is the number of instances in the dataset you’re measuring the RMSE on.</a:t>
              </a:r>
            </a:p>
          </p:txBody>
        </p:sp>
        <p:sp>
          <p:nvSpPr>
            <p:cNvPr id="8" name="TextBox 7">
              <a:extLst>
                <a:ext uri="{FF2B5EF4-FFF2-40B4-BE49-F238E27FC236}">
                  <a16:creationId xmlns:a16="http://schemas.microsoft.com/office/drawing/2014/main" id="{C1F39CE3-0E96-40A4-BD05-00C14B94DE59}"/>
                </a:ext>
              </a:extLst>
            </p:cNvPr>
            <p:cNvSpPr txBox="1"/>
            <p:nvPr/>
          </p:nvSpPr>
          <p:spPr>
            <a:xfrm>
              <a:off x="6283617" y="1508857"/>
              <a:ext cx="5552902" cy="707886"/>
            </a:xfrm>
            <a:prstGeom prst="rect">
              <a:avLst/>
            </a:prstGeom>
            <a:noFill/>
          </p:spPr>
          <p:txBody>
            <a:bodyPr wrap="square" rtlCol="0">
              <a:spAutoFit/>
            </a:bodyPr>
            <a:lstStyle/>
            <a:p>
              <a:pPr marL="101598">
                <a:buSzPct val="100000"/>
              </a:pPr>
              <a:r>
                <a:rPr lang="en-US" sz="2000" b="1" dirty="0"/>
                <a:t>Features</a:t>
              </a:r>
              <a:r>
                <a:rPr lang="en-US" sz="2000" dirty="0"/>
                <a:t> – latitude, longitude, #inhabitants, median income, median house $$</a:t>
              </a:r>
            </a:p>
          </p:txBody>
        </p:sp>
        <p:sp>
          <p:nvSpPr>
            <p:cNvPr id="12" name="Rectangle 11">
              <a:extLst>
                <a:ext uri="{FF2B5EF4-FFF2-40B4-BE49-F238E27FC236}">
                  <a16:creationId xmlns:a16="http://schemas.microsoft.com/office/drawing/2014/main" id="{BCD3D98B-EF1B-4213-BA3E-9321A6A96917}"/>
                </a:ext>
              </a:extLst>
            </p:cNvPr>
            <p:cNvSpPr/>
            <p:nvPr/>
          </p:nvSpPr>
          <p:spPr>
            <a:xfrm>
              <a:off x="347663" y="1419225"/>
              <a:ext cx="11253787" cy="9763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04297D7E-3BC8-4DE5-AAD6-F0E3A8C549A2}"/>
              </a:ext>
            </a:extLst>
          </p:cNvPr>
          <p:cNvSpPr/>
          <p:nvPr/>
        </p:nvSpPr>
        <p:spPr>
          <a:xfrm>
            <a:off x="398086" y="2632811"/>
            <a:ext cx="6096000" cy="1015663"/>
          </a:xfrm>
          <a:prstGeom prst="rect">
            <a:avLst/>
          </a:prstGeom>
        </p:spPr>
        <p:txBody>
          <a:bodyPr>
            <a:spAutoFit/>
          </a:bodyPr>
          <a:lstStyle/>
          <a:p>
            <a:pPr marL="101598">
              <a:buSzPct val="100000"/>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4115336"/>
            <a:ext cx="5776913" cy="1323439"/>
          </a:xfrm>
          <a:prstGeom prst="rect">
            <a:avLst/>
          </a:prstGeom>
          <a:noFill/>
        </p:spPr>
        <p:txBody>
          <a:bodyPr wrap="square" rtlCol="0">
            <a:spAutoFit/>
          </a:bodyPr>
          <a:lstStyle/>
          <a:p>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endParaRPr lang="en-US" sz="2000" dirty="0"/>
          </a:p>
        </p:txBody>
      </p:sp>
      <p:sp>
        <p:nvSpPr>
          <p:cNvPr id="18" name="Arrow: Right 17">
            <a:extLst>
              <a:ext uri="{FF2B5EF4-FFF2-40B4-BE49-F238E27FC236}">
                <a16:creationId xmlns:a16="http://schemas.microsoft.com/office/drawing/2014/main" id="{2667FD63-6574-4D33-8816-F2A476B7C3C9}"/>
              </a:ext>
            </a:extLst>
          </p:cNvPr>
          <p:cNvSpPr/>
          <p:nvPr/>
        </p:nvSpPr>
        <p:spPr>
          <a:xfrm>
            <a:off x="6596063" y="2993001"/>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4578913"/>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0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2000" b="1" dirty="0"/>
              <a:t>Classification</a:t>
            </a:r>
          </a:p>
          <a:p>
            <a:pPr marL="101598">
              <a:buSzPts val="2400"/>
            </a:pPr>
            <a:endParaRPr lang="en-US" sz="2000" b="1" dirty="0"/>
          </a:p>
          <a:p>
            <a:pPr marL="1054083" lvl="1" indent="-342900">
              <a:buSzPts val="2400"/>
              <a:buFont typeface="Arial" panose="020B0604020202020204" pitchFamily="34" charset="0"/>
              <a:buChar char="•"/>
            </a:pPr>
            <a:r>
              <a:rPr lang="en-US" sz="2000" dirty="0"/>
              <a:t>Trained with many example emails along with their class (spam or ham)</a:t>
            </a:r>
          </a:p>
          <a:p>
            <a:pPr marL="444498" indent="-342900">
              <a:buSzPts val="2400"/>
              <a:buFont typeface="Arial" panose="020B0604020202020204" pitchFamily="34" charset="0"/>
              <a:buChar char="•"/>
            </a:pPr>
            <a:endParaRPr lang="en-US" sz="2000" dirty="0"/>
          </a:p>
          <a:p>
            <a:pPr marL="1054083" lvl="1" indent="-342900">
              <a:buSzPts val="2400"/>
              <a:buFont typeface="Arial" panose="020B0604020202020204" pitchFamily="34" charset="0"/>
              <a:buChar char="•"/>
            </a:pPr>
            <a:r>
              <a:rPr lang="en-US" sz="2000" dirty="0"/>
              <a:t>It must learn how to classify new emails</a:t>
            </a:r>
          </a:p>
          <a:p>
            <a:pPr marL="609585" indent="-507987">
              <a:buSzPts val="2400"/>
              <a:buChar char="●"/>
            </a:pPr>
            <a:endParaRPr lang="en-US" sz="2000" dirty="0"/>
          </a:p>
          <a:p>
            <a:pPr marL="101598">
              <a:buSzPts val="2400"/>
            </a:pPr>
            <a:endParaRPr sz="2000" dirty="0"/>
          </a:p>
        </p:txBody>
      </p:sp>
      <p:pic>
        <p:nvPicPr>
          <p:cNvPr id="5" name="Picture 4">
            <a:extLst>
              <a:ext uri="{FF2B5EF4-FFF2-40B4-BE49-F238E27FC236}">
                <a16:creationId xmlns:a16="http://schemas.microsoft.com/office/drawing/2014/main" id="{5444EBC1-1E81-4A33-8BF4-9A93762CFEB5}"/>
              </a:ext>
            </a:extLst>
          </p:cNvPr>
          <p:cNvPicPr>
            <a:picLocks noChangeAspect="1"/>
          </p:cNvPicPr>
          <p:nvPr/>
        </p:nvPicPr>
        <p:blipFill rotWithShape="1">
          <a:blip r:embed="rId3"/>
          <a:srcRect l="3114" t="27912" r="7793" b="12993"/>
          <a:stretch/>
        </p:blipFill>
        <p:spPr>
          <a:xfrm>
            <a:off x="3009899" y="3256668"/>
            <a:ext cx="7247082" cy="2463801"/>
          </a:xfrm>
          <a:prstGeom prst="rect">
            <a:avLst/>
          </a:prstGeom>
        </p:spPr>
      </p:pic>
    </p:spTree>
    <p:extLst>
      <p:ext uri="{BB962C8B-B14F-4D97-AF65-F5344CB8AC3E}">
        <p14:creationId xmlns:p14="http://schemas.microsoft.com/office/powerpoint/2010/main" val="36522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sp>
        <p:nvSpPr>
          <p:cNvPr id="15" name="TextBox 14">
            <a:extLst>
              <a:ext uri="{FF2B5EF4-FFF2-40B4-BE49-F238E27FC236}">
                <a16:creationId xmlns:a16="http://schemas.microsoft.com/office/drawing/2014/main" id="{C51F9789-11E5-460C-BC4B-718C6E835360}"/>
              </a:ext>
            </a:extLst>
          </p:cNvPr>
          <p:cNvSpPr txBox="1"/>
          <p:nvPr/>
        </p:nvSpPr>
        <p:spPr>
          <a:xfrm>
            <a:off x="1039091" y="2486156"/>
            <a:ext cx="5233468" cy="2308324"/>
          </a:xfrm>
          <a:prstGeom prst="rect">
            <a:avLst/>
          </a:prstGeom>
          <a:noFill/>
        </p:spPr>
        <p:txBody>
          <a:bodyPr wrap="square" rtlCol="0">
            <a:spAutoFit/>
          </a:bodyPr>
          <a:lstStyle/>
          <a:p>
            <a:r>
              <a:rPr lang="en-US" i="1" dirty="0"/>
              <a:t>h</a:t>
            </a:r>
            <a:r>
              <a:rPr lang="en-US" dirty="0"/>
              <a:t> is your system’s prediction function, also called a </a:t>
            </a:r>
            <a:r>
              <a:rPr lang="en-US" i="1" dirty="0"/>
              <a:t>hypothesis</a:t>
            </a:r>
            <a:r>
              <a:rPr lang="en-US" dirty="0"/>
              <a:t>. When your system is given an instance’s feature vector </a:t>
            </a:r>
            <a:r>
              <a:rPr lang="en-US" b="1" dirty="0"/>
              <a:t>x</a:t>
            </a:r>
            <a:r>
              <a:rPr lang="en-US" i="1" baseline="30000" dirty="0"/>
              <a:t>(</a:t>
            </a:r>
            <a:r>
              <a:rPr lang="en-US" i="1" baseline="30000" dirty="0" err="1"/>
              <a:t>i</a:t>
            </a:r>
            <a:r>
              <a:rPr lang="en-US" i="1" baseline="30000" dirty="0"/>
              <a:t>)</a:t>
            </a:r>
            <a:r>
              <a:rPr lang="en-US" dirty="0"/>
              <a:t>, it outputs a predicted value </a:t>
            </a:r>
            <a:r>
              <a:rPr lang="en-US" i="1" dirty="0"/>
              <a:t>ŷ</a:t>
            </a:r>
            <a:r>
              <a:rPr lang="en-US" i="1" baseline="30000" dirty="0"/>
              <a:t>(</a:t>
            </a:r>
            <a:r>
              <a:rPr lang="en-US" i="1" baseline="30000" dirty="0" err="1"/>
              <a:t>i</a:t>
            </a:r>
            <a:r>
              <a:rPr lang="en-US" i="1" baseline="30000" dirty="0"/>
              <a:t>)</a:t>
            </a:r>
            <a:r>
              <a:rPr lang="en-US" i="1" dirty="0"/>
              <a:t> = h(</a:t>
            </a:r>
            <a:r>
              <a:rPr lang="en-US" b="1" i="1" dirty="0"/>
              <a:t>x</a:t>
            </a:r>
            <a:r>
              <a:rPr lang="en-US" i="1" baseline="30000" dirty="0"/>
              <a:t>(</a:t>
            </a:r>
            <a:r>
              <a:rPr lang="en-US" i="1" baseline="30000" dirty="0" err="1"/>
              <a:t>i</a:t>
            </a:r>
            <a:r>
              <a:rPr lang="en-US" i="1" baseline="30000" dirty="0"/>
              <a:t>)</a:t>
            </a:r>
            <a:r>
              <a:rPr lang="en-US" i="1" dirty="0"/>
              <a:t>)</a:t>
            </a:r>
            <a:r>
              <a:rPr lang="en-US" dirty="0"/>
              <a:t> for that instance</a:t>
            </a:r>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3498519"/>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93103E4-6A5B-4A31-8D60-166BC76A8E63}"/>
              </a:ext>
            </a:extLst>
          </p:cNvPr>
          <p:cNvSpPr txBox="1"/>
          <p:nvPr/>
        </p:nvSpPr>
        <p:spPr>
          <a:xfrm>
            <a:off x="7048846" y="2670822"/>
            <a:ext cx="4641127" cy="1938992"/>
          </a:xfrm>
          <a:prstGeom prst="rect">
            <a:avLst/>
          </a:prstGeom>
          <a:noFill/>
        </p:spPr>
        <p:txBody>
          <a:bodyPr wrap="square" rtlCol="0">
            <a:spAutoFit/>
          </a:bodyPr>
          <a:lstStyle/>
          <a:p>
            <a:r>
              <a:rPr lang="en-US" dirty="0"/>
              <a:t>If your system predicts that the median housing price in the first district is $158,400, then </a:t>
            </a:r>
          </a:p>
          <a:p>
            <a:r>
              <a:rPr lang="en-US" i="1" dirty="0"/>
              <a:t>ŷ</a:t>
            </a:r>
            <a:r>
              <a:rPr lang="en-US" i="1" baseline="30000" dirty="0"/>
              <a:t>(</a:t>
            </a:r>
            <a:r>
              <a:rPr lang="en-US" i="1" baseline="30000" dirty="0" err="1"/>
              <a:t>i</a:t>
            </a:r>
            <a:r>
              <a:rPr lang="en-US" i="1" baseline="30000" dirty="0"/>
              <a:t>)</a:t>
            </a:r>
            <a:r>
              <a:rPr lang="en-US" i="1" dirty="0"/>
              <a:t> = h(</a:t>
            </a:r>
            <a:r>
              <a:rPr lang="en-US" b="1" i="1" dirty="0"/>
              <a:t>x</a:t>
            </a:r>
            <a:r>
              <a:rPr lang="en-US" i="1" baseline="30000" dirty="0"/>
              <a:t>(</a:t>
            </a:r>
            <a:r>
              <a:rPr lang="en-US" i="1" baseline="30000" dirty="0" err="1"/>
              <a:t>i</a:t>
            </a:r>
            <a:r>
              <a:rPr lang="en-US" i="1" baseline="30000" dirty="0"/>
              <a:t>)</a:t>
            </a:r>
            <a:r>
              <a:rPr lang="en-US" i="1" dirty="0"/>
              <a:t>) =&gt; $158,400</a:t>
            </a:r>
          </a:p>
          <a:p>
            <a:r>
              <a:rPr lang="en-US" i="1" dirty="0"/>
              <a:t>Prediction rate: ŷ</a:t>
            </a:r>
            <a:r>
              <a:rPr lang="en-US" i="1" baseline="30000" dirty="0"/>
              <a:t>(</a:t>
            </a:r>
            <a:r>
              <a:rPr lang="en-US" i="1" baseline="30000" dirty="0" err="1"/>
              <a:t>i</a:t>
            </a:r>
            <a:r>
              <a:rPr lang="en-US" i="1" baseline="30000" dirty="0"/>
              <a:t>)</a:t>
            </a:r>
            <a:r>
              <a:rPr lang="en-US" i="1" dirty="0"/>
              <a:t> -y</a:t>
            </a:r>
            <a:r>
              <a:rPr lang="en-US" i="1" baseline="30000" dirty="0"/>
              <a:t>(</a:t>
            </a:r>
            <a:r>
              <a:rPr lang="en-US" i="1" baseline="30000" dirty="0" err="1"/>
              <a:t>i</a:t>
            </a:r>
            <a:r>
              <a:rPr lang="en-US" i="1" baseline="30000" dirty="0"/>
              <a:t>)</a:t>
            </a:r>
            <a:r>
              <a:rPr lang="en-US" i="1" dirty="0"/>
              <a:t> = $2,000</a:t>
            </a:r>
            <a:endParaRPr lang="en-US" dirty="0"/>
          </a:p>
        </p:txBody>
      </p:sp>
    </p:spTree>
    <p:extLst>
      <p:ext uri="{BB962C8B-B14F-4D97-AF65-F5344CB8AC3E}">
        <p14:creationId xmlns:p14="http://schemas.microsoft.com/office/powerpoint/2010/main" val="7549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Questions..</a:t>
            </a:r>
          </a:p>
        </p:txBody>
      </p:sp>
    </p:spTree>
    <p:extLst>
      <p:ext uri="{BB962C8B-B14F-4D97-AF65-F5344CB8AC3E}">
        <p14:creationId xmlns:p14="http://schemas.microsoft.com/office/powerpoint/2010/main" val="1884791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Resources</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Concepts from : Hands-on machine learning with Scikit learn, </a:t>
            </a:r>
            <a:r>
              <a:rPr lang="en-US" sz="3200" dirty="0" err="1"/>
              <a:t>Keras</a:t>
            </a:r>
            <a:r>
              <a:rPr lang="en-US" sz="3200" dirty="0"/>
              <a:t> &amp; TensorFlow by </a:t>
            </a:r>
            <a:r>
              <a:rPr lang="en-US" sz="3200" dirty="0" err="1"/>
              <a:t>Aurelien</a:t>
            </a:r>
            <a:r>
              <a:rPr lang="en-US" sz="3200" dirty="0"/>
              <a:t> </a:t>
            </a:r>
            <a:r>
              <a:rPr lang="en-US" sz="3200" dirty="0" err="1"/>
              <a:t>Geron</a:t>
            </a:r>
            <a:r>
              <a:rPr lang="en-US" sz="3200" dirty="0"/>
              <a:t>, Chapter 1, 2</a:t>
            </a:r>
            <a:endParaRPr sz="3200" dirty="0"/>
          </a:p>
        </p:txBody>
      </p:sp>
    </p:spTree>
    <p:extLst>
      <p:ext uri="{BB962C8B-B14F-4D97-AF65-F5344CB8AC3E}">
        <p14:creationId xmlns:p14="http://schemas.microsoft.com/office/powerpoint/2010/main" val="161131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5934832"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Regression</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Predict  target numeric value price of a car, given a set of features (mileage, age, brand, etc.) called predictors.</a:t>
            </a:r>
          </a:p>
          <a:p>
            <a:pPr marL="101598">
              <a:buSzPct val="100000"/>
            </a:pPr>
            <a:endParaRPr lang="en-US" sz="2000" dirty="0"/>
          </a:p>
          <a:p>
            <a:pPr marL="609585" indent="-507987">
              <a:buSzPct val="100000"/>
              <a:buFont typeface="Arial" panose="020B0604020202020204" pitchFamily="34" charset="0"/>
              <a:buChar char="•"/>
            </a:pPr>
            <a:r>
              <a:rPr lang="en-US" sz="2000" dirty="0"/>
              <a:t>Some regression algorithms can be used for classification as well</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Logistic Regression: can output a value that corresponds to the probability of belonging to a given class </a:t>
            </a:r>
          </a:p>
          <a:p>
            <a:pPr marL="1219170" lvl="1" indent="-507987">
              <a:buSzPct val="100000"/>
              <a:buFont typeface="Arial" panose="020B0604020202020204" pitchFamily="34" charset="0"/>
              <a:buChar char="•"/>
            </a:pPr>
            <a:r>
              <a:rPr lang="en-US" sz="2000" dirty="0"/>
              <a:t>e.g., 20% chance of being spam</a:t>
            </a:r>
          </a:p>
          <a:p>
            <a:pPr marL="444498" indent="-342900">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5A21013E-7013-4682-A8D1-5A9D2AD17F3E}"/>
              </a:ext>
            </a:extLst>
          </p:cNvPr>
          <p:cNvPicPr>
            <a:picLocks noChangeAspect="1"/>
          </p:cNvPicPr>
          <p:nvPr/>
        </p:nvPicPr>
        <p:blipFill rotWithShape="1">
          <a:blip r:embed="rId3"/>
          <a:srcRect l="2926" t="2145" r="9060" b="9137"/>
          <a:stretch/>
        </p:blipFill>
        <p:spPr>
          <a:xfrm>
            <a:off x="6997700" y="1549399"/>
            <a:ext cx="4470400" cy="2298701"/>
          </a:xfrm>
          <a:prstGeom prst="rect">
            <a:avLst/>
          </a:prstGeom>
        </p:spPr>
      </p:pic>
    </p:spTree>
    <p:extLst>
      <p:ext uri="{BB962C8B-B14F-4D97-AF65-F5344CB8AC3E}">
        <p14:creationId xmlns:p14="http://schemas.microsoft.com/office/powerpoint/2010/main" val="20971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 we will study</a:t>
            </a:r>
            <a:endParaRPr sz="4000" b="1" dirty="0">
              <a:solidFill>
                <a:srgbClr val="E46102"/>
              </a:solidFill>
            </a:endParaRPr>
          </a:p>
        </p:txBody>
      </p:sp>
      <p:sp>
        <p:nvSpPr>
          <p:cNvPr id="96" name="Google Shape;96;p14"/>
          <p:cNvSpPr txBox="1"/>
          <p:nvPr/>
        </p:nvSpPr>
        <p:spPr>
          <a:xfrm>
            <a:off x="521776" y="128358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3200" dirty="0"/>
              <a:t>Regression – Simple, Linear, Logistic</a:t>
            </a:r>
          </a:p>
          <a:p>
            <a:pPr marL="609585" indent="-507987">
              <a:buSzPts val="2400"/>
              <a:buFontTx/>
              <a:buChar char="●"/>
            </a:pPr>
            <a:r>
              <a:rPr lang="en-US" sz="3200" dirty="0"/>
              <a:t>Decision Trees</a:t>
            </a:r>
          </a:p>
          <a:p>
            <a:pPr marL="609585" indent="-507987">
              <a:buSzPts val="2400"/>
              <a:buChar char="●"/>
            </a:pPr>
            <a:r>
              <a:rPr lang="en-US" sz="3200" dirty="0"/>
              <a:t>Support Vector Machines (SVMs)</a:t>
            </a:r>
          </a:p>
          <a:p>
            <a:pPr marL="609585" indent="-507987">
              <a:buSzPts val="2400"/>
              <a:buFontTx/>
              <a:buChar char="●"/>
            </a:pPr>
            <a:r>
              <a:rPr lang="en-US" sz="3200" dirty="0"/>
              <a:t>Nearest Neighbors</a:t>
            </a:r>
          </a:p>
          <a:p>
            <a:pPr marL="609585" indent="-507987">
              <a:buSzPts val="2400"/>
              <a:buFontTx/>
              <a:buChar char="●"/>
            </a:pPr>
            <a:r>
              <a:rPr lang="en-US" sz="3200" dirty="0"/>
              <a:t>Ensemble Learning</a:t>
            </a:r>
          </a:p>
          <a:p>
            <a:pPr marL="609585" indent="-507987">
              <a:buSzPts val="2400"/>
              <a:buChar char="●"/>
            </a:pPr>
            <a:r>
              <a:rPr lang="en-US" sz="3200" dirty="0"/>
              <a:t>Random Forests</a:t>
            </a:r>
          </a:p>
          <a:p>
            <a:pPr marL="609585" indent="-507987">
              <a:buSzPts val="2400"/>
              <a:buChar char="●"/>
            </a:pPr>
            <a:r>
              <a:rPr lang="en-US" sz="3200" dirty="0"/>
              <a:t>Neural networks (later)</a:t>
            </a:r>
            <a:endParaRPr sz="3200" dirty="0"/>
          </a:p>
        </p:txBody>
      </p:sp>
    </p:spTree>
    <p:extLst>
      <p:ext uri="{BB962C8B-B14F-4D97-AF65-F5344CB8AC3E}">
        <p14:creationId xmlns:p14="http://schemas.microsoft.com/office/powerpoint/2010/main" val="142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Unsupervised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dirty="0"/>
              <a:t>Learn without a teacher</a:t>
            </a:r>
          </a:p>
          <a:p>
            <a:pPr marL="609585" indent="-507987">
              <a:buSzPts val="2400"/>
              <a:buChar char="●"/>
            </a:pPr>
            <a:endParaRPr lang="en-US" dirty="0"/>
          </a:p>
          <a:p>
            <a:pPr marL="609585" indent="-507987">
              <a:buSzPts val="2400"/>
              <a:buChar char="●"/>
            </a:pPr>
            <a:r>
              <a:rPr lang="en-US" dirty="0"/>
              <a:t>Clustering </a:t>
            </a:r>
          </a:p>
          <a:p>
            <a:pPr marL="1219170" lvl="1" indent="-507987">
              <a:buSzPts val="2400"/>
              <a:buChar char="●"/>
            </a:pPr>
            <a:r>
              <a:rPr lang="en-US" sz="2000" dirty="0"/>
              <a:t>K-Means, DBSCAN, Hierarchical Cluster Analysis (HCA)</a:t>
            </a:r>
          </a:p>
          <a:p>
            <a:pPr marL="609585" indent="-507987">
              <a:buSzPts val="2400"/>
              <a:buChar char="●"/>
            </a:pPr>
            <a:endParaRPr lang="en-US" dirty="0"/>
          </a:p>
          <a:p>
            <a:pPr marL="609585" indent="-507987">
              <a:buSzPts val="2400"/>
              <a:buChar char="●"/>
            </a:pPr>
            <a:r>
              <a:rPr lang="en-US" dirty="0"/>
              <a:t>Anomaly detection and novelty detection </a:t>
            </a:r>
          </a:p>
          <a:p>
            <a:pPr marL="1219170" lvl="1" indent="-507987">
              <a:buSzPts val="2400"/>
              <a:buChar char="●"/>
            </a:pPr>
            <a:r>
              <a:rPr lang="en-US" sz="2000" dirty="0"/>
              <a:t>One-class SVM, Isolation Forest</a:t>
            </a:r>
          </a:p>
          <a:p>
            <a:pPr marL="609585" indent="-507987">
              <a:buSzPts val="2400"/>
              <a:buChar char="●"/>
            </a:pPr>
            <a:endParaRPr lang="en-US" dirty="0"/>
          </a:p>
          <a:p>
            <a:pPr marL="609585" indent="-507987">
              <a:buSzPts val="2400"/>
              <a:buChar char="●"/>
            </a:pPr>
            <a:r>
              <a:rPr lang="en-US" dirty="0"/>
              <a:t>Visualization and dimensionality reduction </a:t>
            </a:r>
          </a:p>
          <a:p>
            <a:pPr marL="1219170" lvl="1" indent="-507987">
              <a:buSzPts val="2400"/>
              <a:buChar char="●"/>
            </a:pPr>
            <a:r>
              <a:rPr lang="en-US" sz="2000" dirty="0"/>
              <a:t>Principal Component Analysis (PCA), Kernel PCA, Locally-Linear Embedding (LLE), t-distributed Stochastic Neighbor Embedding (t-SNE)</a:t>
            </a:r>
            <a:endParaRPr lang="en-US" dirty="0"/>
          </a:p>
        </p:txBody>
      </p:sp>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8777134" y="1395211"/>
            <a:ext cx="2841938" cy="1348746"/>
          </a:xfrm>
          <a:prstGeom prst="rect">
            <a:avLst/>
          </a:prstGeom>
        </p:spPr>
      </p:pic>
    </p:spTree>
    <p:extLst>
      <p:ext uri="{BB962C8B-B14F-4D97-AF65-F5344CB8AC3E}">
        <p14:creationId xmlns:p14="http://schemas.microsoft.com/office/powerpoint/2010/main" val="28217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8" end="8"/>
                                            </p:txEl>
                                          </p:spTgt>
                                        </p:tgtEl>
                                        <p:attrNameLst>
                                          <p:attrName>style.visibility</p:attrName>
                                        </p:attrNameLst>
                                      </p:cBhvr>
                                      <p:to>
                                        <p:strVal val="visible"/>
                                      </p:to>
                                    </p:set>
                                    <p:animEffect transition="in" filter="fade">
                                      <p:cBhvr>
                                        <p:cTn id="32" dur="1000"/>
                                        <p:tgtEl>
                                          <p:spTgt spid="9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Clustering</a:t>
            </a:r>
            <a:endParaRPr sz="4000" b="1" dirty="0">
              <a:solidFill>
                <a:srgbClr val="E46102"/>
              </a:solidFill>
            </a:endParaRPr>
          </a:p>
        </p:txBody>
      </p:sp>
      <p:grpSp>
        <p:nvGrpSpPr>
          <p:cNvPr id="7" name="Group 6">
            <a:extLst>
              <a:ext uri="{FF2B5EF4-FFF2-40B4-BE49-F238E27FC236}">
                <a16:creationId xmlns:a16="http://schemas.microsoft.com/office/drawing/2014/main" id="{CE16B6AE-7316-4FF7-99F3-1CBD36C3498E}"/>
              </a:ext>
            </a:extLst>
          </p:cNvPr>
          <p:cNvGrpSpPr/>
          <p:nvPr/>
        </p:nvGrpSpPr>
        <p:grpSpPr>
          <a:xfrm>
            <a:off x="2477129" y="2603052"/>
            <a:ext cx="7545226" cy="1498364"/>
            <a:chOff x="946779" y="2253802"/>
            <a:chExt cx="7545226" cy="1498364"/>
          </a:xfrm>
        </p:grpSpPr>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946779" y="2253802"/>
              <a:ext cx="2841938" cy="1348746"/>
            </a:xfrm>
            <a:prstGeom prst="rect">
              <a:avLst/>
            </a:prstGeom>
          </p:spPr>
        </p:pic>
        <p:pic>
          <p:nvPicPr>
            <p:cNvPr id="3" name="Picture 2">
              <a:extLst>
                <a:ext uri="{FF2B5EF4-FFF2-40B4-BE49-F238E27FC236}">
                  <a16:creationId xmlns:a16="http://schemas.microsoft.com/office/drawing/2014/main" id="{82A4A288-D0CB-4F4D-9CEB-57BAB315379B}"/>
                </a:ext>
              </a:extLst>
            </p:cNvPr>
            <p:cNvPicPr>
              <a:picLocks noChangeAspect="1"/>
            </p:cNvPicPr>
            <p:nvPr/>
          </p:nvPicPr>
          <p:blipFill>
            <a:blip r:embed="rId4"/>
            <a:stretch>
              <a:fillRect/>
            </a:stretch>
          </p:blipFill>
          <p:spPr>
            <a:xfrm>
              <a:off x="5664740" y="2253802"/>
              <a:ext cx="2827265" cy="1425063"/>
            </a:xfrm>
            <a:prstGeom prst="rect">
              <a:avLst/>
            </a:prstGeom>
          </p:spPr>
        </p:pic>
        <p:cxnSp>
          <p:nvCxnSpPr>
            <p:cNvPr id="5" name="Straight Arrow Connector 4">
              <a:extLst>
                <a:ext uri="{FF2B5EF4-FFF2-40B4-BE49-F238E27FC236}">
                  <a16:creationId xmlns:a16="http://schemas.microsoft.com/office/drawing/2014/main" id="{67C01131-21C9-497C-97D9-25C85D4CCDEF}"/>
                </a:ext>
              </a:extLst>
            </p:cNvPr>
            <p:cNvCxnSpPr>
              <a:stCxn id="2" idx="3"/>
            </p:cNvCxnSpPr>
            <p:nvPr/>
          </p:nvCxnSpPr>
          <p:spPr>
            <a:xfrm>
              <a:off x="3788717" y="2928175"/>
              <a:ext cx="18760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92A39F36-2506-44B1-8C4A-B0C2BDA0CD7C}"/>
                </a:ext>
              </a:extLst>
            </p:cNvPr>
            <p:cNvSpPr/>
            <p:nvPr/>
          </p:nvSpPr>
          <p:spPr>
            <a:xfrm>
              <a:off x="3331338" y="3013502"/>
              <a:ext cx="2721735" cy="738664"/>
            </a:xfrm>
            <a:prstGeom prst="rect">
              <a:avLst/>
            </a:prstGeom>
          </p:spPr>
          <p:txBody>
            <a:bodyPr wrap="square">
              <a:spAutoFit/>
            </a:bodyPr>
            <a:lstStyle/>
            <a:p>
              <a:pPr algn="ctr"/>
              <a:r>
                <a:rPr lang="en-US" sz="1400" dirty="0"/>
                <a:t>run a clustering algorithm</a:t>
              </a:r>
            </a:p>
            <a:p>
              <a:pPr algn="ctr"/>
              <a:r>
                <a:rPr lang="en-US" sz="1400" dirty="0"/>
                <a:t>to detect groups of similar visitors</a:t>
              </a:r>
            </a:p>
          </p:txBody>
        </p:sp>
      </p:grpSp>
    </p:spTree>
    <p:extLst>
      <p:ext uri="{BB962C8B-B14F-4D97-AF65-F5344CB8AC3E}">
        <p14:creationId xmlns:p14="http://schemas.microsoft.com/office/powerpoint/2010/main" val="2823917293"/>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6817</TotalTime>
  <Words>3819</Words>
  <Application>Microsoft Macintosh PowerPoint</Application>
  <PresentationFormat>Widescreen</PresentationFormat>
  <Paragraphs>478</Paragraphs>
  <Slides>52</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MS Gothic</vt:lpstr>
      <vt:lpstr>Arial</vt:lpstr>
      <vt:lpstr>Calibri</vt:lpstr>
      <vt:lpstr>Georgia</vt:lpstr>
      <vt:lpstr>Söhne</vt:lpstr>
      <vt:lpstr>System Font Regular</vt:lpstr>
      <vt:lpstr>Wingdings</vt:lpstr>
      <vt:lpstr>RIT</vt:lpstr>
      <vt:lpstr>PowerPoint Presentation</vt:lpstr>
      <vt:lpstr>PowerPoint Presentation</vt:lpstr>
      <vt:lpstr>Learning Objectives</vt:lpstr>
      <vt:lpstr>Types of Machine Learning models</vt:lpstr>
      <vt:lpstr>Supervised Learning</vt:lpstr>
      <vt:lpstr>Supervised Learning</vt:lpstr>
      <vt:lpstr>Supervised Learning, we will study</vt:lpstr>
      <vt:lpstr>Unsupervised Learning</vt:lpstr>
      <vt:lpstr>Clustering</vt:lpstr>
      <vt:lpstr>Anomaly Detection</vt:lpstr>
      <vt:lpstr>Association Rules</vt:lpstr>
      <vt:lpstr>Semi supervised Learning</vt:lpstr>
      <vt:lpstr>Reinforcement Learning</vt:lpstr>
      <vt:lpstr>Reinforcement Learning</vt:lpstr>
      <vt:lpstr>Types of Machine Learning Systems</vt:lpstr>
      <vt:lpstr>Batch and Online Learning</vt:lpstr>
      <vt:lpstr>Batch and Online Learning</vt:lpstr>
      <vt:lpstr>Batch and Online Learning</vt:lpstr>
      <vt:lpstr>Instance- and Model-based Learning</vt:lpstr>
      <vt:lpstr>Instance- and Model-based Learning</vt:lpstr>
      <vt:lpstr>PowerPoint Presentation</vt:lpstr>
      <vt:lpstr>PowerPoint Presentation</vt:lpstr>
      <vt:lpstr>PowerPoint Presentation</vt:lpstr>
      <vt:lpstr>PowerPoint Presentation</vt:lpstr>
      <vt:lpstr>Naïve Bayes Classifier</vt:lpstr>
      <vt:lpstr>Naïve Bayes Classifier</vt:lpstr>
      <vt:lpstr>Naïve Bayes Classifier - Analogy</vt:lpstr>
      <vt:lpstr>Naïve Bayes Classifier - Analogy</vt:lpstr>
      <vt:lpstr>Naïve Bayes Classifier</vt:lpstr>
      <vt:lpstr>Naïve Bayes Classifier</vt:lpstr>
      <vt:lpstr>Example: Naïve Bayes Classifier</vt:lpstr>
      <vt:lpstr>Bayes Classifier</vt:lpstr>
      <vt:lpstr>Homework: Naïve Bayes Classifier</vt:lpstr>
      <vt:lpstr>Homework: Naïve Bayes Classifier</vt:lpstr>
      <vt:lpstr>Supervised Classification Models Linear Model</vt:lpstr>
      <vt:lpstr>Simple Linear Model</vt:lpstr>
      <vt:lpstr>Simple Linear Model</vt:lpstr>
      <vt:lpstr>Simple Linear Model</vt:lpstr>
      <vt:lpstr>Linear Regression Model</vt:lpstr>
      <vt:lpstr>Challenges in ML</vt:lpstr>
      <vt:lpstr>Challenges in ML contd…</vt:lpstr>
      <vt:lpstr>Testing and Validating</vt:lpstr>
      <vt:lpstr>Put it all together  Let’s build a model</vt:lpstr>
      <vt:lpstr>Build a model</vt:lpstr>
      <vt:lpstr>Build a model</vt:lpstr>
      <vt:lpstr>Build a model</vt:lpstr>
      <vt:lpstr>Build a model</vt:lpstr>
      <vt:lpstr>Model Performance</vt:lpstr>
      <vt:lpstr>Model Performance</vt:lpstr>
      <vt:lpstr>Model Performance</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532</cp:revision>
  <cp:lastPrinted>2018-04-25T02:50:23Z</cp:lastPrinted>
  <dcterms:created xsi:type="dcterms:W3CDTF">2021-08-24T04:52:52Z</dcterms:created>
  <dcterms:modified xsi:type="dcterms:W3CDTF">2023-09-05T00:54:09Z</dcterms:modified>
</cp:coreProperties>
</file>