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8"/>
  </p:notesMasterIdLst>
  <p:handoutMasterIdLst>
    <p:handoutMasterId r:id="rId59"/>
  </p:handoutMasterIdLst>
  <p:sldIdLst>
    <p:sldId id="266" r:id="rId2"/>
    <p:sldId id="417" r:id="rId3"/>
    <p:sldId id="359" r:id="rId4"/>
    <p:sldId id="1164" r:id="rId5"/>
    <p:sldId id="1172" r:id="rId6"/>
    <p:sldId id="1215" r:id="rId7"/>
    <p:sldId id="1216" r:id="rId8"/>
    <p:sldId id="1218" r:id="rId9"/>
    <p:sldId id="1217" r:id="rId10"/>
    <p:sldId id="1224" r:id="rId11"/>
    <p:sldId id="1225" r:id="rId12"/>
    <p:sldId id="1226" r:id="rId13"/>
    <p:sldId id="1227" r:id="rId14"/>
    <p:sldId id="1228" r:id="rId15"/>
    <p:sldId id="1229" r:id="rId16"/>
    <p:sldId id="1230" r:id="rId17"/>
    <p:sldId id="1201" r:id="rId18"/>
    <p:sldId id="1203" r:id="rId19"/>
    <p:sldId id="1173" r:id="rId20"/>
    <p:sldId id="1204" r:id="rId21"/>
    <p:sldId id="1174" r:id="rId22"/>
    <p:sldId id="1176" r:id="rId23"/>
    <p:sldId id="1205" r:id="rId24"/>
    <p:sldId id="1178" r:id="rId25"/>
    <p:sldId id="1206" r:id="rId26"/>
    <p:sldId id="1207" r:id="rId27"/>
    <p:sldId id="1208" r:id="rId28"/>
    <p:sldId id="1210" r:id="rId29"/>
    <p:sldId id="1177" r:id="rId30"/>
    <p:sldId id="1212" r:id="rId31"/>
    <p:sldId id="1209" r:id="rId32"/>
    <p:sldId id="1213" r:id="rId33"/>
    <p:sldId id="1400" r:id="rId34"/>
    <p:sldId id="1401" r:id="rId35"/>
    <p:sldId id="1402" r:id="rId36"/>
    <p:sldId id="1211" r:id="rId37"/>
    <p:sldId id="1214" r:id="rId38"/>
    <p:sldId id="1231" r:id="rId39"/>
    <p:sldId id="1232" r:id="rId40"/>
    <p:sldId id="1233" r:id="rId41"/>
    <p:sldId id="1234" r:id="rId42"/>
    <p:sldId id="1235" r:id="rId43"/>
    <p:sldId id="1236" r:id="rId44"/>
    <p:sldId id="1237" r:id="rId45"/>
    <p:sldId id="1238" r:id="rId46"/>
    <p:sldId id="1239" r:id="rId47"/>
    <p:sldId id="1184" r:id="rId48"/>
    <p:sldId id="1240" r:id="rId49"/>
    <p:sldId id="1365" r:id="rId50"/>
    <p:sldId id="1366" r:id="rId51"/>
    <p:sldId id="1394" r:id="rId52"/>
    <p:sldId id="1397" r:id="rId53"/>
    <p:sldId id="1395" r:id="rId54"/>
    <p:sldId id="1399" r:id="rId55"/>
    <p:sldId id="1396" r:id="rId56"/>
    <p:sldId id="1398" r:id="rId5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417"/>
            <p14:sldId id="359"/>
            <p14:sldId id="1164"/>
            <p14:sldId id="1172"/>
            <p14:sldId id="1215"/>
            <p14:sldId id="1216"/>
            <p14:sldId id="1218"/>
            <p14:sldId id="1217"/>
            <p14:sldId id="1224"/>
            <p14:sldId id="1225"/>
            <p14:sldId id="1226"/>
            <p14:sldId id="1227"/>
            <p14:sldId id="1228"/>
            <p14:sldId id="1229"/>
            <p14:sldId id="1230"/>
            <p14:sldId id="1201"/>
            <p14:sldId id="1203"/>
            <p14:sldId id="1173"/>
            <p14:sldId id="1204"/>
            <p14:sldId id="1174"/>
            <p14:sldId id="1176"/>
            <p14:sldId id="1205"/>
            <p14:sldId id="1178"/>
            <p14:sldId id="1206"/>
            <p14:sldId id="1207"/>
            <p14:sldId id="1208"/>
            <p14:sldId id="1210"/>
            <p14:sldId id="1177"/>
            <p14:sldId id="1212"/>
            <p14:sldId id="1209"/>
            <p14:sldId id="1213"/>
            <p14:sldId id="1400"/>
            <p14:sldId id="1401"/>
            <p14:sldId id="1402"/>
            <p14:sldId id="1211"/>
            <p14:sldId id="1214"/>
            <p14:sldId id="1231"/>
            <p14:sldId id="1232"/>
            <p14:sldId id="1233"/>
            <p14:sldId id="1234"/>
            <p14:sldId id="1235"/>
            <p14:sldId id="1236"/>
            <p14:sldId id="1237"/>
            <p14:sldId id="1238"/>
            <p14:sldId id="1239"/>
            <p14:sldId id="1184"/>
            <p14:sldId id="1240"/>
            <p14:sldId id="1365"/>
            <p14:sldId id="1366"/>
            <p14:sldId id="1394"/>
            <p14:sldId id="1397"/>
            <p14:sldId id="1395"/>
            <p14:sldId id="1399"/>
            <p14:sldId id="1396"/>
            <p14:sldId id="13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1" autoAdjust="0"/>
    <p:restoredTop sz="94134" autoAdjust="0"/>
  </p:normalViewPr>
  <p:slideViewPr>
    <p:cSldViewPr snapToGrid="0" snapToObjects="1">
      <p:cViewPr varScale="1">
        <p:scale>
          <a:sx n="151" d="100"/>
          <a:sy n="151" d="100"/>
        </p:scale>
        <p:origin x="288"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11/28/23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11/28/23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9699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6441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4310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6283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61204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69318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9950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046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722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191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978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2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67349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43219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82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84057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5855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8969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Weak learners - </a:t>
            </a:r>
            <a:r>
              <a:rPr lang="en-US" sz="1600" b="0" i="0" kern="1200" dirty="0">
                <a:solidFill>
                  <a:schemeClr val="tx1"/>
                </a:solidFill>
                <a:effectLst/>
                <a:latin typeface="+mn-lt"/>
                <a:ea typeface="+mn-ea"/>
                <a:cs typeface="+mn-cs"/>
              </a:rPr>
              <a:t>models that are only slightly better than random guessing, such as small decision trees</a:t>
            </a:r>
            <a:endParaRPr lang="en-US" dirty="0"/>
          </a:p>
        </p:txBody>
      </p:sp>
    </p:spTree>
    <p:extLst>
      <p:ext uri="{BB962C8B-B14F-4D97-AF65-F5344CB8AC3E}">
        <p14:creationId xmlns:p14="http://schemas.microsoft.com/office/powerpoint/2010/main" val="301276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1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945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50750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809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93010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8564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49195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64984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2256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55354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60725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991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26033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8957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7056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38531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96880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73964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62886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30735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2784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We say our model is biased if it systematically under or over-predicts the target variable.</a:t>
            </a:r>
            <a:r>
              <a:rPr lang="en-US" b="0" i="0" dirty="0">
                <a:solidFill>
                  <a:srgbClr val="292929"/>
                </a:solidFill>
                <a:effectLst/>
                <a:latin typeface="source-serif-pro"/>
              </a:rPr>
              <a:t> In machine learning, this is often the result of either the statistical assumptions made by our model of choice or of bias in the training data.</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Variance, on the other hand, in some sense captures the generalizability of the model.</a:t>
            </a:r>
            <a:r>
              <a:rPr lang="en-US" b="0" i="0" dirty="0">
                <a:solidFill>
                  <a:srgbClr val="292929"/>
                </a:solidFill>
                <a:effectLst/>
                <a:latin typeface="source-serif-pro"/>
              </a:rPr>
              <a:t> Put more precisely. It measures how much our prediction would change if we trained it on different data. High variance typically means we are overfitting our training data, finding patterns and complexity that are a product of randomness instead of some real trend. Generally, a more complex or flexible model will tend to have high variance due to overfitting. Still, lower bias because by averaging over several predictions, our model more accurately predicts the target variable. </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On the other hand, an underfit or oversimplified model, while having a lower variance, will likely be more biased since it lacks the tools to capture trends in the data fully.</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55</a:t>
            </a:fld>
            <a:endParaRPr lang="en-US"/>
          </a:p>
        </p:txBody>
      </p:sp>
    </p:spTree>
    <p:extLst>
      <p:ext uri="{BB962C8B-B14F-4D97-AF65-F5344CB8AC3E}">
        <p14:creationId xmlns:p14="http://schemas.microsoft.com/office/powerpoint/2010/main" val="2521159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239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1219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7391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7549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74691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4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4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Guess the animal</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r>
              <a:rPr lang="en-US" altLang="en-US" sz="3600" i="1" dirty="0"/>
              <a:t>Blindfolded kids playing “touch and tell”</a:t>
            </a:r>
            <a:endParaRPr lang="en-US" altLang="en-US" sz="3600" dirty="0"/>
          </a:p>
        </p:txBody>
      </p:sp>
      <p:pic>
        <p:nvPicPr>
          <p:cNvPr id="55298" name="Picture 2" descr="https://miro.medium.com/max/700/0*UT32wjvzGhGJmeMw.png">
            <a:extLst>
              <a:ext uri="{FF2B5EF4-FFF2-40B4-BE49-F238E27FC236}">
                <a16:creationId xmlns:a16="http://schemas.microsoft.com/office/drawing/2014/main" id="{4C9FD65A-21EC-47E5-9C3F-4E38F4FC4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421" y="2838003"/>
            <a:ext cx="4853037" cy="316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7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Guess the animal</a:t>
            </a: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r>
              <a:rPr lang="en-US" altLang="en-US" sz="3600" i="1" dirty="0"/>
              <a:t>Each has a (somewhat) different version of how an elephant looks like </a:t>
            </a:r>
            <a:endParaRPr lang="en-US" altLang="en-US" sz="3600" dirty="0"/>
          </a:p>
        </p:txBody>
      </p:sp>
      <p:pic>
        <p:nvPicPr>
          <p:cNvPr id="55298" name="Picture 2" descr="https://miro.medium.com/max/700/0*UT32wjvzGhGJmeMw.png">
            <a:extLst>
              <a:ext uri="{FF2B5EF4-FFF2-40B4-BE49-F238E27FC236}">
                <a16:creationId xmlns:a16="http://schemas.microsoft.com/office/drawing/2014/main" id="{4C9FD65A-21EC-47E5-9C3F-4E38F4FC4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421" y="2838003"/>
            <a:ext cx="4853037" cy="316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81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Guess the animal</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r>
              <a:rPr lang="en-US" altLang="en-US" sz="3600" i="1" dirty="0"/>
              <a:t>Grouping every kids version of how an elephant looks like can collectively give an accurate description of an elephant. </a:t>
            </a:r>
            <a:endParaRPr lang="en-US" altLang="en-US" sz="3600" dirty="0"/>
          </a:p>
        </p:txBody>
      </p:sp>
    </p:spTree>
    <p:extLst>
      <p:ext uri="{BB962C8B-B14F-4D97-AF65-F5344CB8AC3E}">
        <p14:creationId xmlns:p14="http://schemas.microsoft.com/office/powerpoint/2010/main" val="20567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Guess the animal</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r>
              <a:rPr lang="en-US" altLang="en-US" sz="3600" i="1" dirty="0"/>
              <a:t>Ensemble methods employ a group of models where the </a:t>
            </a:r>
            <a:r>
              <a:rPr lang="en-US" altLang="en-US" sz="3600" i="1" u="sng" dirty="0"/>
              <a:t>combined result</a:t>
            </a:r>
            <a:r>
              <a:rPr lang="en-US" altLang="en-US" sz="3600" i="1" dirty="0"/>
              <a:t> out of them is almost always </a:t>
            </a:r>
            <a:r>
              <a:rPr lang="en-US" altLang="en-US" sz="3600" i="1" u="sng" dirty="0"/>
              <a:t>better</a:t>
            </a:r>
            <a:r>
              <a:rPr lang="en-US" altLang="en-US" sz="3600" i="1" dirty="0"/>
              <a:t> in terms of prediction accuracy as compared to using a single model.</a:t>
            </a:r>
            <a:endParaRPr lang="en-US" altLang="en-US" sz="3600" dirty="0"/>
          </a:p>
        </p:txBody>
      </p:sp>
    </p:spTree>
    <p:extLst>
      <p:ext uri="{BB962C8B-B14F-4D97-AF65-F5344CB8AC3E}">
        <p14:creationId xmlns:p14="http://schemas.microsoft.com/office/powerpoint/2010/main" val="212684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u="sng" dirty="0">
                <a:solidFill>
                  <a:srgbClr val="E46102"/>
                </a:solidFill>
              </a:rPr>
              <a:t>Simple</a:t>
            </a:r>
            <a:r>
              <a:rPr lang="en-US" sz="4000" b="1" dirty="0">
                <a:solidFill>
                  <a:srgbClr val="E46102"/>
                </a:solidFill>
              </a:rPr>
              <a:t> Ensemble techniques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nSpc>
                <a:spcPct val="90000"/>
              </a:lnSpc>
            </a:pPr>
            <a:r>
              <a:rPr lang="en-US" altLang="en-US" b="1" dirty="0"/>
              <a:t>1. Taking mode of the results- </a:t>
            </a:r>
            <a:r>
              <a:rPr lang="en-US" altLang="en-US" dirty="0"/>
              <a:t>most frequently occurring number in a set of numbers</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Multiple models used to make predictions for each data point</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Example - </a:t>
            </a:r>
            <a:r>
              <a:rPr lang="en-US" dirty="0"/>
              <a:t> rating beta version of health and </a:t>
            </a:r>
          </a:p>
          <a:p>
            <a:pPr>
              <a:lnSpc>
                <a:spcPct val="90000"/>
              </a:lnSpc>
            </a:pPr>
            <a:r>
              <a:rPr lang="en-US" dirty="0"/>
              <a:t>        fitness app from the user community</a:t>
            </a:r>
          </a:p>
          <a:p>
            <a:pPr>
              <a:lnSpc>
                <a:spcPct val="90000"/>
              </a:lnSpc>
            </a:pPr>
            <a:endParaRPr lang="en-US" altLang="en-US" dirty="0"/>
          </a:p>
          <a:p>
            <a:pPr marL="952485" lvl="1" indent="-342900">
              <a:lnSpc>
                <a:spcPct val="90000"/>
              </a:lnSpc>
              <a:buFont typeface="Arial" panose="020B0604020202020204" pitchFamily="34" charset="0"/>
              <a:buChar char="•"/>
            </a:pPr>
            <a:r>
              <a:rPr lang="en-US" altLang="en-US" dirty="0"/>
              <a:t>Assume each user as a model</a:t>
            </a:r>
          </a:p>
          <a:p>
            <a:pPr marL="952485" lvl="1"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Output, Mode =3 (majority people voted this)</a:t>
            </a:r>
          </a:p>
        </p:txBody>
      </p:sp>
      <p:pic>
        <p:nvPicPr>
          <p:cNvPr id="56322" name="Picture 2" descr="https://miro.medium.com/max/481/1*IKnaJiTkjxnZcpEFrEnAoA.png">
            <a:extLst>
              <a:ext uri="{FF2B5EF4-FFF2-40B4-BE49-F238E27FC236}">
                <a16:creationId xmlns:a16="http://schemas.microsoft.com/office/drawing/2014/main" id="{93E1FE1E-C9F6-463E-9367-07C44A7E4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608" y="3409933"/>
            <a:ext cx="4110455" cy="247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85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u="sng" dirty="0">
                <a:solidFill>
                  <a:srgbClr val="E46102"/>
                </a:solidFill>
              </a:rPr>
              <a:t>Simple</a:t>
            </a:r>
            <a:r>
              <a:rPr lang="en-US" sz="4000" b="1" dirty="0">
                <a:solidFill>
                  <a:srgbClr val="E46102"/>
                </a:solidFill>
              </a:rPr>
              <a:t> Ensemble techniques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nSpc>
                <a:spcPct val="90000"/>
              </a:lnSpc>
            </a:pPr>
            <a:r>
              <a:rPr lang="en-US" altLang="en-US" dirty="0"/>
              <a:t>2. </a:t>
            </a:r>
            <a:r>
              <a:rPr lang="en-US" altLang="en-US" b="1" dirty="0"/>
              <a:t>Taking average of the results</a:t>
            </a:r>
            <a:r>
              <a:rPr lang="en-US" altLang="en-US" dirty="0"/>
              <a:t>- </a:t>
            </a:r>
            <a:r>
              <a:rPr lang="en-US" dirty="0"/>
              <a:t>average of predictions from all the models and use it to make the final prediction </a:t>
            </a:r>
          </a:p>
          <a:p>
            <a:pPr marL="342900" indent="-342900">
              <a:lnSpc>
                <a:spcPct val="90000"/>
              </a:lnSpc>
              <a:buFont typeface="Arial" panose="020B0604020202020204" pitchFamily="34" charset="0"/>
              <a:buChar char="•"/>
            </a:pPr>
            <a:endParaRPr lang="en-US" dirty="0"/>
          </a:p>
          <a:p>
            <a:pPr marL="342900" indent="-342900">
              <a:lnSpc>
                <a:spcPct val="90000"/>
              </a:lnSpc>
              <a:buFont typeface="Arial" panose="020B0604020202020204" pitchFamily="34" charset="0"/>
              <a:buChar char="•"/>
            </a:pPr>
            <a:r>
              <a:rPr lang="en-US" dirty="0"/>
              <a:t>AVERAGE= sum(Rating*Number of people)/Total number of people</a:t>
            </a:r>
          </a:p>
          <a:p>
            <a:pPr>
              <a:lnSpc>
                <a:spcPct val="90000"/>
              </a:lnSpc>
            </a:pPr>
            <a:r>
              <a:rPr lang="en-US" dirty="0"/>
              <a:t>        = (1*5)+(2*13)+(3*45)+(4*7)+(5*2)/72 = 2.833</a:t>
            </a:r>
          </a:p>
          <a:p>
            <a:pPr lvl="1">
              <a:lnSpc>
                <a:spcPct val="90000"/>
              </a:lnSpc>
            </a:pPr>
            <a:r>
              <a:rPr lang="en-US" dirty="0"/>
              <a:t>~=3</a:t>
            </a:r>
            <a:endParaRPr lang="en-US" altLang="en-US" dirty="0"/>
          </a:p>
          <a:p>
            <a:pPr marL="952485" lvl="1"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Output = 3</a:t>
            </a:r>
          </a:p>
        </p:txBody>
      </p:sp>
      <p:pic>
        <p:nvPicPr>
          <p:cNvPr id="56322" name="Picture 2" descr="https://miro.medium.com/max/481/1*IKnaJiTkjxnZcpEFrEnAoA.png">
            <a:extLst>
              <a:ext uri="{FF2B5EF4-FFF2-40B4-BE49-F238E27FC236}">
                <a16:creationId xmlns:a16="http://schemas.microsoft.com/office/drawing/2014/main" id="{93E1FE1E-C9F6-463E-9367-07C44A7E4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608" y="3565474"/>
            <a:ext cx="4110455" cy="247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4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u="sng" dirty="0">
                <a:solidFill>
                  <a:srgbClr val="E46102"/>
                </a:solidFill>
              </a:rPr>
              <a:t>Simple</a:t>
            </a:r>
            <a:r>
              <a:rPr lang="en-US" sz="4000" b="1" dirty="0">
                <a:solidFill>
                  <a:srgbClr val="E46102"/>
                </a:solidFill>
              </a:rPr>
              <a:t> Ensemble techniques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nSpc>
                <a:spcPct val="90000"/>
              </a:lnSpc>
            </a:pPr>
            <a:r>
              <a:rPr lang="en-US" altLang="en-US" b="1" dirty="0"/>
              <a:t>3. Taking weighted average of the results</a:t>
            </a:r>
          </a:p>
          <a:p>
            <a:pPr marL="342900" indent="-342900">
              <a:lnSpc>
                <a:spcPct val="90000"/>
              </a:lnSpc>
              <a:buFont typeface="Arial" panose="020B0604020202020204" pitchFamily="34" charset="0"/>
              <a:buChar char="•"/>
            </a:pPr>
            <a:endParaRPr lang="en-US" dirty="0"/>
          </a:p>
          <a:p>
            <a:pPr marL="342900" indent="-342900">
              <a:lnSpc>
                <a:spcPct val="90000"/>
              </a:lnSpc>
              <a:buFont typeface="Arial" panose="020B0604020202020204" pitchFamily="34" charset="0"/>
              <a:buChar char="•"/>
            </a:pPr>
            <a:r>
              <a:rPr lang="en-US" dirty="0"/>
              <a:t>All models assigned different weights defining the importance of each model for prediction</a:t>
            </a:r>
          </a:p>
          <a:p>
            <a:pPr marL="342900" indent="-342900">
              <a:lnSpc>
                <a:spcPct val="90000"/>
              </a:lnSpc>
              <a:buFont typeface="Arial" panose="020B0604020202020204" pitchFamily="34" charset="0"/>
              <a:buChar char="•"/>
            </a:pPr>
            <a:endParaRPr lang="en-US" dirty="0"/>
          </a:p>
          <a:p>
            <a:pPr marL="952485" lvl="1" indent="-342900">
              <a:lnSpc>
                <a:spcPct val="90000"/>
              </a:lnSpc>
              <a:buFont typeface="Arial" panose="020B0604020202020204" pitchFamily="34" charset="0"/>
              <a:buChar char="•"/>
            </a:pPr>
            <a:r>
              <a:rPr lang="en-US" dirty="0"/>
              <a:t>Pro app developers get higher weight</a:t>
            </a:r>
          </a:p>
          <a:p>
            <a:pPr marL="342900" indent="-342900">
              <a:lnSpc>
                <a:spcPct val="90000"/>
              </a:lnSpc>
              <a:buFont typeface="Arial" panose="020B0604020202020204" pitchFamily="34" charset="0"/>
              <a:buChar char="•"/>
            </a:pPr>
            <a:endParaRPr lang="en-US" dirty="0"/>
          </a:p>
          <a:p>
            <a:pPr marL="342900" indent="-342900">
              <a:lnSpc>
                <a:spcPct val="90000"/>
              </a:lnSpc>
              <a:buFont typeface="Arial" panose="020B0604020202020204" pitchFamily="34" charset="0"/>
              <a:buChar char="•"/>
            </a:pPr>
            <a:r>
              <a:rPr lang="en-US" dirty="0"/>
              <a:t>WEIGHTED AVERAGE</a:t>
            </a:r>
          </a:p>
          <a:p>
            <a:pPr>
              <a:lnSpc>
                <a:spcPct val="90000"/>
              </a:lnSpc>
            </a:pPr>
            <a:r>
              <a:rPr lang="en-US" sz="2000" dirty="0"/>
              <a:t>    = (0.3*3)+(0.3*2)+(0.3*2)+(0.15*4)+(0.15*3) </a:t>
            </a:r>
          </a:p>
          <a:p>
            <a:pPr>
              <a:lnSpc>
                <a:spcPct val="90000"/>
              </a:lnSpc>
            </a:pPr>
            <a:r>
              <a:rPr lang="en-US" sz="2000" dirty="0"/>
              <a:t>    = 3.15</a:t>
            </a:r>
          </a:p>
          <a:p>
            <a:pPr>
              <a:lnSpc>
                <a:spcPct val="90000"/>
              </a:lnSpc>
            </a:pPr>
            <a:r>
              <a:rPr lang="en-US" altLang="en-US" sz="2000" dirty="0"/>
              <a:t>     ~= 3</a:t>
            </a:r>
          </a:p>
        </p:txBody>
      </p:sp>
      <p:pic>
        <p:nvPicPr>
          <p:cNvPr id="60418" name="Picture 2" descr="https://miro.medium.com/max/365/1*EY4YGxR3nshsqzf75Q2SdA.png">
            <a:extLst>
              <a:ext uri="{FF2B5EF4-FFF2-40B4-BE49-F238E27FC236}">
                <a16:creationId xmlns:a16="http://schemas.microsoft.com/office/drawing/2014/main" id="{1AB2793B-FC44-4699-B94B-EF59699EA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3938" y="3429000"/>
            <a:ext cx="4627438" cy="171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77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u="sng" dirty="0">
                <a:solidFill>
                  <a:srgbClr val="E46102"/>
                </a:solidFill>
              </a:rPr>
              <a:t>Advance</a:t>
            </a:r>
            <a:r>
              <a:rPr lang="en-US" sz="4000" b="1" dirty="0">
                <a:solidFill>
                  <a:srgbClr val="E46102"/>
                </a:solidFill>
              </a:rPr>
              <a:t> Ensemble Approaches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dirty="0"/>
              <a:t>Bagging</a:t>
            </a:r>
          </a:p>
          <a:p>
            <a:pPr marL="952485" lvl="1" indent="-342900">
              <a:buFont typeface="Arial" panose="020B0604020202020204" pitchFamily="34" charset="0"/>
              <a:buChar char="•"/>
            </a:pPr>
            <a:r>
              <a:rPr lang="en-US" altLang="en-US" b="1" dirty="0">
                <a:solidFill>
                  <a:srgbClr val="FF3300"/>
                </a:solidFill>
              </a:rPr>
              <a:t>B</a:t>
            </a:r>
            <a:r>
              <a:rPr lang="en-US" altLang="en-US" dirty="0"/>
              <a:t>ootstrap </a:t>
            </a:r>
            <a:r>
              <a:rPr lang="en-US" altLang="en-US" dirty="0">
                <a:solidFill>
                  <a:srgbClr val="FF3300"/>
                </a:solidFill>
              </a:rPr>
              <a:t>agg</a:t>
            </a:r>
            <a:r>
              <a:rPr lang="en-US" altLang="en-US" dirty="0"/>
              <a:t>regat</a:t>
            </a:r>
            <a:r>
              <a:rPr lang="en-US" altLang="en-US" dirty="0">
                <a:solidFill>
                  <a:srgbClr val="FF3300"/>
                </a:solidFill>
              </a:rPr>
              <a:t>ing</a:t>
            </a:r>
            <a:endParaRPr lang="en-US" altLang="en-US" dirty="0"/>
          </a:p>
          <a:p>
            <a:endParaRPr lang="en-US" altLang="en-US" dirty="0"/>
          </a:p>
          <a:p>
            <a:pPr marL="342900" indent="-342900">
              <a:buFont typeface="Arial" panose="020B0604020202020204" pitchFamily="34" charset="0"/>
              <a:buChar char="•"/>
            </a:pPr>
            <a:r>
              <a:rPr lang="en-US" altLang="en-US" dirty="0"/>
              <a:t>Stacking</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Boosting</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Random Forests</a:t>
            </a:r>
          </a:p>
        </p:txBody>
      </p:sp>
    </p:spTree>
    <p:extLst>
      <p:ext uri="{BB962C8B-B14F-4D97-AF65-F5344CB8AC3E}">
        <p14:creationId xmlns:p14="http://schemas.microsoft.com/office/powerpoint/2010/main" val="20042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Ensemble Approaches</a:t>
            </a:r>
            <a:endParaRPr sz="4000" b="1" dirty="0">
              <a:solidFill>
                <a:srgbClr val="E46102"/>
              </a:solidFill>
            </a:endParaRPr>
          </a:p>
        </p:txBody>
      </p:sp>
      <p:sp>
        <p:nvSpPr>
          <p:cNvPr id="96" name="Google Shape;96;p14"/>
          <p:cNvSpPr txBox="1"/>
          <p:nvPr/>
        </p:nvSpPr>
        <p:spPr>
          <a:xfrm>
            <a:off x="873082" y="1472027"/>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dirty="0"/>
              <a:t>Bagging: </a:t>
            </a:r>
          </a:p>
          <a:p>
            <a:pPr marL="952485" lvl="1" indent="-342900">
              <a:buFont typeface="Arial" panose="020B0604020202020204" pitchFamily="34" charset="0"/>
              <a:buChar char="•"/>
            </a:pPr>
            <a:r>
              <a:rPr lang="en-US" dirty="0"/>
              <a:t>fitting many decision trees on different samples of same dataset</a:t>
            </a:r>
          </a:p>
          <a:p>
            <a:pPr marL="952485" lvl="1" indent="-342900">
              <a:buFont typeface="Arial" panose="020B0604020202020204" pitchFamily="34" charset="0"/>
              <a:buChar char="•"/>
            </a:pPr>
            <a:r>
              <a:rPr lang="en-US" dirty="0"/>
              <a:t>averaging their predictions.</a:t>
            </a:r>
            <a:endParaRPr lang="en-US" altLang="en-US" dirty="0"/>
          </a:p>
          <a:p>
            <a:endParaRPr lang="en-US" altLang="en-US" dirty="0"/>
          </a:p>
          <a:p>
            <a:pPr marL="342900" indent="-342900">
              <a:buFont typeface="Arial" panose="020B0604020202020204" pitchFamily="34" charset="0"/>
              <a:buChar char="•"/>
            </a:pPr>
            <a:r>
              <a:rPr lang="en-US" altLang="en-US" dirty="0"/>
              <a:t>Stacking</a:t>
            </a:r>
          </a:p>
          <a:p>
            <a:pPr marL="952485" lvl="1" indent="-342900">
              <a:buFont typeface="Arial" panose="020B0604020202020204" pitchFamily="34" charset="0"/>
              <a:buChar char="•"/>
            </a:pPr>
            <a:r>
              <a:rPr lang="en-US" dirty="0"/>
              <a:t>fitting many different models types on the same data</a:t>
            </a:r>
          </a:p>
          <a:p>
            <a:pPr marL="952485" lvl="1" indent="-342900">
              <a:buFont typeface="Arial" panose="020B0604020202020204" pitchFamily="34" charset="0"/>
              <a:buChar char="•"/>
            </a:pPr>
            <a:r>
              <a:rPr lang="en-US" dirty="0"/>
              <a:t>using another model to learn how to best combine the predictions</a:t>
            </a:r>
            <a:endParaRPr lang="en-US" altLang="en-US" dirty="0"/>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Boosting</a:t>
            </a:r>
          </a:p>
          <a:p>
            <a:pPr marL="952485" lvl="1" indent="-342900">
              <a:buFont typeface="Arial" panose="020B0604020202020204" pitchFamily="34" charset="0"/>
              <a:buChar char="•"/>
            </a:pPr>
            <a:r>
              <a:rPr lang="en-US" dirty="0"/>
              <a:t>adding ensemble members sequentially that correct the predictions made by prior models and outputs a weighted average of the predictions</a:t>
            </a:r>
            <a:endParaRPr lang="en-US" altLang="en-US" dirty="0"/>
          </a:p>
        </p:txBody>
      </p:sp>
    </p:spTree>
    <p:extLst>
      <p:ext uri="{BB962C8B-B14F-4D97-AF65-F5344CB8AC3E}">
        <p14:creationId xmlns:p14="http://schemas.microsoft.com/office/powerpoint/2010/main" val="16312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Bagging Ensemble Learning</a:t>
            </a:r>
            <a:endParaRPr sz="4000" b="1" dirty="0">
              <a:solidFill>
                <a:srgbClr val="E46102"/>
              </a:solidFill>
            </a:endParaRPr>
          </a:p>
        </p:txBody>
      </p:sp>
      <p:sp>
        <p:nvSpPr>
          <p:cNvPr id="96" name="Google Shape;96;p14"/>
          <p:cNvSpPr txBox="1"/>
          <p:nvPr/>
        </p:nvSpPr>
        <p:spPr>
          <a:xfrm>
            <a:off x="873083" y="1712171"/>
            <a:ext cx="7162554" cy="4176000"/>
          </a:xfrm>
          <a:prstGeom prst="rect">
            <a:avLst/>
          </a:prstGeom>
          <a:noFill/>
          <a:ln>
            <a:noFill/>
          </a:ln>
        </p:spPr>
        <p:txBody>
          <a:bodyPr spcFirstLastPara="1" wrap="square" lIns="121900" tIns="121900" rIns="121900" bIns="121900" anchor="t" anchorCtr="0">
            <a:noAutofit/>
          </a:bodyPr>
          <a:lstStyle/>
          <a:p>
            <a:pPr marL="457200" indent="-457200">
              <a:lnSpc>
                <a:spcPct val="90000"/>
              </a:lnSpc>
              <a:buFont typeface="Arial" panose="020B0604020202020204" pitchFamily="34" charset="0"/>
              <a:buChar char="•"/>
            </a:pPr>
            <a:r>
              <a:rPr lang="en-US" i="1" dirty="0"/>
              <a:t>Comes from the term - </a:t>
            </a:r>
            <a:r>
              <a:rPr lang="en-US" b="1" i="1" dirty="0"/>
              <a:t>B</a:t>
            </a:r>
            <a:r>
              <a:rPr lang="en-US" i="1" dirty="0"/>
              <a:t>ootstrap </a:t>
            </a:r>
            <a:r>
              <a:rPr lang="en-US" b="1" i="1" dirty="0" err="1"/>
              <a:t>AGG</a:t>
            </a:r>
            <a:r>
              <a:rPr lang="en-US" i="1" dirty="0" err="1"/>
              <a:t>regat</a:t>
            </a:r>
            <a:r>
              <a:rPr lang="en-US" b="1" i="1" dirty="0" err="1"/>
              <a:t>ING</a:t>
            </a:r>
            <a:r>
              <a:rPr lang="en-US" i="1" dirty="0"/>
              <a:t>.</a:t>
            </a:r>
            <a:endParaRPr lang="en-US" altLang="en-US" dirty="0"/>
          </a:p>
          <a:p>
            <a:pPr marL="457200" indent="-457200">
              <a:lnSpc>
                <a:spcPct val="90000"/>
              </a:lnSpc>
              <a:buFont typeface="Arial" panose="020B0604020202020204" pitchFamily="34" charset="0"/>
              <a:buChar char="•"/>
            </a:pPr>
            <a:endParaRPr lang="en-US" altLang="en-US" dirty="0"/>
          </a:p>
          <a:p>
            <a:pPr marL="457200" indent="-457200">
              <a:lnSpc>
                <a:spcPct val="90000"/>
              </a:lnSpc>
              <a:buFont typeface="Arial" panose="020B0604020202020204" pitchFamily="34" charset="0"/>
              <a:buChar char="•"/>
            </a:pPr>
            <a:r>
              <a:rPr lang="en-US" altLang="en-US" dirty="0"/>
              <a:t>Uses a single machine learning algorithm</a:t>
            </a:r>
          </a:p>
          <a:p>
            <a:pPr marL="1066785" lvl="1" indent="-457200">
              <a:lnSpc>
                <a:spcPct val="90000"/>
              </a:lnSpc>
              <a:buFont typeface="Arial" panose="020B0604020202020204" pitchFamily="34" charset="0"/>
              <a:buChar char="•"/>
            </a:pPr>
            <a:r>
              <a:rPr lang="en-US" altLang="en-US" dirty="0"/>
              <a:t>almost always an unpruned decision tree</a:t>
            </a:r>
          </a:p>
          <a:p>
            <a:pPr marL="457200" indent="-457200">
              <a:lnSpc>
                <a:spcPct val="90000"/>
              </a:lnSpc>
              <a:buFont typeface="Arial" panose="020B0604020202020204" pitchFamily="34" charset="0"/>
              <a:buChar char="•"/>
            </a:pPr>
            <a:endParaRPr lang="en-US" altLang="en-US" dirty="0"/>
          </a:p>
          <a:p>
            <a:pPr marL="457200" indent="-457200">
              <a:lnSpc>
                <a:spcPct val="90000"/>
              </a:lnSpc>
              <a:buFont typeface="Arial" panose="020B0604020202020204" pitchFamily="34" charset="0"/>
              <a:buChar char="•"/>
            </a:pPr>
            <a:r>
              <a:rPr lang="en-US" dirty="0"/>
              <a:t>Trains each model on a different sample of the same training dataset.</a:t>
            </a:r>
          </a:p>
          <a:p>
            <a:pPr marL="457200" indent="-457200">
              <a:lnSpc>
                <a:spcPct val="90000"/>
              </a:lnSpc>
              <a:buFont typeface="Arial" panose="020B0604020202020204" pitchFamily="34" charset="0"/>
              <a:buChar char="•"/>
            </a:pPr>
            <a:endParaRPr lang="en-US" dirty="0"/>
          </a:p>
          <a:p>
            <a:pPr marL="457200" indent="-457200">
              <a:lnSpc>
                <a:spcPct val="90000"/>
              </a:lnSpc>
              <a:buFont typeface="Arial" panose="020B0604020202020204" pitchFamily="34" charset="0"/>
              <a:buChar char="•"/>
            </a:pPr>
            <a:r>
              <a:rPr lang="en-US" dirty="0"/>
              <a:t>Predictions made by the ensemble members are then combined using simple statistics, such as voting or averaging</a:t>
            </a:r>
          </a:p>
          <a:p>
            <a:pPr>
              <a:lnSpc>
                <a:spcPct val="90000"/>
              </a:lnSpc>
            </a:pPr>
            <a:endParaRPr lang="en-US" altLang="en-US" dirty="0"/>
          </a:p>
        </p:txBody>
      </p:sp>
      <p:pic>
        <p:nvPicPr>
          <p:cNvPr id="4" name="Picture 3">
            <a:extLst>
              <a:ext uri="{FF2B5EF4-FFF2-40B4-BE49-F238E27FC236}">
                <a16:creationId xmlns:a16="http://schemas.microsoft.com/office/drawing/2014/main" id="{FE783BA8-F787-4FDC-9D1E-76455FBCEC6E}"/>
              </a:ext>
            </a:extLst>
          </p:cNvPr>
          <p:cNvPicPr>
            <a:picLocks noChangeAspect="1"/>
          </p:cNvPicPr>
          <p:nvPr/>
        </p:nvPicPr>
        <p:blipFill>
          <a:blip r:embed="rId3"/>
          <a:stretch>
            <a:fillRect/>
          </a:stretch>
        </p:blipFill>
        <p:spPr>
          <a:xfrm>
            <a:off x="8555365" y="1954357"/>
            <a:ext cx="2833937" cy="3458152"/>
          </a:xfrm>
          <a:prstGeom prst="rect">
            <a:avLst/>
          </a:prstGeom>
          <a:ln>
            <a:solidFill>
              <a:schemeClr val="tx1"/>
            </a:solidFill>
          </a:ln>
        </p:spPr>
      </p:pic>
    </p:spTree>
    <p:extLst>
      <p:ext uri="{BB962C8B-B14F-4D97-AF65-F5344CB8AC3E}">
        <p14:creationId xmlns:p14="http://schemas.microsoft.com/office/powerpoint/2010/main" val="21519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Ensemble Classifiers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Bagging Ensemble Learning</a:t>
            </a:r>
            <a:endParaRPr sz="4000" b="1" dirty="0">
              <a:solidFill>
                <a:srgbClr val="E46102"/>
              </a:solidFill>
            </a:endParaRPr>
          </a:p>
        </p:txBody>
      </p:sp>
      <p:sp>
        <p:nvSpPr>
          <p:cNvPr id="96" name="Google Shape;96;p14"/>
          <p:cNvSpPr txBox="1"/>
          <p:nvPr/>
        </p:nvSpPr>
        <p:spPr>
          <a:xfrm>
            <a:off x="873082" y="1712171"/>
            <a:ext cx="7698263" cy="4176000"/>
          </a:xfrm>
          <a:prstGeom prst="rect">
            <a:avLst/>
          </a:prstGeom>
          <a:noFill/>
          <a:ln>
            <a:noFill/>
          </a:ln>
        </p:spPr>
        <p:txBody>
          <a:bodyPr spcFirstLastPara="1" wrap="square" lIns="121900" tIns="121900" rIns="121900" bIns="121900" anchor="t" anchorCtr="0">
            <a:noAutofit/>
          </a:bodyPr>
          <a:lstStyle/>
          <a:p>
            <a:pPr marL="457200" indent="-457200">
              <a:lnSpc>
                <a:spcPct val="90000"/>
              </a:lnSpc>
              <a:buFont typeface="Arial" panose="020B0604020202020204" pitchFamily="34" charset="0"/>
              <a:buChar char="•"/>
            </a:pPr>
            <a:r>
              <a:rPr lang="en-US" altLang="en-US" sz="2800" dirty="0"/>
              <a:t>Main Assumption behind prediction: </a:t>
            </a:r>
          </a:p>
          <a:p>
            <a:pPr>
              <a:lnSpc>
                <a:spcPct val="90000"/>
              </a:lnSpc>
            </a:pPr>
            <a:endParaRPr lang="en-US" altLang="en-US" sz="2800" dirty="0"/>
          </a:p>
          <a:p>
            <a:pPr marL="952485" lvl="1" indent="-342900">
              <a:lnSpc>
                <a:spcPct val="90000"/>
              </a:lnSpc>
              <a:buFont typeface="Arial" panose="020B0604020202020204" pitchFamily="34" charset="0"/>
              <a:buChar char="•"/>
            </a:pPr>
            <a:r>
              <a:rPr lang="en-US" altLang="en-US" dirty="0"/>
              <a:t>Combining many unstable predictors to produce an ensemble (stable) predictor.</a:t>
            </a:r>
          </a:p>
          <a:p>
            <a:pPr marL="952485" lvl="1" indent="-342900">
              <a:lnSpc>
                <a:spcPct val="90000"/>
              </a:lnSpc>
              <a:buFont typeface="Arial" panose="020B0604020202020204" pitchFamily="34" charset="0"/>
              <a:buChar char="•"/>
            </a:pPr>
            <a:endParaRPr lang="en-US" altLang="en-US" dirty="0"/>
          </a:p>
          <a:p>
            <a:pPr marL="952485" lvl="1" indent="-342900">
              <a:lnSpc>
                <a:spcPct val="90000"/>
              </a:lnSpc>
              <a:buFont typeface="Arial" panose="020B0604020202020204" pitchFamily="34" charset="0"/>
              <a:buChar char="•"/>
            </a:pPr>
            <a:r>
              <a:rPr lang="en-US" altLang="en-US" i="1" dirty="0"/>
              <a:t>Unstable Predictor</a:t>
            </a:r>
            <a:r>
              <a:rPr lang="en-US" altLang="en-US" dirty="0"/>
              <a:t>: small changes in training data produce large changes in the model.</a:t>
            </a:r>
          </a:p>
          <a:p>
            <a:pPr marL="1562070" lvl="2" indent="-342900">
              <a:lnSpc>
                <a:spcPct val="90000"/>
              </a:lnSpc>
              <a:buFont typeface="Arial" panose="020B0604020202020204" pitchFamily="34" charset="0"/>
              <a:buChar char="•"/>
            </a:pPr>
            <a:r>
              <a:rPr lang="en-US" altLang="en-US" dirty="0"/>
              <a:t>e.g. Neural Networks, Trees</a:t>
            </a:r>
          </a:p>
          <a:p>
            <a:pPr marL="952485" lvl="1" indent="-342900">
              <a:lnSpc>
                <a:spcPct val="90000"/>
              </a:lnSpc>
              <a:buFont typeface="Arial" panose="020B0604020202020204" pitchFamily="34" charset="0"/>
              <a:buChar char="•"/>
            </a:pPr>
            <a:endParaRPr lang="en-US" altLang="en-US" dirty="0"/>
          </a:p>
          <a:p>
            <a:pPr marL="952485" lvl="1" indent="-342900">
              <a:lnSpc>
                <a:spcPct val="90000"/>
              </a:lnSpc>
              <a:buFont typeface="Arial" panose="020B0604020202020204" pitchFamily="34" charset="0"/>
              <a:buChar char="•"/>
            </a:pPr>
            <a:r>
              <a:rPr lang="en-US" altLang="en-US" dirty="0"/>
              <a:t>Stable Predictor: SVM (sometimes), Nearest Neighbor.</a:t>
            </a:r>
            <a:endParaRPr lang="en-US" sz="2800" dirty="0"/>
          </a:p>
          <a:p>
            <a:pPr>
              <a:lnSpc>
                <a:spcPct val="90000"/>
              </a:lnSpc>
            </a:pPr>
            <a:endParaRPr lang="en-US" altLang="en-US" sz="2800" dirty="0"/>
          </a:p>
        </p:txBody>
      </p:sp>
      <p:pic>
        <p:nvPicPr>
          <p:cNvPr id="4" name="Picture 3">
            <a:extLst>
              <a:ext uri="{FF2B5EF4-FFF2-40B4-BE49-F238E27FC236}">
                <a16:creationId xmlns:a16="http://schemas.microsoft.com/office/drawing/2014/main" id="{38BA95A7-4DD3-4D3C-A19F-8DBE82A1FBB7}"/>
              </a:ext>
            </a:extLst>
          </p:cNvPr>
          <p:cNvPicPr>
            <a:picLocks noChangeAspect="1"/>
          </p:cNvPicPr>
          <p:nvPr/>
        </p:nvPicPr>
        <p:blipFill>
          <a:blip r:embed="rId3"/>
          <a:stretch>
            <a:fillRect/>
          </a:stretch>
        </p:blipFill>
        <p:spPr>
          <a:xfrm>
            <a:off x="8555365" y="1954357"/>
            <a:ext cx="2833937" cy="3458152"/>
          </a:xfrm>
          <a:prstGeom prst="rect">
            <a:avLst/>
          </a:prstGeom>
          <a:ln>
            <a:solidFill>
              <a:schemeClr val="tx1"/>
            </a:solidFill>
          </a:ln>
        </p:spPr>
      </p:pic>
    </p:spTree>
    <p:extLst>
      <p:ext uri="{BB962C8B-B14F-4D97-AF65-F5344CB8AC3E}">
        <p14:creationId xmlns:p14="http://schemas.microsoft.com/office/powerpoint/2010/main" val="116130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Bagging Algorithm</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dirty="0"/>
              <a:t>Given data: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For </a:t>
            </a:r>
            <a:r>
              <a:rPr lang="en-US" altLang="en-US" i="1" dirty="0"/>
              <a:t>m = 1:M</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Obtain bootstrap sample </a:t>
            </a:r>
            <a:r>
              <a:rPr lang="en-US" altLang="en-US" i="1" dirty="0"/>
              <a:t>D</a:t>
            </a:r>
            <a:r>
              <a:rPr lang="en-US" altLang="en-US" i="1" baseline="-25000" dirty="0"/>
              <a:t>m</a:t>
            </a:r>
            <a:r>
              <a:rPr lang="en-US" altLang="en-US" dirty="0"/>
              <a:t> from the training data </a:t>
            </a:r>
            <a:r>
              <a:rPr lang="en-US" altLang="en-US" i="1" dirty="0"/>
              <a:t>D</a:t>
            </a:r>
            <a:r>
              <a:rPr lang="en-US" altLang="en-US" dirty="0"/>
              <a:t>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Build a model </a:t>
            </a:r>
            <a:r>
              <a:rPr lang="en-US" altLang="en-US" i="1" dirty="0"/>
              <a:t>G</a:t>
            </a:r>
            <a:r>
              <a:rPr lang="en-US" altLang="en-US" i="1" baseline="-25000" dirty="0"/>
              <a:t>m</a:t>
            </a:r>
            <a:r>
              <a:rPr lang="en-US" altLang="en-US" i="1" dirty="0"/>
              <a:t>(x)</a:t>
            </a:r>
            <a:r>
              <a:rPr lang="en-US" altLang="en-US" dirty="0"/>
              <a:t> from bootstrap data, </a:t>
            </a:r>
            <a:r>
              <a:rPr lang="en-US" altLang="en-US" i="1" dirty="0"/>
              <a:t>D</a:t>
            </a:r>
            <a:r>
              <a:rPr lang="en-US" altLang="en-US" i="1" baseline="-25000" dirty="0"/>
              <a:t>m</a:t>
            </a:r>
            <a:endParaRPr lang="en-US" altLang="en-US" dirty="0"/>
          </a:p>
          <a:p>
            <a:pPr marL="952485" lvl="1" indent="-342900">
              <a:buFont typeface="Arial" panose="020B0604020202020204" pitchFamily="34" charset="0"/>
              <a:buChar char="•"/>
            </a:pPr>
            <a:endParaRPr lang="en-US" dirty="0"/>
          </a:p>
        </p:txBody>
      </p:sp>
      <p:graphicFrame>
        <p:nvGraphicFramePr>
          <p:cNvPr id="4" name="Object 5">
            <a:extLst>
              <a:ext uri="{FF2B5EF4-FFF2-40B4-BE49-F238E27FC236}">
                <a16:creationId xmlns:a16="http://schemas.microsoft.com/office/drawing/2014/main" id="{E6E1D2E1-32CE-4A51-AC04-BADE240A2C94}"/>
              </a:ext>
            </a:extLst>
          </p:cNvPr>
          <p:cNvGraphicFramePr>
            <a:graphicFrameLocks noChangeAspect="1"/>
          </p:cNvGraphicFramePr>
          <p:nvPr>
            <p:extLst>
              <p:ext uri="{D42A27DB-BD31-4B8C-83A1-F6EECF244321}">
                <p14:modId xmlns:p14="http://schemas.microsoft.com/office/powerpoint/2010/main" val="3766363305"/>
              </p:ext>
            </p:extLst>
          </p:nvPr>
        </p:nvGraphicFramePr>
        <p:xfrm>
          <a:off x="3146195" y="1804027"/>
          <a:ext cx="3735388" cy="584200"/>
        </p:xfrm>
        <a:graphic>
          <a:graphicData uri="http://schemas.openxmlformats.org/presentationml/2006/ole">
            <mc:AlternateContent xmlns:mc="http://schemas.openxmlformats.org/markup-compatibility/2006">
              <mc:Choice xmlns:v="urn:schemas-microsoft-com:vml" Requires="v">
                <p:oleObj name="Equation" r:id="rId3" imgW="1625400" imgH="253800" progId="Equation.DSMT4">
                  <p:embed/>
                </p:oleObj>
              </mc:Choice>
              <mc:Fallback>
                <p:oleObj name="Equation" r:id="rId3" imgW="1625400" imgH="253800" progId="Equation.DSMT4">
                  <p:embed/>
                  <p:pic>
                    <p:nvPicPr>
                      <p:cNvPr id="2051" name="Object 5">
                        <a:extLst>
                          <a:ext uri="{FF2B5EF4-FFF2-40B4-BE49-F238E27FC236}">
                            <a16:creationId xmlns:a16="http://schemas.microsoft.com/office/drawing/2014/main" id="{5EB3CD7C-39B3-4607-BCBF-FA84CBEEB2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195" y="1804027"/>
                        <a:ext cx="37353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073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Bagging Details</a:t>
            </a:r>
            <a:endParaRPr sz="4000" b="1" dirty="0">
              <a:solidFill>
                <a:srgbClr val="E46102"/>
              </a:solidFill>
            </a:endParaRPr>
          </a:p>
        </p:txBody>
      </p:sp>
      <p:sp>
        <p:nvSpPr>
          <p:cNvPr id="96" name="Google Shape;96;p14"/>
          <p:cNvSpPr txBox="1"/>
          <p:nvPr/>
        </p:nvSpPr>
        <p:spPr>
          <a:xfrm>
            <a:off x="873083" y="1712171"/>
            <a:ext cx="7855282" cy="4176000"/>
          </a:xfrm>
          <a:prstGeom prst="rect">
            <a:avLst/>
          </a:prstGeom>
          <a:noFill/>
          <a:ln>
            <a:noFill/>
          </a:ln>
        </p:spPr>
        <p:txBody>
          <a:bodyPr spcFirstLastPara="1" wrap="square" lIns="121900" tIns="121900" rIns="121900" bIns="121900" anchor="t" anchorCtr="0">
            <a:noAutofit/>
          </a:bodyPr>
          <a:lstStyle/>
          <a:p>
            <a:pPr marL="342900" indent="-342900">
              <a:lnSpc>
                <a:spcPct val="90000"/>
              </a:lnSpc>
              <a:buFont typeface="Arial" panose="020B0604020202020204" pitchFamily="34" charset="0"/>
              <a:buChar char="•"/>
            </a:pPr>
            <a:r>
              <a:rPr lang="en-US" altLang="en-US" dirty="0"/>
              <a:t>Examples (rows) are drawn from dataset at random, </a:t>
            </a:r>
            <a:r>
              <a:rPr lang="en-US" altLang="en-US" i="1" u="sng" dirty="0"/>
              <a:t>although with replacement</a:t>
            </a:r>
          </a:p>
          <a:p>
            <a:pPr marL="952485" lvl="1" indent="-342900">
              <a:lnSpc>
                <a:spcPct val="90000"/>
              </a:lnSpc>
              <a:buFont typeface="Arial" panose="020B0604020202020204" pitchFamily="34" charset="0"/>
              <a:buChar char="•"/>
            </a:pPr>
            <a:r>
              <a:rPr lang="en-US" altLang="en-US" dirty="0"/>
              <a:t>Called bootstrap samples</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Bootstrap sample of N instances is obtained by drawing N examples at random, with replacement.</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On average each bootstrap sample has 63% of instances</a:t>
            </a:r>
          </a:p>
          <a:p>
            <a:pPr marL="952485" lvl="1" indent="-342900">
              <a:lnSpc>
                <a:spcPct val="90000"/>
              </a:lnSpc>
              <a:buFont typeface="Arial" panose="020B0604020202020204" pitchFamily="34" charset="0"/>
              <a:buChar char="•"/>
            </a:pPr>
            <a:r>
              <a:rPr lang="en-US" altLang="en-US" dirty="0">
                <a:solidFill>
                  <a:srgbClr val="FF3300"/>
                </a:solidFill>
              </a:rPr>
              <a:t>Encourages predictors to have uncorrelated errors</a:t>
            </a:r>
          </a:p>
          <a:p>
            <a:pPr marL="1562070" lvl="2" indent="-342900">
              <a:lnSpc>
                <a:spcPct val="90000"/>
              </a:lnSpc>
              <a:buFont typeface="Arial" panose="020B0604020202020204" pitchFamily="34" charset="0"/>
              <a:buChar char="•"/>
            </a:pPr>
            <a:r>
              <a:rPr lang="en-US" altLang="en-US" dirty="0">
                <a:solidFill>
                  <a:srgbClr val="FF3300"/>
                </a:solidFill>
              </a:rPr>
              <a:t>This is why it works</a:t>
            </a:r>
          </a:p>
          <a:p>
            <a:pPr marL="952485" lvl="1"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B887E9C-89F8-4F07-B315-DDC9E9D2D760}"/>
              </a:ext>
            </a:extLst>
          </p:cNvPr>
          <p:cNvPicPr>
            <a:picLocks noChangeAspect="1"/>
          </p:cNvPicPr>
          <p:nvPr/>
        </p:nvPicPr>
        <p:blipFill>
          <a:blip r:embed="rId3"/>
          <a:stretch>
            <a:fillRect/>
          </a:stretch>
        </p:blipFill>
        <p:spPr>
          <a:xfrm>
            <a:off x="8555365" y="1954357"/>
            <a:ext cx="2833937" cy="3458152"/>
          </a:xfrm>
          <a:prstGeom prst="rect">
            <a:avLst/>
          </a:prstGeom>
          <a:ln>
            <a:solidFill>
              <a:schemeClr val="tx1"/>
            </a:solidFill>
          </a:ln>
        </p:spPr>
      </p:pic>
    </p:spTree>
    <p:extLst>
      <p:ext uri="{BB962C8B-B14F-4D97-AF65-F5344CB8AC3E}">
        <p14:creationId xmlns:p14="http://schemas.microsoft.com/office/powerpoint/2010/main" val="368851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Bagging vs Stacking</a:t>
            </a:r>
            <a:endParaRPr sz="4000" b="1" dirty="0">
              <a:solidFill>
                <a:srgbClr val="E46102"/>
              </a:solidFill>
            </a:endParaRPr>
          </a:p>
        </p:txBody>
      </p:sp>
      <p:pic>
        <p:nvPicPr>
          <p:cNvPr id="5" name="Picture 4">
            <a:extLst>
              <a:ext uri="{FF2B5EF4-FFF2-40B4-BE49-F238E27FC236}">
                <a16:creationId xmlns:a16="http://schemas.microsoft.com/office/drawing/2014/main" id="{AB887E9C-89F8-4F07-B315-DDC9E9D2D760}"/>
              </a:ext>
            </a:extLst>
          </p:cNvPr>
          <p:cNvPicPr>
            <a:picLocks noChangeAspect="1"/>
          </p:cNvPicPr>
          <p:nvPr/>
        </p:nvPicPr>
        <p:blipFill>
          <a:blip r:embed="rId3"/>
          <a:stretch>
            <a:fillRect/>
          </a:stretch>
        </p:blipFill>
        <p:spPr>
          <a:xfrm>
            <a:off x="2126856" y="2157557"/>
            <a:ext cx="2833937" cy="3458152"/>
          </a:xfrm>
          <a:prstGeom prst="rect">
            <a:avLst/>
          </a:prstGeom>
          <a:ln>
            <a:solidFill>
              <a:schemeClr val="tx1"/>
            </a:solidFill>
          </a:ln>
        </p:spPr>
      </p:pic>
      <p:pic>
        <p:nvPicPr>
          <p:cNvPr id="2" name="Picture 1">
            <a:extLst>
              <a:ext uri="{FF2B5EF4-FFF2-40B4-BE49-F238E27FC236}">
                <a16:creationId xmlns:a16="http://schemas.microsoft.com/office/drawing/2014/main" id="{9A6C2E6F-83E2-4799-B031-BC002BB2406B}"/>
              </a:ext>
            </a:extLst>
          </p:cNvPr>
          <p:cNvPicPr>
            <a:picLocks noChangeAspect="1"/>
          </p:cNvPicPr>
          <p:nvPr/>
        </p:nvPicPr>
        <p:blipFill>
          <a:blip r:embed="rId4"/>
          <a:stretch>
            <a:fillRect/>
          </a:stretch>
        </p:blipFill>
        <p:spPr>
          <a:xfrm>
            <a:off x="7398087" y="2024350"/>
            <a:ext cx="3143653" cy="3388159"/>
          </a:xfrm>
          <a:prstGeom prst="rect">
            <a:avLst/>
          </a:prstGeom>
          <a:ln>
            <a:solidFill>
              <a:schemeClr val="tx1"/>
            </a:solidFill>
          </a:ln>
        </p:spPr>
      </p:pic>
    </p:spTree>
    <p:extLst>
      <p:ext uri="{BB962C8B-B14F-4D97-AF65-F5344CB8AC3E}">
        <p14:creationId xmlns:p14="http://schemas.microsoft.com/office/powerpoint/2010/main" val="279435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Stacking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Seeks a diverse group of members </a:t>
            </a:r>
          </a:p>
          <a:p>
            <a:pPr marL="952485" lvl="1" indent="-342900">
              <a:buFont typeface="Arial" panose="020B0604020202020204" pitchFamily="34" charset="0"/>
              <a:buChar char="•"/>
            </a:pPr>
            <a:r>
              <a:rPr lang="en-US" dirty="0"/>
              <a:t>varies	 model types fit on training data </a:t>
            </a:r>
          </a:p>
          <a:p>
            <a:pPr marL="952485" lvl="1" indent="-342900">
              <a:buFont typeface="Arial" panose="020B0604020202020204" pitchFamily="34" charset="0"/>
              <a:buChar char="•"/>
            </a:pPr>
            <a:r>
              <a:rPr lang="en-US" dirty="0"/>
              <a:t>uses a model to combine predictions</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1 learner trained to combine individual learners</a:t>
            </a:r>
          </a:p>
        </p:txBody>
      </p:sp>
      <p:pic>
        <p:nvPicPr>
          <p:cNvPr id="4" name="Picture 3">
            <a:extLst>
              <a:ext uri="{FF2B5EF4-FFF2-40B4-BE49-F238E27FC236}">
                <a16:creationId xmlns:a16="http://schemas.microsoft.com/office/drawing/2014/main" id="{66E33ABA-405C-478A-AF67-10D1E2CBEFED}"/>
              </a:ext>
            </a:extLst>
          </p:cNvPr>
          <p:cNvPicPr>
            <a:picLocks noChangeAspect="1"/>
          </p:cNvPicPr>
          <p:nvPr/>
        </p:nvPicPr>
        <p:blipFill>
          <a:blip r:embed="rId3"/>
          <a:stretch>
            <a:fillRect/>
          </a:stretch>
        </p:blipFill>
        <p:spPr>
          <a:xfrm>
            <a:off x="8175265" y="2024350"/>
            <a:ext cx="3143653" cy="3388159"/>
          </a:xfrm>
          <a:prstGeom prst="rect">
            <a:avLst/>
          </a:prstGeom>
          <a:ln>
            <a:solidFill>
              <a:schemeClr val="tx1"/>
            </a:solidFill>
          </a:ln>
        </p:spPr>
      </p:pic>
    </p:spTree>
    <p:extLst>
      <p:ext uri="{BB962C8B-B14F-4D97-AF65-F5344CB8AC3E}">
        <p14:creationId xmlns:p14="http://schemas.microsoft.com/office/powerpoint/2010/main" val="35268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Stacking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Seeks a diverse group of members </a:t>
            </a:r>
          </a:p>
          <a:p>
            <a:pPr marL="952485" lvl="1" indent="-342900">
              <a:buFont typeface="Arial" panose="020B0604020202020204" pitchFamily="34" charset="0"/>
              <a:buChar char="•"/>
            </a:pPr>
            <a:r>
              <a:rPr lang="en-US" dirty="0"/>
              <a:t>varies	 model types fit on training data </a:t>
            </a:r>
          </a:p>
          <a:p>
            <a:pPr marL="952485" lvl="1" indent="-342900">
              <a:buFont typeface="Arial" panose="020B0604020202020204" pitchFamily="34" charset="0"/>
              <a:buChar char="•"/>
            </a:pPr>
            <a:r>
              <a:rPr lang="en-US" dirty="0"/>
              <a:t>uses a model to combine predictions</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1 learner trained to combine individual learners</a:t>
            </a:r>
          </a:p>
        </p:txBody>
      </p:sp>
      <p:pic>
        <p:nvPicPr>
          <p:cNvPr id="4" name="Picture 3">
            <a:extLst>
              <a:ext uri="{FF2B5EF4-FFF2-40B4-BE49-F238E27FC236}">
                <a16:creationId xmlns:a16="http://schemas.microsoft.com/office/drawing/2014/main" id="{66E33ABA-405C-478A-AF67-10D1E2CBEFED}"/>
              </a:ext>
            </a:extLst>
          </p:cNvPr>
          <p:cNvPicPr>
            <a:picLocks noChangeAspect="1"/>
          </p:cNvPicPr>
          <p:nvPr/>
        </p:nvPicPr>
        <p:blipFill>
          <a:blip r:embed="rId3"/>
          <a:stretch>
            <a:fillRect/>
          </a:stretch>
        </p:blipFill>
        <p:spPr>
          <a:xfrm>
            <a:off x="8175265" y="2024350"/>
            <a:ext cx="3143653" cy="3388159"/>
          </a:xfrm>
          <a:prstGeom prst="rect">
            <a:avLst/>
          </a:prstGeom>
          <a:ln>
            <a:solidFill>
              <a:schemeClr val="tx1"/>
            </a:solidFill>
          </a:ln>
        </p:spPr>
      </p:pic>
      <p:cxnSp>
        <p:nvCxnSpPr>
          <p:cNvPr id="3" name="Straight Arrow Connector 2">
            <a:extLst>
              <a:ext uri="{FF2B5EF4-FFF2-40B4-BE49-F238E27FC236}">
                <a16:creationId xmlns:a16="http://schemas.microsoft.com/office/drawing/2014/main" id="{7857338E-F60D-4ADE-B8E8-939ED6CB3DB7}"/>
              </a:ext>
            </a:extLst>
          </p:cNvPr>
          <p:cNvCxnSpPr>
            <a:cxnSpLocks/>
          </p:cNvCxnSpPr>
          <p:nvPr/>
        </p:nvCxnSpPr>
        <p:spPr>
          <a:xfrm flipV="1">
            <a:off x="7075055" y="3583710"/>
            <a:ext cx="1237672" cy="609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952629C-6E3E-455C-B19D-9758F24C49B6}"/>
              </a:ext>
            </a:extLst>
          </p:cNvPr>
          <p:cNvCxnSpPr/>
          <p:nvPr/>
        </p:nvCxnSpPr>
        <p:spPr>
          <a:xfrm flipV="1">
            <a:off x="7333673" y="4368800"/>
            <a:ext cx="2041236" cy="8866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CA16FCC9-D921-47BD-A6A0-16651A93A33C}"/>
              </a:ext>
            </a:extLst>
          </p:cNvPr>
          <p:cNvSpPr txBox="1"/>
          <p:nvPr/>
        </p:nvSpPr>
        <p:spPr>
          <a:xfrm flipH="1">
            <a:off x="6002681" y="3977644"/>
            <a:ext cx="1167859" cy="584775"/>
          </a:xfrm>
          <a:prstGeom prst="rect">
            <a:avLst/>
          </a:prstGeom>
          <a:noFill/>
        </p:spPr>
        <p:txBody>
          <a:bodyPr wrap="square" rtlCol="0">
            <a:spAutoFit/>
          </a:bodyPr>
          <a:lstStyle/>
          <a:p>
            <a:pPr algn="ctr"/>
            <a:r>
              <a:rPr lang="en-US" sz="1600" dirty="0"/>
              <a:t>First-level </a:t>
            </a:r>
          </a:p>
          <a:p>
            <a:pPr algn="ctr"/>
            <a:r>
              <a:rPr lang="en-US" sz="1600" dirty="0"/>
              <a:t>learners</a:t>
            </a:r>
          </a:p>
        </p:txBody>
      </p:sp>
      <p:sp>
        <p:nvSpPr>
          <p:cNvPr id="12" name="TextBox 11">
            <a:extLst>
              <a:ext uri="{FF2B5EF4-FFF2-40B4-BE49-F238E27FC236}">
                <a16:creationId xmlns:a16="http://schemas.microsoft.com/office/drawing/2014/main" id="{33C03195-6A60-474A-8787-68DD03A5EBCE}"/>
              </a:ext>
            </a:extLst>
          </p:cNvPr>
          <p:cNvSpPr txBox="1"/>
          <p:nvPr/>
        </p:nvSpPr>
        <p:spPr>
          <a:xfrm flipH="1">
            <a:off x="6002681" y="4932907"/>
            <a:ext cx="1507088" cy="830997"/>
          </a:xfrm>
          <a:prstGeom prst="rect">
            <a:avLst/>
          </a:prstGeom>
          <a:noFill/>
        </p:spPr>
        <p:txBody>
          <a:bodyPr wrap="square" rtlCol="0">
            <a:spAutoFit/>
          </a:bodyPr>
          <a:lstStyle/>
          <a:p>
            <a:pPr algn="ctr"/>
            <a:r>
              <a:rPr lang="en-US" sz="1600" dirty="0"/>
              <a:t>Second-level </a:t>
            </a:r>
          </a:p>
          <a:p>
            <a:pPr algn="ctr"/>
            <a:r>
              <a:rPr lang="en-US" sz="1600" dirty="0"/>
              <a:t>learner OR meta learner</a:t>
            </a:r>
          </a:p>
        </p:txBody>
      </p:sp>
    </p:spTree>
    <p:extLst>
      <p:ext uri="{BB962C8B-B14F-4D97-AF65-F5344CB8AC3E}">
        <p14:creationId xmlns:p14="http://schemas.microsoft.com/office/powerpoint/2010/main" val="304955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Stacking</a:t>
            </a:r>
            <a:endParaRPr sz="4000" b="1" dirty="0">
              <a:solidFill>
                <a:srgbClr val="E46102"/>
              </a:solidFill>
            </a:endParaRPr>
          </a:p>
        </p:txBody>
      </p:sp>
      <p:sp>
        <p:nvSpPr>
          <p:cNvPr id="96" name="Google Shape;96;p14"/>
          <p:cNvSpPr txBox="1"/>
          <p:nvPr/>
        </p:nvSpPr>
        <p:spPr>
          <a:xfrm>
            <a:off x="873083" y="1712171"/>
            <a:ext cx="67931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2 level hierarchy most common approach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Any ML model can be used to aggregate the predictions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Common to use linear regression for regression and logistic regression for binary classification</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sz="2000" dirty="0"/>
              <a:t>simple models to learn how to harness the variety of predictions made </a:t>
            </a:r>
          </a:p>
          <a:p>
            <a:pPr marL="952485" lvl="1" indent="-342900">
              <a:buFont typeface="Arial" panose="020B0604020202020204" pitchFamily="34" charset="0"/>
              <a:buChar char="•"/>
            </a:pPr>
            <a:r>
              <a:rPr lang="en-US" sz="2000" dirty="0"/>
              <a:t>model complexity resides at lower-level ensemble member models</a:t>
            </a:r>
            <a:endParaRPr lang="en-US" dirty="0"/>
          </a:p>
        </p:txBody>
      </p:sp>
      <p:pic>
        <p:nvPicPr>
          <p:cNvPr id="4" name="Picture 3">
            <a:extLst>
              <a:ext uri="{FF2B5EF4-FFF2-40B4-BE49-F238E27FC236}">
                <a16:creationId xmlns:a16="http://schemas.microsoft.com/office/drawing/2014/main" id="{66E33ABA-405C-478A-AF67-10D1E2CBEFED}"/>
              </a:ext>
            </a:extLst>
          </p:cNvPr>
          <p:cNvPicPr>
            <a:picLocks noChangeAspect="1"/>
          </p:cNvPicPr>
          <p:nvPr/>
        </p:nvPicPr>
        <p:blipFill>
          <a:blip r:embed="rId3"/>
          <a:stretch>
            <a:fillRect/>
          </a:stretch>
        </p:blipFill>
        <p:spPr>
          <a:xfrm>
            <a:off x="8175265" y="2024350"/>
            <a:ext cx="3143653" cy="3388159"/>
          </a:xfrm>
          <a:prstGeom prst="rect">
            <a:avLst/>
          </a:prstGeom>
          <a:ln>
            <a:solidFill>
              <a:schemeClr val="tx1"/>
            </a:solidFill>
          </a:ln>
        </p:spPr>
      </p:pic>
    </p:spTree>
    <p:extLst>
      <p:ext uri="{BB962C8B-B14F-4D97-AF65-F5344CB8AC3E}">
        <p14:creationId xmlns:p14="http://schemas.microsoft.com/office/powerpoint/2010/main" val="13166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Stacking - dataset</a:t>
            </a:r>
            <a:endParaRPr sz="4000" b="1" dirty="0">
              <a:solidFill>
                <a:srgbClr val="E46102"/>
              </a:solidFill>
            </a:endParaRPr>
          </a:p>
        </p:txBody>
      </p:sp>
      <p:sp>
        <p:nvSpPr>
          <p:cNvPr id="96" name="Google Shape;96;p14"/>
          <p:cNvSpPr txBox="1"/>
          <p:nvPr/>
        </p:nvSpPr>
        <p:spPr>
          <a:xfrm>
            <a:off x="873083" y="1712171"/>
            <a:ext cx="67931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Dataset – same for all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Diversity comes from various different machine learning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 models that are learned in different ways</a:t>
            </a:r>
          </a:p>
          <a:p>
            <a:pPr marL="952485" lvl="1" indent="-342900">
              <a:buFont typeface="Arial" panose="020B0604020202020204" pitchFamily="34" charset="0"/>
              <a:buChar char="•"/>
            </a:pPr>
            <a:r>
              <a:rPr lang="en-US" dirty="0"/>
              <a:t>ensures they make different predictions</a:t>
            </a:r>
          </a:p>
          <a:p>
            <a:pPr marL="952485" lvl="1" indent="-342900">
              <a:buFont typeface="Arial" panose="020B0604020202020204" pitchFamily="34" charset="0"/>
              <a:buChar char="•"/>
            </a:pPr>
            <a:r>
              <a:rPr lang="en-US" dirty="0"/>
              <a:t>have less correlated prediction errors</a:t>
            </a:r>
          </a:p>
        </p:txBody>
      </p:sp>
      <p:pic>
        <p:nvPicPr>
          <p:cNvPr id="4" name="Picture 3">
            <a:extLst>
              <a:ext uri="{FF2B5EF4-FFF2-40B4-BE49-F238E27FC236}">
                <a16:creationId xmlns:a16="http://schemas.microsoft.com/office/drawing/2014/main" id="{66E33ABA-405C-478A-AF67-10D1E2CBEFED}"/>
              </a:ext>
            </a:extLst>
          </p:cNvPr>
          <p:cNvPicPr>
            <a:picLocks noChangeAspect="1"/>
          </p:cNvPicPr>
          <p:nvPr/>
        </p:nvPicPr>
        <p:blipFill>
          <a:blip r:embed="rId3"/>
          <a:stretch>
            <a:fillRect/>
          </a:stretch>
        </p:blipFill>
        <p:spPr>
          <a:xfrm>
            <a:off x="8175265" y="2024350"/>
            <a:ext cx="3143653" cy="3388159"/>
          </a:xfrm>
          <a:prstGeom prst="rect">
            <a:avLst/>
          </a:prstGeom>
          <a:ln>
            <a:solidFill>
              <a:schemeClr val="tx1"/>
            </a:solidFill>
          </a:ln>
        </p:spPr>
      </p:pic>
    </p:spTree>
    <p:extLst>
      <p:ext uri="{BB962C8B-B14F-4D97-AF65-F5344CB8AC3E}">
        <p14:creationId xmlns:p14="http://schemas.microsoft.com/office/powerpoint/2010/main" val="271341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Bagging vs Stacking vs Boosting</a:t>
            </a:r>
            <a:endParaRPr sz="4000" b="1" dirty="0">
              <a:solidFill>
                <a:srgbClr val="E46102"/>
              </a:solidFill>
            </a:endParaRPr>
          </a:p>
        </p:txBody>
      </p:sp>
      <p:pic>
        <p:nvPicPr>
          <p:cNvPr id="5" name="Picture 4">
            <a:extLst>
              <a:ext uri="{FF2B5EF4-FFF2-40B4-BE49-F238E27FC236}">
                <a16:creationId xmlns:a16="http://schemas.microsoft.com/office/drawing/2014/main" id="{AB887E9C-89F8-4F07-B315-DDC9E9D2D760}"/>
              </a:ext>
            </a:extLst>
          </p:cNvPr>
          <p:cNvPicPr>
            <a:picLocks noChangeAspect="1"/>
          </p:cNvPicPr>
          <p:nvPr/>
        </p:nvPicPr>
        <p:blipFill>
          <a:blip r:embed="rId3"/>
          <a:stretch>
            <a:fillRect/>
          </a:stretch>
        </p:blipFill>
        <p:spPr>
          <a:xfrm>
            <a:off x="1209527" y="2184169"/>
            <a:ext cx="2907696" cy="3238212"/>
          </a:xfrm>
          <a:prstGeom prst="rect">
            <a:avLst/>
          </a:prstGeom>
          <a:ln>
            <a:solidFill>
              <a:schemeClr val="tx1"/>
            </a:solidFill>
          </a:ln>
        </p:spPr>
      </p:pic>
      <p:pic>
        <p:nvPicPr>
          <p:cNvPr id="2" name="Picture 1">
            <a:extLst>
              <a:ext uri="{FF2B5EF4-FFF2-40B4-BE49-F238E27FC236}">
                <a16:creationId xmlns:a16="http://schemas.microsoft.com/office/drawing/2014/main" id="{9A6C2E6F-83E2-4799-B031-BC002BB2406B}"/>
              </a:ext>
            </a:extLst>
          </p:cNvPr>
          <p:cNvPicPr>
            <a:picLocks noChangeAspect="1"/>
          </p:cNvPicPr>
          <p:nvPr/>
        </p:nvPicPr>
        <p:blipFill>
          <a:blip r:embed="rId4"/>
          <a:stretch>
            <a:fillRect/>
          </a:stretch>
        </p:blipFill>
        <p:spPr>
          <a:xfrm>
            <a:off x="4602836" y="2219165"/>
            <a:ext cx="2971800" cy="3202940"/>
          </a:xfrm>
          <a:prstGeom prst="rect">
            <a:avLst/>
          </a:prstGeom>
          <a:ln>
            <a:solidFill>
              <a:schemeClr val="tx1"/>
            </a:solidFill>
          </a:ln>
        </p:spPr>
      </p:pic>
      <p:pic>
        <p:nvPicPr>
          <p:cNvPr id="3" name="Picture 2">
            <a:extLst>
              <a:ext uri="{FF2B5EF4-FFF2-40B4-BE49-F238E27FC236}">
                <a16:creationId xmlns:a16="http://schemas.microsoft.com/office/drawing/2014/main" id="{6A7FB761-CC26-40F8-9483-6D74930FFA15}"/>
              </a:ext>
            </a:extLst>
          </p:cNvPr>
          <p:cNvPicPr>
            <a:picLocks noChangeAspect="1"/>
          </p:cNvPicPr>
          <p:nvPr/>
        </p:nvPicPr>
        <p:blipFill>
          <a:blip r:embed="rId5"/>
          <a:stretch>
            <a:fillRect/>
          </a:stretch>
        </p:blipFill>
        <p:spPr>
          <a:xfrm>
            <a:off x="8060249" y="2208270"/>
            <a:ext cx="2971800" cy="3285712"/>
          </a:xfrm>
          <a:prstGeom prst="rect">
            <a:avLst/>
          </a:prstGeom>
          <a:ln>
            <a:solidFill>
              <a:schemeClr val="tx1"/>
            </a:solidFill>
          </a:ln>
        </p:spPr>
      </p:pic>
    </p:spTree>
    <p:extLst>
      <p:ext uri="{BB962C8B-B14F-4D97-AF65-F5344CB8AC3E}">
        <p14:creationId xmlns:p14="http://schemas.microsoft.com/office/powerpoint/2010/main" val="1644638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3" y="1712171"/>
            <a:ext cx="7346842"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dirty="0"/>
              <a:t>Main Assumption: </a:t>
            </a:r>
          </a:p>
          <a:p>
            <a:pPr marL="952485" lvl="1" indent="-342900">
              <a:buFont typeface="Arial" panose="020B0604020202020204" pitchFamily="34" charset="0"/>
              <a:buChar char="•"/>
            </a:pPr>
            <a:r>
              <a:rPr lang="en-US" altLang="en-US" dirty="0"/>
              <a:t>Combining many weak predictors to produce an ensemble predictor</a:t>
            </a:r>
          </a:p>
          <a:p>
            <a:pPr marL="952485" lvl="1" indent="-342900">
              <a:buFont typeface="Arial" panose="020B0604020202020204" pitchFamily="34" charset="0"/>
              <a:buChar char="•"/>
            </a:pPr>
            <a:endParaRPr lang="en-US" i="1" dirty="0"/>
          </a:p>
          <a:p>
            <a:pPr marL="952485" lvl="1" indent="-342900">
              <a:buFont typeface="Arial" panose="020B0604020202020204" pitchFamily="34" charset="0"/>
              <a:buChar char="•"/>
            </a:pPr>
            <a:r>
              <a:rPr lang="en-US" i="1" dirty="0"/>
              <a:t>training dataset for each subsequent classifier increasingly focuses on instances misclassified by previously generated classifiers.</a:t>
            </a:r>
            <a:endParaRPr lang="en-US" dirty="0"/>
          </a:p>
        </p:txBody>
      </p:sp>
      <p:pic>
        <p:nvPicPr>
          <p:cNvPr id="6" name="Picture 5">
            <a:extLst>
              <a:ext uri="{FF2B5EF4-FFF2-40B4-BE49-F238E27FC236}">
                <a16:creationId xmlns:a16="http://schemas.microsoft.com/office/drawing/2014/main" id="{06B95368-834E-4EAC-8A23-49DBDE26B139}"/>
              </a:ext>
            </a:extLst>
          </p:cNvPr>
          <p:cNvPicPr>
            <a:picLocks noChangeAspect="1"/>
          </p:cNvPicPr>
          <p:nvPr/>
        </p:nvPicPr>
        <p:blipFill>
          <a:blip r:embed="rId3"/>
          <a:stretch>
            <a:fillRect/>
          </a:stretch>
        </p:blipFill>
        <p:spPr>
          <a:xfrm>
            <a:off x="8645658" y="2043775"/>
            <a:ext cx="2971800" cy="3689368"/>
          </a:xfrm>
          <a:prstGeom prst="rect">
            <a:avLst/>
          </a:prstGeom>
          <a:ln>
            <a:solidFill>
              <a:schemeClr val="tx1"/>
            </a:solidFill>
          </a:ln>
        </p:spPr>
      </p:pic>
    </p:spTree>
    <p:extLst>
      <p:ext uri="{BB962C8B-B14F-4D97-AF65-F5344CB8AC3E}">
        <p14:creationId xmlns:p14="http://schemas.microsoft.com/office/powerpoint/2010/main" val="23525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Trees</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Naïve Bayes</a:t>
            </a:r>
          </a:p>
          <a:p>
            <a:pPr marL="1123935" lvl="1" indent="-514350">
              <a:buFont typeface="+mj-lt"/>
              <a:buAutoNum type="romanLcPeriod"/>
            </a:pPr>
            <a:r>
              <a:rPr lang="en-US" dirty="0"/>
              <a:t>Support Vector Machines</a:t>
            </a:r>
          </a:p>
          <a:p>
            <a:pPr marL="1123935" lvl="1" indent="-514350">
              <a:buFont typeface="+mj-lt"/>
              <a:buAutoNum type="romanLcPeriod"/>
            </a:pPr>
            <a:endParaRPr lang="en-US" dirty="0"/>
          </a:p>
          <a:p>
            <a:r>
              <a:rPr lang="en-US" b="1" dirty="0"/>
              <a:t>Ensemble Classifiers</a:t>
            </a:r>
          </a:p>
          <a:p>
            <a:pPr marL="1123935" lvl="1" indent="-514350">
              <a:buFont typeface="+mj-lt"/>
              <a:buAutoNum type="romanLcPeriod"/>
            </a:pPr>
            <a:r>
              <a:rPr lang="en-US" b="1" dirty="0"/>
              <a:t>Boosting, Bagging</a:t>
            </a:r>
            <a:r>
              <a:rPr lang="en-US" dirty="0"/>
              <a:t>,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3" y="1712171"/>
            <a:ext cx="7346842"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Models are fit and added to the ensemble sequentially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Second model attempts to correct the predictions of the first model, the third corrects the second model, and so 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Weights</a:t>
            </a:r>
            <a:r>
              <a:rPr lang="en-US" dirty="0"/>
              <a:t>: contributions are weighed proportional to their performance or capability</a:t>
            </a:r>
          </a:p>
        </p:txBody>
      </p:sp>
      <p:pic>
        <p:nvPicPr>
          <p:cNvPr id="6" name="Picture 5">
            <a:extLst>
              <a:ext uri="{FF2B5EF4-FFF2-40B4-BE49-F238E27FC236}">
                <a16:creationId xmlns:a16="http://schemas.microsoft.com/office/drawing/2014/main" id="{06B95368-834E-4EAC-8A23-49DBDE26B139}"/>
              </a:ext>
            </a:extLst>
          </p:cNvPr>
          <p:cNvPicPr>
            <a:picLocks noChangeAspect="1"/>
          </p:cNvPicPr>
          <p:nvPr/>
        </p:nvPicPr>
        <p:blipFill>
          <a:blip r:embed="rId3"/>
          <a:stretch>
            <a:fillRect/>
          </a:stretch>
        </p:blipFill>
        <p:spPr>
          <a:xfrm>
            <a:off x="8645658" y="2043775"/>
            <a:ext cx="2971800" cy="3689368"/>
          </a:xfrm>
          <a:prstGeom prst="rect">
            <a:avLst/>
          </a:prstGeom>
          <a:ln>
            <a:solidFill>
              <a:schemeClr val="tx1"/>
            </a:solidFill>
          </a:ln>
        </p:spPr>
      </p:pic>
    </p:spTree>
    <p:extLst>
      <p:ext uri="{BB962C8B-B14F-4D97-AF65-F5344CB8AC3E}">
        <p14:creationId xmlns:p14="http://schemas.microsoft.com/office/powerpoint/2010/main" val="106327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6517527"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Each classifier </a:t>
            </a:r>
            <a:r>
              <a:rPr lang="en-US" i="1" dirty="0"/>
              <a:t>G</a:t>
            </a:r>
            <a:r>
              <a:rPr lang="en-US" i="1" baseline="-25000" dirty="0"/>
              <a:t>m</a:t>
            </a:r>
            <a:r>
              <a:rPr lang="en-US" i="1" dirty="0"/>
              <a:t>(</a:t>
            </a:r>
            <a:r>
              <a:rPr lang="en-US" b="1" i="1" dirty="0"/>
              <a:t>x</a:t>
            </a:r>
            <a:r>
              <a:rPr lang="en-US" i="1" dirty="0"/>
              <a:t>)</a:t>
            </a:r>
            <a:r>
              <a:rPr lang="en-US" dirty="0"/>
              <a:t> is trained from a weighted sample of training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Biased training sample</a:t>
            </a:r>
          </a:p>
          <a:p>
            <a:pPr marL="952485" lvl="1" indent="-342900">
              <a:buFont typeface="Arial" panose="020B0604020202020204" pitchFamily="34" charset="0"/>
              <a:buChar char="•"/>
            </a:pPr>
            <a:r>
              <a:rPr lang="en-US" altLang="en-US" dirty="0"/>
              <a:t>Instances (training examples) with high error are weighted higher than those with lower error</a:t>
            </a:r>
          </a:p>
          <a:p>
            <a:pPr lvl="1"/>
            <a:endParaRPr lang="en-US" altLang="en-US" dirty="0"/>
          </a:p>
          <a:p>
            <a:pPr marL="342900" indent="-342900">
              <a:buFont typeface="Arial" panose="020B0604020202020204" pitchFamily="34" charset="0"/>
              <a:buChar char="•"/>
            </a:pPr>
            <a:r>
              <a:rPr lang="en-US" altLang="en-US" dirty="0">
                <a:solidFill>
                  <a:srgbClr val="FF3300"/>
                </a:solidFill>
              </a:rPr>
              <a:t>Difficult instances get more attention</a:t>
            </a:r>
          </a:p>
          <a:p>
            <a:pPr marL="952485" lvl="1" indent="-342900">
              <a:buFont typeface="Arial" panose="020B0604020202020204" pitchFamily="34" charset="0"/>
              <a:buChar char="•"/>
            </a:pPr>
            <a:r>
              <a:rPr lang="en-US" altLang="en-US" dirty="0">
                <a:solidFill>
                  <a:srgbClr val="FF3300"/>
                </a:solidFill>
              </a:rPr>
              <a:t>This is the motivation behind boosting</a:t>
            </a:r>
          </a:p>
        </p:txBody>
      </p:sp>
      <p:sp>
        <p:nvSpPr>
          <p:cNvPr id="3" name="Rectangle: Rounded Corners 2">
            <a:extLst>
              <a:ext uri="{FF2B5EF4-FFF2-40B4-BE49-F238E27FC236}">
                <a16:creationId xmlns:a16="http://schemas.microsoft.com/office/drawing/2014/main" id="{AB3C98EA-045B-4DE3-BF71-9F3EF61B81FE}"/>
              </a:ext>
            </a:extLst>
          </p:cNvPr>
          <p:cNvSpPr/>
          <p:nvPr/>
        </p:nvSpPr>
        <p:spPr>
          <a:xfrm>
            <a:off x="9019865" y="5750346"/>
            <a:ext cx="1984342" cy="56089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600" dirty="0"/>
              <a:t>Training Sample</a:t>
            </a:r>
          </a:p>
        </p:txBody>
      </p:sp>
      <p:sp>
        <p:nvSpPr>
          <p:cNvPr id="7" name="Rectangle: Rounded Corners 6">
            <a:extLst>
              <a:ext uri="{FF2B5EF4-FFF2-40B4-BE49-F238E27FC236}">
                <a16:creationId xmlns:a16="http://schemas.microsoft.com/office/drawing/2014/main" id="{3162ABD4-F3F2-4599-B149-399DD2C99AEA}"/>
              </a:ext>
            </a:extLst>
          </p:cNvPr>
          <p:cNvSpPr/>
          <p:nvPr/>
        </p:nvSpPr>
        <p:spPr>
          <a:xfrm>
            <a:off x="9029291" y="463955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6" name="Straight Arrow Connector 5">
            <a:extLst>
              <a:ext uri="{FF2B5EF4-FFF2-40B4-BE49-F238E27FC236}">
                <a16:creationId xmlns:a16="http://schemas.microsoft.com/office/drawing/2014/main" id="{1D187FA5-1AA3-45DF-BDC3-E9FC47152DE8}"/>
              </a:ext>
            </a:extLst>
          </p:cNvPr>
          <p:cNvCxnSpPr>
            <a:cxnSpLocks/>
            <a:stCxn id="3" idx="0"/>
            <a:endCxn id="7" idx="2"/>
          </p:cNvCxnSpPr>
          <p:nvPr/>
        </p:nvCxnSpPr>
        <p:spPr>
          <a:xfrm flipV="1">
            <a:off x="10012036" y="520045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5" name="Rectangle: Rounded Corners 14">
            <a:extLst>
              <a:ext uri="{FF2B5EF4-FFF2-40B4-BE49-F238E27FC236}">
                <a16:creationId xmlns:a16="http://schemas.microsoft.com/office/drawing/2014/main" id="{9A56C46A-A2AD-4698-949B-5E608C331D7A}"/>
              </a:ext>
            </a:extLst>
          </p:cNvPr>
          <p:cNvSpPr/>
          <p:nvPr/>
        </p:nvSpPr>
        <p:spPr>
          <a:xfrm>
            <a:off x="9049716" y="351776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6" name="Straight Arrow Connector 15">
            <a:extLst>
              <a:ext uri="{FF2B5EF4-FFF2-40B4-BE49-F238E27FC236}">
                <a16:creationId xmlns:a16="http://schemas.microsoft.com/office/drawing/2014/main" id="{7312F375-501B-4057-B742-ADF6D8258C48}"/>
              </a:ext>
            </a:extLst>
          </p:cNvPr>
          <p:cNvCxnSpPr>
            <a:cxnSpLocks/>
            <a:endCxn id="15" idx="2"/>
          </p:cNvCxnSpPr>
          <p:nvPr/>
        </p:nvCxnSpPr>
        <p:spPr>
          <a:xfrm flipV="1">
            <a:off x="10032461" y="407866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A14667EE-7813-4A76-8411-941C5E6A2067}"/>
              </a:ext>
            </a:extLst>
          </p:cNvPr>
          <p:cNvSpPr/>
          <p:nvPr/>
        </p:nvSpPr>
        <p:spPr>
          <a:xfrm>
            <a:off x="9049716" y="2061319"/>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8" name="Straight Arrow Connector 17">
            <a:extLst>
              <a:ext uri="{FF2B5EF4-FFF2-40B4-BE49-F238E27FC236}">
                <a16:creationId xmlns:a16="http://schemas.microsoft.com/office/drawing/2014/main" id="{D7E48EFF-7831-4AC2-A002-8C912EB71BAD}"/>
              </a:ext>
            </a:extLst>
          </p:cNvPr>
          <p:cNvCxnSpPr>
            <a:cxnSpLocks/>
          </p:cNvCxnSpPr>
          <p:nvPr/>
        </p:nvCxnSpPr>
        <p:spPr>
          <a:xfrm flipV="1">
            <a:off x="10032461" y="3237318"/>
            <a:ext cx="9426" cy="27414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1FB1DED9-F636-4697-97B6-B93E28ABC976}"/>
              </a:ext>
            </a:extLst>
          </p:cNvPr>
          <p:cNvSpPr/>
          <p:nvPr/>
        </p:nvSpPr>
        <p:spPr>
          <a:xfrm>
            <a:off x="9790505" y="2735337"/>
            <a:ext cx="461914" cy="334652"/>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a:t>
            </a:r>
          </a:p>
          <a:p>
            <a:pPr algn="ctr"/>
            <a:r>
              <a:rPr lang="en-US" sz="1600" b="1" dirty="0"/>
              <a:t>.</a:t>
            </a:r>
          </a:p>
          <a:p>
            <a:pPr algn="ctr"/>
            <a:r>
              <a:rPr lang="en-US" sz="1600" b="1" dirty="0"/>
              <a:t>.</a:t>
            </a:r>
          </a:p>
        </p:txBody>
      </p:sp>
      <p:sp>
        <p:nvSpPr>
          <p:cNvPr id="19" name="TextBox 18">
            <a:extLst>
              <a:ext uri="{FF2B5EF4-FFF2-40B4-BE49-F238E27FC236}">
                <a16:creationId xmlns:a16="http://schemas.microsoft.com/office/drawing/2014/main" id="{CF57B115-C977-461D-80A4-1B026A7B14F4}"/>
              </a:ext>
            </a:extLst>
          </p:cNvPr>
          <p:cNvSpPr txBox="1"/>
          <p:nvPr/>
        </p:nvSpPr>
        <p:spPr>
          <a:xfrm flipH="1">
            <a:off x="8177911" y="5861516"/>
            <a:ext cx="1371598" cy="338554"/>
          </a:xfrm>
          <a:prstGeom prst="rect">
            <a:avLst/>
          </a:prstGeom>
          <a:noFill/>
        </p:spPr>
        <p:txBody>
          <a:bodyPr wrap="square" rtlCol="0">
            <a:spAutoFit/>
          </a:bodyPr>
          <a:lstStyle/>
          <a:p>
            <a:r>
              <a:rPr lang="en-US" sz="1600" i="1" dirty="0"/>
              <a:t>G</a:t>
            </a:r>
            <a:r>
              <a:rPr lang="en-US" sz="1600" i="1" baseline="-25000" dirty="0"/>
              <a:t>1</a:t>
            </a:r>
            <a:r>
              <a:rPr lang="en-US" sz="1600" i="1" dirty="0"/>
              <a:t>(</a:t>
            </a:r>
            <a:r>
              <a:rPr lang="en-US" sz="1600" b="1" i="1" dirty="0"/>
              <a:t>x</a:t>
            </a:r>
            <a:r>
              <a:rPr lang="en-US" sz="1600" i="1" dirty="0"/>
              <a:t>)</a:t>
            </a:r>
            <a:endParaRPr lang="en-US" sz="1600" dirty="0"/>
          </a:p>
        </p:txBody>
      </p:sp>
      <p:sp>
        <p:nvSpPr>
          <p:cNvPr id="22" name="TextBox 21">
            <a:extLst>
              <a:ext uri="{FF2B5EF4-FFF2-40B4-BE49-F238E27FC236}">
                <a16:creationId xmlns:a16="http://schemas.microsoft.com/office/drawing/2014/main" id="{947E7831-8571-46DB-8AF7-A957AA3F62B9}"/>
              </a:ext>
            </a:extLst>
          </p:cNvPr>
          <p:cNvSpPr txBox="1"/>
          <p:nvPr/>
        </p:nvSpPr>
        <p:spPr>
          <a:xfrm flipH="1">
            <a:off x="8177911" y="4748205"/>
            <a:ext cx="1371598" cy="338554"/>
          </a:xfrm>
          <a:prstGeom prst="rect">
            <a:avLst/>
          </a:prstGeom>
          <a:noFill/>
        </p:spPr>
        <p:txBody>
          <a:bodyPr wrap="square" rtlCol="0">
            <a:spAutoFit/>
          </a:bodyPr>
          <a:lstStyle/>
          <a:p>
            <a:r>
              <a:rPr lang="en-US" sz="1600" i="1" dirty="0"/>
              <a:t>G</a:t>
            </a:r>
            <a:r>
              <a:rPr lang="en-US" sz="1600" i="1" baseline="-25000" dirty="0"/>
              <a:t>2</a:t>
            </a:r>
            <a:r>
              <a:rPr lang="en-US" sz="1600" i="1" dirty="0"/>
              <a:t>(</a:t>
            </a:r>
            <a:r>
              <a:rPr lang="en-US" sz="1600" b="1" i="1" dirty="0"/>
              <a:t>x</a:t>
            </a:r>
            <a:r>
              <a:rPr lang="en-US" sz="1600" i="1" dirty="0"/>
              <a:t>)</a:t>
            </a:r>
            <a:endParaRPr lang="en-US" sz="1600" dirty="0"/>
          </a:p>
        </p:txBody>
      </p:sp>
      <p:sp>
        <p:nvSpPr>
          <p:cNvPr id="23" name="TextBox 22">
            <a:extLst>
              <a:ext uri="{FF2B5EF4-FFF2-40B4-BE49-F238E27FC236}">
                <a16:creationId xmlns:a16="http://schemas.microsoft.com/office/drawing/2014/main" id="{3F2C5031-4CE6-4ED6-93B1-254F85E4B045}"/>
              </a:ext>
            </a:extLst>
          </p:cNvPr>
          <p:cNvSpPr txBox="1"/>
          <p:nvPr/>
        </p:nvSpPr>
        <p:spPr>
          <a:xfrm flipH="1">
            <a:off x="8177911" y="3615796"/>
            <a:ext cx="1371598" cy="338554"/>
          </a:xfrm>
          <a:prstGeom prst="rect">
            <a:avLst/>
          </a:prstGeom>
          <a:noFill/>
        </p:spPr>
        <p:txBody>
          <a:bodyPr wrap="square" rtlCol="0">
            <a:spAutoFit/>
          </a:bodyPr>
          <a:lstStyle/>
          <a:p>
            <a:r>
              <a:rPr lang="en-US" sz="1600" i="1" dirty="0"/>
              <a:t>G</a:t>
            </a:r>
            <a:r>
              <a:rPr lang="en-US" sz="1600" i="1" baseline="-25000" dirty="0"/>
              <a:t>3</a:t>
            </a:r>
            <a:r>
              <a:rPr lang="en-US" sz="1600" i="1" dirty="0"/>
              <a:t>(</a:t>
            </a:r>
            <a:r>
              <a:rPr lang="en-US" sz="1600" b="1" i="1" dirty="0"/>
              <a:t>x</a:t>
            </a:r>
            <a:r>
              <a:rPr lang="en-US" sz="1600" i="1" dirty="0"/>
              <a:t>)</a:t>
            </a:r>
            <a:endParaRPr lang="en-US" sz="1600" dirty="0"/>
          </a:p>
        </p:txBody>
      </p:sp>
      <p:sp>
        <p:nvSpPr>
          <p:cNvPr id="24" name="TextBox 23">
            <a:extLst>
              <a:ext uri="{FF2B5EF4-FFF2-40B4-BE49-F238E27FC236}">
                <a16:creationId xmlns:a16="http://schemas.microsoft.com/office/drawing/2014/main" id="{4E3C5FC2-DF85-44D6-9192-DCFF7C56A070}"/>
              </a:ext>
            </a:extLst>
          </p:cNvPr>
          <p:cNvSpPr txBox="1"/>
          <p:nvPr/>
        </p:nvSpPr>
        <p:spPr>
          <a:xfrm flipH="1">
            <a:off x="8177911" y="2145367"/>
            <a:ext cx="1371598" cy="338554"/>
          </a:xfrm>
          <a:prstGeom prst="rect">
            <a:avLst/>
          </a:prstGeom>
          <a:noFill/>
        </p:spPr>
        <p:txBody>
          <a:bodyPr wrap="square" rtlCol="0">
            <a:spAutoFit/>
          </a:bodyPr>
          <a:lstStyle/>
          <a:p>
            <a:r>
              <a:rPr lang="en-US" sz="1600" i="1" dirty="0"/>
              <a:t>G</a:t>
            </a:r>
            <a:r>
              <a:rPr lang="en-US" sz="1600" i="1" baseline="-25000" dirty="0"/>
              <a:t>m</a:t>
            </a:r>
            <a:r>
              <a:rPr lang="en-US" sz="1600" i="1" dirty="0"/>
              <a:t>(</a:t>
            </a:r>
            <a:r>
              <a:rPr lang="en-US" sz="1600" b="1" i="1" dirty="0"/>
              <a:t>x</a:t>
            </a:r>
            <a:r>
              <a:rPr lang="en-US" sz="1600" i="1" dirty="0"/>
              <a:t>)</a:t>
            </a:r>
            <a:endParaRPr lang="en-US" sz="1600" dirty="0"/>
          </a:p>
        </p:txBody>
      </p:sp>
      <p:cxnSp>
        <p:nvCxnSpPr>
          <p:cNvPr id="25" name="Straight Arrow Connector 24">
            <a:extLst>
              <a:ext uri="{FF2B5EF4-FFF2-40B4-BE49-F238E27FC236}">
                <a16:creationId xmlns:a16="http://schemas.microsoft.com/office/drawing/2014/main" id="{AD7D5710-F55C-4858-96B3-5809C64A0FD6}"/>
              </a:ext>
            </a:extLst>
          </p:cNvPr>
          <p:cNvCxnSpPr>
            <a:cxnSpLocks/>
          </p:cNvCxnSpPr>
          <p:nvPr/>
        </p:nvCxnSpPr>
        <p:spPr>
          <a:xfrm flipH="1" flipV="1">
            <a:off x="8742576" y="2314644"/>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0F9A336-939E-4317-8CD5-76CB23E3AC56}"/>
              </a:ext>
            </a:extLst>
          </p:cNvPr>
          <p:cNvCxnSpPr>
            <a:cxnSpLocks/>
          </p:cNvCxnSpPr>
          <p:nvPr/>
        </p:nvCxnSpPr>
        <p:spPr>
          <a:xfrm flipH="1" flipV="1">
            <a:off x="8742575" y="3785072"/>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4288C2-D7E7-485D-A3FF-D98714E28DD0}"/>
              </a:ext>
            </a:extLst>
          </p:cNvPr>
          <p:cNvCxnSpPr>
            <a:cxnSpLocks/>
          </p:cNvCxnSpPr>
          <p:nvPr/>
        </p:nvCxnSpPr>
        <p:spPr>
          <a:xfrm flipH="1" flipV="1">
            <a:off x="8742574" y="491748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89A4A4-F601-4F58-965C-0F19AF52BB68}"/>
              </a:ext>
            </a:extLst>
          </p:cNvPr>
          <p:cNvCxnSpPr>
            <a:cxnSpLocks/>
          </p:cNvCxnSpPr>
          <p:nvPr/>
        </p:nvCxnSpPr>
        <p:spPr>
          <a:xfrm flipH="1" flipV="1">
            <a:off x="8720352" y="603273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1853F4-1142-400B-B25E-AB67D8D98A19}"/>
              </a:ext>
            </a:extLst>
          </p:cNvPr>
          <p:cNvCxnSpPr>
            <a:cxnSpLocks/>
          </p:cNvCxnSpPr>
          <p:nvPr/>
        </p:nvCxnSpPr>
        <p:spPr>
          <a:xfrm flipH="1" flipV="1">
            <a:off x="10041886" y="1712746"/>
            <a:ext cx="1" cy="30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94C4EEE-0356-4118-A9F6-0A64329BD248}"/>
              </a:ext>
            </a:extLst>
          </p:cNvPr>
          <p:cNvPicPr>
            <a:picLocks noChangeAspect="1"/>
          </p:cNvPicPr>
          <p:nvPr/>
        </p:nvPicPr>
        <p:blipFill rotWithShape="1">
          <a:blip r:embed="rId3"/>
          <a:srcRect l="31436" t="9381" r="-964" b="77148"/>
          <a:stretch/>
        </p:blipFill>
        <p:spPr>
          <a:xfrm>
            <a:off x="8502979" y="1257902"/>
            <a:ext cx="2724346" cy="461913"/>
          </a:xfrm>
          <a:prstGeom prst="rect">
            <a:avLst/>
          </a:prstGeom>
          <a:ln w="19050">
            <a:solidFill>
              <a:schemeClr val="accent1"/>
            </a:solidFill>
          </a:ln>
        </p:spPr>
      </p:pic>
      <p:sp>
        <p:nvSpPr>
          <p:cNvPr id="35" name="TextBox 34">
            <a:extLst>
              <a:ext uri="{FF2B5EF4-FFF2-40B4-BE49-F238E27FC236}">
                <a16:creationId xmlns:a16="http://schemas.microsoft.com/office/drawing/2014/main" id="{0F7E803B-4F15-4824-A7DD-96C1CADFED35}"/>
              </a:ext>
            </a:extLst>
          </p:cNvPr>
          <p:cNvSpPr txBox="1"/>
          <p:nvPr/>
        </p:nvSpPr>
        <p:spPr>
          <a:xfrm flipH="1">
            <a:off x="9077038" y="907196"/>
            <a:ext cx="1915369" cy="338554"/>
          </a:xfrm>
          <a:prstGeom prst="rect">
            <a:avLst/>
          </a:prstGeom>
          <a:noFill/>
        </p:spPr>
        <p:txBody>
          <a:bodyPr wrap="square" rtlCol="0">
            <a:spAutoFit/>
          </a:bodyPr>
          <a:lstStyle/>
          <a:p>
            <a:r>
              <a:rPr lang="en-US" sz="1600" i="1" dirty="0"/>
              <a:t>Final Classifier</a:t>
            </a:r>
            <a:endParaRPr lang="en-US" sz="1600" dirty="0"/>
          </a:p>
        </p:txBody>
      </p:sp>
    </p:spTree>
    <p:extLst>
      <p:ext uri="{BB962C8B-B14F-4D97-AF65-F5344CB8AC3E}">
        <p14:creationId xmlns:p14="http://schemas.microsoft.com/office/powerpoint/2010/main" val="12295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6517527"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Objective: develop a “strong-learner” from several “weak-learners”</a:t>
            </a:r>
          </a:p>
          <a:p>
            <a:pPr marL="342900" indent="-342900">
              <a:buFont typeface="Arial" panose="020B0604020202020204" pitchFamily="34" charset="0"/>
              <a:buChar char="•"/>
            </a:pPr>
            <a:endParaRPr lang="en-US" altLang="en-US" dirty="0">
              <a:solidFill>
                <a:srgbClr val="FF3300"/>
              </a:solidFill>
            </a:endParaRPr>
          </a:p>
          <a:p>
            <a:pPr marL="342900" indent="-342900">
              <a:buFont typeface="Arial" panose="020B0604020202020204" pitchFamily="34" charset="0"/>
              <a:buChar char="•"/>
            </a:pPr>
            <a:endParaRPr lang="en-US" altLang="en-US" dirty="0">
              <a:solidFill>
                <a:srgbClr val="FF3300"/>
              </a:solidFill>
            </a:endParaRPr>
          </a:p>
          <a:p>
            <a:pPr marL="342900" indent="-342900">
              <a:buFont typeface="Arial" panose="020B0604020202020204" pitchFamily="34" charset="0"/>
              <a:buChar char="•"/>
            </a:pPr>
            <a:r>
              <a:rPr lang="en-US" altLang="en-US" dirty="0">
                <a:solidFill>
                  <a:srgbClr val="FF3300"/>
                </a:solidFill>
              </a:rPr>
              <a:t>Training dataset remains same.</a:t>
            </a:r>
          </a:p>
        </p:txBody>
      </p:sp>
      <p:sp>
        <p:nvSpPr>
          <p:cNvPr id="3" name="Rectangle: Rounded Corners 2">
            <a:extLst>
              <a:ext uri="{FF2B5EF4-FFF2-40B4-BE49-F238E27FC236}">
                <a16:creationId xmlns:a16="http://schemas.microsoft.com/office/drawing/2014/main" id="{AB3C98EA-045B-4DE3-BF71-9F3EF61B81FE}"/>
              </a:ext>
            </a:extLst>
          </p:cNvPr>
          <p:cNvSpPr/>
          <p:nvPr/>
        </p:nvSpPr>
        <p:spPr>
          <a:xfrm>
            <a:off x="9019865" y="5750346"/>
            <a:ext cx="1984342" cy="56089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600" dirty="0"/>
              <a:t>Training Sample</a:t>
            </a:r>
          </a:p>
        </p:txBody>
      </p:sp>
      <p:sp>
        <p:nvSpPr>
          <p:cNvPr id="7" name="Rectangle: Rounded Corners 6">
            <a:extLst>
              <a:ext uri="{FF2B5EF4-FFF2-40B4-BE49-F238E27FC236}">
                <a16:creationId xmlns:a16="http://schemas.microsoft.com/office/drawing/2014/main" id="{3162ABD4-F3F2-4599-B149-399DD2C99AEA}"/>
              </a:ext>
            </a:extLst>
          </p:cNvPr>
          <p:cNvSpPr/>
          <p:nvPr/>
        </p:nvSpPr>
        <p:spPr>
          <a:xfrm>
            <a:off x="9029291" y="463955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6" name="Straight Arrow Connector 5">
            <a:extLst>
              <a:ext uri="{FF2B5EF4-FFF2-40B4-BE49-F238E27FC236}">
                <a16:creationId xmlns:a16="http://schemas.microsoft.com/office/drawing/2014/main" id="{1D187FA5-1AA3-45DF-BDC3-E9FC47152DE8}"/>
              </a:ext>
            </a:extLst>
          </p:cNvPr>
          <p:cNvCxnSpPr>
            <a:cxnSpLocks/>
            <a:stCxn id="3" idx="0"/>
            <a:endCxn id="7" idx="2"/>
          </p:cNvCxnSpPr>
          <p:nvPr/>
        </p:nvCxnSpPr>
        <p:spPr>
          <a:xfrm flipV="1">
            <a:off x="10012036" y="520045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5" name="Rectangle: Rounded Corners 14">
            <a:extLst>
              <a:ext uri="{FF2B5EF4-FFF2-40B4-BE49-F238E27FC236}">
                <a16:creationId xmlns:a16="http://schemas.microsoft.com/office/drawing/2014/main" id="{9A56C46A-A2AD-4698-949B-5E608C331D7A}"/>
              </a:ext>
            </a:extLst>
          </p:cNvPr>
          <p:cNvSpPr/>
          <p:nvPr/>
        </p:nvSpPr>
        <p:spPr>
          <a:xfrm>
            <a:off x="9049716" y="351776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6" name="Straight Arrow Connector 15">
            <a:extLst>
              <a:ext uri="{FF2B5EF4-FFF2-40B4-BE49-F238E27FC236}">
                <a16:creationId xmlns:a16="http://schemas.microsoft.com/office/drawing/2014/main" id="{7312F375-501B-4057-B742-ADF6D8258C48}"/>
              </a:ext>
            </a:extLst>
          </p:cNvPr>
          <p:cNvCxnSpPr>
            <a:cxnSpLocks/>
            <a:endCxn id="15" idx="2"/>
          </p:cNvCxnSpPr>
          <p:nvPr/>
        </p:nvCxnSpPr>
        <p:spPr>
          <a:xfrm flipV="1">
            <a:off x="10032461" y="407866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A14667EE-7813-4A76-8411-941C5E6A2067}"/>
              </a:ext>
            </a:extLst>
          </p:cNvPr>
          <p:cNvSpPr/>
          <p:nvPr/>
        </p:nvSpPr>
        <p:spPr>
          <a:xfrm>
            <a:off x="9049716" y="2061319"/>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8" name="Straight Arrow Connector 17">
            <a:extLst>
              <a:ext uri="{FF2B5EF4-FFF2-40B4-BE49-F238E27FC236}">
                <a16:creationId xmlns:a16="http://schemas.microsoft.com/office/drawing/2014/main" id="{D7E48EFF-7831-4AC2-A002-8C912EB71BAD}"/>
              </a:ext>
            </a:extLst>
          </p:cNvPr>
          <p:cNvCxnSpPr>
            <a:cxnSpLocks/>
          </p:cNvCxnSpPr>
          <p:nvPr/>
        </p:nvCxnSpPr>
        <p:spPr>
          <a:xfrm flipV="1">
            <a:off x="10032461" y="3237318"/>
            <a:ext cx="9426" cy="27414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1FB1DED9-F636-4697-97B6-B93E28ABC976}"/>
              </a:ext>
            </a:extLst>
          </p:cNvPr>
          <p:cNvSpPr/>
          <p:nvPr/>
        </p:nvSpPr>
        <p:spPr>
          <a:xfrm>
            <a:off x="9790505" y="2735337"/>
            <a:ext cx="461914" cy="334652"/>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a:t>
            </a:r>
          </a:p>
          <a:p>
            <a:pPr algn="ctr"/>
            <a:r>
              <a:rPr lang="en-US" sz="1600" b="1" dirty="0"/>
              <a:t>.</a:t>
            </a:r>
          </a:p>
          <a:p>
            <a:pPr algn="ctr"/>
            <a:r>
              <a:rPr lang="en-US" sz="1600" b="1" dirty="0"/>
              <a:t>.</a:t>
            </a:r>
          </a:p>
        </p:txBody>
      </p:sp>
      <p:sp>
        <p:nvSpPr>
          <p:cNvPr id="19" name="TextBox 18">
            <a:extLst>
              <a:ext uri="{FF2B5EF4-FFF2-40B4-BE49-F238E27FC236}">
                <a16:creationId xmlns:a16="http://schemas.microsoft.com/office/drawing/2014/main" id="{CF57B115-C977-461D-80A4-1B026A7B14F4}"/>
              </a:ext>
            </a:extLst>
          </p:cNvPr>
          <p:cNvSpPr txBox="1"/>
          <p:nvPr/>
        </p:nvSpPr>
        <p:spPr>
          <a:xfrm flipH="1">
            <a:off x="8177911" y="5861516"/>
            <a:ext cx="1371598" cy="338554"/>
          </a:xfrm>
          <a:prstGeom prst="rect">
            <a:avLst/>
          </a:prstGeom>
          <a:noFill/>
        </p:spPr>
        <p:txBody>
          <a:bodyPr wrap="square" rtlCol="0">
            <a:spAutoFit/>
          </a:bodyPr>
          <a:lstStyle/>
          <a:p>
            <a:r>
              <a:rPr lang="en-US" sz="1600" i="1" dirty="0"/>
              <a:t>G</a:t>
            </a:r>
            <a:r>
              <a:rPr lang="en-US" sz="1600" i="1" baseline="-25000" dirty="0"/>
              <a:t>1</a:t>
            </a:r>
            <a:r>
              <a:rPr lang="en-US" sz="1600" i="1" dirty="0"/>
              <a:t>(</a:t>
            </a:r>
            <a:r>
              <a:rPr lang="en-US" sz="1600" b="1" i="1" dirty="0"/>
              <a:t>x</a:t>
            </a:r>
            <a:r>
              <a:rPr lang="en-US" sz="1600" i="1" dirty="0"/>
              <a:t>)</a:t>
            </a:r>
            <a:endParaRPr lang="en-US" sz="1600" dirty="0"/>
          </a:p>
        </p:txBody>
      </p:sp>
      <p:sp>
        <p:nvSpPr>
          <p:cNvPr id="22" name="TextBox 21">
            <a:extLst>
              <a:ext uri="{FF2B5EF4-FFF2-40B4-BE49-F238E27FC236}">
                <a16:creationId xmlns:a16="http://schemas.microsoft.com/office/drawing/2014/main" id="{947E7831-8571-46DB-8AF7-A957AA3F62B9}"/>
              </a:ext>
            </a:extLst>
          </p:cNvPr>
          <p:cNvSpPr txBox="1"/>
          <p:nvPr/>
        </p:nvSpPr>
        <p:spPr>
          <a:xfrm flipH="1">
            <a:off x="8177911" y="4748205"/>
            <a:ext cx="1371598" cy="338554"/>
          </a:xfrm>
          <a:prstGeom prst="rect">
            <a:avLst/>
          </a:prstGeom>
          <a:noFill/>
        </p:spPr>
        <p:txBody>
          <a:bodyPr wrap="square" rtlCol="0">
            <a:spAutoFit/>
          </a:bodyPr>
          <a:lstStyle/>
          <a:p>
            <a:r>
              <a:rPr lang="en-US" sz="1600" i="1" dirty="0"/>
              <a:t>G</a:t>
            </a:r>
            <a:r>
              <a:rPr lang="en-US" sz="1600" i="1" baseline="-25000" dirty="0"/>
              <a:t>2</a:t>
            </a:r>
            <a:r>
              <a:rPr lang="en-US" sz="1600" i="1" dirty="0"/>
              <a:t>(</a:t>
            </a:r>
            <a:r>
              <a:rPr lang="en-US" sz="1600" b="1" i="1" dirty="0"/>
              <a:t>x</a:t>
            </a:r>
            <a:r>
              <a:rPr lang="en-US" sz="1600" i="1" dirty="0"/>
              <a:t>)</a:t>
            </a:r>
            <a:endParaRPr lang="en-US" sz="1600" dirty="0"/>
          </a:p>
        </p:txBody>
      </p:sp>
      <p:sp>
        <p:nvSpPr>
          <p:cNvPr id="23" name="TextBox 22">
            <a:extLst>
              <a:ext uri="{FF2B5EF4-FFF2-40B4-BE49-F238E27FC236}">
                <a16:creationId xmlns:a16="http://schemas.microsoft.com/office/drawing/2014/main" id="{3F2C5031-4CE6-4ED6-93B1-254F85E4B045}"/>
              </a:ext>
            </a:extLst>
          </p:cNvPr>
          <p:cNvSpPr txBox="1"/>
          <p:nvPr/>
        </p:nvSpPr>
        <p:spPr>
          <a:xfrm flipH="1">
            <a:off x="8177911" y="3615796"/>
            <a:ext cx="1371598" cy="338554"/>
          </a:xfrm>
          <a:prstGeom prst="rect">
            <a:avLst/>
          </a:prstGeom>
          <a:noFill/>
        </p:spPr>
        <p:txBody>
          <a:bodyPr wrap="square" rtlCol="0">
            <a:spAutoFit/>
          </a:bodyPr>
          <a:lstStyle/>
          <a:p>
            <a:r>
              <a:rPr lang="en-US" sz="1600" i="1" dirty="0"/>
              <a:t>G</a:t>
            </a:r>
            <a:r>
              <a:rPr lang="en-US" sz="1600" i="1" baseline="-25000" dirty="0"/>
              <a:t>3</a:t>
            </a:r>
            <a:r>
              <a:rPr lang="en-US" sz="1600" i="1" dirty="0"/>
              <a:t>(</a:t>
            </a:r>
            <a:r>
              <a:rPr lang="en-US" sz="1600" b="1" i="1" dirty="0"/>
              <a:t>x</a:t>
            </a:r>
            <a:r>
              <a:rPr lang="en-US" sz="1600" i="1" dirty="0"/>
              <a:t>)</a:t>
            </a:r>
            <a:endParaRPr lang="en-US" sz="1600" dirty="0"/>
          </a:p>
        </p:txBody>
      </p:sp>
      <p:sp>
        <p:nvSpPr>
          <p:cNvPr id="24" name="TextBox 23">
            <a:extLst>
              <a:ext uri="{FF2B5EF4-FFF2-40B4-BE49-F238E27FC236}">
                <a16:creationId xmlns:a16="http://schemas.microsoft.com/office/drawing/2014/main" id="{4E3C5FC2-DF85-44D6-9192-DCFF7C56A070}"/>
              </a:ext>
            </a:extLst>
          </p:cNvPr>
          <p:cNvSpPr txBox="1"/>
          <p:nvPr/>
        </p:nvSpPr>
        <p:spPr>
          <a:xfrm flipH="1">
            <a:off x="8177911" y="2145367"/>
            <a:ext cx="1371598" cy="338554"/>
          </a:xfrm>
          <a:prstGeom prst="rect">
            <a:avLst/>
          </a:prstGeom>
          <a:noFill/>
        </p:spPr>
        <p:txBody>
          <a:bodyPr wrap="square" rtlCol="0">
            <a:spAutoFit/>
          </a:bodyPr>
          <a:lstStyle/>
          <a:p>
            <a:r>
              <a:rPr lang="en-US" sz="1600" i="1" dirty="0"/>
              <a:t>G</a:t>
            </a:r>
            <a:r>
              <a:rPr lang="en-US" sz="1600" i="1" baseline="-25000" dirty="0"/>
              <a:t>m</a:t>
            </a:r>
            <a:r>
              <a:rPr lang="en-US" sz="1600" i="1" dirty="0"/>
              <a:t>(</a:t>
            </a:r>
            <a:r>
              <a:rPr lang="en-US" sz="1600" b="1" i="1" dirty="0"/>
              <a:t>x</a:t>
            </a:r>
            <a:r>
              <a:rPr lang="en-US" sz="1600" i="1" dirty="0"/>
              <a:t>)</a:t>
            </a:r>
            <a:endParaRPr lang="en-US" sz="1600" dirty="0"/>
          </a:p>
        </p:txBody>
      </p:sp>
      <p:cxnSp>
        <p:nvCxnSpPr>
          <p:cNvPr id="25" name="Straight Arrow Connector 24">
            <a:extLst>
              <a:ext uri="{FF2B5EF4-FFF2-40B4-BE49-F238E27FC236}">
                <a16:creationId xmlns:a16="http://schemas.microsoft.com/office/drawing/2014/main" id="{AD7D5710-F55C-4858-96B3-5809C64A0FD6}"/>
              </a:ext>
            </a:extLst>
          </p:cNvPr>
          <p:cNvCxnSpPr>
            <a:cxnSpLocks/>
          </p:cNvCxnSpPr>
          <p:nvPr/>
        </p:nvCxnSpPr>
        <p:spPr>
          <a:xfrm flipH="1" flipV="1">
            <a:off x="8742576" y="2314644"/>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0F9A336-939E-4317-8CD5-76CB23E3AC56}"/>
              </a:ext>
            </a:extLst>
          </p:cNvPr>
          <p:cNvCxnSpPr>
            <a:cxnSpLocks/>
          </p:cNvCxnSpPr>
          <p:nvPr/>
        </p:nvCxnSpPr>
        <p:spPr>
          <a:xfrm flipH="1" flipV="1">
            <a:off x="8742575" y="3785072"/>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4288C2-D7E7-485D-A3FF-D98714E28DD0}"/>
              </a:ext>
            </a:extLst>
          </p:cNvPr>
          <p:cNvCxnSpPr>
            <a:cxnSpLocks/>
          </p:cNvCxnSpPr>
          <p:nvPr/>
        </p:nvCxnSpPr>
        <p:spPr>
          <a:xfrm flipH="1" flipV="1">
            <a:off x="8742574" y="491748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89A4A4-F601-4F58-965C-0F19AF52BB68}"/>
              </a:ext>
            </a:extLst>
          </p:cNvPr>
          <p:cNvCxnSpPr>
            <a:cxnSpLocks/>
          </p:cNvCxnSpPr>
          <p:nvPr/>
        </p:nvCxnSpPr>
        <p:spPr>
          <a:xfrm flipH="1" flipV="1">
            <a:off x="8720352" y="603273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1853F4-1142-400B-B25E-AB67D8D98A19}"/>
              </a:ext>
            </a:extLst>
          </p:cNvPr>
          <p:cNvCxnSpPr>
            <a:cxnSpLocks/>
          </p:cNvCxnSpPr>
          <p:nvPr/>
        </p:nvCxnSpPr>
        <p:spPr>
          <a:xfrm flipH="1" flipV="1">
            <a:off x="10041886" y="1712746"/>
            <a:ext cx="1" cy="30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94C4EEE-0356-4118-A9F6-0A64329BD248}"/>
              </a:ext>
            </a:extLst>
          </p:cNvPr>
          <p:cNvPicPr>
            <a:picLocks noChangeAspect="1"/>
          </p:cNvPicPr>
          <p:nvPr/>
        </p:nvPicPr>
        <p:blipFill rotWithShape="1">
          <a:blip r:embed="rId3"/>
          <a:srcRect l="31436" t="9381" r="-964" b="77148"/>
          <a:stretch/>
        </p:blipFill>
        <p:spPr>
          <a:xfrm>
            <a:off x="8502979" y="1257902"/>
            <a:ext cx="2724346" cy="461913"/>
          </a:xfrm>
          <a:prstGeom prst="rect">
            <a:avLst/>
          </a:prstGeom>
          <a:ln w="19050">
            <a:solidFill>
              <a:schemeClr val="accent1"/>
            </a:solidFill>
          </a:ln>
        </p:spPr>
      </p:pic>
      <p:sp>
        <p:nvSpPr>
          <p:cNvPr id="35" name="TextBox 34">
            <a:extLst>
              <a:ext uri="{FF2B5EF4-FFF2-40B4-BE49-F238E27FC236}">
                <a16:creationId xmlns:a16="http://schemas.microsoft.com/office/drawing/2014/main" id="{0F7E803B-4F15-4824-A7DD-96C1CADFED35}"/>
              </a:ext>
            </a:extLst>
          </p:cNvPr>
          <p:cNvSpPr txBox="1"/>
          <p:nvPr/>
        </p:nvSpPr>
        <p:spPr>
          <a:xfrm flipH="1">
            <a:off x="9077038" y="907196"/>
            <a:ext cx="1915369" cy="338554"/>
          </a:xfrm>
          <a:prstGeom prst="rect">
            <a:avLst/>
          </a:prstGeom>
          <a:noFill/>
        </p:spPr>
        <p:txBody>
          <a:bodyPr wrap="square" rtlCol="0">
            <a:spAutoFit/>
          </a:bodyPr>
          <a:lstStyle/>
          <a:p>
            <a:r>
              <a:rPr lang="en-US" sz="1600" i="1" dirty="0"/>
              <a:t>Final Classifier</a:t>
            </a:r>
            <a:endParaRPr lang="en-US" sz="1600" dirty="0"/>
          </a:p>
        </p:txBody>
      </p:sp>
    </p:spTree>
    <p:extLst>
      <p:ext uri="{BB962C8B-B14F-4D97-AF65-F5344CB8AC3E}">
        <p14:creationId xmlns:p14="http://schemas.microsoft.com/office/powerpoint/2010/main" val="12104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9981185" cy="4176000"/>
          </a:xfrm>
          <a:prstGeom prst="rect">
            <a:avLst/>
          </a:prstGeom>
          <a:noFill/>
          <a:ln>
            <a:noFill/>
          </a:ln>
        </p:spPr>
        <p:txBody>
          <a:bodyPr spcFirstLastPara="1" wrap="square" lIns="121900" tIns="121900" rIns="121900" bIns="121900" anchor="t" anchorCtr="0">
            <a:noAutofit/>
          </a:bodyPr>
          <a:lstStyle/>
          <a:p>
            <a:r>
              <a:rPr lang="en-US" b="1" dirty="0"/>
              <a:t>Creating a Complementary Ensemble</a:t>
            </a:r>
            <a:r>
              <a:rPr lang="en-US" dirty="0"/>
              <a:t>:</a:t>
            </a:r>
          </a:p>
          <a:p>
            <a:pPr lvl="1"/>
            <a:r>
              <a:rPr lang="en-US" dirty="0"/>
              <a:t>Each learner is different because it focuses on different parts of the data. The learners complement each other, covering different aspects of the problem.</a:t>
            </a:r>
          </a:p>
          <a:p>
            <a:pPr lvl="1"/>
            <a:r>
              <a:rPr lang="en-US" dirty="0"/>
              <a:t>This diversity in the learners makes the ensemble robust. While one learner might be good at classifying a certain type of instance, another might be better at a different type. Together, they cover a wider range of instances effectively.</a:t>
            </a:r>
          </a:p>
        </p:txBody>
      </p:sp>
    </p:spTree>
    <p:extLst>
      <p:ext uri="{BB962C8B-B14F-4D97-AF65-F5344CB8AC3E}">
        <p14:creationId xmlns:p14="http://schemas.microsoft.com/office/powerpoint/2010/main" val="26715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9981185" cy="4176000"/>
          </a:xfrm>
          <a:prstGeom prst="rect">
            <a:avLst/>
          </a:prstGeom>
          <a:noFill/>
          <a:ln>
            <a:noFill/>
          </a:ln>
        </p:spPr>
        <p:txBody>
          <a:bodyPr spcFirstLastPara="1" wrap="square" lIns="121900" tIns="121900" rIns="121900" bIns="121900" anchor="t" anchorCtr="0">
            <a:noAutofit/>
          </a:bodyPr>
          <a:lstStyle/>
          <a:p>
            <a:r>
              <a:rPr lang="en-US" b="1" dirty="0"/>
              <a:t>Reducing Bias and Variance</a:t>
            </a:r>
            <a:r>
              <a:rPr lang="en-US" dirty="0"/>
              <a:t>:</a:t>
            </a:r>
          </a:p>
          <a:p>
            <a:pPr lvl="1"/>
            <a:r>
              <a:rPr lang="en-US" dirty="0"/>
              <a:t>Boosting can </a:t>
            </a:r>
            <a:r>
              <a:rPr lang="en-US" u="sng" dirty="0"/>
              <a:t>reduce bias </a:t>
            </a:r>
            <a:r>
              <a:rPr lang="en-US" dirty="0"/>
              <a:t>(the error due to oversimplifying the problem) by making the model pay more attention to the underfitting parts of the dataset.</a:t>
            </a:r>
          </a:p>
          <a:p>
            <a:pPr lvl="1"/>
            <a:endParaRPr lang="en-US" dirty="0"/>
          </a:p>
          <a:p>
            <a:pPr lvl="1"/>
            <a:r>
              <a:rPr lang="en-US" dirty="0"/>
              <a:t>It also helps in </a:t>
            </a:r>
            <a:r>
              <a:rPr lang="en-US" u="sng" dirty="0"/>
              <a:t>reducing variance </a:t>
            </a:r>
            <a:r>
              <a:rPr lang="en-US" dirty="0"/>
              <a:t>(the error due to overfitting to the training data) by averaging out the errors. Each learner might overfit to different parts, but when combined, their overfitting errors can cancel each other out.</a:t>
            </a:r>
          </a:p>
        </p:txBody>
      </p:sp>
    </p:spTree>
    <p:extLst>
      <p:ext uri="{BB962C8B-B14F-4D97-AF65-F5344CB8AC3E}">
        <p14:creationId xmlns:p14="http://schemas.microsoft.com/office/powerpoint/2010/main" val="29781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9981185" cy="4176000"/>
          </a:xfrm>
          <a:prstGeom prst="rect">
            <a:avLst/>
          </a:prstGeom>
          <a:noFill/>
          <a:ln>
            <a:noFill/>
          </a:ln>
        </p:spPr>
        <p:txBody>
          <a:bodyPr spcFirstLastPara="1" wrap="square" lIns="121900" tIns="121900" rIns="121900" bIns="121900" anchor="t" anchorCtr="0">
            <a:noAutofit/>
          </a:bodyPr>
          <a:lstStyle/>
          <a:p>
            <a:r>
              <a:rPr lang="en-US" b="1" dirty="0"/>
              <a:t>Why Not Just Correct Misclassifications?</a:t>
            </a:r>
            <a:r>
              <a:rPr lang="en-US" dirty="0"/>
              <a:t>:</a:t>
            </a:r>
          </a:p>
          <a:p>
            <a:pPr lvl="1"/>
            <a:r>
              <a:rPr lang="en-US" dirty="0"/>
              <a:t>Simply correcting misclassifications without adjusting weights might lead to a model that overfits to specific, perhaps noisy, instances</a:t>
            </a:r>
          </a:p>
          <a:p>
            <a:pPr lvl="1"/>
            <a:endParaRPr lang="en-US" dirty="0"/>
          </a:p>
          <a:p>
            <a:pPr lvl="1"/>
            <a:r>
              <a:rPr lang="en-US" dirty="0"/>
              <a:t>Weight adjustments maintain a balance between focusing on misclassified instances and not losing sight of the overall distribution of the data.</a:t>
            </a:r>
          </a:p>
        </p:txBody>
      </p:sp>
    </p:spTree>
    <p:extLst>
      <p:ext uri="{BB962C8B-B14F-4D97-AF65-F5344CB8AC3E}">
        <p14:creationId xmlns:p14="http://schemas.microsoft.com/office/powerpoint/2010/main" val="21351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6517527" cy="4176000"/>
          </a:xfrm>
          <a:prstGeom prst="rect">
            <a:avLst/>
          </a:prstGeom>
          <a:noFill/>
          <a:ln>
            <a:noFill/>
          </a:ln>
        </p:spPr>
        <p:txBody>
          <a:bodyPr spcFirstLastPara="1" wrap="square" lIns="121900" tIns="121900" rIns="121900" bIns="121900" anchor="t" anchorCtr="0">
            <a:noAutofit/>
          </a:bodyPr>
          <a:lstStyle/>
          <a:p>
            <a:r>
              <a:rPr lang="en-US" dirty="0"/>
              <a:t>Popular boosting approaches: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AdaBoost (canonical boosting)</a:t>
            </a:r>
          </a:p>
          <a:p>
            <a:pPr marL="342900" indent="-342900">
              <a:buFont typeface="Arial" panose="020B0604020202020204" pitchFamily="34" charset="0"/>
              <a:buChar char="•"/>
            </a:pPr>
            <a:r>
              <a:rPr lang="en-US" dirty="0"/>
              <a:t>Gradient Boosting Machines</a:t>
            </a:r>
          </a:p>
          <a:p>
            <a:pPr marL="342900" indent="-342900">
              <a:buFont typeface="Arial" panose="020B0604020202020204" pitchFamily="34" charset="0"/>
              <a:buChar char="•"/>
            </a:pPr>
            <a:r>
              <a:rPr lang="en-US" dirty="0"/>
              <a:t>Stochastic Gradient Boosting (</a:t>
            </a:r>
            <a:r>
              <a:rPr lang="en-US" dirty="0" err="1"/>
              <a:t>XGBoost</a:t>
            </a:r>
            <a:r>
              <a:rPr lang="en-US" dirty="0"/>
              <a:t> and similar)</a:t>
            </a:r>
            <a:endParaRPr lang="en-US" altLang="en-US" dirty="0">
              <a:solidFill>
                <a:srgbClr val="FF3300"/>
              </a:solidFill>
            </a:endParaRPr>
          </a:p>
        </p:txBody>
      </p:sp>
      <p:sp>
        <p:nvSpPr>
          <p:cNvPr id="3" name="Rectangle: Rounded Corners 2">
            <a:extLst>
              <a:ext uri="{FF2B5EF4-FFF2-40B4-BE49-F238E27FC236}">
                <a16:creationId xmlns:a16="http://schemas.microsoft.com/office/drawing/2014/main" id="{AB3C98EA-045B-4DE3-BF71-9F3EF61B81FE}"/>
              </a:ext>
            </a:extLst>
          </p:cNvPr>
          <p:cNvSpPr/>
          <p:nvPr/>
        </p:nvSpPr>
        <p:spPr>
          <a:xfrm>
            <a:off x="9019865" y="5750346"/>
            <a:ext cx="1984342" cy="56089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600" dirty="0"/>
              <a:t>Training Sample</a:t>
            </a:r>
          </a:p>
        </p:txBody>
      </p:sp>
      <p:sp>
        <p:nvSpPr>
          <p:cNvPr id="7" name="Rectangle: Rounded Corners 6">
            <a:extLst>
              <a:ext uri="{FF2B5EF4-FFF2-40B4-BE49-F238E27FC236}">
                <a16:creationId xmlns:a16="http://schemas.microsoft.com/office/drawing/2014/main" id="{3162ABD4-F3F2-4599-B149-399DD2C99AEA}"/>
              </a:ext>
            </a:extLst>
          </p:cNvPr>
          <p:cNvSpPr/>
          <p:nvPr/>
        </p:nvSpPr>
        <p:spPr>
          <a:xfrm>
            <a:off x="9029291" y="463955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6" name="Straight Arrow Connector 5">
            <a:extLst>
              <a:ext uri="{FF2B5EF4-FFF2-40B4-BE49-F238E27FC236}">
                <a16:creationId xmlns:a16="http://schemas.microsoft.com/office/drawing/2014/main" id="{1D187FA5-1AA3-45DF-BDC3-E9FC47152DE8}"/>
              </a:ext>
            </a:extLst>
          </p:cNvPr>
          <p:cNvCxnSpPr>
            <a:cxnSpLocks/>
            <a:stCxn id="3" idx="0"/>
            <a:endCxn id="7" idx="2"/>
          </p:cNvCxnSpPr>
          <p:nvPr/>
        </p:nvCxnSpPr>
        <p:spPr>
          <a:xfrm flipV="1">
            <a:off x="10012036" y="520045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5" name="Rectangle: Rounded Corners 14">
            <a:extLst>
              <a:ext uri="{FF2B5EF4-FFF2-40B4-BE49-F238E27FC236}">
                <a16:creationId xmlns:a16="http://schemas.microsoft.com/office/drawing/2014/main" id="{9A56C46A-A2AD-4698-949B-5E608C331D7A}"/>
              </a:ext>
            </a:extLst>
          </p:cNvPr>
          <p:cNvSpPr/>
          <p:nvPr/>
        </p:nvSpPr>
        <p:spPr>
          <a:xfrm>
            <a:off x="9049716" y="3517765"/>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6" name="Straight Arrow Connector 15">
            <a:extLst>
              <a:ext uri="{FF2B5EF4-FFF2-40B4-BE49-F238E27FC236}">
                <a16:creationId xmlns:a16="http://schemas.microsoft.com/office/drawing/2014/main" id="{7312F375-501B-4057-B742-ADF6D8258C48}"/>
              </a:ext>
            </a:extLst>
          </p:cNvPr>
          <p:cNvCxnSpPr>
            <a:cxnSpLocks/>
            <a:endCxn id="15" idx="2"/>
          </p:cNvCxnSpPr>
          <p:nvPr/>
        </p:nvCxnSpPr>
        <p:spPr>
          <a:xfrm flipV="1">
            <a:off x="10032461" y="4078660"/>
            <a:ext cx="9426" cy="54989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A14667EE-7813-4A76-8411-941C5E6A2067}"/>
              </a:ext>
            </a:extLst>
          </p:cNvPr>
          <p:cNvSpPr/>
          <p:nvPr/>
        </p:nvSpPr>
        <p:spPr>
          <a:xfrm>
            <a:off x="9049716" y="2061319"/>
            <a:ext cx="1984342" cy="56089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Weighted Sample</a:t>
            </a:r>
          </a:p>
        </p:txBody>
      </p:sp>
      <p:cxnSp>
        <p:nvCxnSpPr>
          <p:cNvPr id="18" name="Straight Arrow Connector 17">
            <a:extLst>
              <a:ext uri="{FF2B5EF4-FFF2-40B4-BE49-F238E27FC236}">
                <a16:creationId xmlns:a16="http://schemas.microsoft.com/office/drawing/2014/main" id="{D7E48EFF-7831-4AC2-A002-8C912EB71BAD}"/>
              </a:ext>
            </a:extLst>
          </p:cNvPr>
          <p:cNvCxnSpPr>
            <a:cxnSpLocks/>
          </p:cNvCxnSpPr>
          <p:nvPr/>
        </p:nvCxnSpPr>
        <p:spPr>
          <a:xfrm flipV="1">
            <a:off x="10032461" y="3237318"/>
            <a:ext cx="9426" cy="27414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1FB1DED9-F636-4697-97B6-B93E28ABC976}"/>
              </a:ext>
            </a:extLst>
          </p:cNvPr>
          <p:cNvSpPr/>
          <p:nvPr/>
        </p:nvSpPr>
        <p:spPr>
          <a:xfrm>
            <a:off x="9790505" y="2735337"/>
            <a:ext cx="461914" cy="334652"/>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a:t>
            </a:r>
          </a:p>
          <a:p>
            <a:pPr algn="ctr"/>
            <a:r>
              <a:rPr lang="en-US" sz="1600" b="1" dirty="0"/>
              <a:t>.</a:t>
            </a:r>
          </a:p>
          <a:p>
            <a:pPr algn="ctr"/>
            <a:r>
              <a:rPr lang="en-US" sz="1600" b="1" dirty="0"/>
              <a:t>.</a:t>
            </a:r>
          </a:p>
        </p:txBody>
      </p:sp>
      <p:sp>
        <p:nvSpPr>
          <p:cNvPr id="19" name="TextBox 18">
            <a:extLst>
              <a:ext uri="{FF2B5EF4-FFF2-40B4-BE49-F238E27FC236}">
                <a16:creationId xmlns:a16="http://schemas.microsoft.com/office/drawing/2014/main" id="{CF57B115-C977-461D-80A4-1B026A7B14F4}"/>
              </a:ext>
            </a:extLst>
          </p:cNvPr>
          <p:cNvSpPr txBox="1"/>
          <p:nvPr/>
        </p:nvSpPr>
        <p:spPr>
          <a:xfrm flipH="1">
            <a:off x="8177911" y="5861516"/>
            <a:ext cx="1371598" cy="338554"/>
          </a:xfrm>
          <a:prstGeom prst="rect">
            <a:avLst/>
          </a:prstGeom>
          <a:noFill/>
        </p:spPr>
        <p:txBody>
          <a:bodyPr wrap="square" rtlCol="0">
            <a:spAutoFit/>
          </a:bodyPr>
          <a:lstStyle/>
          <a:p>
            <a:r>
              <a:rPr lang="en-US" sz="1600" i="1" dirty="0"/>
              <a:t>G</a:t>
            </a:r>
            <a:r>
              <a:rPr lang="en-US" sz="1600" i="1" baseline="-25000" dirty="0"/>
              <a:t>1</a:t>
            </a:r>
            <a:r>
              <a:rPr lang="en-US" sz="1600" i="1" dirty="0"/>
              <a:t>(</a:t>
            </a:r>
            <a:r>
              <a:rPr lang="en-US" sz="1600" b="1" i="1" dirty="0"/>
              <a:t>x</a:t>
            </a:r>
            <a:r>
              <a:rPr lang="en-US" sz="1600" i="1" dirty="0"/>
              <a:t>)</a:t>
            </a:r>
            <a:endParaRPr lang="en-US" sz="1600" dirty="0"/>
          </a:p>
        </p:txBody>
      </p:sp>
      <p:sp>
        <p:nvSpPr>
          <p:cNvPr id="22" name="TextBox 21">
            <a:extLst>
              <a:ext uri="{FF2B5EF4-FFF2-40B4-BE49-F238E27FC236}">
                <a16:creationId xmlns:a16="http://schemas.microsoft.com/office/drawing/2014/main" id="{947E7831-8571-46DB-8AF7-A957AA3F62B9}"/>
              </a:ext>
            </a:extLst>
          </p:cNvPr>
          <p:cNvSpPr txBox="1"/>
          <p:nvPr/>
        </p:nvSpPr>
        <p:spPr>
          <a:xfrm flipH="1">
            <a:off x="8177911" y="4748205"/>
            <a:ext cx="1371598" cy="338554"/>
          </a:xfrm>
          <a:prstGeom prst="rect">
            <a:avLst/>
          </a:prstGeom>
          <a:noFill/>
        </p:spPr>
        <p:txBody>
          <a:bodyPr wrap="square" rtlCol="0">
            <a:spAutoFit/>
          </a:bodyPr>
          <a:lstStyle/>
          <a:p>
            <a:r>
              <a:rPr lang="en-US" sz="1600" i="1" dirty="0"/>
              <a:t>G</a:t>
            </a:r>
            <a:r>
              <a:rPr lang="en-US" sz="1600" i="1" baseline="-25000" dirty="0"/>
              <a:t>2</a:t>
            </a:r>
            <a:r>
              <a:rPr lang="en-US" sz="1600" i="1" dirty="0"/>
              <a:t>(</a:t>
            </a:r>
            <a:r>
              <a:rPr lang="en-US" sz="1600" b="1" i="1" dirty="0"/>
              <a:t>x</a:t>
            </a:r>
            <a:r>
              <a:rPr lang="en-US" sz="1600" i="1" dirty="0"/>
              <a:t>)</a:t>
            </a:r>
            <a:endParaRPr lang="en-US" sz="1600" dirty="0"/>
          </a:p>
        </p:txBody>
      </p:sp>
      <p:sp>
        <p:nvSpPr>
          <p:cNvPr id="23" name="TextBox 22">
            <a:extLst>
              <a:ext uri="{FF2B5EF4-FFF2-40B4-BE49-F238E27FC236}">
                <a16:creationId xmlns:a16="http://schemas.microsoft.com/office/drawing/2014/main" id="{3F2C5031-4CE6-4ED6-93B1-254F85E4B045}"/>
              </a:ext>
            </a:extLst>
          </p:cNvPr>
          <p:cNvSpPr txBox="1"/>
          <p:nvPr/>
        </p:nvSpPr>
        <p:spPr>
          <a:xfrm flipH="1">
            <a:off x="8177911" y="3615796"/>
            <a:ext cx="1371598" cy="338554"/>
          </a:xfrm>
          <a:prstGeom prst="rect">
            <a:avLst/>
          </a:prstGeom>
          <a:noFill/>
        </p:spPr>
        <p:txBody>
          <a:bodyPr wrap="square" rtlCol="0">
            <a:spAutoFit/>
          </a:bodyPr>
          <a:lstStyle/>
          <a:p>
            <a:r>
              <a:rPr lang="en-US" sz="1600" i="1" dirty="0"/>
              <a:t>G</a:t>
            </a:r>
            <a:r>
              <a:rPr lang="en-US" sz="1600" i="1" baseline="-25000" dirty="0"/>
              <a:t>3</a:t>
            </a:r>
            <a:r>
              <a:rPr lang="en-US" sz="1600" i="1" dirty="0"/>
              <a:t>(</a:t>
            </a:r>
            <a:r>
              <a:rPr lang="en-US" sz="1600" b="1" i="1" dirty="0"/>
              <a:t>x</a:t>
            </a:r>
            <a:r>
              <a:rPr lang="en-US" sz="1600" i="1" dirty="0"/>
              <a:t>)</a:t>
            </a:r>
            <a:endParaRPr lang="en-US" sz="1600" dirty="0"/>
          </a:p>
        </p:txBody>
      </p:sp>
      <p:sp>
        <p:nvSpPr>
          <p:cNvPr id="24" name="TextBox 23">
            <a:extLst>
              <a:ext uri="{FF2B5EF4-FFF2-40B4-BE49-F238E27FC236}">
                <a16:creationId xmlns:a16="http://schemas.microsoft.com/office/drawing/2014/main" id="{4E3C5FC2-DF85-44D6-9192-DCFF7C56A070}"/>
              </a:ext>
            </a:extLst>
          </p:cNvPr>
          <p:cNvSpPr txBox="1"/>
          <p:nvPr/>
        </p:nvSpPr>
        <p:spPr>
          <a:xfrm flipH="1">
            <a:off x="8177911" y="2145367"/>
            <a:ext cx="1371598" cy="338554"/>
          </a:xfrm>
          <a:prstGeom prst="rect">
            <a:avLst/>
          </a:prstGeom>
          <a:noFill/>
        </p:spPr>
        <p:txBody>
          <a:bodyPr wrap="square" rtlCol="0">
            <a:spAutoFit/>
          </a:bodyPr>
          <a:lstStyle/>
          <a:p>
            <a:r>
              <a:rPr lang="en-US" sz="1600" i="1" dirty="0"/>
              <a:t>G</a:t>
            </a:r>
            <a:r>
              <a:rPr lang="en-US" sz="1600" i="1" baseline="-25000" dirty="0"/>
              <a:t>m</a:t>
            </a:r>
            <a:r>
              <a:rPr lang="en-US" sz="1600" i="1" dirty="0"/>
              <a:t>(</a:t>
            </a:r>
            <a:r>
              <a:rPr lang="en-US" sz="1600" b="1" i="1" dirty="0"/>
              <a:t>x</a:t>
            </a:r>
            <a:r>
              <a:rPr lang="en-US" sz="1600" i="1" dirty="0"/>
              <a:t>)</a:t>
            </a:r>
            <a:endParaRPr lang="en-US" sz="1600" dirty="0"/>
          </a:p>
        </p:txBody>
      </p:sp>
      <p:cxnSp>
        <p:nvCxnSpPr>
          <p:cNvPr id="25" name="Straight Arrow Connector 24">
            <a:extLst>
              <a:ext uri="{FF2B5EF4-FFF2-40B4-BE49-F238E27FC236}">
                <a16:creationId xmlns:a16="http://schemas.microsoft.com/office/drawing/2014/main" id="{AD7D5710-F55C-4858-96B3-5809C64A0FD6}"/>
              </a:ext>
            </a:extLst>
          </p:cNvPr>
          <p:cNvCxnSpPr>
            <a:cxnSpLocks/>
          </p:cNvCxnSpPr>
          <p:nvPr/>
        </p:nvCxnSpPr>
        <p:spPr>
          <a:xfrm flipH="1" flipV="1">
            <a:off x="8742576" y="2314644"/>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0F9A336-939E-4317-8CD5-76CB23E3AC56}"/>
              </a:ext>
            </a:extLst>
          </p:cNvPr>
          <p:cNvCxnSpPr>
            <a:cxnSpLocks/>
          </p:cNvCxnSpPr>
          <p:nvPr/>
        </p:nvCxnSpPr>
        <p:spPr>
          <a:xfrm flipH="1" flipV="1">
            <a:off x="8742575" y="3785072"/>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4288C2-D7E7-485D-A3FF-D98714E28DD0}"/>
              </a:ext>
            </a:extLst>
          </p:cNvPr>
          <p:cNvCxnSpPr>
            <a:cxnSpLocks/>
          </p:cNvCxnSpPr>
          <p:nvPr/>
        </p:nvCxnSpPr>
        <p:spPr>
          <a:xfrm flipH="1" flipV="1">
            <a:off x="8742574" y="491748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89A4A4-F601-4F58-965C-0F19AF52BB68}"/>
              </a:ext>
            </a:extLst>
          </p:cNvPr>
          <p:cNvCxnSpPr>
            <a:cxnSpLocks/>
          </p:cNvCxnSpPr>
          <p:nvPr/>
        </p:nvCxnSpPr>
        <p:spPr>
          <a:xfrm flipH="1" flipV="1">
            <a:off x="8720352" y="6032731"/>
            <a:ext cx="2867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1853F4-1142-400B-B25E-AB67D8D98A19}"/>
              </a:ext>
            </a:extLst>
          </p:cNvPr>
          <p:cNvCxnSpPr>
            <a:cxnSpLocks/>
          </p:cNvCxnSpPr>
          <p:nvPr/>
        </p:nvCxnSpPr>
        <p:spPr>
          <a:xfrm flipH="1" flipV="1">
            <a:off x="10041886" y="1712746"/>
            <a:ext cx="1" cy="30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94C4EEE-0356-4118-A9F6-0A64329BD248}"/>
              </a:ext>
            </a:extLst>
          </p:cNvPr>
          <p:cNvPicPr>
            <a:picLocks noChangeAspect="1"/>
          </p:cNvPicPr>
          <p:nvPr/>
        </p:nvPicPr>
        <p:blipFill rotWithShape="1">
          <a:blip r:embed="rId3"/>
          <a:srcRect l="31436" t="9381" r="-964" b="77148"/>
          <a:stretch/>
        </p:blipFill>
        <p:spPr>
          <a:xfrm>
            <a:off x="8502979" y="1257902"/>
            <a:ext cx="2724346" cy="461913"/>
          </a:xfrm>
          <a:prstGeom prst="rect">
            <a:avLst/>
          </a:prstGeom>
          <a:ln w="19050">
            <a:solidFill>
              <a:schemeClr val="accent1"/>
            </a:solidFill>
          </a:ln>
        </p:spPr>
      </p:pic>
      <p:sp>
        <p:nvSpPr>
          <p:cNvPr id="35" name="TextBox 34">
            <a:extLst>
              <a:ext uri="{FF2B5EF4-FFF2-40B4-BE49-F238E27FC236}">
                <a16:creationId xmlns:a16="http://schemas.microsoft.com/office/drawing/2014/main" id="{0F7E803B-4F15-4824-A7DD-96C1CADFED35}"/>
              </a:ext>
            </a:extLst>
          </p:cNvPr>
          <p:cNvSpPr txBox="1"/>
          <p:nvPr/>
        </p:nvSpPr>
        <p:spPr>
          <a:xfrm flipH="1">
            <a:off x="9077038" y="907196"/>
            <a:ext cx="1915369" cy="338554"/>
          </a:xfrm>
          <a:prstGeom prst="rect">
            <a:avLst/>
          </a:prstGeom>
          <a:noFill/>
        </p:spPr>
        <p:txBody>
          <a:bodyPr wrap="square" rtlCol="0">
            <a:spAutoFit/>
          </a:bodyPr>
          <a:lstStyle/>
          <a:p>
            <a:r>
              <a:rPr lang="en-US" sz="1600" i="1" dirty="0"/>
              <a:t>Final Classifier</a:t>
            </a:r>
            <a:endParaRPr lang="en-US" sz="1600" dirty="0"/>
          </a:p>
        </p:txBody>
      </p:sp>
    </p:spTree>
    <p:extLst>
      <p:ext uri="{BB962C8B-B14F-4D97-AF65-F5344CB8AC3E}">
        <p14:creationId xmlns:p14="http://schemas.microsoft.com/office/powerpoint/2010/main" val="137417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Boosting</a:t>
            </a:r>
            <a:endParaRPr sz="4000" b="1" dirty="0">
              <a:solidFill>
                <a:srgbClr val="E46102"/>
              </a:solidFill>
            </a:endParaRPr>
          </a:p>
        </p:txBody>
      </p:sp>
      <p:sp>
        <p:nvSpPr>
          <p:cNvPr id="96" name="Google Shape;96;p14"/>
          <p:cNvSpPr txBox="1"/>
          <p:nvPr/>
        </p:nvSpPr>
        <p:spPr>
          <a:xfrm>
            <a:off x="873082" y="1712171"/>
            <a:ext cx="10429656" cy="4176000"/>
          </a:xfrm>
          <a:prstGeom prst="rect">
            <a:avLst/>
          </a:prstGeom>
          <a:noFill/>
          <a:ln>
            <a:noFill/>
          </a:ln>
        </p:spPr>
        <p:txBody>
          <a:bodyPr spcFirstLastPara="1" wrap="square" lIns="121900" tIns="121900" rIns="121900" bIns="121900" anchor="t" anchorCtr="0">
            <a:noAutofit/>
          </a:bodyPr>
          <a:lstStyle/>
          <a:p>
            <a:r>
              <a:rPr lang="en-US" dirty="0"/>
              <a:t>Popular boosting approaches: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AdaBoost (canonical boosting): </a:t>
            </a:r>
            <a:r>
              <a:rPr lang="en-US" dirty="0">
                <a:solidFill>
                  <a:srgbClr val="E46102"/>
                </a:solidFill>
              </a:rPr>
              <a:t>among first successful boosting methods</a:t>
            </a:r>
          </a:p>
          <a:p>
            <a:pPr marL="342900" indent="-342900">
              <a:buFont typeface="Arial" panose="020B0604020202020204" pitchFamily="34" charset="0"/>
              <a:buChar char="•"/>
            </a:pPr>
            <a:r>
              <a:rPr lang="en-US" dirty="0"/>
              <a:t>Gradient Boosting Machines</a:t>
            </a:r>
          </a:p>
          <a:p>
            <a:pPr marL="342900" indent="-342900">
              <a:buFont typeface="Arial" panose="020B0604020202020204" pitchFamily="34" charset="0"/>
              <a:buChar char="•"/>
            </a:pPr>
            <a:r>
              <a:rPr lang="en-US" dirty="0"/>
              <a:t>Stochastic Gradient Boosting (</a:t>
            </a:r>
            <a:r>
              <a:rPr lang="en-US" dirty="0" err="1"/>
              <a:t>XGBoost</a:t>
            </a:r>
            <a:r>
              <a:rPr lang="en-US" dirty="0"/>
              <a:t> and similar):  </a:t>
            </a:r>
            <a:r>
              <a:rPr lang="en-US" dirty="0">
                <a:solidFill>
                  <a:srgbClr val="E46102"/>
                </a:solidFill>
              </a:rPr>
              <a:t>most effective techniques for classification and regression on tabular (structured) data</a:t>
            </a:r>
            <a:endParaRPr lang="en-US" altLang="en-US" dirty="0">
              <a:solidFill>
                <a:srgbClr val="E46102"/>
              </a:solidFill>
            </a:endParaRPr>
          </a:p>
        </p:txBody>
      </p:sp>
    </p:spTree>
    <p:extLst>
      <p:ext uri="{BB962C8B-B14F-4D97-AF65-F5344CB8AC3E}">
        <p14:creationId xmlns:p14="http://schemas.microsoft.com/office/powerpoint/2010/main" val="312262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96" name="Google Shape;96;p14"/>
          <p:cNvSpPr txBox="1"/>
          <p:nvPr/>
        </p:nvSpPr>
        <p:spPr>
          <a:xfrm>
            <a:off x="873082" y="1712171"/>
            <a:ext cx="1042965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Remember decision trees?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altLang="en-US" dirty="0">
              <a:solidFill>
                <a:srgbClr val="E46102"/>
              </a:solidFill>
            </a:endParaRPr>
          </a:p>
          <a:p>
            <a:endParaRPr lang="en-US" altLang="en-US" dirty="0">
              <a:solidFill>
                <a:srgbClr val="E46102"/>
              </a:solidFill>
            </a:endParaRPr>
          </a:p>
        </p:txBody>
      </p:sp>
      <p:grpSp>
        <p:nvGrpSpPr>
          <p:cNvPr id="4" name="Group 3">
            <a:extLst>
              <a:ext uri="{FF2B5EF4-FFF2-40B4-BE49-F238E27FC236}">
                <a16:creationId xmlns:a16="http://schemas.microsoft.com/office/drawing/2014/main" id="{6E40C540-BCE3-40FC-8739-43F123DECA40}"/>
              </a:ext>
            </a:extLst>
          </p:cNvPr>
          <p:cNvGrpSpPr/>
          <p:nvPr/>
        </p:nvGrpSpPr>
        <p:grpSpPr>
          <a:xfrm>
            <a:off x="4632821" y="2575476"/>
            <a:ext cx="6812180" cy="3519383"/>
            <a:chOff x="2808114" y="2152966"/>
            <a:chExt cx="6812180" cy="3519383"/>
          </a:xfrm>
        </p:grpSpPr>
        <p:sp>
          <p:nvSpPr>
            <p:cNvPr id="5" name="Rectangle: Rounded Corners 4">
              <a:extLst>
                <a:ext uri="{FF2B5EF4-FFF2-40B4-BE49-F238E27FC236}">
                  <a16:creationId xmlns:a16="http://schemas.microsoft.com/office/drawing/2014/main" id="{EFA246F3-FB26-40C4-9D57-ECBCEDE5B505}"/>
                </a:ext>
              </a:extLst>
            </p:cNvPr>
            <p:cNvSpPr/>
            <p:nvPr/>
          </p:nvSpPr>
          <p:spPr>
            <a:xfrm>
              <a:off x="5039380" y="2152966"/>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House has &lt;=5 bedrooms </a:t>
              </a:r>
            </a:p>
          </p:txBody>
        </p:sp>
        <p:grpSp>
          <p:nvGrpSpPr>
            <p:cNvPr id="6" name="Group 5">
              <a:extLst>
                <a:ext uri="{FF2B5EF4-FFF2-40B4-BE49-F238E27FC236}">
                  <a16:creationId xmlns:a16="http://schemas.microsoft.com/office/drawing/2014/main" id="{A225D22C-0566-423D-8617-30C5B68B26BC}"/>
                </a:ext>
              </a:extLst>
            </p:cNvPr>
            <p:cNvGrpSpPr/>
            <p:nvPr/>
          </p:nvGrpSpPr>
          <p:grpSpPr>
            <a:xfrm>
              <a:off x="2808114" y="2804899"/>
              <a:ext cx="6812180" cy="2867450"/>
              <a:chOff x="5008032" y="2263216"/>
              <a:chExt cx="6812180" cy="2867450"/>
            </a:xfrm>
          </p:grpSpPr>
          <p:sp>
            <p:nvSpPr>
              <p:cNvPr id="7" name="Rectangle: Rounded Corners 6">
                <a:extLst>
                  <a:ext uri="{FF2B5EF4-FFF2-40B4-BE49-F238E27FC236}">
                    <a16:creationId xmlns:a16="http://schemas.microsoft.com/office/drawing/2014/main" id="{802F9D3E-B2F6-4519-A592-B916E057A702}"/>
                  </a:ext>
                </a:extLst>
              </p:cNvPr>
              <p:cNvSpPr/>
              <p:nvPr/>
            </p:nvSpPr>
            <p:spPr>
              <a:xfrm>
                <a:off x="5638801" y="3162629"/>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8500sqft.</a:t>
                </a:r>
              </a:p>
            </p:txBody>
          </p:sp>
          <p:sp>
            <p:nvSpPr>
              <p:cNvPr id="8" name="Rectangle: Rounded Corners 7">
                <a:extLst>
                  <a:ext uri="{FF2B5EF4-FFF2-40B4-BE49-F238E27FC236}">
                    <a16:creationId xmlns:a16="http://schemas.microsoft.com/office/drawing/2014/main" id="{CDA17646-5211-44F2-B576-83EE8FC0FED1}"/>
                  </a:ext>
                </a:extLst>
              </p:cNvPr>
              <p:cNvSpPr/>
              <p:nvPr/>
            </p:nvSpPr>
            <p:spPr>
              <a:xfrm>
                <a:off x="9055099" y="3141552"/>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12000sqft</a:t>
                </a:r>
              </a:p>
            </p:txBody>
          </p:sp>
          <p:sp>
            <p:nvSpPr>
              <p:cNvPr id="9" name="Rectangle: Rounded Corners 8">
                <a:extLst>
                  <a:ext uri="{FF2B5EF4-FFF2-40B4-BE49-F238E27FC236}">
                    <a16:creationId xmlns:a16="http://schemas.microsoft.com/office/drawing/2014/main" id="{D861C22C-BC83-4916-9A8D-DDD5C65F8193}"/>
                  </a:ext>
                </a:extLst>
              </p:cNvPr>
              <p:cNvSpPr/>
              <p:nvPr/>
            </p:nvSpPr>
            <p:spPr>
              <a:xfrm>
                <a:off x="5008032" y="4478733"/>
                <a:ext cx="1170397"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Predicted price: $140,000</a:t>
                </a:r>
              </a:p>
            </p:txBody>
          </p:sp>
          <p:sp>
            <p:nvSpPr>
              <p:cNvPr id="10" name="Rectangle: Rounded Corners 9">
                <a:extLst>
                  <a:ext uri="{FF2B5EF4-FFF2-40B4-BE49-F238E27FC236}">
                    <a16:creationId xmlns:a16="http://schemas.microsoft.com/office/drawing/2014/main" id="{6E75385B-78BD-4AF8-932E-4C05E0932E93}"/>
                  </a:ext>
                </a:extLst>
              </p:cNvPr>
              <p:cNvSpPr/>
              <p:nvPr/>
            </p:nvSpPr>
            <p:spPr>
              <a:xfrm>
                <a:off x="6888626" y="4447689"/>
                <a:ext cx="1170397"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Predicted price: 180,000</a:t>
                </a:r>
              </a:p>
            </p:txBody>
          </p:sp>
          <p:sp>
            <p:nvSpPr>
              <p:cNvPr id="11" name="Rectangle: Rounded Corners 10">
                <a:extLst>
                  <a:ext uri="{FF2B5EF4-FFF2-40B4-BE49-F238E27FC236}">
                    <a16:creationId xmlns:a16="http://schemas.microsoft.com/office/drawing/2014/main" id="{D754DB4E-5C71-4535-B9E0-FEF6DF183142}"/>
                  </a:ext>
                </a:extLst>
              </p:cNvPr>
              <p:cNvSpPr/>
              <p:nvPr/>
            </p:nvSpPr>
            <p:spPr>
              <a:xfrm>
                <a:off x="8769220" y="4416644"/>
                <a:ext cx="1170397"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Predicted price: 170,000</a:t>
                </a:r>
              </a:p>
            </p:txBody>
          </p:sp>
          <p:sp>
            <p:nvSpPr>
              <p:cNvPr id="12" name="Rectangle: Rounded Corners 11">
                <a:extLst>
                  <a:ext uri="{FF2B5EF4-FFF2-40B4-BE49-F238E27FC236}">
                    <a16:creationId xmlns:a16="http://schemas.microsoft.com/office/drawing/2014/main" id="{7B6DC1E1-3540-4633-A37C-A3140310A4C1}"/>
                  </a:ext>
                </a:extLst>
              </p:cNvPr>
              <p:cNvSpPr/>
              <p:nvPr/>
            </p:nvSpPr>
            <p:spPr>
              <a:xfrm>
                <a:off x="10649815" y="4385599"/>
                <a:ext cx="1170397"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Predicted price: 230,000</a:t>
                </a:r>
              </a:p>
            </p:txBody>
          </p:sp>
          <p:cxnSp>
            <p:nvCxnSpPr>
              <p:cNvPr id="13" name="Straight Arrow Connector 12">
                <a:extLst>
                  <a:ext uri="{FF2B5EF4-FFF2-40B4-BE49-F238E27FC236}">
                    <a16:creationId xmlns:a16="http://schemas.microsoft.com/office/drawing/2014/main" id="{56A14E6D-6335-44B4-96C0-BB9E34FAF801}"/>
                  </a:ext>
                </a:extLst>
              </p:cNvPr>
              <p:cNvCxnSpPr>
                <a:stCxn id="5" idx="2"/>
                <a:endCxn id="7" idx="0"/>
              </p:cNvCxnSpPr>
              <p:nvPr/>
            </p:nvCxnSpPr>
            <p:spPr>
              <a:xfrm flipH="1">
                <a:off x="6608565" y="2263216"/>
                <a:ext cx="1600497" cy="899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6A81629-1523-4BE4-B517-2CE21EDDF958}"/>
                  </a:ext>
                </a:extLst>
              </p:cNvPr>
              <p:cNvCxnSpPr>
                <a:cxnSpLocks/>
                <a:stCxn id="5" idx="2"/>
                <a:endCxn id="8" idx="0"/>
              </p:cNvCxnSpPr>
              <p:nvPr/>
            </p:nvCxnSpPr>
            <p:spPr>
              <a:xfrm>
                <a:off x="8209062" y="2263216"/>
                <a:ext cx="1815801" cy="87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72C0033-F5F1-4BCE-81C0-ADC7EE68AF36}"/>
                  </a:ext>
                </a:extLst>
              </p:cNvPr>
              <p:cNvCxnSpPr>
                <a:cxnSpLocks/>
                <a:stCxn id="7" idx="2"/>
                <a:endCxn id="9" idx="0"/>
              </p:cNvCxnSpPr>
              <p:nvPr/>
            </p:nvCxnSpPr>
            <p:spPr>
              <a:xfrm flipH="1">
                <a:off x="5593231" y="3814562"/>
                <a:ext cx="1015334" cy="664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1A9B0BD-E237-4DCC-955A-1828A3CB60B9}"/>
                  </a:ext>
                </a:extLst>
              </p:cNvPr>
              <p:cNvCxnSpPr>
                <a:cxnSpLocks/>
                <a:stCxn id="7" idx="2"/>
                <a:endCxn id="10" idx="0"/>
              </p:cNvCxnSpPr>
              <p:nvPr/>
            </p:nvCxnSpPr>
            <p:spPr>
              <a:xfrm>
                <a:off x="6608565" y="3814562"/>
                <a:ext cx="865260" cy="6331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F04BC06-CB9A-48C2-9631-D9197E3CB410}"/>
                  </a:ext>
                </a:extLst>
              </p:cNvPr>
              <p:cNvCxnSpPr>
                <a:cxnSpLocks/>
                <a:stCxn id="8" idx="2"/>
                <a:endCxn id="11" idx="0"/>
              </p:cNvCxnSpPr>
              <p:nvPr/>
            </p:nvCxnSpPr>
            <p:spPr>
              <a:xfrm flipH="1">
                <a:off x="9354419" y="3793485"/>
                <a:ext cx="670444" cy="623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E9A66D7-142F-4497-8F6A-88B3221F078A}"/>
                  </a:ext>
                </a:extLst>
              </p:cNvPr>
              <p:cNvCxnSpPr>
                <a:cxnSpLocks/>
                <a:stCxn id="8" idx="2"/>
                <a:endCxn id="12" idx="0"/>
              </p:cNvCxnSpPr>
              <p:nvPr/>
            </p:nvCxnSpPr>
            <p:spPr>
              <a:xfrm>
                <a:off x="10024863" y="3793485"/>
                <a:ext cx="1210151" cy="592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9C04E58-C8E7-4D1D-B44A-D40A7FA411E4}"/>
                  </a:ext>
                </a:extLst>
              </p:cNvPr>
              <p:cNvSpPr txBox="1"/>
              <p:nvPr/>
            </p:nvSpPr>
            <p:spPr>
              <a:xfrm>
                <a:off x="6888626" y="2627590"/>
                <a:ext cx="320922" cy="338554"/>
              </a:xfrm>
              <a:prstGeom prst="rect">
                <a:avLst/>
              </a:prstGeom>
              <a:noFill/>
            </p:spPr>
            <p:txBody>
              <a:bodyPr wrap="none" rtlCol="0">
                <a:spAutoFit/>
              </a:bodyPr>
              <a:lstStyle/>
              <a:p>
                <a:r>
                  <a:rPr lang="en-US" sz="1600" b="1" dirty="0"/>
                  <a:t>Y</a:t>
                </a:r>
                <a:endParaRPr lang="en-US" b="1" dirty="0"/>
              </a:p>
            </p:txBody>
          </p:sp>
          <p:sp>
            <p:nvSpPr>
              <p:cNvPr id="20" name="TextBox 19">
                <a:extLst>
                  <a:ext uri="{FF2B5EF4-FFF2-40B4-BE49-F238E27FC236}">
                    <a16:creationId xmlns:a16="http://schemas.microsoft.com/office/drawing/2014/main" id="{41689027-E6F4-4EE3-A7C2-FF53A8469721}"/>
                  </a:ext>
                </a:extLst>
              </p:cNvPr>
              <p:cNvSpPr txBox="1"/>
              <p:nvPr/>
            </p:nvSpPr>
            <p:spPr>
              <a:xfrm>
                <a:off x="5702445" y="3983490"/>
                <a:ext cx="332142" cy="338554"/>
              </a:xfrm>
              <a:prstGeom prst="rect">
                <a:avLst/>
              </a:prstGeom>
              <a:noFill/>
            </p:spPr>
            <p:txBody>
              <a:bodyPr wrap="none" rtlCol="0">
                <a:spAutoFit/>
              </a:bodyPr>
              <a:lstStyle/>
              <a:p>
                <a:r>
                  <a:rPr lang="en-US" sz="1600" b="1" dirty="0"/>
                  <a:t>Y</a:t>
                </a:r>
                <a:endParaRPr lang="en-US" b="1" dirty="0"/>
              </a:p>
            </p:txBody>
          </p:sp>
          <p:sp>
            <p:nvSpPr>
              <p:cNvPr id="21" name="TextBox 20">
                <a:extLst>
                  <a:ext uri="{FF2B5EF4-FFF2-40B4-BE49-F238E27FC236}">
                    <a16:creationId xmlns:a16="http://schemas.microsoft.com/office/drawing/2014/main" id="{D6614C9A-67F5-4E6E-878C-B7446C05003F}"/>
                  </a:ext>
                </a:extLst>
              </p:cNvPr>
              <p:cNvSpPr txBox="1"/>
              <p:nvPr/>
            </p:nvSpPr>
            <p:spPr>
              <a:xfrm>
                <a:off x="9341397" y="3935787"/>
                <a:ext cx="320922" cy="338554"/>
              </a:xfrm>
              <a:prstGeom prst="rect">
                <a:avLst/>
              </a:prstGeom>
              <a:noFill/>
            </p:spPr>
            <p:txBody>
              <a:bodyPr wrap="none" rtlCol="0">
                <a:spAutoFit/>
              </a:bodyPr>
              <a:lstStyle/>
              <a:p>
                <a:r>
                  <a:rPr lang="en-US" sz="1600" b="1" dirty="0"/>
                  <a:t>Y</a:t>
                </a:r>
                <a:endParaRPr lang="en-US" b="1" dirty="0"/>
              </a:p>
            </p:txBody>
          </p:sp>
          <p:sp>
            <p:nvSpPr>
              <p:cNvPr id="22" name="TextBox 21">
                <a:extLst>
                  <a:ext uri="{FF2B5EF4-FFF2-40B4-BE49-F238E27FC236}">
                    <a16:creationId xmlns:a16="http://schemas.microsoft.com/office/drawing/2014/main" id="{0829B45B-B081-4C7A-970E-3C2FDF8885BF}"/>
                  </a:ext>
                </a:extLst>
              </p:cNvPr>
              <p:cNvSpPr txBox="1"/>
              <p:nvPr/>
            </p:nvSpPr>
            <p:spPr>
              <a:xfrm>
                <a:off x="9356441" y="2660696"/>
                <a:ext cx="332142" cy="338554"/>
              </a:xfrm>
              <a:prstGeom prst="rect">
                <a:avLst/>
              </a:prstGeom>
              <a:noFill/>
            </p:spPr>
            <p:txBody>
              <a:bodyPr wrap="none" rtlCol="0">
                <a:spAutoFit/>
              </a:bodyPr>
              <a:lstStyle/>
              <a:p>
                <a:r>
                  <a:rPr lang="en-US" sz="1600" b="1" dirty="0"/>
                  <a:t>N</a:t>
                </a:r>
                <a:endParaRPr lang="en-US" b="1" dirty="0"/>
              </a:p>
            </p:txBody>
          </p:sp>
          <p:sp>
            <p:nvSpPr>
              <p:cNvPr id="23" name="TextBox 22">
                <a:extLst>
                  <a:ext uri="{FF2B5EF4-FFF2-40B4-BE49-F238E27FC236}">
                    <a16:creationId xmlns:a16="http://schemas.microsoft.com/office/drawing/2014/main" id="{5FED0E6B-AE91-4F36-8781-090660F2E501}"/>
                  </a:ext>
                </a:extLst>
              </p:cNvPr>
              <p:cNvSpPr txBox="1"/>
              <p:nvPr/>
            </p:nvSpPr>
            <p:spPr>
              <a:xfrm>
                <a:off x="7141717" y="3971251"/>
                <a:ext cx="332142" cy="338554"/>
              </a:xfrm>
              <a:prstGeom prst="rect">
                <a:avLst/>
              </a:prstGeom>
              <a:noFill/>
            </p:spPr>
            <p:txBody>
              <a:bodyPr wrap="none" rtlCol="0">
                <a:spAutoFit/>
              </a:bodyPr>
              <a:lstStyle/>
              <a:p>
                <a:r>
                  <a:rPr lang="en-US" sz="1600" b="1" dirty="0"/>
                  <a:t>N</a:t>
                </a:r>
                <a:endParaRPr lang="en-US" b="1" dirty="0"/>
              </a:p>
            </p:txBody>
          </p:sp>
          <p:sp>
            <p:nvSpPr>
              <p:cNvPr id="24" name="TextBox 23">
                <a:extLst>
                  <a:ext uri="{FF2B5EF4-FFF2-40B4-BE49-F238E27FC236}">
                    <a16:creationId xmlns:a16="http://schemas.microsoft.com/office/drawing/2014/main" id="{72A2B397-A2A8-4B66-9173-7E5A8603B434}"/>
                  </a:ext>
                </a:extLst>
              </p:cNvPr>
              <p:cNvSpPr txBox="1"/>
              <p:nvPr/>
            </p:nvSpPr>
            <p:spPr>
              <a:xfrm>
                <a:off x="10738383" y="3901600"/>
                <a:ext cx="332142" cy="338554"/>
              </a:xfrm>
              <a:prstGeom prst="rect">
                <a:avLst/>
              </a:prstGeom>
              <a:noFill/>
            </p:spPr>
            <p:txBody>
              <a:bodyPr wrap="none" rtlCol="0">
                <a:spAutoFit/>
              </a:bodyPr>
              <a:lstStyle/>
              <a:p>
                <a:r>
                  <a:rPr lang="en-US" sz="1600" b="1" dirty="0"/>
                  <a:t>N</a:t>
                </a:r>
                <a:endParaRPr lang="en-US" b="1" dirty="0"/>
              </a:p>
            </p:txBody>
          </p:sp>
        </p:grpSp>
      </p:grpSp>
      <p:sp>
        <p:nvSpPr>
          <p:cNvPr id="25" name="TextBox 24">
            <a:extLst>
              <a:ext uri="{FF2B5EF4-FFF2-40B4-BE49-F238E27FC236}">
                <a16:creationId xmlns:a16="http://schemas.microsoft.com/office/drawing/2014/main" id="{7DB44A84-937A-49EE-9EF5-11DEF109CEFE}"/>
              </a:ext>
            </a:extLst>
          </p:cNvPr>
          <p:cNvSpPr txBox="1"/>
          <p:nvPr/>
        </p:nvSpPr>
        <p:spPr>
          <a:xfrm>
            <a:off x="999243" y="3624889"/>
            <a:ext cx="3086209" cy="461665"/>
          </a:xfrm>
          <a:prstGeom prst="rect">
            <a:avLst/>
          </a:prstGeom>
          <a:noFill/>
        </p:spPr>
        <p:txBody>
          <a:bodyPr wrap="square" rtlCol="0">
            <a:spAutoFit/>
          </a:bodyPr>
          <a:lstStyle/>
          <a:p>
            <a:r>
              <a:rPr lang="en-US" dirty="0"/>
              <a:t>A possible Decision</a:t>
            </a:r>
          </a:p>
        </p:txBody>
      </p:sp>
    </p:spTree>
    <p:extLst>
      <p:ext uri="{BB962C8B-B14F-4D97-AF65-F5344CB8AC3E}">
        <p14:creationId xmlns:p14="http://schemas.microsoft.com/office/powerpoint/2010/main" val="4286644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5" name="Rectangle: Rounded Corners 4">
            <a:extLst>
              <a:ext uri="{FF2B5EF4-FFF2-40B4-BE49-F238E27FC236}">
                <a16:creationId xmlns:a16="http://schemas.microsoft.com/office/drawing/2014/main" id="{EFA246F3-FB26-40C4-9D57-ECBCEDE5B505}"/>
              </a:ext>
            </a:extLst>
          </p:cNvPr>
          <p:cNvSpPr/>
          <p:nvPr/>
        </p:nvSpPr>
        <p:spPr>
          <a:xfrm>
            <a:off x="6864087" y="2575476"/>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House has &lt;=5 bedrooms </a:t>
            </a:r>
          </a:p>
        </p:txBody>
      </p:sp>
      <p:sp>
        <p:nvSpPr>
          <p:cNvPr id="7" name="Rectangle: Rounded Corners 6">
            <a:extLst>
              <a:ext uri="{FF2B5EF4-FFF2-40B4-BE49-F238E27FC236}">
                <a16:creationId xmlns:a16="http://schemas.microsoft.com/office/drawing/2014/main" id="{802F9D3E-B2F6-4519-A592-B916E057A702}"/>
              </a:ext>
            </a:extLst>
          </p:cNvPr>
          <p:cNvSpPr/>
          <p:nvPr/>
        </p:nvSpPr>
        <p:spPr>
          <a:xfrm>
            <a:off x="5263590" y="4126822"/>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8500sqft.</a:t>
            </a:r>
          </a:p>
        </p:txBody>
      </p:sp>
      <p:sp>
        <p:nvSpPr>
          <p:cNvPr id="8" name="Rectangle: Rounded Corners 7">
            <a:extLst>
              <a:ext uri="{FF2B5EF4-FFF2-40B4-BE49-F238E27FC236}">
                <a16:creationId xmlns:a16="http://schemas.microsoft.com/office/drawing/2014/main" id="{CDA17646-5211-44F2-B576-83EE8FC0FED1}"/>
              </a:ext>
            </a:extLst>
          </p:cNvPr>
          <p:cNvSpPr/>
          <p:nvPr/>
        </p:nvSpPr>
        <p:spPr>
          <a:xfrm>
            <a:off x="8679888" y="4105745"/>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12000sqft</a:t>
            </a:r>
          </a:p>
        </p:txBody>
      </p:sp>
      <p:cxnSp>
        <p:nvCxnSpPr>
          <p:cNvPr id="13" name="Straight Arrow Connector 12">
            <a:extLst>
              <a:ext uri="{FF2B5EF4-FFF2-40B4-BE49-F238E27FC236}">
                <a16:creationId xmlns:a16="http://schemas.microsoft.com/office/drawing/2014/main" id="{56A14E6D-6335-44B4-96C0-BB9E34FAF801}"/>
              </a:ext>
            </a:extLst>
          </p:cNvPr>
          <p:cNvCxnSpPr>
            <a:stCxn id="5" idx="2"/>
            <a:endCxn id="7" idx="0"/>
          </p:cNvCxnSpPr>
          <p:nvPr/>
        </p:nvCxnSpPr>
        <p:spPr>
          <a:xfrm flipH="1">
            <a:off x="6233354" y="3227409"/>
            <a:ext cx="1600497" cy="899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6A81629-1523-4BE4-B517-2CE21EDDF958}"/>
              </a:ext>
            </a:extLst>
          </p:cNvPr>
          <p:cNvCxnSpPr>
            <a:cxnSpLocks/>
            <a:stCxn id="5" idx="2"/>
            <a:endCxn id="8" idx="0"/>
          </p:cNvCxnSpPr>
          <p:nvPr/>
        </p:nvCxnSpPr>
        <p:spPr>
          <a:xfrm>
            <a:off x="7833851" y="3227409"/>
            <a:ext cx="1815801" cy="87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9C04E58-C8E7-4D1D-B44A-D40A7FA411E4}"/>
              </a:ext>
            </a:extLst>
          </p:cNvPr>
          <p:cNvSpPr txBox="1"/>
          <p:nvPr/>
        </p:nvSpPr>
        <p:spPr>
          <a:xfrm>
            <a:off x="6513415" y="3591783"/>
            <a:ext cx="320922" cy="338554"/>
          </a:xfrm>
          <a:prstGeom prst="rect">
            <a:avLst/>
          </a:prstGeom>
          <a:noFill/>
        </p:spPr>
        <p:txBody>
          <a:bodyPr wrap="none" rtlCol="0">
            <a:spAutoFit/>
          </a:bodyPr>
          <a:lstStyle/>
          <a:p>
            <a:r>
              <a:rPr lang="en-US" sz="1600" b="1" dirty="0"/>
              <a:t>Y</a:t>
            </a:r>
            <a:endParaRPr lang="en-US" b="1" dirty="0"/>
          </a:p>
        </p:txBody>
      </p:sp>
      <p:sp>
        <p:nvSpPr>
          <p:cNvPr id="22" name="TextBox 21">
            <a:extLst>
              <a:ext uri="{FF2B5EF4-FFF2-40B4-BE49-F238E27FC236}">
                <a16:creationId xmlns:a16="http://schemas.microsoft.com/office/drawing/2014/main" id="{0829B45B-B081-4C7A-970E-3C2FDF8885BF}"/>
              </a:ext>
            </a:extLst>
          </p:cNvPr>
          <p:cNvSpPr txBox="1"/>
          <p:nvPr/>
        </p:nvSpPr>
        <p:spPr>
          <a:xfrm>
            <a:off x="8981230" y="3624889"/>
            <a:ext cx="332142" cy="338554"/>
          </a:xfrm>
          <a:prstGeom prst="rect">
            <a:avLst/>
          </a:prstGeom>
          <a:noFill/>
        </p:spPr>
        <p:txBody>
          <a:bodyPr wrap="none" rtlCol="0">
            <a:spAutoFit/>
          </a:bodyPr>
          <a:lstStyle/>
          <a:p>
            <a:r>
              <a:rPr lang="en-US" sz="1600" b="1" dirty="0"/>
              <a:t>N</a:t>
            </a:r>
            <a:endParaRPr lang="en-US" b="1" dirty="0"/>
          </a:p>
        </p:txBody>
      </p:sp>
      <p:sp>
        <p:nvSpPr>
          <p:cNvPr id="25" name="TextBox 24">
            <a:extLst>
              <a:ext uri="{FF2B5EF4-FFF2-40B4-BE49-F238E27FC236}">
                <a16:creationId xmlns:a16="http://schemas.microsoft.com/office/drawing/2014/main" id="{7DB44A84-937A-49EE-9EF5-11DEF109CEFE}"/>
              </a:ext>
            </a:extLst>
          </p:cNvPr>
          <p:cNvSpPr txBox="1"/>
          <p:nvPr/>
        </p:nvSpPr>
        <p:spPr>
          <a:xfrm>
            <a:off x="871982" y="2396412"/>
            <a:ext cx="3086209" cy="830997"/>
          </a:xfrm>
          <a:prstGeom prst="rect">
            <a:avLst/>
          </a:prstGeom>
          <a:noFill/>
        </p:spPr>
        <p:txBody>
          <a:bodyPr wrap="square" rtlCol="0">
            <a:spAutoFit/>
          </a:bodyPr>
          <a:lstStyle/>
          <a:p>
            <a:pPr algn="ctr"/>
            <a:r>
              <a:rPr lang="en-US" dirty="0"/>
              <a:t>A tree made using AdaBoost</a:t>
            </a:r>
          </a:p>
        </p:txBody>
      </p:sp>
      <p:sp>
        <p:nvSpPr>
          <p:cNvPr id="49" name="TextBox 48">
            <a:extLst>
              <a:ext uri="{FF2B5EF4-FFF2-40B4-BE49-F238E27FC236}">
                <a16:creationId xmlns:a16="http://schemas.microsoft.com/office/drawing/2014/main" id="{2C315CD3-4947-4344-83B3-2760A0DF44FD}"/>
              </a:ext>
            </a:extLst>
          </p:cNvPr>
          <p:cNvSpPr txBox="1"/>
          <p:nvPr/>
        </p:nvSpPr>
        <p:spPr>
          <a:xfrm>
            <a:off x="930114" y="4082478"/>
            <a:ext cx="3086209" cy="830997"/>
          </a:xfrm>
          <a:prstGeom prst="rect">
            <a:avLst/>
          </a:prstGeom>
          <a:noFill/>
        </p:spPr>
        <p:txBody>
          <a:bodyPr wrap="square" rtlCol="0">
            <a:spAutoFit/>
          </a:bodyPr>
          <a:lstStyle/>
          <a:p>
            <a:pPr algn="ctr"/>
            <a:r>
              <a:rPr lang="en-US" dirty="0"/>
              <a:t>Just a node and two leaves</a:t>
            </a:r>
          </a:p>
        </p:txBody>
      </p:sp>
    </p:spTree>
    <p:extLst>
      <p:ext uri="{BB962C8B-B14F-4D97-AF65-F5344CB8AC3E}">
        <p14:creationId xmlns:p14="http://schemas.microsoft.com/office/powerpoint/2010/main" val="345304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Goal of Supervised Learning?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lnSpc>
                <a:spcPct val="90000"/>
              </a:lnSpc>
              <a:buFont typeface="Arial" panose="020B0604020202020204" pitchFamily="34" charset="0"/>
              <a:buChar char="•"/>
            </a:pPr>
            <a:r>
              <a:rPr lang="en-US" altLang="en-US" sz="3200" dirty="0"/>
              <a:t>Minimize the probability of model prediction errors on </a:t>
            </a:r>
            <a:r>
              <a:rPr lang="en-US" altLang="en-US" sz="3200" b="1" i="1" u="sng" dirty="0">
                <a:solidFill>
                  <a:srgbClr val="FF3300"/>
                </a:solidFill>
              </a:rPr>
              <a:t>future</a:t>
            </a:r>
            <a:r>
              <a:rPr lang="en-US" altLang="en-US" sz="3200" dirty="0"/>
              <a:t> data</a:t>
            </a:r>
          </a:p>
          <a:p>
            <a:pPr marL="457200" indent="-457200">
              <a:lnSpc>
                <a:spcPct val="90000"/>
              </a:lnSpc>
              <a:buFont typeface="Arial" panose="020B0604020202020204" pitchFamily="34" charset="0"/>
              <a:buChar char="•"/>
            </a:pPr>
            <a:endParaRPr lang="en-US" altLang="en-US" sz="3200" dirty="0"/>
          </a:p>
          <a:p>
            <a:pPr marL="457200" indent="-457200">
              <a:lnSpc>
                <a:spcPct val="90000"/>
              </a:lnSpc>
              <a:buFont typeface="Arial" panose="020B0604020202020204" pitchFamily="34" charset="0"/>
              <a:buChar char="•"/>
            </a:pPr>
            <a:r>
              <a:rPr lang="en-US" altLang="en-US" sz="3200" dirty="0"/>
              <a:t>Two Competing Methodologies</a:t>
            </a:r>
          </a:p>
          <a:p>
            <a:pPr marL="1066785" lvl="1" indent="-457200">
              <a:lnSpc>
                <a:spcPct val="90000"/>
              </a:lnSpc>
              <a:buFont typeface="Arial" panose="020B0604020202020204" pitchFamily="34" charset="0"/>
              <a:buChar char="•"/>
            </a:pPr>
            <a:endParaRPr lang="en-US" altLang="en-US" sz="2800" dirty="0"/>
          </a:p>
          <a:p>
            <a:pPr marL="1066785" lvl="1" indent="-457200">
              <a:lnSpc>
                <a:spcPct val="90000"/>
              </a:lnSpc>
              <a:buFont typeface="Arial" panose="020B0604020202020204" pitchFamily="34" charset="0"/>
              <a:buChar char="•"/>
            </a:pPr>
            <a:r>
              <a:rPr lang="en-US" altLang="en-US" sz="2800" dirty="0"/>
              <a:t>Build </a:t>
            </a:r>
            <a:r>
              <a:rPr lang="en-US" altLang="en-US" sz="2800" b="1" u="sng" dirty="0">
                <a:solidFill>
                  <a:srgbClr val="FF3300"/>
                </a:solidFill>
              </a:rPr>
              <a:t>one</a:t>
            </a:r>
            <a:r>
              <a:rPr lang="en-US" altLang="en-US" sz="2800" dirty="0"/>
              <a:t> really good model</a:t>
            </a:r>
          </a:p>
          <a:p>
            <a:pPr marL="1562070" lvl="2" indent="-342900">
              <a:lnSpc>
                <a:spcPct val="90000"/>
              </a:lnSpc>
              <a:buFont typeface="Arial" panose="020B0604020202020204" pitchFamily="34" charset="0"/>
              <a:buChar char="•"/>
            </a:pPr>
            <a:r>
              <a:rPr lang="en-US" altLang="en-US" sz="2000" dirty="0"/>
              <a:t>Traditional approach</a:t>
            </a:r>
          </a:p>
          <a:p>
            <a:pPr marL="1066785" lvl="1" indent="-457200">
              <a:lnSpc>
                <a:spcPct val="90000"/>
              </a:lnSpc>
              <a:buFont typeface="Arial" panose="020B0604020202020204" pitchFamily="34" charset="0"/>
              <a:buChar char="•"/>
            </a:pPr>
            <a:endParaRPr lang="en-US" altLang="en-US" sz="2800" dirty="0"/>
          </a:p>
          <a:p>
            <a:pPr marL="1066785" lvl="1" indent="-457200">
              <a:lnSpc>
                <a:spcPct val="90000"/>
              </a:lnSpc>
              <a:buFont typeface="Arial" panose="020B0604020202020204" pitchFamily="34" charset="0"/>
              <a:buChar char="•"/>
            </a:pPr>
            <a:r>
              <a:rPr lang="en-US" altLang="en-US" sz="2800" dirty="0"/>
              <a:t>Build </a:t>
            </a:r>
            <a:r>
              <a:rPr lang="en-US" altLang="en-US" sz="2800" b="1" u="sng" dirty="0">
                <a:solidFill>
                  <a:srgbClr val="FF3300"/>
                </a:solidFill>
              </a:rPr>
              <a:t>many</a:t>
            </a:r>
            <a:r>
              <a:rPr lang="en-US" altLang="en-US" sz="2800" dirty="0"/>
              <a:t> models and average the results</a:t>
            </a:r>
          </a:p>
          <a:p>
            <a:pPr marL="1562070" lvl="2" indent="-342900">
              <a:lnSpc>
                <a:spcPct val="90000"/>
              </a:lnSpc>
              <a:buFont typeface="Arial" panose="020B0604020202020204" pitchFamily="34" charset="0"/>
              <a:buChar char="•"/>
            </a:pPr>
            <a:r>
              <a:rPr lang="en-US" altLang="en-US" sz="2000" dirty="0"/>
              <a:t>Ensemble learning (more recent)</a:t>
            </a:r>
          </a:p>
          <a:p>
            <a:pPr marL="952485"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29954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5" name="Rectangle: Rounded Corners 4">
            <a:extLst>
              <a:ext uri="{FF2B5EF4-FFF2-40B4-BE49-F238E27FC236}">
                <a16:creationId xmlns:a16="http://schemas.microsoft.com/office/drawing/2014/main" id="{EFA246F3-FB26-40C4-9D57-ECBCEDE5B505}"/>
              </a:ext>
            </a:extLst>
          </p:cNvPr>
          <p:cNvSpPr/>
          <p:nvPr/>
        </p:nvSpPr>
        <p:spPr>
          <a:xfrm>
            <a:off x="6864087" y="2575476"/>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House has &lt;=5 bedrooms </a:t>
            </a:r>
          </a:p>
        </p:txBody>
      </p:sp>
      <p:sp>
        <p:nvSpPr>
          <p:cNvPr id="7" name="Rectangle: Rounded Corners 6">
            <a:extLst>
              <a:ext uri="{FF2B5EF4-FFF2-40B4-BE49-F238E27FC236}">
                <a16:creationId xmlns:a16="http://schemas.microsoft.com/office/drawing/2014/main" id="{802F9D3E-B2F6-4519-A592-B916E057A702}"/>
              </a:ext>
            </a:extLst>
          </p:cNvPr>
          <p:cNvSpPr/>
          <p:nvPr/>
        </p:nvSpPr>
        <p:spPr>
          <a:xfrm>
            <a:off x="5263590" y="4126822"/>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8500sqft.</a:t>
            </a:r>
          </a:p>
        </p:txBody>
      </p:sp>
      <p:sp>
        <p:nvSpPr>
          <p:cNvPr id="8" name="Rectangle: Rounded Corners 7">
            <a:extLst>
              <a:ext uri="{FF2B5EF4-FFF2-40B4-BE49-F238E27FC236}">
                <a16:creationId xmlns:a16="http://schemas.microsoft.com/office/drawing/2014/main" id="{CDA17646-5211-44F2-B576-83EE8FC0FED1}"/>
              </a:ext>
            </a:extLst>
          </p:cNvPr>
          <p:cNvSpPr/>
          <p:nvPr/>
        </p:nvSpPr>
        <p:spPr>
          <a:xfrm>
            <a:off x="8679888" y="4105745"/>
            <a:ext cx="1939528" cy="65193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Lot size &lt;= 12000sqft</a:t>
            </a:r>
          </a:p>
        </p:txBody>
      </p:sp>
      <p:cxnSp>
        <p:nvCxnSpPr>
          <p:cNvPr id="13" name="Straight Arrow Connector 12">
            <a:extLst>
              <a:ext uri="{FF2B5EF4-FFF2-40B4-BE49-F238E27FC236}">
                <a16:creationId xmlns:a16="http://schemas.microsoft.com/office/drawing/2014/main" id="{56A14E6D-6335-44B4-96C0-BB9E34FAF801}"/>
              </a:ext>
            </a:extLst>
          </p:cNvPr>
          <p:cNvCxnSpPr>
            <a:stCxn id="5" idx="2"/>
            <a:endCxn id="7" idx="0"/>
          </p:cNvCxnSpPr>
          <p:nvPr/>
        </p:nvCxnSpPr>
        <p:spPr>
          <a:xfrm flipH="1">
            <a:off x="6233354" y="3227409"/>
            <a:ext cx="1600497" cy="899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6A81629-1523-4BE4-B517-2CE21EDDF958}"/>
              </a:ext>
            </a:extLst>
          </p:cNvPr>
          <p:cNvCxnSpPr>
            <a:cxnSpLocks/>
            <a:stCxn id="5" idx="2"/>
            <a:endCxn id="8" idx="0"/>
          </p:cNvCxnSpPr>
          <p:nvPr/>
        </p:nvCxnSpPr>
        <p:spPr>
          <a:xfrm>
            <a:off x="7833851" y="3227409"/>
            <a:ext cx="1815801" cy="878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9C04E58-C8E7-4D1D-B44A-D40A7FA411E4}"/>
              </a:ext>
            </a:extLst>
          </p:cNvPr>
          <p:cNvSpPr txBox="1"/>
          <p:nvPr/>
        </p:nvSpPr>
        <p:spPr>
          <a:xfrm>
            <a:off x="6513415" y="3591783"/>
            <a:ext cx="320922" cy="338554"/>
          </a:xfrm>
          <a:prstGeom prst="rect">
            <a:avLst/>
          </a:prstGeom>
          <a:noFill/>
        </p:spPr>
        <p:txBody>
          <a:bodyPr wrap="none" rtlCol="0">
            <a:spAutoFit/>
          </a:bodyPr>
          <a:lstStyle/>
          <a:p>
            <a:r>
              <a:rPr lang="en-US" sz="1600" b="1" dirty="0"/>
              <a:t>Y</a:t>
            </a:r>
            <a:endParaRPr lang="en-US" b="1" dirty="0"/>
          </a:p>
        </p:txBody>
      </p:sp>
      <p:sp>
        <p:nvSpPr>
          <p:cNvPr id="22" name="TextBox 21">
            <a:extLst>
              <a:ext uri="{FF2B5EF4-FFF2-40B4-BE49-F238E27FC236}">
                <a16:creationId xmlns:a16="http://schemas.microsoft.com/office/drawing/2014/main" id="{0829B45B-B081-4C7A-970E-3C2FDF8885BF}"/>
              </a:ext>
            </a:extLst>
          </p:cNvPr>
          <p:cNvSpPr txBox="1"/>
          <p:nvPr/>
        </p:nvSpPr>
        <p:spPr>
          <a:xfrm>
            <a:off x="8981230" y="3624889"/>
            <a:ext cx="332142" cy="338554"/>
          </a:xfrm>
          <a:prstGeom prst="rect">
            <a:avLst/>
          </a:prstGeom>
          <a:noFill/>
        </p:spPr>
        <p:txBody>
          <a:bodyPr wrap="none" rtlCol="0">
            <a:spAutoFit/>
          </a:bodyPr>
          <a:lstStyle/>
          <a:p>
            <a:r>
              <a:rPr lang="en-US" sz="1600" b="1" dirty="0"/>
              <a:t>N</a:t>
            </a:r>
            <a:endParaRPr lang="en-US" b="1" dirty="0"/>
          </a:p>
        </p:txBody>
      </p:sp>
      <p:sp>
        <p:nvSpPr>
          <p:cNvPr id="25" name="TextBox 24">
            <a:extLst>
              <a:ext uri="{FF2B5EF4-FFF2-40B4-BE49-F238E27FC236}">
                <a16:creationId xmlns:a16="http://schemas.microsoft.com/office/drawing/2014/main" id="{7DB44A84-937A-49EE-9EF5-11DEF109CEFE}"/>
              </a:ext>
            </a:extLst>
          </p:cNvPr>
          <p:cNvSpPr txBox="1"/>
          <p:nvPr/>
        </p:nvSpPr>
        <p:spPr>
          <a:xfrm>
            <a:off x="871982" y="2396412"/>
            <a:ext cx="3086209" cy="830997"/>
          </a:xfrm>
          <a:prstGeom prst="rect">
            <a:avLst/>
          </a:prstGeom>
          <a:noFill/>
        </p:spPr>
        <p:txBody>
          <a:bodyPr wrap="square" rtlCol="0">
            <a:spAutoFit/>
          </a:bodyPr>
          <a:lstStyle/>
          <a:p>
            <a:pPr algn="ctr"/>
            <a:r>
              <a:rPr lang="en-US" dirty="0"/>
              <a:t>A tree made using AdaBoost</a:t>
            </a:r>
          </a:p>
        </p:txBody>
      </p:sp>
      <p:sp>
        <p:nvSpPr>
          <p:cNvPr id="49" name="TextBox 48">
            <a:extLst>
              <a:ext uri="{FF2B5EF4-FFF2-40B4-BE49-F238E27FC236}">
                <a16:creationId xmlns:a16="http://schemas.microsoft.com/office/drawing/2014/main" id="{2C315CD3-4947-4344-83B3-2760A0DF44FD}"/>
              </a:ext>
            </a:extLst>
          </p:cNvPr>
          <p:cNvSpPr txBox="1"/>
          <p:nvPr/>
        </p:nvSpPr>
        <p:spPr>
          <a:xfrm>
            <a:off x="930114" y="4082478"/>
            <a:ext cx="3086209" cy="830997"/>
          </a:xfrm>
          <a:prstGeom prst="rect">
            <a:avLst/>
          </a:prstGeom>
          <a:noFill/>
        </p:spPr>
        <p:txBody>
          <a:bodyPr wrap="square" rtlCol="0">
            <a:spAutoFit/>
          </a:bodyPr>
          <a:lstStyle/>
          <a:p>
            <a:pPr algn="ctr"/>
            <a:r>
              <a:rPr lang="en-US" dirty="0"/>
              <a:t>Just a node and two leaves = </a:t>
            </a:r>
            <a:r>
              <a:rPr lang="en-US" b="1" dirty="0"/>
              <a:t>STUMPS</a:t>
            </a:r>
          </a:p>
        </p:txBody>
      </p:sp>
    </p:spTree>
    <p:extLst>
      <p:ext uri="{BB962C8B-B14F-4D97-AF65-F5344CB8AC3E}">
        <p14:creationId xmlns:p14="http://schemas.microsoft.com/office/powerpoint/2010/main" val="2770192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4" name="TextBox 3">
            <a:extLst>
              <a:ext uri="{FF2B5EF4-FFF2-40B4-BE49-F238E27FC236}">
                <a16:creationId xmlns:a16="http://schemas.microsoft.com/office/drawing/2014/main" id="{11473A8D-B5D6-4406-99BB-E9BA5A8412B9}"/>
              </a:ext>
            </a:extLst>
          </p:cNvPr>
          <p:cNvSpPr txBox="1"/>
          <p:nvPr/>
        </p:nvSpPr>
        <p:spPr>
          <a:xfrm>
            <a:off x="989815" y="1970202"/>
            <a:ext cx="5792772"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STUMPS bad at classification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Example dataset – for classifying patients with heart disease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03C6C0C-466F-4F49-A124-82D7771E0E32}"/>
              </a:ext>
            </a:extLst>
          </p:cNvPr>
          <p:cNvPicPr>
            <a:picLocks noChangeAspect="1"/>
          </p:cNvPicPr>
          <p:nvPr/>
        </p:nvPicPr>
        <p:blipFill>
          <a:blip r:embed="rId3"/>
          <a:stretch>
            <a:fillRect/>
          </a:stretch>
        </p:blipFill>
        <p:spPr>
          <a:xfrm>
            <a:off x="6782586" y="2117136"/>
            <a:ext cx="4537527" cy="3808281"/>
          </a:xfrm>
          <a:prstGeom prst="rect">
            <a:avLst/>
          </a:prstGeom>
        </p:spPr>
      </p:pic>
    </p:spTree>
    <p:extLst>
      <p:ext uri="{BB962C8B-B14F-4D97-AF65-F5344CB8AC3E}">
        <p14:creationId xmlns:p14="http://schemas.microsoft.com/office/powerpoint/2010/main" val="416164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4" name="TextBox 3">
            <a:extLst>
              <a:ext uri="{FF2B5EF4-FFF2-40B4-BE49-F238E27FC236}">
                <a16:creationId xmlns:a16="http://schemas.microsoft.com/office/drawing/2014/main" id="{11473A8D-B5D6-4406-99BB-E9BA5A8412B9}"/>
              </a:ext>
            </a:extLst>
          </p:cNvPr>
          <p:cNvSpPr txBox="1"/>
          <p:nvPr/>
        </p:nvSpPr>
        <p:spPr>
          <a:xfrm>
            <a:off x="758858" y="1668545"/>
            <a:ext cx="5792772" cy="2308324"/>
          </a:xfrm>
          <a:prstGeom prst="rect">
            <a:avLst/>
          </a:prstGeom>
          <a:noFill/>
        </p:spPr>
        <p:txBody>
          <a:bodyPr wrap="square" rtlCol="0">
            <a:spAutoFit/>
          </a:bodyPr>
          <a:lstStyle/>
          <a:p>
            <a:pPr marL="342900" indent="-342900">
              <a:buFont typeface="Arial" panose="020B0604020202020204" pitchFamily="34" charset="0"/>
              <a:buChar char="•"/>
            </a:pPr>
            <a:r>
              <a:rPr lang="en-US" dirty="0"/>
              <a:t>Example dataset – for classifying patients with heart disease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Full sized decision tree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03C6C0C-466F-4F49-A124-82D7771E0E32}"/>
              </a:ext>
            </a:extLst>
          </p:cNvPr>
          <p:cNvPicPr>
            <a:picLocks noChangeAspect="1"/>
          </p:cNvPicPr>
          <p:nvPr/>
        </p:nvPicPr>
        <p:blipFill>
          <a:blip r:embed="rId3"/>
          <a:stretch>
            <a:fillRect/>
          </a:stretch>
        </p:blipFill>
        <p:spPr>
          <a:xfrm>
            <a:off x="8294081" y="2117136"/>
            <a:ext cx="3026032" cy="2539705"/>
          </a:xfrm>
          <a:prstGeom prst="rect">
            <a:avLst/>
          </a:prstGeom>
          <a:ln>
            <a:solidFill>
              <a:schemeClr val="tx1"/>
            </a:solidFill>
          </a:ln>
        </p:spPr>
      </p:pic>
      <p:pic>
        <p:nvPicPr>
          <p:cNvPr id="3" name="Picture 2">
            <a:extLst>
              <a:ext uri="{FF2B5EF4-FFF2-40B4-BE49-F238E27FC236}">
                <a16:creationId xmlns:a16="http://schemas.microsoft.com/office/drawing/2014/main" id="{A9CAB720-338E-4DC3-9DFD-59444C0E2CF3}"/>
              </a:ext>
            </a:extLst>
          </p:cNvPr>
          <p:cNvPicPr>
            <a:picLocks noChangeAspect="1"/>
          </p:cNvPicPr>
          <p:nvPr/>
        </p:nvPicPr>
        <p:blipFill>
          <a:blip r:embed="rId4"/>
          <a:stretch>
            <a:fillRect/>
          </a:stretch>
        </p:blipFill>
        <p:spPr>
          <a:xfrm>
            <a:off x="1617801" y="3712175"/>
            <a:ext cx="4429494" cy="2176563"/>
          </a:xfrm>
          <a:prstGeom prst="rect">
            <a:avLst/>
          </a:prstGeom>
          <a:ln>
            <a:solidFill>
              <a:schemeClr val="tx1"/>
            </a:solidFill>
          </a:ln>
        </p:spPr>
      </p:pic>
    </p:spTree>
    <p:extLst>
      <p:ext uri="{BB962C8B-B14F-4D97-AF65-F5344CB8AC3E}">
        <p14:creationId xmlns:p14="http://schemas.microsoft.com/office/powerpoint/2010/main" val="3248058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4" name="TextBox 3">
            <a:extLst>
              <a:ext uri="{FF2B5EF4-FFF2-40B4-BE49-F238E27FC236}">
                <a16:creationId xmlns:a16="http://schemas.microsoft.com/office/drawing/2014/main" id="{11473A8D-B5D6-4406-99BB-E9BA5A8412B9}"/>
              </a:ext>
            </a:extLst>
          </p:cNvPr>
          <p:cNvSpPr txBox="1"/>
          <p:nvPr/>
        </p:nvSpPr>
        <p:spPr>
          <a:xfrm>
            <a:off x="758858" y="1668545"/>
            <a:ext cx="5792772" cy="3416320"/>
          </a:xfrm>
          <a:prstGeom prst="rect">
            <a:avLst/>
          </a:prstGeom>
          <a:noFill/>
        </p:spPr>
        <p:txBody>
          <a:bodyPr wrap="square" rtlCol="0">
            <a:spAutoFit/>
          </a:bodyPr>
          <a:lstStyle/>
          <a:p>
            <a:pPr marL="342900" indent="-342900">
              <a:buFont typeface="Arial" panose="020B0604020202020204" pitchFamily="34" charset="0"/>
              <a:buChar char="•"/>
            </a:pPr>
            <a:r>
              <a:rPr lang="en-US" dirty="0"/>
              <a:t>Example dataset – for classifying patients with heart disease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Stump uses only one variable to make a decision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Weak learners!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03C6C0C-466F-4F49-A124-82D7771E0E32}"/>
              </a:ext>
            </a:extLst>
          </p:cNvPr>
          <p:cNvPicPr>
            <a:picLocks noChangeAspect="1"/>
          </p:cNvPicPr>
          <p:nvPr/>
        </p:nvPicPr>
        <p:blipFill>
          <a:blip r:embed="rId3"/>
          <a:stretch>
            <a:fillRect/>
          </a:stretch>
        </p:blipFill>
        <p:spPr>
          <a:xfrm>
            <a:off x="8294081" y="2117136"/>
            <a:ext cx="3026032" cy="2539705"/>
          </a:xfrm>
          <a:prstGeom prst="rect">
            <a:avLst/>
          </a:prstGeom>
          <a:ln>
            <a:solidFill>
              <a:schemeClr val="tx1"/>
            </a:solidFill>
          </a:ln>
        </p:spPr>
      </p:pic>
      <p:pic>
        <p:nvPicPr>
          <p:cNvPr id="5" name="Picture 4">
            <a:extLst>
              <a:ext uri="{FF2B5EF4-FFF2-40B4-BE49-F238E27FC236}">
                <a16:creationId xmlns:a16="http://schemas.microsoft.com/office/drawing/2014/main" id="{FA1FA4B0-2EAF-470B-9A78-B8A0FF77D8F4}"/>
              </a:ext>
            </a:extLst>
          </p:cNvPr>
          <p:cNvPicPr>
            <a:picLocks noChangeAspect="1"/>
          </p:cNvPicPr>
          <p:nvPr/>
        </p:nvPicPr>
        <p:blipFill>
          <a:blip r:embed="rId4"/>
          <a:stretch>
            <a:fillRect/>
          </a:stretch>
        </p:blipFill>
        <p:spPr>
          <a:xfrm>
            <a:off x="2476273" y="4911059"/>
            <a:ext cx="3333267" cy="1051394"/>
          </a:xfrm>
          <a:prstGeom prst="rect">
            <a:avLst/>
          </a:prstGeom>
          <a:ln>
            <a:solidFill>
              <a:schemeClr val="tx1"/>
            </a:solidFill>
          </a:ln>
        </p:spPr>
      </p:pic>
    </p:spTree>
    <p:extLst>
      <p:ext uri="{BB962C8B-B14F-4D97-AF65-F5344CB8AC3E}">
        <p14:creationId xmlns:p14="http://schemas.microsoft.com/office/powerpoint/2010/main" val="930273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 Motivation</a:t>
            </a:r>
            <a:endParaRPr sz="4000" b="1" dirty="0">
              <a:solidFill>
                <a:srgbClr val="E46102"/>
              </a:solidFill>
            </a:endParaRPr>
          </a:p>
        </p:txBody>
      </p:sp>
      <p:sp>
        <p:nvSpPr>
          <p:cNvPr id="4" name="TextBox 3">
            <a:extLst>
              <a:ext uri="{FF2B5EF4-FFF2-40B4-BE49-F238E27FC236}">
                <a16:creationId xmlns:a16="http://schemas.microsoft.com/office/drawing/2014/main" id="{11473A8D-B5D6-4406-99BB-E9BA5A8412B9}"/>
              </a:ext>
            </a:extLst>
          </p:cNvPr>
          <p:cNvSpPr txBox="1"/>
          <p:nvPr/>
        </p:nvSpPr>
        <p:spPr>
          <a:xfrm>
            <a:off x="758858" y="1668545"/>
            <a:ext cx="5792772" cy="3416320"/>
          </a:xfrm>
          <a:prstGeom prst="rect">
            <a:avLst/>
          </a:prstGeom>
          <a:noFill/>
        </p:spPr>
        <p:txBody>
          <a:bodyPr wrap="square" rtlCol="0">
            <a:spAutoFit/>
          </a:bodyPr>
          <a:lstStyle/>
          <a:p>
            <a:pPr marL="342900" indent="-342900">
              <a:buFont typeface="Arial" panose="020B0604020202020204" pitchFamily="34" charset="0"/>
              <a:buChar char="•"/>
            </a:pPr>
            <a:r>
              <a:rPr lang="en-US" dirty="0"/>
              <a:t>Example dataset – for classifying patients with heart disease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Stump uses only one variable to make a decision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Weak learners!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A1FA4B0-2EAF-470B-9A78-B8A0FF77D8F4}"/>
              </a:ext>
            </a:extLst>
          </p:cNvPr>
          <p:cNvPicPr>
            <a:picLocks noChangeAspect="1"/>
          </p:cNvPicPr>
          <p:nvPr/>
        </p:nvPicPr>
        <p:blipFill>
          <a:blip r:embed="rId3"/>
          <a:stretch>
            <a:fillRect/>
          </a:stretch>
        </p:blipFill>
        <p:spPr>
          <a:xfrm>
            <a:off x="2476273" y="4911059"/>
            <a:ext cx="3333267" cy="1051394"/>
          </a:xfrm>
          <a:prstGeom prst="rect">
            <a:avLst/>
          </a:prstGeom>
          <a:ln>
            <a:solidFill>
              <a:schemeClr val="tx1"/>
            </a:solidFill>
          </a:ln>
        </p:spPr>
      </p:pic>
      <p:sp>
        <p:nvSpPr>
          <p:cNvPr id="3" name="TextBox 2">
            <a:extLst>
              <a:ext uri="{FF2B5EF4-FFF2-40B4-BE49-F238E27FC236}">
                <a16:creationId xmlns:a16="http://schemas.microsoft.com/office/drawing/2014/main" id="{E48BA60A-E2A5-4176-8237-907706CE512F}"/>
              </a:ext>
            </a:extLst>
          </p:cNvPr>
          <p:cNvSpPr txBox="1"/>
          <p:nvPr/>
        </p:nvSpPr>
        <p:spPr>
          <a:xfrm>
            <a:off x="7871381" y="3233393"/>
            <a:ext cx="3275815" cy="461665"/>
          </a:xfrm>
          <a:prstGeom prst="rect">
            <a:avLst/>
          </a:prstGeom>
          <a:noFill/>
          <a:ln>
            <a:solidFill>
              <a:schemeClr val="tx1"/>
            </a:solidFill>
          </a:ln>
        </p:spPr>
        <p:txBody>
          <a:bodyPr wrap="square" rtlCol="0">
            <a:spAutoFit/>
          </a:bodyPr>
          <a:lstStyle/>
          <a:p>
            <a:r>
              <a:rPr lang="en-US" b="1" dirty="0"/>
              <a:t>Basis of AdaBoost!</a:t>
            </a:r>
          </a:p>
        </p:txBody>
      </p:sp>
    </p:spTree>
    <p:extLst>
      <p:ext uri="{BB962C8B-B14F-4D97-AF65-F5344CB8AC3E}">
        <p14:creationId xmlns:p14="http://schemas.microsoft.com/office/powerpoint/2010/main" val="4104795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a:t>
            </a:r>
            <a:endParaRPr sz="4000" b="1" dirty="0">
              <a:solidFill>
                <a:srgbClr val="E46102"/>
              </a:solidFill>
            </a:endParaRPr>
          </a:p>
        </p:txBody>
      </p:sp>
      <p:sp>
        <p:nvSpPr>
          <p:cNvPr id="96" name="Google Shape;96;p14"/>
          <p:cNvSpPr txBox="1"/>
          <p:nvPr/>
        </p:nvSpPr>
        <p:spPr>
          <a:xfrm>
            <a:off x="774102" y="1636757"/>
            <a:ext cx="634785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Each weak classifier trained on a random subset of total training 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Subsets can overlap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AdaBoost assigns weight to each training example.</a:t>
            </a:r>
          </a:p>
          <a:p>
            <a:pPr marL="952485" lvl="1" indent="-342900">
              <a:buFont typeface="Arial" panose="020B0604020202020204" pitchFamily="34" charset="0"/>
              <a:buChar char="•"/>
            </a:pPr>
            <a:r>
              <a:rPr lang="en-US" dirty="0"/>
              <a:t>Weight determines probability of each example to occur in training set</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AE809C-D855-45A7-9BD3-54545987E1A4}"/>
              </a:ext>
            </a:extLst>
          </p:cNvPr>
          <p:cNvPicPr>
            <a:picLocks noChangeAspect="1"/>
          </p:cNvPicPr>
          <p:nvPr/>
        </p:nvPicPr>
        <p:blipFill>
          <a:blip r:embed="rId3"/>
          <a:stretch>
            <a:fillRect/>
          </a:stretch>
        </p:blipFill>
        <p:spPr>
          <a:xfrm>
            <a:off x="8065909" y="1845812"/>
            <a:ext cx="2971800" cy="3689368"/>
          </a:xfrm>
          <a:prstGeom prst="rect">
            <a:avLst/>
          </a:prstGeom>
          <a:ln>
            <a:solidFill>
              <a:schemeClr val="tx1"/>
            </a:solidFill>
          </a:ln>
        </p:spPr>
      </p:pic>
    </p:spTree>
    <p:extLst>
      <p:ext uri="{BB962C8B-B14F-4D97-AF65-F5344CB8AC3E}">
        <p14:creationId xmlns:p14="http://schemas.microsoft.com/office/powerpoint/2010/main" val="445124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a:t>
            </a:r>
            <a:endParaRPr sz="4000" b="1" dirty="0">
              <a:solidFill>
                <a:srgbClr val="E46102"/>
              </a:solidFill>
            </a:endParaRPr>
          </a:p>
        </p:txBody>
      </p:sp>
      <p:sp>
        <p:nvSpPr>
          <p:cNvPr id="96" name="Google Shape;96;p14"/>
          <p:cNvSpPr txBox="1"/>
          <p:nvPr/>
        </p:nvSpPr>
        <p:spPr>
          <a:xfrm>
            <a:off x="774102" y="1636757"/>
            <a:ext cx="634785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Increases weight of misclassified training example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These examples make up a larger part of the next classifier’s training 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Output: </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AE809C-D855-45A7-9BD3-54545987E1A4}"/>
              </a:ext>
            </a:extLst>
          </p:cNvPr>
          <p:cNvPicPr>
            <a:picLocks noChangeAspect="1"/>
          </p:cNvPicPr>
          <p:nvPr/>
        </p:nvPicPr>
        <p:blipFill>
          <a:blip r:embed="rId3"/>
          <a:stretch>
            <a:fillRect/>
          </a:stretch>
        </p:blipFill>
        <p:spPr>
          <a:xfrm>
            <a:off x="8065909" y="1845812"/>
            <a:ext cx="2971800" cy="3689368"/>
          </a:xfrm>
          <a:prstGeom prst="rect">
            <a:avLst/>
          </a:prstGeom>
          <a:ln>
            <a:solidFill>
              <a:schemeClr val="tx1"/>
            </a:solidFill>
          </a:ln>
        </p:spPr>
      </p:pic>
      <p:pic>
        <p:nvPicPr>
          <p:cNvPr id="62466" name="Picture 2" descr="AdaBoost_FinalClassifier">
            <a:extLst>
              <a:ext uri="{FF2B5EF4-FFF2-40B4-BE49-F238E27FC236}">
                <a16:creationId xmlns:a16="http://schemas.microsoft.com/office/drawing/2014/main" id="{80A53A87-CB57-474F-8F7A-84E636CA7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583" y="3894007"/>
            <a:ext cx="364807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320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a:t>
            </a:r>
            <a:endParaRPr sz="4000" b="1" dirty="0">
              <a:solidFill>
                <a:srgbClr val="E46102"/>
              </a:solidFill>
            </a:endParaRPr>
          </a:p>
        </p:txBody>
      </p:sp>
      <p:pic>
        <p:nvPicPr>
          <p:cNvPr id="5" name="Picture 4">
            <a:extLst>
              <a:ext uri="{FF2B5EF4-FFF2-40B4-BE49-F238E27FC236}">
                <a16:creationId xmlns:a16="http://schemas.microsoft.com/office/drawing/2014/main" id="{ACCE8E8A-D568-4953-9376-19516A874374}"/>
              </a:ext>
            </a:extLst>
          </p:cNvPr>
          <p:cNvPicPr>
            <a:picLocks noChangeAspect="1"/>
          </p:cNvPicPr>
          <p:nvPr/>
        </p:nvPicPr>
        <p:blipFill>
          <a:blip r:embed="rId3"/>
          <a:stretch>
            <a:fillRect/>
          </a:stretch>
        </p:blipFill>
        <p:spPr>
          <a:xfrm>
            <a:off x="8662305" y="1657275"/>
            <a:ext cx="2971800" cy="4041227"/>
          </a:xfrm>
          <a:prstGeom prst="rect">
            <a:avLst/>
          </a:prstGeom>
          <a:ln>
            <a:solidFill>
              <a:schemeClr val="tx1"/>
            </a:solidFill>
          </a:ln>
        </p:spPr>
      </p:pic>
      <p:pic>
        <p:nvPicPr>
          <p:cNvPr id="6" name="Picture 2" descr="AdaBoost_FinalClassifier">
            <a:extLst>
              <a:ext uri="{FF2B5EF4-FFF2-40B4-BE49-F238E27FC236}">
                <a16:creationId xmlns:a16="http://schemas.microsoft.com/office/drawing/2014/main" id="{08645ACD-1834-4FA8-A779-66FB75AB8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712" y="1523166"/>
            <a:ext cx="3648075" cy="1228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C791ED-9E77-450F-AEA4-F09BC14D0E83}"/>
              </a:ext>
            </a:extLst>
          </p:cNvPr>
          <p:cNvSpPr txBox="1"/>
          <p:nvPr/>
        </p:nvSpPr>
        <p:spPr>
          <a:xfrm>
            <a:off x="1060516" y="3092240"/>
            <a:ext cx="6297105" cy="1938992"/>
          </a:xfrm>
          <a:prstGeom prst="rect">
            <a:avLst/>
          </a:prstGeom>
          <a:noFill/>
        </p:spPr>
        <p:txBody>
          <a:bodyPr wrap="square" rtlCol="0">
            <a:spAutoFit/>
          </a:bodyPr>
          <a:lstStyle/>
          <a:p>
            <a:pPr marL="342900" indent="-342900">
              <a:buFont typeface="Arial" panose="020B0604020202020204" pitchFamily="34" charset="0"/>
              <a:buChar char="•"/>
            </a:pPr>
            <a:r>
              <a:rPr lang="en-US" dirty="0"/>
              <a:t>T = weak classifiers</a:t>
            </a:r>
          </a:p>
          <a:p>
            <a:pPr marL="342900" indent="-342900">
              <a:buFont typeface="Arial" panose="020B0604020202020204" pitchFamily="34" charset="0"/>
              <a:buChar char="•"/>
            </a:pPr>
            <a:r>
              <a:rPr lang="en-US" dirty="0" err="1"/>
              <a:t>h</a:t>
            </a:r>
            <a:r>
              <a:rPr lang="en-US" baseline="-25000" dirty="0" err="1"/>
              <a:t>t</a:t>
            </a:r>
            <a:r>
              <a:rPr lang="en-US" dirty="0"/>
              <a:t>(x) = output of weak classifier, t</a:t>
            </a:r>
          </a:p>
          <a:p>
            <a:pPr marL="342900" indent="-342900">
              <a:buFont typeface="Arial" panose="020B0604020202020204" pitchFamily="34" charset="0"/>
              <a:buChar char="•"/>
            </a:pPr>
            <a:r>
              <a:rPr lang="en-US" dirty="0"/>
              <a:t>alpha = weight applied to classifier t</a:t>
            </a:r>
          </a:p>
          <a:p>
            <a:pPr marL="342900" indent="-342900">
              <a:buFont typeface="Arial" panose="020B0604020202020204" pitchFamily="34" charset="0"/>
              <a:buChar char="•"/>
            </a:pPr>
            <a:r>
              <a:rPr lang="en-US" dirty="0"/>
              <a:t>H(x) = linear combination of all classifiers</a:t>
            </a:r>
          </a:p>
          <a:p>
            <a:pPr marL="342900" indent="-342900">
              <a:buFont typeface="Arial" panose="020B0604020202020204" pitchFamily="34" charset="0"/>
              <a:buChar char="•"/>
            </a:pPr>
            <a:r>
              <a:rPr lang="en-US" dirty="0"/>
              <a:t>Final decision: looking at sign of this sum</a:t>
            </a:r>
          </a:p>
        </p:txBody>
      </p:sp>
    </p:spTree>
    <p:extLst>
      <p:ext uri="{BB962C8B-B14F-4D97-AF65-F5344CB8AC3E}">
        <p14:creationId xmlns:p14="http://schemas.microsoft.com/office/powerpoint/2010/main" val="572150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AdaBoost, errors</a:t>
            </a:r>
            <a:endParaRPr sz="4000" b="1" dirty="0">
              <a:solidFill>
                <a:srgbClr val="E46102"/>
              </a:solidFill>
            </a:endParaRPr>
          </a:p>
        </p:txBody>
      </p:sp>
      <p:sp>
        <p:nvSpPr>
          <p:cNvPr id="2" name="TextBox 1">
            <a:extLst>
              <a:ext uri="{FF2B5EF4-FFF2-40B4-BE49-F238E27FC236}">
                <a16:creationId xmlns:a16="http://schemas.microsoft.com/office/drawing/2014/main" id="{B5C791ED-9E77-450F-AEA4-F09BC14D0E83}"/>
              </a:ext>
            </a:extLst>
          </p:cNvPr>
          <p:cNvSpPr txBox="1"/>
          <p:nvPr/>
        </p:nvSpPr>
        <p:spPr>
          <a:xfrm>
            <a:off x="909686" y="1494398"/>
            <a:ext cx="9780309" cy="830997"/>
          </a:xfrm>
          <a:prstGeom prst="rect">
            <a:avLst/>
          </a:prstGeom>
          <a:noFill/>
        </p:spPr>
        <p:txBody>
          <a:bodyPr wrap="square" rtlCol="0">
            <a:spAutoFit/>
          </a:bodyPr>
          <a:lstStyle/>
          <a:p>
            <a:pPr marL="342900" indent="-342900">
              <a:buFont typeface="Arial" panose="020B0604020202020204" pitchFamily="34" charset="0"/>
              <a:buChar char="•"/>
            </a:pPr>
            <a:r>
              <a:rPr lang="en-US" dirty="0"/>
              <a:t>classifier’s error rate, ‘</a:t>
            </a:r>
            <a:r>
              <a:rPr lang="en-US" dirty="0" err="1"/>
              <a:t>e_t</a:t>
            </a:r>
            <a:r>
              <a:rPr lang="en-US" dirty="0"/>
              <a:t>’: number of misclassifications over the training set / training set size.</a:t>
            </a:r>
          </a:p>
        </p:txBody>
      </p:sp>
      <p:pic>
        <p:nvPicPr>
          <p:cNvPr id="4" name="Picture 3">
            <a:extLst>
              <a:ext uri="{FF2B5EF4-FFF2-40B4-BE49-F238E27FC236}">
                <a16:creationId xmlns:a16="http://schemas.microsoft.com/office/drawing/2014/main" id="{83299642-38AC-4608-A617-E975C75E8237}"/>
              </a:ext>
            </a:extLst>
          </p:cNvPr>
          <p:cNvPicPr>
            <a:picLocks noChangeAspect="1"/>
          </p:cNvPicPr>
          <p:nvPr/>
        </p:nvPicPr>
        <p:blipFill>
          <a:blip r:embed="rId3"/>
          <a:stretch>
            <a:fillRect/>
          </a:stretch>
        </p:blipFill>
        <p:spPr>
          <a:xfrm>
            <a:off x="7186121" y="2226592"/>
            <a:ext cx="4314825" cy="3752850"/>
          </a:xfrm>
          <a:prstGeom prst="rect">
            <a:avLst/>
          </a:prstGeom>
        </p:spPr>
      </p:pic>
      <p:sp>
        <p:nvSpPr>
          <p:cNvPr id="7" name="TextBox 6">
            <a:extLst>
              <a:ext uri="{FF2B5EF4-FFF2-40B4-BE49-F238E27FC236}">
                <a16:creationId xmlns:a16="http://schemas.microsoft.com/office/drawing/2014/main" id="{C5B50D02-C1A5-4654-8846-8CBE0CB03962}"/>
              </a:ext>
            </a:extLst>
          </p:cNvPr>
          <p:cNvSpPr txBox="1"/>
          <p:nvPr/>
        </p:nvSpPr>
        <p:spPr>
          <a:xfrm>
            <a:off x="936150" y="2447943"/>
            <a:ext cx="6276435"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Intuition about error rate:</a:t>
            </a:r>
          </a:p>
          <a:p>
            <a:pPr marL="457200" indent="-457200">
              <a:buFont typeface="+mj-lt"/>
              <a:buAutoNum type="arabicPeriod"/>
            </a:pPr>
            <a:r>
              <a:rPr lang="en-US" sz="2000" dirty="0"/>
              <a:t>Classifier weight grows exponentially as the error approaches 0. Better classifiers are given exponentially more weight.</a:t>
            </a:r>
          </a:p>
          <a:p>
            <a:pPr marL="457200" indent="-457200">
              <a:buFont typeface="+mj-lt"/>
              <a:buAutoNum type="arabicPeriod"/>
            </a:pPr>
            <a:r>
              <a:rPr lang="en-US" sz="2000" dirty="0"/>
              <a:t>Classifier weight =0 if the error rate is 0.5. A classifier with 50% accuracy is no better than random guessing, so we ignore it.</a:t>
            </a:r>
          </a:p>
          <a:p>
            <a:pPr marL="457200" indent="-457200">
              <a:buFont typeface="+mj-lt"/>
              <a:buAutoNum type="arabicPeriod"/>
            </a:pPr>
            <a:r>
              <a:rPr lang="en-US" sz="2000" dirty="0"/>
              <a:t>Classifier weight grows exponentially negative as error approaches 1. We give a negative weight to classifiers with worse than 50% accuracy. “Whatever that classifier says, do the opposite!”.</a:t>
            </a:r>
          </a:p>
          <a:p>
            <a:pPr marL="457200" indent="-457200">
              <a:buFont typeface="+mj-lt"/>
              <a:buAutoNum type="arabicPeriod"/>
            </a:pPr>
            <a:endParaRPr lang="en-US" sz="2000" dirty="0"/>
          </a:p>
        </p:txBody>
      </p:sp>
    </p:spTree>
    <p:extLst>
      <p:ext uri="{BB962C8B-B14F-4D97-AF65-F5344CB8AC3E}">
        <p14:creationId xmlns:p14="http://schemas.microsoft.com/office/powerpoint/2010/main" val="2394439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Decision Trees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0" y="1263206"/>
            <a:ext cx="12192000" cy="5874193"/>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742920" lvl="1" indent="0">
              <a:buSzPct val="85000"/>
              <a:buNone/>
            </a:pPr>
            <a:r>
              <a:rPr lang="en-US" sz="2400" i="1" dirty="0"/>
              <a:t>To learn a decision tree model, we take a greedy approach: </a:t>
            </a:r>
          </a:p>
          <a:p>
            <a:pPr marL="1200120" lvl="1" indent="-457200">
              <a:buSzPct val="85000"/>
              <a:buFont typeface="+mj-lt"/>
              <a:buAutoNum type="arabicPeriod"/>
            </a:pPr>
            <a:r>
              <a:rPr lang="en-US" sz="2800" dirty="0"/>
              <a:t>Start with an empty decision tree (undivided feature space) </a:t>
            </a:r>
          </a:p>
          <a:p>
            <a:pPr marL="1200120" lvl="1" indent="-457200">
              <a:buSzPct val="85000"/>
              <a:buFont typeface="+mj-lt"/>
              <a:buAutoNum type="arabicPeriod"/>
            </a:pPr>
            <a:r>
              <a:rPr lang="en-US" sz="2800" dirty="0"/>
              <a:t>Choose the ‘optimal’ predictor on which to split and choose the ‘optimal’ threshold value for splitting by applying a </a:t>
            </a:r>
            <a:r>
              <a:rPr lang="en-US" sz="2800" b="1" dirty="0"/>
              <a:t>splitting criterion, </a:t>
            </a:r>
            <a:r>
              <a:rPr lang="en-US" sz="2800" dirty="0"/>
              <a:t>purity of the regions for classification, and MSE for regression.</a:t>
            </a:r>
          </a:p>
          <a:p>
            <a:pPr marL="1200120" lvl="1" indent="-457200">
              <a:buSzPct val="85000"/>
              <a:buFont typeface="+mj-lt"/>
              <a:buAutoNum type="arabicPeriod"/>
            </a:pPr>
            <a:r>
              <a:rPr lang="en-US" sz="2800" dirty="0"/>
              <a:t>Recurse on each new node until the </a:t>
            </a:r>
            <a:r>
              <a:rPr lang="en-US" sz="2800" b="1" dirty="0"/>
              <a:t>stopping condition </a:t>
            </a:r>
            <a:r>
              <a:rPr lang="en-US" sz="2800" dirty="0"/>
              <a:t>is met </a:t>
            </a:r>
          </a:p>
          <a:p>
            <a:pPr marL="1200120" lvl="1" indent="-457200">
              <a:buSzPct val="85000"/>
              <a:buFont typeface="+mj-lt"/>
              <a:buAutoNum type="arabicPeriod"/>
            </a:pPr>
            <a:r>
              <a:rPr lang="en-US" sz="2800" dirty="0"/>
              <a:t>For </a:t>
            </a:r>
            <a:r>
              <a:rPr lang="en-US" sz="2800" i="1" dirty="0"/>
              <a:t>classification</a:t>
            </a:r>
            <a:r>
              <a:rPr lang="en-US" sz="2800" dirty="0"/>
              <a:t>, we label each region in the model with the label of the class to which the plurality of the points within the region belong</a:t>
            </a:r>
          </a:p>
          <a:p>
            <a:pPr marL="1200120" lvl="1" indent="-457200">
              <a:buSzPct val="85000"/>
              <a:buFont typeface="+mj-lt"/>
              <a:buAutoNum type="arabicPeriod"/>
            </a:pPr>
            <a:r>
              <a:rPr lang="en-US" sz="2800" dirty="0"/>
              <a:t>For </a:t>
            </a:r>
            <a:r>
              <a:rPr lang="en-US" sz="2800" i="1" dirty="0"/>
              <a:t>regression</a:t>
            </a:r>
            <a:r>
              <a:rPr lang="en-US" sz="2800" dirty="0"/>
              <a:t>, we predict with the average of the output values of the training points contained in the region.</a:t>
            </a:r>
          </a:p>
        </p:txBody>
      </p:sp>
    </p:spTree>
    <p:extLst>
      <p:ext uri="{BB962C8B-B14F-4D97-AF65-F5344CB8AC3E}">
        <p14:creationId xmlns:p14="http://schemas.microsoft.com/office/powerpoint/2010/main" val="131830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Ensemble Philosophy</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lnSpc>
                <a:spcPct val="90000"/>
              </a:lnSpc>
              <a:buFont typeface="Arial" panose="020B0604020202020204" pitchFamily="34" charset="0"/>
              <a:buChar char="•"/>
            </a:pPr>
            <a:r>
              <a:rPr lang="en-US" altLang="en-US" dirty="0"/>
              <a:t>Build many models and combine them.</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Only through averaging do we get at the truth!</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It’s too hard (</a:t>
            </a:r>
            <a:r>
              <a:rPr lang="en-US" altLang="en-US" i="1" dirty="0"/>
              <a:t>impossible</a:t>
            </a:r>
            <a:r>
              <a:rPr lang="en-US" altLang="en-US" dirty="0"/>
              <a:t>?) to build a single model that works best</a:t>
            </a:r>
          </a:p>
          <a:p>
            <a:pPr marL="342900" indent="-342900">
              <a:lnSpc>
                <a:spcPct val="90000"/>
              </a:lnSpc>
              <a:buFont typeface="Arial" panose="020B0604020202020204" pitchFamily="34" charset="0"/>
              <a:buChar char="•"/>
            </a:pPr>
            <a:endParaRPr lang="en-US" altLang="en-US" dirty="0"/>
          </a:p>
          <a:p>
            <a:pPr marL="342900" indent="-342900">
              <a:lnSpc>
                <a:spcPct val="90000"/>
              </a:lnSpc>
              <a:buFont typeface="Arial" panose="020B0604020202020204" pitchFamily="34" charset="0"/>
              <a:buChar char="•"/>
            </a:pPr>
            <a:r>
              <a:rPr lang="en-US" altLang="en-US" dirty="0"/>
              <a:t>Two types of approaches:</a:t>
            </a:r>
          </a:p>
          <a:p>
            <a:pPr marL="952485" lvl="1" indent="-342900">
              <a:lnSpc>
                <a:spcPct val="90000"/>
              </a:lnSpc>
              <a:buFont typeface="Arial" panose="020B0604020202020204" pitchFamily="34" charset="0"/>
              <a:buChar char="•"/>
            </a:pPr>
            <a:r>
              <a:rPr lang="en-US" altLang="en-US" dirty="0"/>
              <a:t>Models that don’t use randomness</a:t>
            </a:r>
          </a:p>
          <a:p>
            <a:pPr marL="952485" lvl="1" indent="-342900">
              <a:lnSpc>
                <a:spcPct val="90000"/>
              </a:lnSpc>
              <a:buFont typeface="Arial" panose="020B0604020202020204" pitchFamily="34" charset="0"/>
              <a:buChar char="•"/>
            </a:pPr>
            <a:r>
              <a:rPr lang="en-US" altLang="en-US" dirty="0"/>
              <a:t>Models that incorporate randomness</a:t>
            </a:r>
          </a:p>
        </p:txBody>
      </p:sp>
    </p:spTree>
    <p:extLst>
      <p:ext uri="{BB962C8B-B14F-4D97-AF65-F5344CB8AC3E}">
        <p14:creationId xmlns:p14="http://schemas.microsoft.com/office/powerpoint/2010/main" val="322358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p14">
            <a:extLst>
              <a:ext uri="{FF2B5EF4-FFF2-40B4-BE49-F238E27FC236}">
                <a16:creationId xmlns:a16="http://schemas.microsoft.com/office/drawing/2014/main" id="{1AB922F4-A2DB-7E5E-E82D-817D81F57B22}"/>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Bagging vs Stacking vs Boosting</a:t>
            </a:r>
          </a:p>
        </p:txBody>
      </p:sp>
      <p:pic>
        <p:nvPicPr>
          <p:cNvPr id="3" name="Picture 2">
            <a:extLst>
              <a:ext uri="{FF2B5EF4-FFF2-40B4-BE49-F238E27FC236}">
                <a16:creationId xmlns:a16="http://schemas.microsoft.com/office/drawing/2014/main" id="{135BE474-7D18-04C0-6538-EF5563C6FB10}"/>
              </a:ext>
            </a:extLst>
          </p:cNvPr>
          <p:cNvPicPr>
            <a:picLocks noChangeAspect="1"/>
          </p:cNvPicPr>
          <p:nvPr/>
        </p:nvPicPr>
        <p:blipFill>
          <a:blip r:embed="rId2"/>
          <a:stretch>
            <a:fillRect/>
          </a:stretch>
        </p:blipFill>
        <p:spPr>
          <a:xfrm>
            <a:off x="393700" y="1911917"/>
            <a:ext cx="3459081" cy="3852272"/>
          </a:xfrm>
          <a:prstGeom prst="rect">
            <a:avLst/>
          </a:prstGeom>
          <a:ln>
            <a:solidFill>
              <a:schemeClr val="tx1"/>
            </a:solidFill>
          </a:ln>
        </p:spPr>
      </p:pic>
      <p:pic>
        <p:nvPicPr>
          <p:cNvPr id="4" name="Picture 3">
            <a:extLst>
              <a:ext uri="{FF2B5EF4-FFF2-40B4-BE49-F238E27FC236}">
                <a16:creationId xmlns:a16="http://schemas.microsoft.com/office/drawing/2014/main" id="{E21FF358-66AB-7E4B-5064-1F41C2DCAD90}"/>
              </a:ext>
            </a:extLst>
          </p:cNvPr>
          <p:cNvPicPr>
            <a:picLocks noChangeAspect="1"/>
          </p:cNvPicPr>
          <p:nvPr/>
        </p:nvPicPr>
        <p:blipFill>
          <a:blip r:embed="rId3"/>
          <a:stretch>
            <a:fillRect/>
          </a:stretch>
        </p:blipFill>
        <p:spPr>
          <a:xfrm>
            <a:off x="4335433" y="1914409"/>
            <a:ext cx="3535341" cy="3810312"/>
          </a:xfrm>
          <a:prstGeom prst="rect">
            <a:avLst/>
          </a:prstGeom>
          <a:ln>
            <a:solidFill>
              <a:schemeClr val="tx1"/>
            </a:solidFill>
          </a:ln>
        </p:spPr>
      </p:pic>
      <p:pic>
        <p:nvPicPr>
          <p:cNvPr id="5" name="Picture 4">
            <a:extLst>
              <a:ext uri="{FF2B5EF4-FFF2-40B4-BE49-F238E27FC236}">
                <a16:creationId xmlns:a16="http://schemas.microsoft.com/office/drawing/2014/main" id="{FB84903A-A920-DD6B-6664-B94924AB55DD}"/>
              </a:ext>
            </a:extLst>
          </p:cNvPr>
          <p:cNvPicPr>
            <a:picLocks noChangeAspect="1"/>
          </p:cNvPicPr>
          <p:nvPr/>
        </p:nvPicPr>
        <p:blipFill>
          <a:blip r:embed="rId4"/>
          <a:stretch>
            <a:fillRect/>
          </a:stretch>
        </p:blipFill>
        <p:spPr>
          <a:xfrm>
            <a:off x="8353425" y="1988117"/>
            <a:ext cx="3428254" cy="3790383"/>
          </a:xfrm>
          <a:prstGeom prst="rect">
            <a:avLst/>
          </a:prstGeom>
          <a:ln>
            <a:solidFill>
              <a:schemeClr val="tx1"/>
            </a:solidFill>
          </a:ln>
        </p:spPr>
      </p:pic>
    </p:spTree>
    <p:extLst>
      <p:ext uri="{BB962C8B-B14F-4D97-AF65-F5344CB8AC3E}">
        <p14:creationId xmlns:p14="http://schemas.microsoft.com/office/powerpoint/2010/main" val="2840393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RF is an ensemble of Decision Trees, generally trained via the bagging method, </a:t>
            </a:r>
            <a:r>
              <a:rPr lang="en-US" sz="2400" i="1" dirty="0">
                <a:effectLst/>
              </a:rPr>
              <a:t>typically</a:t>
            </a:r>
            <a:r>
              <a:rPr lang="en-US" sz="2400" dirty="0">
                <a:effectLst/>
              </a:rPr>
              <a:t> with </a:t>
            </a:r>
            <a:r>
              <a:rPr lang="en-US" sz="2400" dirty="0" err="1">
                <a:effectLst/>
              </a:rPr>
              <a:t>max_samples</a:t>
            </a:r>
            <a:r>
              <a:rPr lang="en-US" sz="2400" dirty="0">
                <a:effectLst/>
              </a:rPr>
              <a:t> set to the size of the training set.</a:t>
            </a:r>
            <a:endParaRPr lang="en-US" sz="2400" dirty="0"/>
          </a:p>
          <a:p>
            <a:r>
              <a:rPr lang="en-US" sz="2400" dirty="0" err="1">
                <a:effectLst/>
                <a:latin typeface="Courier" pitchFamily="2" charset="0"/>
              </a:rPr>
              <a:t>BaggingClassifier</a:t>
            </a:r>
            <a:r>
              <a:rPr lang="en-US" sz="2400" dirty="0">
                <a:effectLst/>
                <a:latin typeface="Courier" pitchFamily="2" charset="0"/>
              </a:rPr>
              <a:t> </a:t>
            </a:r>
            <a:r>
              <a:rPr lang="en-US" sz="2400" dirty="0">
                <a:effectLst/>
              </a:rPr>
              <a:t>and passing it a </a:t>
            </a:r>
            <a:r>
              <a:rPr lang="en-US" sz="2400" dirty="0" err="1">
                <a:effectLst/>
                <a:latin typeface="Courier" pitchFamily="2" charset="0"/>
              </a:rPr>
              <a:t>DecisionTreeClassifier</a:t>
            </a:r>
            <a:r>
              <a:rPr lang="en-US" sz="2400" dirty="0">
                <a:latin typeface="Courier" pitchFamily="2" charset="0"/>
              </a:rPr>
              <a:t> </a:t>
            </a:r>
          </a:p>
          <a:p>
            <a:pPr marL="609585" lvl="1" indent="0">
              <a:buNone/>
            </a:pPr>
            <a:r>
              <a:rPr lang="en-US" sz="2400" i="1" dirty="0"/>
              <a:t>i</a:t>
            </a:r>
            <a:r>
              <a:rPr lang="en-US" sz="2400" i="1" dirty="0">
                <a:effectLst/>
              </a:rPr>
              <a:t>s the same as</a:t>
            </a:r>
          </a:p>
          <a:p>
            <a:pPr marL="0" indent="0">
              <a:buNone/>
            </a:pPr>
            <a:r>
              <a:rPr lang="en-US" sz="2400" dirty="0">
                <a:effectLst/>
              </a:rPr>
              <a:t>	using </a:t>
            </a:r>
            <a:r>
              <a:rPr lang="en-US" sz="2400" dirty="0" err="1">
                <a:effectLst/>
                <a:latin typeface="Courier" pitchFamily="2" charset="0"/>
              </a:rPr>
              <a:t>RandomForestClassifier</a:t>
            </a:r>
            <a:r>
              <a:rPr lang="en-US" sz="2400" dirty="0">
                <a:effectLst/>
              </a:rPr>
              <a:t> class</a:t>
            </a:r>
          </a:p>
          <a:p>
            <a:pPr lvl="1">
              <a:buFont typeface="Arial" panose="020B0604020202020204" pitchFamily="34" charset="0"/>
              <a:buChar char="•"/>
            </a:pPr>
            <a:r>
              <a:rPr lang="en-US" sz="2000" dirty="0">
                <a:effectLst/>
              </a:rPr>
              <a:t>more convenient and optimized for Decision Trees</a:t>
            </a:r>
          </a:p>
          <a:p>
            <a:pPr lvl="1">
              <a:buFont typeface="Arial" panose="020B0604020202020204" pitchFamily="34" charset="0"/>
              <a:buChar char="•"/>
            </a:pPr>
            <a:r>
              <a:rPr lang="en-US" sz="2000" dirty="0">
                <a:effectLst/>
              </a:rPr>
              <a:t>Similarly, </a:t>
            </a:r>
            <a:r>
              <a:rPr lang="en-US" sz="2000" dirty="0" err="1">
                <a:effectLst/>
                <a:latin typeface="Courier" pitchFamily="2" charset="0"/>
              </a:rPr>
              <a:t>RandomForestRegressor</a:t>
            </a:r>
            <a:r>
              <a:rPr lang="en-US" sz="2000" dirty="0">
                <a:effectLst/>
              </a:rPr>
              <a:t> class for regression</a:t>
            </a:r>
          </a:p>
          <a:p>
            <a:pPr marL="0" indent="0">
              <a:buNone/>
            </a:pPr>
            <a:r>
              <a:rPr lang="en-US" sz="2000" dirty="0">
                <a:effectLst/>
              </a:rPr>
              <a:t> </a:t>
            </a:r>
            <a:endParaRPr lang="en-US" sz="2000" dirty="0"/>
          </a:p>
        </p:txBody>
      </p:sp>
      <p:pic>
        <p:nvPicPr>
          <p:cNvPr id="2" name="Picture 1">
            <a:extLst>
              <a:ext uri="{FF2B5EF4-FFF2-40B4-BE49-F238E27FC236}">
                <a16:creationId xmlns:a16="http://schemas.microsoft.com/office/drawing/2014/main" id="{28C27794-154C-2B61-A21D-F5F35A6488B9}"/>
              </a:ext>
            </a:extLst>
          </p:cNvPr>
          <p:cNvPicPr>
            <a:picLocks noChangeAspect="1"/>
          </p:cNvPicPr>
          <p:nvPr/>
        </p:nvPicPr>
        <p:blipFill>
          <a:blip r:embed="rId2"/>
          <a:stretch>
            <a:fillRect/>
          </a:stretch>
        </p:blipFill>
        <p:spPr>
          <a:xfrm>
            <a:off x="8945742" y="3104921"/>
            <a:ext cx="2744231" cy="3056166"/>
          </a:xfrm>
          <a:prstGeom prst="rect">
            <a:avLst/>
          </a:prstGeom>
          <a:ln>
            <a:solidFill>
              <a:schemeClr val="tx1"/>
            </a:solidFill>
          </a:ln>
        </p:spPr>
      </p:pic>
    </p:spTree>
    <p:extLst>
      <p:ext uri="{BB962C8B-B14F-4D97-AF65-F5344CB8AC3E}">
        <p14:creationId xmlns:p14="http://schemas.microsoft.com/office/powerpoint/2010/main" val="1380318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0" y="1304365"/>
                <a:ext cx="1154952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A </a:t>
                </a:r>
                <a:r>
                  <a:rPr lang="en-US" sz="2400" dirty="0">
                    <a:solidFill>
                      <a:schemeClr val="accent1"/>
                    </a:solidFill>
                  </a:rPr>
                  <a:t>Random Forest </a:t>
                </a:r>
                <a:r>
                  <a:rPr lang="en-US" sz="2400" dirty="0"/>
                  <a:t>is a modified form of bagging that creates ensembles of independent decision trees. </a:t>
                </a:r>
              </a:p>
              <a:p>
                <a:pPr>
                  <a:spcAft>
                    <a:spcPts val="1800"/>
                  </a:spcAft>
                </a:pPr>
                <a:r>
                  <a:rPr lang="en-US" sz="2400" dirty="0"/>
                  <a:t>To decorrelate the trees, we: </a:t>
                </a:r>
              </a:p>
              <a:p>
                <a:pPr marL="1200120" lvl="1" indent="-457200">
                  <a:spcAft>
                    <a:spcPts val="1800"/>
                  </a:spcAft>
                  <a:buFont typeface="+mj-lt"/>
                  <a:buAutoNum type="arabicPeriod"/>
                </a:pPr>
                <a:r>
                  <a:rPr lang="en-US" sz="2400" dirty="0"/>
                  <a:t>train each tree on a separate bootstrap sample of the full training set (same as in bagging).</a:t>
                </a:r>
              </a:p>
              <a:p>
                <a:pPr marL="1200120" lvl="1" indent="-457200">
                  <a:spcAft>
                    <a:spcPts val="1800"/>
                  </a:spcAft>
                  <a:buFont typeface="+mj-lt"/>
                  <a:buAutoNum type="arabicPeriod"/>
                </a:pPr>
                <a:r>
                  <a:rPr lang="en-US" sz="2400" dirty="0"/>
                  <a:t>for each tree, </a:t>
                </a:r>
                <a:r>
                  <a:rPr lang="en-US" sz="2400" dirty="0">
                    <a:solidFill>
                      <a:schemeClr val="accent1"/>
                    </a:solidFill>
                  </a:rPr>
                  <a:t>at each split</a:t>
                </a:r>
                <a:r>
                  <a:rPr lang="en-US" sz="2400" dirty="0"/>
                  <a:t>, we </a:t>
                </a:r>
                <a:r>
                  <a:rPr lang="en-US" sz="2400" b="1" i="1" dirty="0"/>
                  <a:t>randomly </a:t>
                </a:r>
                <a:r>
                  <a:rPr lang="en-US" sz="2400" dirty="0"/>
                  <a:t>select a set of </a:t>
                </a:r>
                <a14:m>
                  <m:oMath xmlns:m="http://schemas.openxmlformats.org/officeDocument/2006/math">
                    <m:r>
                      <a:rPr lang="en-US" sz="2400" b="0" i="1" smtClean="0">
                        <a:latin typeface="Cambria Math" panose="02040503050406030204" pitchFamily="18" charset="0"/>
                      </a:rPr>
                      <m:t>𝑗</m:t>
                    </m:r>
                  </m:oMath>
                </a14:m>
                <a:r>
                  <a:rPr lang="en-US" sz="2400" dirty="0"/>
                  <a:t> predictors from the full set of predictors.</a:t>
                </a:r>
              </a:p>
              <a:p>
                <a:pPr marL="1200120" lvl="1" indent="-457200">
                  <a:spcAft>
                    <a:spcPts val="1800"/>
                  </a:spcAft>
                  <a:buFont typeface="+mj-lt"/>
                  <a:buAutoNum type="arabicPeriod"/>
                </a:pPr>
                <a:r>
                  <a:rPr lang="en-US" sz="2400" dirty="0"/>
                  <a:t>From amongst the </a:t>
                </a:r>
                <a14:m>
                  <m:oMath xmlns:m="http://schemas.openxmlformats.org/officeDocument/2006/math">
                    <m:r>
                      <a:rPr lang="en-US" sz="2400" b="0" i="1" smtClean="0">
                        <a:latin typeface="Cambria Math" panose="02040503050406030204" pitchFamily="18" charset="0"/>
                      </a:rPr>
                      <m:t>𝑗</m:t>
                    </m:r>
                  </m:oMath>
                </a14:m>
                <a:r>
                  <a:rPr lang="en-US" sz="2400" dirty="0"/>
                  <a:t> predictors, we select the optimal predictor and the optimal corresponding threshold for the split.</a:t>
                </a:r>
              </a:p>
            </p:txBody>
          </p:sp>
        </mc:Choice>
        <mc:Fallback xmlns="">
          <p:sp>
            <p:nvSpPr>
              <p:cNvPr id="6" name="Content Placeholder 2">
                <a:extLst>
                  <a:ext uri="{FF2B5EF4-FFF2-40B4-BE49-F238E27FC236}">
                    <a16:creationId xmlns:a16="http://schemas.microsoft.com/office/drawing/2014/main" id="{C118E556-0783-33BE-4F5D-9FC28B44CD1D}"/>
                  </a:ext>
                </a:extLst>
              </p:cNvPr>
              <p:cNvSpPr txBox="1">
                <a:spLocks noRot="1" noChangeAspect="1" noMove="1" noResize="1" noEditPoints="1" noAdjustHandles="1" noChangeArrowheads="1" noChangeShapeType="1" noTextEdit="1"/>
              </p:cNvSpPr>
              <p:nvPr/>
            </p:nvSpPr>
            <p:spPr>
              <a:xfrm>
                <a:off x="431800" y="1304365"/>
                <a:ext cx="11549529" cy="4626536"/>
              </a:xfrm>
              <a:prstGeom prst="rect">
                <a:avLst/>
              </a:prstGeom>
              <a:blipFill>
                <a:blip r:embed="rId2"/>
                <a:stretch>
                  <a:fillRect l="-769" t="-1093" r="-1429" b="-2186"/>
                </a:stretch>
              </a:blipFill>
            </p:spPr>
            <p:txBody>
              <a:bodyPr/>
              <a:lstStyle/>
              <a:p>
                <a:r>
                  <a:rPr lang="en-US">
                    <a:noFill/>
                  </a:rPr>
                  <a:t> </a:t>
                </a:r>
              </a:p>
            </p:txBody>
          </p:sp>
        </mc:Fallback>
      </mc:AlternateContent>
    </p:spTree>
    <p:extLst>
      <p:ext uri="{BB962C8B-B14F-4D97-AF65-F5344CB8AC3E}">
        <p14:creationId xmlns:p14="http://schemas.microsoft.com/office/powerpoint/2010/main" val="3236036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Following code trains a Random Forest classifier with 500 trees (each limited to maximum of 16 nodes), using all available CPU cores</a:t>
            </a:r>
            <a:r>
              <a:rPr lang="en-US" sz="2400" dirty="0">
                <a:effectLst/>
                <a:latin typeface="MinionPro"/>
              </a:rPr>
              <a:t>: </a:t>
            </a:r>
            <a:endParaRPr lang="en-US" sz="1100" dirty="0"/>
          </a:p>
        </p:txBody>
      </p:sp>
      <p:pic>
        <p:nvPicPr>
          <p:cNvPr id="7" name="Picture 6">
            <a:extLst>
              <a:ext uri="{FF2B5EF4-FFF2-40B4-BE49-F238E27FC236}">
                <a16:creationId xmlns:a16="http://schemas.microsoft.com/office/drawing/2014/main" id="{88A4D295-1764-7CEF-07C2-EC3A42514195}"/>
              </a:ext>
            </a:extLst>
          </p:cNvPr>
          <p:cNvPicPr>
            <a:picLocks noChangeAspect="1"/>
          </p:cNvPicPr>
          <p:nvPr/>
        </p:nvPicPr>
        <p:blipFill>
          <a:blip r:embed="rId2"/>
          <a:stretch>
            <a:fillRect/>
          </a:stretch>
        </p:blipFill>
        <p:spPr>
          <a:xfrm>
            <a:off x="2053664" y="2671948"/>
            <a:ext cx="7772400" cy="1514103"/>
          </a:xfrm>
          <a:prstGeom prst="rect">
            <a:avLst/>
          </a:prstGeom>
          <a:ln>
            <a:solidFill>
              <a:schemeClr val="accent1"/>
            </a:solidFill>
          </a:ln>
        </p:spPr>
      </p:pic>
    </p:spTree>
    <p:extLst>
      <p:ext uri="{BB962C8B-B14F-4D97-AF65-F5344CB8AC3E}">
        <p14:creationId xmlns:p14="http://schemas.microsoft.com/office/powerpoint/2010/main" val="3391948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3" name="TextBox 2">
            <a:extLst>
              <a:ext uri="{FF2B5EF4-FFF2-40B4-BE49-F238E27FC236}">
                <a16:creationId xmlns:a16="http://schemas.microsoft.com/office/drawing/2014/main" id="{8573B4C7-ECC8-2952-A3F7-BA09E95275BB}"/>
              </a:ext>
            </a:extLst>
          </p:cNvPr>
          <p:cNvSpPr txBox="1"/>
          <p:nvPr/>
        </p:nvSpPr>
        <p:spPr>
          <a:xfrm>
            <a:off x="330012" y="1424797"/>
            <a:ext cx="11614338" cy="1631216"/>
          </a:xfrm>
          <a:prstGeom prst="rect">
            <a:avLst/>
          </a:prstGeom>
          <a:noFill/>
        </p:spPr>
        <p:txBody>
          <a:bodyPr wrap="square">
            <a:spAutoFit/>
          </a:bodyPr>
          <a:lstStyle/>
          <a:p>
            <a:r>
              <a:rPr lang="en-US" sz="2000" b="0" i="1" dirty="0">
                <a:solidFill>
                  <a:srgbClr val="292929"/>
                </a:solidFill>
                <a:effectLst/>
                <a:latin typeface="Menlo" panose="020B0609030804020204" pitchFamily="49" charset="0"/>
              </a:rPr>
              <a:t>class </a:t>
            </a:r>
            <a:r>
              <a:rPr lang="en-US" sz="2000" b="0" i="0" dirty="0" err="1">
                <a:solidFill>
                  <a:srgbClr val="292929"/>
                </a:solidFill>
                <a:effectLst/>
                <a:latin typeface="Menlo" panose="020B0609030804020204" pitchFamily="49" charset="0"/>
              </a:rPr>
              <a:t>sklearn.ensemble.</a:t>
            </a:r>
            <a:r>
              <a:rPr lang="en-US" sz="2000" b="1" i="0" dirty="0" err="1">
                <a:solidFill>
                  <a:srgbClr val="292929"/>
                </a:solidFill>
                <a:effectLst/>
                <a:latin typeface="Menlo" panose="020B0609030804020204" pitchFamily="49" charset="0"/>
              </a:rPr>
              <a:t>RandomForestRegressor</a:t>
            </a:r>
            <a:r>
              <a:rPr lang="en-US" sz="2000" b="0" i="0" dirty="0">
                <a:solidFill>
                  <a:srgbClr val="292929"/>
                </a:solidFill>
                <a:effectLst/>
                <a:latin typeface="Menlo" panose="020B0609030804020204" pitchFamily="49" charset="0"/>
              </a:rPr>
              <a:t>(</a:t>
            </a:r>
            <a:r>
              <a:rPr lang="en-US" sz="2000" b="0" i="1" dirty="0" err="1">
                <a:solidFill>
                  <a:srgbClr val="292929"/>
                </a:solidFill>
                <a:effectLst/>
                <a:latin typeface="Menlo" panose="020B0609030804020204" pitchFamily="49" charset="0"/>
              </a:rPr>
              <a:t>n_estimators</a:t>
            </a:r>
            <a:r>
              <a:rPr lang="en-US" sz="2000" b="0" i="1" dirty="0">
                <a:solidFill>
                  <a:srgbClr val="292929"/>
                </a:solidFill>
                <a:effectLst/>
                <a:latin typeface="Menlo" panose="020B0609030804020204" pitchFamily="49" charset="0"/>
              </a:rPr>
              <a:t>=10</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criterion=’</a:t>
            </a:r>
            <a:r>
              <a:rPr lang="en-US" sz="2000" b="0" i="1" dirty="0" err="1">
                <a:solidFill>
                  <a:srgbClr val="292929"/>
                </a:solidFill>
                <a:effectLst/>
                <a:latin typeface="Menlo" panose="020B0609030804020204" pitchFamily="49" charset="0"/>
              </a:rPr>
              <a:t>mse</a:t>
            </a:r>
            <a:r>
              <a:rPr lang="en-US" sz="2000" b="0" i="1" dirty="0">
                <a:solidFill>
                  <a:srgbClr val="292929"/>
                </a:solidFill>
                <a:effectLst/>
                <a:latin typeface="Menlo" panose="020B0609030804020204" pitchFamily="49" charset="0"/>
              </a:rPr>
              <a:t>’</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max_depth</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min_samples_split</a:t>
            </a:r>
            <a:r>
              <a:rPr lang="en-US" sz="2000" b="0" i="1" dirty="0">
                <a:solidFill>
                  <a:srgbClr val="292929"/>
                </a:solidFill>
                <a:effectLst/>
                <a:latin typeface="Menlo" panose="020B0609030804020204" pitchFamily="49" charset="0"/>
              </a:rPr>
              <a:t>=2</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min_samples_leaf</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min_weight_fraction_leaf</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max_features</a:t>
            </a:r>
            <a:r>
              <a:rPr lang="en-US" sz="2000" b="0" i="1" dirty="0">
                <a:solidFill>
                  <a:srgbClr val="292929"/>
                </a:solidFill>
                <a:effectLst/>
                <a:latin typeface="Menlo" panose="020B0609030804020204" pitchFamily="49" charset="0"/>
              </a:rPr>
              <a:t>=’auto’</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max_leaf_nodes</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min_impurity_decrease</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min_impurity_split</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bootstrap=True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oob_score</a:t>
            </a:r>
            <a:r>
              <a:rPr lang="en-US" sz="2000" b="0" i="1" dirty="0">
                <a:solidFill>
                  <a:srgbClr val="292929"/>
                </a:solidFill>
                <a:effectLst/>
                <a:latin typeface="Menlo" panose="020B0609030804020204" pitchFamily="49" charset="0"/>
              </a:rPr>
              <a:t>=False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n_jobs</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random_state</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verbose=0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warm_start</a:t>
            </a:r>
            <a:r>
              <a:rPr lang="en-US" sz="2000" b="0" i="1" dirty="0">
                <a:solidFill>
                  <a:srgbClr val="292929"/>
                </a:solidFill>
                <a:effectLst/>
                <a:latin typeface="Menlo" panose="020B0609030804020204" pitchFamily="49" charset="0"/>
              </a:rPr>
              <a:t>=False</a:t>
            </a:r>
            <a:endParaRPr lang="en-US" sz="2000" dirty="0"/>
          </a:p>
        </p:txBody>
      </p:sp>
      <p:sp>
        <p:nvSpPr>
          <p:cNvPr id="5" name="TextBox 4">
            <a:extLst>
              <a:ext uri="{FF2B5EF4-FFF2-40B4-BE49-F238E27FC236}">
                <a16:creationId xmlns:a16="http://schemas.microsoft.com/office/drawing/2014/main" id="{04656EE9-A880-A2ED-301E-1BD72875E2EB}"/>
              </a:ext>
            </a:extLst>
          </p:cNvPr>
          <p:cNvSpPr txBox="1"/>
          <p:nvPr/>
        </p:nvSpPr>
        <p:spPr>
          <a:xfrm>
            <a:off x="489139" y="3352800"/>
            <a:ext cx="11213721" cy="830997"/>
          </a:xfrm>
          <a:prstGeom prst="rect">
            <a:avLst/>
          </a:prstGeom>
          <a:noFill/>
        </p:spPr>
        <p:txBody>
          <a:bodyPr wrap="square">
            <a:spAutoFit/>
          </a:bodyPr>
          <a:lstStyle/>
          <a:p>
            <a:pPr algn="ctr"/>
            <a:r>
              <a:rPr lang="en-US" dirty="0"/>
              <a:t>Need to remember:</a:t>
            </a:r>
          </a:p>
          <a:p>
            <a:pPr algn="ctr"/>
            <a:r>
              <a:rPr lang="en-US" b="1" dirty="0" err="1"/>
              <a:t>n_estimators</a:t>
            </a:r>
            <a:r>
              <a:rPr lang="en-US" b="1" i="0" dirty="0">
                <a:solidFill>
                  <a:srgbClr val="292929"/>
                </a:solidFill>
                <a:effectLst/>
                <a:latin typeface="source-serif-pro"/>
              </a:rPr>
              <a:t>, </a:t>
            </a:r>
            <a:r>
              <a:rPr lang="en-US" b="1" dirty="0" err="1"/>
              <a:t>max_depth</a:t>
            </a:r>
            <a:r>
              <a:rPr lang="en-US" b="1" i="0" dirty="0">
                <a:solidFill>
                  <a:srgbClr val="292929"/>
                </a:solidFill>
                <a:effectLst/>
                <a:latin typeface="source-serif-pro"/>
              </a:rPr>
              <a:t>, </a:t>
            </a:r>
            <a:r>
              <a:rPr lang="en-US" b="1" dirty="0" err="1"/>
              <a:t>min_samples_leaf</a:t>
            </a:r>
            <a:r>
              <a:rPr lang="en-US" b="1" i="0" dirty="0">
                <a:solidFill>
                  <a:srgbClr val="292929"/>
                </a:solidFill>
                <a:effectLst/>
                <a:latin typeface="source-serif-pro"/>
              </a:rPr>
              <a:t>, and </a:t>
            </a:r>
            <a:r>
              <a:rPr lang="en-US" b="1" dirty="0" err="1"/>
              <a:t>max_features</a:t>
            </a:r>
            <a:endParaRPr lang="en-US" b="1" dirty="0"/>
          </a:p>
        </p:txBody>
      </p:sp>
      <p:sp>
        <p:nvSpPr>
          <p:cNvPr id="9" name="TextBox 8">
            <a:extLst>
              <a:ext uri="{FF2B5EF4-FFF2-40B4-BE49-F238E27FC236}">
                <a16:creationId xmlns:a16="http://schemas.microsoft.com/office/drawing/2014/main" id="{9AA1935E-5FA0-29DC-DC4A-3AFE39513EB3}"/>
              </a:ext>
            </a:extLst>
          </p:cNvPr>
          <p:cNvSpPr txBox="1"/>
          <p:nvPr/>
        </p:nvSpPr>
        <p:spPr>
          <a:xfrm>
            <a:off x="288830" y="4279041"/>
            <a:ext cx="11655520" cy="2246769"/>
          </a:xfrm>
          <a:prstGeom prst="rect">
            <a:avLst/>
          </a:prstGeom>
          <a:noFill/>
        </p:spPr>
        <p:txBody>
          <a:bodyPr wrap="square">
            <a:spAutoFit/>
          </a:bodyPr>
          <a:lstStyle/>
          <a:p>
            <a:r>
              <a:rPr lang="en-US" sz="2000" b="1" dirty="0" err="1"/>
              <a:t>n_estimators</a:t>
            </a:r>
            <a:r>
              <a:rPr lang="en-US" sz="2000" b="1" i="0" dirty="0">
                <a:solidFill>
                  <a:srgbClr val="292929"/>
                </a:solidFill>
                <a:effectLst/>
                <a:latin typeface="source-serif-pro"/>
              </a:rPr>
              <a:t> </a:t>
            </a:r>
            <a:r>
              <a:rPr lang="en-US" sz="2000" b="0" i="0" dirty="0">
                <a:solidFill>
                  <a:srgbClr val="292929"/>
                </a:solidFill>
                <a:effectLst/>
                <a:latin typeface="source-serif-pro"/>
              </a:rPr>
              <a:t>is simply the number of trees. </a:t>
            </a:r>
            <a:r>
              <a:rPr lang="en-US" sz="2000" b="1" i="0" dirty="0">
                <a:solidFill>
                  <a:srgbClr val="292929"/>
                </a:solidFill>
                <a:effectLst/>
                <a:latin typeface="source-serif-pro"/>
              </a:rPr>
              <a:t>The more uncorrelated trees in our forest, the closer their errors get to average.</a:t>
            </a:r>
          </a:p>
          <a:p>
            <a:r>
              <a:rPr lang="en-US" sz="2000" b="1" dirty="0" err="1"/>
              <a:t>max_depth</a:t>
            </a:r>
            <a:r>
              <a:rPr lang="en-US" sz="2000" b="1" i="0" dirty="0">
                <a:solidFill>
                  <a:srgbClr val="292929"/>
                </a:solidFill>
                <a:effectLst/>
                <a:latin typeface="source-serif-pro"/>
              </a:rPr>
              <a:t> </a:t>
            </a:r>
            <a:r>
              <a:rPr lang="en-US" sz="2000" b="0" i="0" dirty="0">
                <a:solidFill>
                  <a:srgbClr val="292929"/>
                </a:solidFill>
                <a:effectLst/>
                <a:latin typeface="source-serif-pro"/>
              </a:rPr>
              <a:t>is how many splits deep you want each tree to go. </a:t>
            </a:r>
            <a:r>
              <a:rPr lang="en-US" sz="2000" dirty="0" err="1"/>
              <a:t>max_depth</a:t>
            </a:r>
            <a:r>
              <a:rPr lang="en-US" sz="2000" dirty="0"/>
              <a:t> = 50</a:t>
            </a:r>
            <a:r>
              <a:rPr lang="en-US" sz="2000" b="0" i="0" dirty="0">
                <a:solidFill>
                  <a:srgbClr val="292929"/>
                </a:solidFill>
                <a:effectLst/>
                <a:latin typeface="source-serif-pro"/>
              </a:rPr>
              <a:t>, for example, would limit trees to at most 50 splits down any given branch.</a:t>
            </a:r>
          </a:p>
          <a:p>
            <a:r>
              <a:rPr lang="en-US" sz="2000" b="1" dirty="0" err="1"/>
              <a:t>min_samples_leaf</a:t>
            </a:r>
            <a:r>
              <a:rPr lang="en-US" sz="2000" b="1" dirty="0"/>
              <a:t>= 10 </a:t>
            </a:r>
            <a:r>
              <a:rPr lang="en-US" sz="2000" b="0" i="0" dirty="0">
                <a:solidFill>
                  <a:srgbClr val="292929"/>
                </a:solidFill>
                <a:effectLst/>
                <a:latin typeface="source-serif-pro"/>
              </a:rPr>
              <a:t>tells each tree to stop splitting if doing so would result in the end node of any resulting branch having less than 10 leaves.</a:t>
            </a:r>
          </a:p>
          <a:p>
            <a:r>
              <a:rPr lang="en-US" sz="2000" b="1" dirty="0" err="1"/>
              <a:t>max_features</a:t>
            </a:r>
            <a:r>
              <a:rPr lang="en-US" sz="2000" b="1" i="0" dirty="0">
                <a:solidFill>
                  <a:srgbClr val="292929"/>
                </a:solidFill>
                <a:effectLst/>
                <a:latin typeface="source-serif-pro"/>
              </a:rPr>
              <a:t> </a:t>
            </a:r>
            <a:r>
              <a:rPr lang="en-US" sz="2000" b="0" i="0" dirty="0">
                <a:solidFill>
                  <a:srgbClr val="292929"/>
                </a:solidFill>
                <a:effectLst/>
                <a:latin typeface="source-serif-pro"/>
              </a:rPr>
              <a:t>tells each tree how many features to check when looking for the best split to make</a:t>
            </a:r>
            <a:endParaRPr lang="en-US" sz="2000" dirty="0"/>
          </a:p>
        </p:txBody>
      </p:sp>
    </p:spTree>
    <p:extLst>
      <p:ext uri="{BB962C8B-B14F-4D97-AF65-F5344CB8AC3E}">
        <p14:creationId xmlns:p14="http://schemas.microsoft.com/office/powerpoint/2010/main" val="2973320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t>I</a:t>
            </a:r>
            <a:r>
              <a:rPr lang="en-US" sz="2400" dirty="0">
                <a:effectLst/>
              </a:rPr>
              <a:t>ntroduces extra randomness when growing trees;</a:t>
            </a:r>
          </a:p>
          <a:p>
            <a:r>
              <a:rPr lang="en-US" sz="2400" dirty="0"/>
              <a:t>I</a:t>
            </a:r>
            <a:r>
              <a:rPr lang="en-US" sz="2400" dirty="0">
                <a:effectLst/>
              </a:rPr>
              <a:t>nstead of searching for the very best feature when splitting a node, it searches for the best feature among a random subset of features. </a:t>
            </a:r>
          </a:p>
          <a:p>
            <a:pPr lvl="1"/>
            <a:r>
              <a:rPr lang="en-US" sz="2400" dirty="0">
                <a:effectLst/>
              </a:rPr>
              <a:t>this results in a greater tree diversity</a:t>
            </a:r>
          </a:p>
          <a:p>
            <a:pPr lvl="1"/>
            <a:r>
              <a:rPr lang="en-US" sz="2400" dirty="0"/>
              <a:t>this </a:t>
            </a:r>
            <a:r>
              <a:rPr lang="en-US" sz="2400" dirty="0">
                <a:effectLst/>
              </a:rPr>
              <a:t>trades a higher bias for a lower variance</a:t>
            </a:r>
          </a:p>
          <a:p>
            <a:pPr lvl="1"/>
            <a:r>
              <a:rPr lang="en-US" sz="2400" dirty="0">
                <a:effectLst/>
              </a:rPr>
              <a:t>generally yielding an overall better model</a:t>
            </a:r>
            <a:endParaRPr lang="en-US" sz="2400" dirty="0"/>
          </a:p>
        </p:txBody>
      </p:sp>
    </p:spTree>
    <p:extLst>
      <p:ext uri="{BB962C8B-B14F-4D97-AF65-F5344CB8AC3E}">
        <p14:creationId xmlns:p14="http://schemas.microsoft.com/office/powerpoint/2010/main" val="1481923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Explanations using 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1" y="1304365"/>
            <a:ext cx="707666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Explaining predictions from tree models is always desired; the patterns uncovered by a model are, in some applications, more important than the model’s prediction performance.</a:t>
            </a:r>
          </a:p>
          <a:p>
            <a:pPr>
              <a:spcAft>
                <a:spcPts val="1800"/>
              </a:spcAft>
            </a:pPr>
            <a:r>
              <a:rPr lang="en-US" sz="2400" dirty="0"/>
              <a:t>A drawback of RF, Bagging, and other </a:t>
            </a:r>
            <a:r>
              <a:rPr lang="en-US" sz="2400" b="1" i="1" dirty="0"/>
              <a:t>ensemble methods, </a:t>
            </a:r>
            <a:r>
              <a:rPr lang="en-US" sz="2400" dirty="0"/>
              <a:t>is that the averaged model is no longer easily interpretable - i.e. one can no longer trace the </a:t>
            </a:r>
            <a:r>
              <a:rPr lang="en-US" sz="2400" i="1" dirty="0"/>
              <a:t>logic</a:t>
            </a:r>
            <a:r>
              <a:rPr lang="en-US" sz="2400" dirty="0"/>
              <a:t> of an output through a series of decisions based on predictor values! </a:t>
            </a:r>
          </a:p>
        </p:txBody>
      </p:sp>
      <p:pic>
        <p:nvPicPr>
          <p:cNvPr id="3" name="Content Placeholder 7">
            <a:extLst>
              <a:ext uri="{FF2B5EF4-FFF2-40B4-BE49-F238E27FC236}">
                <a16:creationId xmlns:a16="http://schemas.microsoft.com/office/drawing/2014/main" id="{F017D1DD-378D-F993-441B-464467ABC0D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134" t="6340" r="6413" b="9980"/>
          <a:stretch/>
        </p:blipFill>
        <p:spPr>
          <a:xfrm>
            <a:off x="7333823" y="1411941"/>
            <a:ext cx="4651987" cy="3939987"/>
          </a:xfrm>
          <a:prstGeom prst="rect">
            <a:avLst/>
          </a:prstGeom>
          <a:ln>
            <a:noFill/>
          </a:ln>
        </p:spPr>
      </p:pic>
    </p:spTree>
    <p:extLst>
      <p:ext uri="{BB962C8B-B14F-4D97-AF65-F5344CB8AC3E}">
        <p14:creationId xmlns:p14="http://schemas.microsoft.com/office/powerpoint/2010/main" val="230899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Buy a Car</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nSpc>
                <a:spcPct val="90000"/>
              </a:lnSpc>
            </a:pPr>
            <a:endParaRPr lang="en-US" altLang="en-US" dirty="0"/>
          </a:p>
          <a:p>
            <a:pPr>
              <a:lnSpc>
                <a:spcPct val="90000"/>
              </a:lnSpc>
            </a:pPr>
            <a:endParaRPr lang="en-US" altLang="en-US" dirty="0"/>
          </a:p>
          <a:p>
            <a:pPr algn="ctr">
              <a:lnSpc>
                <a:spcPct val="90000"/>
              </a:lnSpc>
            </a:pPr>
            <a:r>
              <a:rPr lang="en-US" altLang="en-US" dirty="0"/>
              <a:t>How do I research for the right car? </a:t>
            </a:r>
          </a:p>
        </p:txBody>
      </p:sp>
    </p:spTree>
    <p:extLst>
      <p:ext uri="{BB962C8B-B14F-4D97-AF65-F5344CB8AC3E}">
        <p14:creationId xmlns:p14="http://schemas.microsoft.com/office/powerpoint/2010/main" val="26337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Buy a Car</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lnSpc>
                <a:spcPct val="90000"/>
              </a:lnSpc>
              <a:buFont typeface="Arial" panose="020B0604020202020204" pitchFamily="34" charset="0"/>
              <a:buChar char="•"/>
            </a:pPr>
            <a:r>
              <a:rPr lang="en-US" altLang="en-US" dirty="0"/>
              <a:t>Browse a few automobile websites and check for options</a:t>
            </a:r>
          </a:p>
          <a:p>
            <a:pPr marL="1066785" lvl="1" indent="-457200">
              <a:lnSpc>
                <a:spcPct val="90000"/>
              </a:lnSpc>
              <a:buFont typeface="Arial" panose="020B0604020202020204" pitchFamily="34" charset="0"/>
              <a:buChar char="•"/>
            </a:pPr>
            <a:r>
              <a:rPr lang="en-US" altLang="en-US" dirty="0"/>
              <a:t>Check reviews</a:t>
            </a:r>
          </a:p>
          <a:p>
            <a:pPr marL="1066785" lvl="1" indent="-457200">
              <a:lnSpc>
                <a:spcPct val="90000"/>
              </a:lnSpc>
              <a:buFont typeface="Arial" panose="020B0604020202020204" pitchFamily="34" charset="0"/>
              <a:buChar char="•"/>
            </a:pPr>
            <a:r>
              <a:rPr lang="en-US" altLang="en-US" dirty="0"/>
              <a:t>Check prices, other factors..</a:t>
            </a:r>
          </a:p>
          <a:p>
            <a:pPr marL="457200" indent="-457200">
              <a:lnSpc>
                <a:spcPct val="90000"/>
              </a:lnSpc>
              <a:buFont typeface="Arial" panose="020B0604020202020204" pitchFamily="34" charset="0"/>
              <a:buChar char="•"/>
            </a:pPr>
            <a:endParaRPr lang="en-US" altLang="en-US" dirty="0"/>
          </a:p>
          <a:p>
            <a:pPr marL="457200" indent="-457200">
              <a:lnSpc>
                <a:spcPct val="90000"/>
              </a:lnSpc>
              <a:buFont typeface="Arial" panose="020B0604020202020204" pitchFamily="34" charset="0"/>
              <a:buChar char="•"/>
            </a:pPr>
            <a:r>
              <a:rPr lang="en-US" dirty="0"/>
              <a:t>Ask your friends and colleagues for their opinion</a:t>
            </a:r>
          </a:p>
          <a:p>
            <a:pPr marL="457200" indent="-457200">
              <a:lnSpc>
                <a:spcPct val="90000"/>
              </a:lnSpc>
              <a:buFont typeface="Arial" panose="020B0604020202020204" pitchFamily="34" charset="0"/>
              <a:buChar char="•"/>
            </a:pPr>
            <a:endParaRPr lang="en-US" dirty="0"/>
          </a:p>
          <a:p>
            <a:pPr marL="457200" indent="-457200">
              <a:lnSpc>
                <a:spcPct val="90000"/>
              </a:lnSpc>
              <a:buFont typeface="Arial" panose="020B0604020202020204" pitchFamily="34" charset="0"/>
              <a:buChar char="•"/>
            </a:pPr>
            <a:r>
              <a:rPr lang="en-US" dirty="0"/>
              <a:t>….</a:t>
            </a:r>
          </a:p>
          <a:p>
            <a:pPr marL="457200" indent="-457200">
              <a:lnSpc>
                <a:spcPct val="90000"/>
              </a:lnSpc>
              <a:buFont typeface="Arial" panose="020B0604020202020204" pitchFamily="34" charset="0"/>
              <a:buChar char="•"/>
            </a:pPr>
            <a:endParaRPr lang="en-US" altLang="en-US" dirty="0"/>
          </a:p>
          <a:p>
            <a:pPr marL="457200" indent="-457200">
              <a:lnSpc>
                <a:spcPct val="90000"/>
              </a:lnSpc>
              <a:buFont typeface="Arial" panose="020B0604020202020204" pitchFamily="34" charset="0"/>
              <a:buChar char="•"/>
            </a:pPr>
            <a:endParaRPr lang="en-US" altLang="en-US" dirty="0"/>
          </a:p>
        </p:txBody>
      </p:sp>
    </p:spTree>
    <p:extLst>
      <p:ext uri="{BB962C8B-B14F-4D97-AF65-F5344CB8AC3E}">
        <p14:creationId xmlns:p14="http://schemas.microsoft.com/office/powerpoint/2010/main" val="10161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Scenario – Buy a Car</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endParaRPr lang="en-US" altLang="en-US" dirty="0"/>
          </a:p>
          <a:p>
            <a:pPr algn="ctr">
              <a:lnSpc>
                <a:spcPct val="90000"/>
              </a:lnSpc>
            </a:pPr>
            <a:endParaRPr lang="en-US" altLang="en-US" dirty="0"/>
          </a:p>
          <a:p>
            <a:pPr algn="ctr">
              <a:lnSpc>
                <a:spcPct val="90000"/>
              </a:lnSpc>
            </a:pPr>
            <a:endParaRPr lang="en-US" altLang="en-US" dirty="0"/>
          </a:p>
          <a:p>
            <a:pPr algn="ctr">
              <a:lnSpc>
                <a:spcPct val="90000"/>
              </a:lnSpc>
            </a:pPr>
            <a:r>
              <a:rPr lang="en-US" altLang="en-US" dirty="0"/>
              <a:t>Make an informed decision!!</a:t>
            </a:r>
          </a:p>
        </p:txBody>
      </p:sp>
    </p:spTree>
    <p:extLst>
      <p:ext uri="{BB962C8B-B14F-4D97-AF65-F5344CB8AC3E}">
        <p14:creationId xmlns:p14="http://schemas.microsoft.com/office/powerpoint/2010/main" val="37461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Ensemble learning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lnSpc>
                <a:spcPct val="90000"/>
              </a:lnSpc>
            </a:pPr>
            <a:endParaRPr lang="en-US" altLang="en-US" sz="3600" i="1" dirty="0"/>
          </a:p>
          <a:p>
            <a:pPr algn="ctr">
              <a:lnSpc>
                <a:spcPct val="90000"/>
              </a:lnSpc>
            </a:pPr>
            <a:r>
              <a:rPr lang="en-US" altLang="en-US" sz="3600" i="1" dirty="0"/>
              <a:t>Ensemble models combine decisions from multiple models to improve the overall performance. </a:t>
            </a:r>
          </a:p>
        </p:txBody>
      </p:sp>
    </p:spTree>
    <p:extLst>
      <p:ext uri="{BB962C8B-B14F-4D97-AF65-F5344CB8AC3E}">
        <p14:creationId xmlns:p14="http://schemas.microsoft.com/office/powerpoint/2010/main" val="173677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13356</TotalTime>
  <Words>2684</Words>
  <Application>Microsoft Macintosh PowerPoint</Application>
  <PresentationFormat>Widescreen</PresentationFormat>
  <Paragraphs>397</Paragraphs>
  <Slides>56</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9" baseType="lpstr">
      <vt:lpstr>MS Gothic</vt:lpstr>
      <vt:lpstr>Arial</vt:lpstr>
      <vt:lpstr>Calibri</vt:lpstr>
      <vt:lpstr>Cambria Math</vt:lpstr>
      <vt:lpstr>Courier</vt:lpstr>
      <vt:lpstr>Georgia</vt:lpstr>
      <vt:lpstr>Menlo</vt:lpstr>
      <vt:lpstr>MinionPro</vt:lpstr>
      <vt:lpstr>source-serif-pro</vt:lpstr>
      <vt:lpstr>System Font Regular</vt:lpstr>
      <vt:lpstr>Wingdings</vt:lpstr>
      <vt:lpstr>RIT</vt:lpstr>
      <vt:lpstr>Equation</vt:lpstr>
      <vt:lpstr>PowerPoint Presentation</vt:lpstr>
      <vt:lpstr>Ensemble Classifiers</vt:lpstr>
      <vt:lpstr>Classification Models</vt:lpstr>
      <vt:lpstr>Goal of Supervised Learning?</vt:lpstr>
      <vt:lpstr>Ensemble Philosophy</vt:lpstr>
      <vt:lpstr>Scenario – Buy a Car</vt:lpstr>
      <vt:lpstr>Scenario – Buy a Car</vt:lpstr>
      <vt:lpstr>Scenario – Buy a Car</vt:lpstr>
      <vt:lpstr>Ensemble learning</vt:lpstr>
      <vt:lpstr>Scenario – Guess the animal</vt:lpstr>
      <vt:lpstr>Scenario – Guess the animal</vt:lpstr>
      <vt:lpstr>Scenario – Guess the animal</vt:lpstr>
      <vt:lpstr>Scenario – Guess the animal</vt:lpstr>
      <vt:lpstr>Simple Ensemble techniques</vt:lpstr>
      <vt:lpstr>Simple Ensemble techniques</vt:lpstr>
      <vt:lpstr>Simple Ensemble techniques</vt:lpstr>
      <vt:lpstr>Advance Ensemble Approaches</vt:lpstr>
      <vt:lpstr>Ensemble Approaches</vt:lpstr>
      <vt:lpstr>Bagging Ensemble Learning</vt:lpstr>
      <vt:lpstr>Bagging Ensemble Learning</vt:lpstr>
      <vt:lpstr>The Bagging Algorithm</vt:lpstr>
      <vt:lpstr>Bagging Details</vt:lpstr>
      <vt:lpstr>Bagging vs Stacking</vt:lpstr>
      <vt:lpstr>Stacking</vt:lpstr>
      <vt:lpstr>Stacking</vt:lpstr>
      <vt:lpstr>Stacking</vt:lpstr>
      <vt:lpstr>Stacking - dataset</vt:lpstr>
      <vt:lpstr>Bagging vs Stacking vs Boosting</vt:lpstr>
      <vt:lpstr>Boosting</vt:lpstr>
      <vt:lpstr>Boosting</vt:lpstr>
      <vt:lpstr>Boosting</vt:lpstr>
      <vt:lpstr>Boosting</vt:lpstr>
      <vt:lpstr>Boosting</vt:lpstr>
      <vt:lpstr>Boosting</vt:lpstr>
      <vt:lpstr>Boosting</vt:lpstr>
      <vt:lpstr>Boosting</vt:lpstr>
      <vt:lpstr>Boosting</vt:lpstr>
      <vt:lpstr>AdaBoost - Motivation</vt:lpstr>
      <vt:lpstr>AdaBoost - Motivation</vt:lpstr>
      <vt:lpstr>AdaBoost - Motivation</vt:lpstr>
      <vt:lpstr>AdaBoost - Motivation</vt:lpstr>
      <vt:lpstr>AdaBoost - Motivation</vt:lpstr>
      <vt:lpstr>AdaBoost - Motivation</vt:lpstr>
      <vt:lpstr>AdaBoost - Motivation</vt:lpstr>
      <vt:lpstr>AdaBoost</vt:lpstr>
      <vt:lpstr>AdaBoost</vt:lpstr>
      <vt:lpstr>AdaBoost</vt:lpstr>
      <vt:lpstr>AdaBoost,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1410</cp:revision>
  <cp:lastPrinted>2018-04-25T02:50:23Z</cp:lastPrinted>
  <dcterms:created xsi:type="dcterms:W3CDTF">2021-08-24T04:52:52Z</dcterms:created>
  <dcterms:modified xsi:type="dcterms:W3CDTF">2023-11-28T12:50:37Z</dcterms:modified>
</cp:coreProperties>
</file>