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38"/>
  </p:notesMasterIdLst>
  <p:handoutMasterIdLst>
    <p:handoutMasterId r:id="rId39"/>
  </p:handoutMasterIdLst>
  <p:sldIdLst>
    <p:sldId id="266" r:id="rId2"/>
    <p:sldId id="1425" r:id="rId3"/>
    <p:sldId id="1451" r:id="rId4"/>
    <p:sldId id="1452" r:id="rId5"/>
    <p:sldId id="1422" r:id="rId6"/>
    <p:sldId id="1424" r:id="rId7"/>
    <p:sldId id="1426" r:id="rId8"/>
    <p:sldId id="1427" r:id="rId9"/>
    <p:sldId id="1428" r:id="rId10"/>
    <p:sldId id="1447" r:id="rId11"/>
    <p:sldId id="1453" r:id="rId12"/>
    <p:sldId id="1454" r:id="rId13"/>
    <p:sldId id="1455" r:id="rId14"/>
    <p:sldId id="1456" r:id="rId15"/>
    <p:sldId id="1429" r:id="rId16"/>
    <p:sldId id="1448" r:id="rId17"/>
    <p:sldId id="1430" r:id="rId18"/>
    <p:sldId id="1457" r:id="rId19"/>
    <p:sldId id="1459" r:id="rId20"/>
    <p:sldId id="1458" r:id="rId21"/>
    <p:sldId id="1450" r:id="rId22"/>
    <p:sldId id="1449" r:id="rId23"/>
    <p:sldId id="1461" r:id="rId24"/>
    <p:sldId id="1462" r:id="rId25"/>
    <p:sldId id="1460" r:id="rId26"/>
    <p:sldId id="1431" r:id="rId27"/>
    <p:sldId id="1432" r:id="rId28"/>
    <p:sldId id="1433" r:id="rId29"/>
    <p:sldId id="1439" r:id="rId30"/>
    <p:sldId id="1440" r:id="rId31"/>
    <p:sldId id="1436" r:id="rId32"/>
    <p:sldId id="1463" r:id="rId33"/>
    <p:sldId id="1464" r:id="rId34"/>
    <p:sldId id="1441" r:id="rId35"/>
    <p:sldId id="1442" r:id="rId36"/>
    <p:sldId id="410" r:id="rId37"/>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1425"/>
            <p14:sldId id="1451"/>
            <p14:sldId id="1452"/>
            <p14:sldId id="1422"/>
            <p14:sldId id="1424"/>
            <p14:sldId id="1426"/>
            <p14:sldId id="1427"/>
            <p14:sldId id="1428"/>
            <p14:sldId id="1447"/>
            <p14:sldId id="1453"/>
            <p14:sldId id="1454"/>
            <p14:sldId id="1455"/>
            <p14:sldId id="1456"/>
            <p14:sldId id="1429"/>
            <p14:sldId id="1448"/>
            <p14:sldId id="1430"/>
            <p14:sldId id="1457"/>
            <p14:sldId id="1459"/>
            <p14:sldId id="1458"/>
            <p14:sldId id="1450"/>
            <p14:sldId id="1449"/>
            <p14:sldId id="1461"/>
            <p14:sldId id="1462"/>
            <p14:sldId id="1460"/>
            <p14:sldId id="1431"/>
            <p14:sldId id="1432"/>
            <p14:sldId id="1433"/>
            <p14:sldId id="1439"/>
            <p14:sldId id="1440"/>
            <p14:sldId id="1436"/>
            <p14:sldId id="1463"/>
            <p14:sldId id="1464"/>
            <p14:sldId id="1441"/>
            <p14:sldId id="1442"/>
            <p14:sldId id="41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618"/>
    <a:srgbClr val="E46102"/>
    <a:srgbClr val="66FFFF"/>
    <a:srgbClr val="D95E00"/>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9" autoAdjust="0"/>
    <p:restoredTop sz="91444" autoAdjust="0"/>
  </p:normalViewPr>
  <p:slideViewPr>
    <p:cSldViewPr snapToGrid="0" snapToObjects="1">
      <p:cViewPr varScale="1">
        <p:scale>
          <a:sx n="95" d="100"/>
          <a:sy n="95" d="100"/>
        </p:scale>
        <p:origin x="1240" y="192"/>
      </p:cViewPr>
      <p:guideLst>
        <p:guide orient="horz" pos="2160"/>
        <p:guide pos="3840"/>
      </p:guideLst>
    </p:cSldViewPr>
  </p:slideViewPr>
  <p:notesTextViewPr>
    <p:cViewPr>
      <p:scale>
        <a:sx n="100" d="100"/>
        <a:sy n="100" d="100"/>
      </p:scale>
      <p:origin x="0" y="0"/>
    </p:cViewPr>
  </p:notesTextViewPr>
  <p:sorterViewPr>
    <p:cViewPr>
      <p:scale>
        <a:sx n="80" d="100"/>
        <a:sy n="80" d="100"/>
      </p:scale>
      <p:origin x="0" y="-9497"/>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10/19/22</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10/19/22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1</a:t>
            </a:fld>
            <a:endParaRPr lang="en-US"/>
          </a:p>
        </p:txBody>
      </p:sp>
    </p:spTree>
    <p:extLst>
      <p:ext uri="{BB962C8B-B14F-4D97-AF65-F5344CB8AC3E}">
        <p14:creationId xmlns:p14="http://schemas.microsoft.com/office/powerpoint/2010/main" val="3873174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98922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10997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77580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231070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00640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2454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76321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57217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59032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96318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0" i="0" kern="1200" dirty="0">
                <a:solidFill>
                  <a:schemeClr val="tx1"/>
                </a:solidFill>
                <a:effectLst/>
                <a:latin typeface="+mn-lt"/>
                <a:ea typeface="+mn-ea"/>
                <a:cs typeface="+mn-cs"/>
              </a:rPr>
              <a:t>Feature binning is a method of turning continuous variables into categorical values using pre-defined number of </a:t>
            </a:r>
            <a:r>
              <a:rPr lang="en-US" sz="1600" b="1" i="0" kern="1200" dirty="0">
                <a:solidFill>
                  <a:schemeClr val="tx1"/>
                </a:solidFill>
                <a:effectLst/>
                <a:latin typeface="+mn-lt"/>
                <a:ea typeface="+mn-ea"/>
                <a:cs typeface="+mn-cs"/>
              </a:rPr>
              <a:t>bins. </a:t>
            </a:r>
            <a:r>
              <a:rPr lang="en-US" sz="1600" b="0" i="0" kern="1200" dirty="0">
                <a:solidFill>
                  <a:schemeClr val="tx1"/>
                </a:solidFill>
                <a:effectLst/>
                <a:latin typeface="+mn-lt"/>
                <a:ea typeface="+mn-ea"/>
                <a:cs typeface="+mn-cs"/>
              </a:rPr>
              <a:t>It is effective when a continuous feature has too many unique values or few extreme values outside the expected range.</a:t>
            </a:r>
            <a:endParaRPr lang="en-US" dirty="0"/>
          </a:p>
        </p:txBody>
      </p:sp>
    </p:spTree>
    <p:extLst>
      <p:ext uri="{BB962C8B-B14F-4D97-AF65-F5344CB8AC3E}">
        <p14:creationId xmlns:p14="http://schemas.microsoft.com/office/powerpoint/2010/main" val="12864809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51517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229645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828500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31894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42349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050212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877950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253562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544138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56755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658353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5043427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548277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4545240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08751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61774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97435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53324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50983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40259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620400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0"/>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1"/>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8.emf"/><Relationship Id="rId5" Type="http://schemas.openxmlformats.org/officeDocument/2006/relationships/oleObject" Target="../embeddings/oleObject3.bin"/><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1.emf"/><Relationship Id="rId11" Type="http://schemas.openxmlformats.org/officeDocument/2006/relationships/image" Target="../media/image24.png"/><Relationship Id="rId5" Type="http://schemas.openxmlformats.org/officeDocument/2006/relationships/oleObject" Target="../embeddings/oleObject6.bin"/><Relationship Id="rId10" Type="http://schemas.openxmlformats.org/officeDocument/2006/relationships/image" Target="../media/image23.emf"/><Relationship Id="rId4" Type="http://schemas.openxmlformats.org/officeDocument/2006/relationships/image" Target="../media/image20.emf"/><Relationship Id="rId9"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5.emf"/><Relationship Id="rId5" Type="http://schemas.openxmlformats.org/officeDocument/2006/relationships/oleObject" Target="../embeddings/oleObject10.bin"/><Relationship Id="rId10" Type="http://schemas.openxmlformats.org/officeDocument/2006/relationships/image" Target="../media/image27.emf"/><Relationship Id="rId4" Type="http://schemas.openxmlformats.org/officeDocument/2006/relationships/image" Target="../media/image19.emf"/><Relationship Id="rId9"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dinhanhthi.com/mean-median-mode"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8.jpeg"/><Relationship Id="rId4" Type="http://schemas.openxmlformats.org/officeDocument/2006/relationships/hyperlink" Target="https://dinhanhthi.com/variance-covariance-correl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21.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7.emf"/><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2.emf"/><Relationship Id="rId11" Type="http://schemas.openxmlformats.org/officeDocument/2006/relationships/oleObject" Target="../embeddings/oleObject12.bin"/><Relationship Id="rId5" Type="http://schemas.openxmlformats.org/officeDocument/2006/relationships/oleObject" Target="../embeddings/oleObject14.bin"/><Relationship Id="rId10" Type="http://schemas.openxmlformats.org/officeDocument/2006/relationships/image" Target="../media/image34.emf"/><Relationship Id="rId4" Type="http://schemas.openxmlformats.org/officeDocument/2006/relationships/image" Target="../media/image31.emf"/><Relationship Id="rId9" Type="http://schemas.openxmlformats.org/officeDocument/2006/relationships/oleObject" Target="../embeddings/oleObject16.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37.emf"/><Relationship Id="rId5" Type="http://schemas.openxmlformats.org/officeDocument/2006/relationships/oleObject" Target="../embeddings/oleObject18.bin"/><Relationship Id="rId10" Type="http://schemas.openxmlformats.org/officeDocument/2006/relationships/image" Target="../media/image39.emf"/><Relationship Id="rId4" Type="http://schemas.openxmlformats.org/officeDocument/2006/relationships/image" Target="../media/image36.emf"/><Relationship Id="rId9" Type="http://schemas.openxmlformats.org/officeDocument/2006/relationships/oleObject" Target="../embeddings/oleObject20.bin"/></Relationships>
</file>

<file path=ppt/slides/_rels/slide27.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44.emf"/><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41.e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43.emf"/><Relationship Id="rId4" Type="http://schemas.openxmlformats.org/officeDocument/2006/relationships/image" Target="../media/image40.emf"/><Relationship Id="rId9" Type="http://schemas.openxmlformats.org/officeDocument/2006/relationships/oleObject" Target="../embeddings/oleObject24.bin"/></Relationships>
</file>

<file path=ppt/slides/_rels/slide28.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45.emf"/><Relationship Id="rId5" Type="http://schemas.openxmlformats.org/officeDocument/2006/relationships/oleObject" Target="../embeddings/oleObject27.bin"/><Relationship Id="rId10" Type="http://schemas.openxmlformats.org/officeDocument/2006/relationships/image" Target="../media/image47.emf"/><Relationship Id="rId4" Type="http://schemas.openxmlformats.org/officeDocument/2006/relationships/image" Target="../media/image42.emf"/><Relationship Id="rId9" Type="http://schemas.openxmlformats.org/officeDocument/2006/relationships/oleObject" Target="../embeddings/oleObject29.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49.emf"/><Relationship Id="rId5" Type="http://schemas.openxmlformats.org/officeDocument/2006/relationships/oleObject" Target="../embeddings/oleObject31.bin"/><Relationship Id="rId4" Type="http://schemas.openxmlformats.org/officeDocument/2006/relationships/image" Target="../media/image48.emf"/></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52.e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51.emf"/><Relationship Id="rId5" Type="http://schemas.openxmlformats.org/officeDocument/2006/relationships/oleObject" Target="../embeddings/oleObject33.bin"/><Relationship Id="rId4" Type="http://schemas.openxmlformats.org/officeDocument/2006/relationships/image" Target="../media/image50.emf"/></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56.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3.emf"/><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a:t>
            </a:r>
          </a:p>
          <a:p>
            <a:r>
              <a:rPr lang="en-US" sz="2800" b="1" u="sng" dirty="0">
                <a:solidFill>
                  <a:schemeClr val="tx1">
                    <a:lumMod val="75000"/>
                    <a:lumOff val="25000"/>
                  </a:schemeClr>
                </a:solidFill>
              </a:rPr>
              <a:t>Lecture 14</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Extraction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altLang="en-US" sz="3200" dirty="0">
                <a:latin typeface="Calibri" panose="020F0502020204030204" pitchFamily="34" charset="0"/>
                <a:cs typeface="Calibri" panose="020F0502020204030204" pitchFamily="34" charset="0"/>
              </a:rPr>
              <a:t>Popular linear feature extraction methods:</a:t>
            </a:r>
          </a:p>
          <a:p>
            <a:pPr marL="457200" indent="-457200">
              <a:buFont typeface="Arial" panose="020B0604020202020204" pitchFamily="34" charset="0"/>
              <a:buChar char="•"/>
            </a:pPr>
            <a:endParaRPr lang="en-US" altLang="en-US" sz="3200" dirty="0">
              <a:latin typeface="Calibri" panose="020F0502020204030204" pitchFamily="34" charset="0"/>
              <a:cs typeface="Calibri" panose="020F0502020204030204" pitchFamily="34" charset="0"/>
            </a:endParaRPr>
          </a:p>
          <a:p>
            <a:pPr marL="1123935" lvl="1" indent="-514350">
              <a:buFont typeface="+mj-lt"/>
              <a:buAutoNum type="arabicPeriod"/>
            </a:pPr>
            <a:r>
              <a:rPr lang="en-US" altLang="en-US" sz="2800" b="1" dirty="0">
                <a:latin typeface="Calibri" panose="020F0502020204030204" pitchFamily="34" charset="0"/>
                <a:cs typeface="Calibri" panose="020F0502020204030204" pitchFamily="34" charset="0"/>
              </a:rPr>
              <a:t>Principal Components Analysis (PCA): </a:t>
            </a:r>
            <a:r>
              <a:rPr lang="en-US" altLang="en-US" sz="2800" dirty="0">
                <a:latin typeface="Calibri" panose="020F0502020204030204" pitchFamily="34" charset="0"/>
                <a:cs typeface="Calibri" panose="020F0502020204030204" pitchFamily="34" charset="0"/>
              </a:rPr>
              <a:t>Seeks a projection that preserves as much information in the data as possible.</a:t>
            </a:r>
          </a:p>
          <a:p>
            <a:pPr marL="1123935" lvl="1" indent="-514350">
              <a:buFont typeface="+mj-lt"/>
              <a:buAutoNum type="arabicPeriod"/>
            </a:pPr>
            <a:endParaRPr lang="en-US" altLang="en-US" sz="2800" dirty="0">
              <a:latin typeface="Calibri" panose="020F0502020204030204" pitchFamily="34" charset="0"/>
              <a:cs typeface="Calibri" panose="020F0502020204030204" pitchFamily="34" charset="0"/>
            </a:endParaRPr>
          </a:p>
          <a:p>
            <a:pPr marL="1123935" lvl="1" indent="-514350">
              <a:buFont typeface="+mj-lt"/>
              <a:buAutoNum type="arabicPeriod"/>
            </a:pPr>
            <a:r>
              <a:rPr lang="en-US" altLang="en-US" sz="2800" b="1" dirty="0">
                <a:latin typeface="Calibri" panose="020F0502020204030204" pitchFamily="34" charset="0"/>
                <a:cs typeface="Calibri" panose="020F0502020204030204" pitchFamily="34" charset="0"/>
              </a:rPr>
              <a:t>Linear Discriminant Analysis (LDA): </a:t>
            </a:r>
            <a:r>
              <a:rPr lang="en-US" altLang="en-US" sz="2800" dirty="0">
                <a:latin typeface="Calibri" panose="020F0502020204030204" pitchFamily="34" charset="0"/>
                <a:cs typeface="Calibri" panose="020F0502020204030204" pitchFamily="34" charset="0"/>
              </a:rPr>
              <a:t>Seeks a projection that best discriminates the data.</a:t>
            </a:r>
          </a:p>
          <a:p>
            <a:pPr lvl="1"/>
            <a:endParaRPr lang="en-US" alt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451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09600" y="2686134"/>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Background on Vectors</a:t>
            </a:r>
            <a:endParaRPr sz="4000" b="1" dirty="0">
              <a:solidFill>
                <a:srgbClr val="E46102"/>
              </a:solidFill>
            </a:endParaRPr>
          </a:p>
        </p:txBody>
      </p:sp>
    </p:spTree>
    <p:extLst>
      <p:ext uri="{BB962C8B-B14F-4D97-AF65-F5344CB8AC3E}">
        <p14:creationId xmlns:p14="http://schemas.microsoft.com/office/powerpoint/2010/main" val="2401121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pic>
        <p:nvPicPr>
          <p:cNvPr id="63490" name="Picture 2" descr="An idea of using PCA from 2D to 1D.">
            <a:extLst>
              <a:ext uri="{FF2B5EF4-FFF2-40B4-BE49-F238E27FC236}">
                <a16:creationId xmlns:a16="http://schemas.microsoft.com/office/drawing/2014/main" id="{78117259-977B-AC45-8242-9C5C02C26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8905" y="2380001"/>
            <a:ext cx="8197516" cy="3572538"/>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69C4F331-578D-5442-B9CB-F7030F5FF9DF}"/>
              </a:ext>
            </a:extLst>
          </p:cNvPr>
          <p:cNvSpPr/>
          <p:nvPr/>
        </p:nvSpPr>
        <p:spPr>
          <a:xfrm>
            <a:off x="5261812" y="5229725"/>
            <a:ext cx="1716504" cy="722813"/>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Feature Extraction</a:t>
            </a:r>
          </a:p>
        </p:txBody>
      </p:sp>
    </p:spTree>
    <p:extLst>
      <p:ext uri="{BB962C8B-B14F-4D97-AF65-F5344CB8AC3E}">
        <p14:creationId xmlns:p14="http://schemas.microsoft.com/office/powerpoint/2010/main" val="3676312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pic>
        <p:nvPicPr>
          <p:cNvPr id="65538" name="Picture 2" descr="An idea of using PCA from 5D to 2D.">
            <a:extLst>
              <a:ext uri="{FF2B5EF4-FFF2-40B4-BE49-F238E27FC236}">
                <a16:creationId xmlns:a16="http://schemas.microsoft.com/office/drawing/2014/main" id="{6982D1CF-6362-894B-8B09-E00945548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536" y="1856918"/>
            <a:ext cx="7716253" cy="4054047"/>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69C4F331-578D-5442-B9CB-F7030F5FF9DF}"/>
              </a:ext>
            </a:extLst>
          </p:cNvPr>
          <p:cNvSpPr/>
          <p:nvPr/>
        </p:nvSpPr>
        <p:spPr>
          <a:xfrm>
            <a:off x="5237748" y="5015083"/>
            <a:ext cx="1716504" cy="722813"/>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Feature Extraction</a:t>
            </a:r>
          </a:p>
        </p:txBody>
      </p:sp>
    </p:spTree>
    <p:extLst>
      <p:ext uri="{BB962C8B-B14F-4D97-AF65-F5344CB8AC3E}">
        <p14:creationId xmlns:p14="http://schemas.microsoft.com/office/powerpoint/2010/main" val="2068688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grpSp>
        <p:nvGrpSpPr>
          <p:cNvPr id="3" name="Group 2">
            <a:extLst>
              <a:ext uri="{FF2B5EF4-FFF2-40B4-BE49-F238E27FC236}">
                <a16:creationId xmlns:a16="http://schemas.microsoft.com/office/drawing/2014/main" id="{109A72FB-A5E1-E64F-84EF-18F01AA130E1}"/>
              </a:ext>
            </a:extLst>
          </p:cNvPr>
          <p:cNvGrpSpPr/>
          <p:nvPr/>
        </p:nvGrpSpPr>
        <p:grpSpPr>
          <a:xfrm>
            <a:off x="7307179" y="1513219"/>
            <a:ext cx="4146884" cy="2634871"/>
            <a:chOff x="2109536" y="1856918"/>
            <a:chExt cx="7716253" cy="4054047"/>
          </a:xfrm>
        </p:grpSpPr>
        <p:pic>
          <p:nvPicPr>
            <p:cNvPr id="65538" name="Picture 2" descr="An idea of using PCA from 5D to 2D.">
              <a:extLst>
                <a:ext uri="{FF2B5EF4-FFF2-40B4-BE49-F238E27FC236}">
                  <a16:creationId xmlns:a16="http://schemas.microsoft.com/office/drawing/2014/main" id="{6982D1CF-6362-894B-8B09-E00945548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536" y="1856918"/>
              <a:ext cx="7716253" cy="4054047"/>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69C4F331-578D-5442-B9CB-F7030F5FF9DF}"/>
                </a:ext>
              </a:extLst>
            </p:cNvPr>
            <p:cNvSpPr/>
            <p:nvPr/>
          </p:nvSpPr>
          <p:spPr>
            <a:xfrm>
              <a:off x="5237748" y="5015083"/>
              <a:ext cx="1716504" cy="722813"/>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700" b="1" dirty="0"/>
                <a:t>Feature Extraction</a:t>
              </a:r>
            </a:p>
          </p:txBody>
        </p:sp>
      </p:grpSp>
      <p:sp>
        <p:nvSpPr>
          <p:cNvPr id="7" name="TextBox 6">
            <a:extLst>
              <a:ext uri="{FF2B5EF4-FFF2-40B4-BE49-F238E27FC236}">
                <a16:creationId xmlns:a16="http://schemas.microsoft.com/office/drawing/2014/main" id="{1832F540-A8C3-AA4B-8F29-16BB6838238E}"/>
              </a:ext>
            </a:extLst>
          </p:cNvPr>
          <p:cNvSpPr txBox="1"/>
          <p:nvPr/>
        </p:nvSpPr>
        <p:spPr>
          <a:xfrm>
            <a:off x="1315453" y="5121542"/>
            <a:ext cx="10356584" cy="954107"/>
          </a:xfrm>
          <a:prstGeom prst="rect">
            <a:avLst/>
          </a:prstGeom>
          <a:noFill/>
        </p:spPr>
        <p:txBody>
          <a:bodyPr wrap="square">
            <a:spAutoFit/>
          </a:bodyPr>
          <a:lstStyle/>
          <a:p>
            <a:pPr algn="ctr"/>
            <a:r>
              <a:rPr lang="en-US" sz="2800" dirty="0">
                <a:solidFill>
                  <a:srgbClr val="333333"/>
                </a:solidFill>
                <a:effectLst/>
                <a:latin typeface="Calibri" panose="020F0502020204030204" pitchFamily="34" charset="0"/>
                <a:cs typeface="Calibri" panose="020F0502020204030204" pitchFamily="34" charset="0"/>
              </a:rPr>
              <a:t>How can we choose the </a:t>
            </a:r>
            <a:r>
              <a:rPr lang="en-US" sz="2800" dirty="0">
                <a:effectLst/>
                <a:latin typeface="Calibri" panose="020F0502020204030204" pitchFamily="34" charset="0"/>
                <a:cs typeface="Calibri" panose="020F0502020204030204" pitchFamily="34" charset="0"/>
              </a:rPr>
              <a:t>green arrows</a:t>
            </a:r>
            <a:r>
              <a:rPr lang="en-US" sz="2800" dirty="0">
                <a:solidFill>
                  <a:srgbClr val="333333"/>
                </a:solidFill>
                <a:effectLst/>
                <a:latin typeface="Calibri" panose="020F0502020204030204" pitchFamily="34" charset="0"/>
                <a:cs typeface="Calibri" panose="020F0502020204030204" pitchFamily="34" charset="0"/>
              </a:rPr>
              <a:t> </a:t>
            </a:r>
          </a:p>
          <a:p>
            <a:pPr algn="ctr"/>
            <a:r>
              <a:rPr lang="en-US" sz="2800" dirty="0">
                <a:solidFill>
                  <a:srgbClr val="333333"/>
                </a:solidFill>
                <a:effectLst/>
                <a:latin typeface="Calibri" panose="020F0502020204030204" pitchFamily="34" charset="0"/>
                <a:cs typeface="Calibri" panose="020F0502020204030204" pitchFamily="34" charset="0"/>
              </a:rPr>
              <a:t>(their </a:t>
            </a:r>
            <a:r>
              <a:rPr lang="en-US" sz="2800" dirty="0">
                <a:effectLst/>
                <a:latin typeface="Calibri" panose="020F0502020204030204" pitchFamily="34" charset="0"/>
                <a:cs typeface="Calibri" panose="020F0502020204030204" pitchFamily="34" charset="0"/>
              </a:rPr>
              <a:t>directions</a:t>
            </a:r>
            <a:r>
              <a:rPr lang="en-US" sz="2800" dirty="0">
                <a:solidFill>
                  <a:srgbClr val="333333"/>
                </a:solidFill>
                <a:effectLst/>
                <a:latin typeface="Calibri" panose="020F0502020204030204" pitchFamily="34" charset="0"/>
                <a:cs typeface="Calibri" panose="020F0502020204030204" pitchFamily="34" charset="0"/>
              </a:rPr>
              <a:t> and their </a:t>
            </a:r>
            <a:r>
              <a:rPr lang="en-US" sz="2800" dirty="0">
                <a:effectLst/>
                <a:latin typeface="Calibri" panose="020F0502020204030204" pitchFamily="34" charset="0"/>
                <a:cs typeface="Calibri" panose="020F0502020204030204" pitchFamily="34" charset="0"/>
              </a:rPr>
              <a:t>magnitudes)</a:t>
            </a:r>
            <a:endParaRPr lang="en-US" sz="2800" dirty="0">
              <a:latin typeface="Calibri" panose="020F0502020204030204" pitchFamily="34" charset="0"/>
              <a:cs typeface="Calibri" panose="020F0502020204030204" pitchFamily="34" charset="0"/>
            </a:endParaRPr>
          </a:p>
        </p:txBody>
      </p:sp>
      <p:pic>
        <p:nvPicPr>
          <p:cNvPr id="8" name="Picture 2" descr="An idea of using PCA from 2D to 1D.">
            <a:extLst>
              <a:ext uri="{FF2B5EF4-FFF2-40B4-BE49-F238E27FC236}">
                <a16:creationId xmlns:a16="http://schemas.microsoft.com/office/drawing/2014/main" id="{D8CCE2D8-BCF3-5844-AB65-9C2938CB36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937" y="1513219"/>
            <a:ext cx="6045953" cy="2634871"/>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a:extLst>
              <a:ext uri="{FF2B5EF4-FFF2-40B4-BE49-F238E27FC236}">
                <a16:creationId xmlns:a16="http://schemas.microsoft.com/office/drawing/2014/main" id="{C5367C66-8C31-0C4D-8E3E-2736DCE84B1C}"/>
              </a:ext>
            </a:extLst>
          </p:cNvPr>
          <p:cNvSpPr/>
          <p:nvPr/>
        </p:nvSpPr>
        <p:spPr>
          <a:xfrm>
            <a:off x="3416969" y="3565824"/>
            <a:ext cx="1106905" cy="683235"/>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900" b="1" dirty="0"/>
              <a:t>Feature Extraction</a:t>
            </a:r>
          </a:p>
        </p:txBody>
      </p:sp>
    </p:spTree>
    <p:extLst>
      <p:ext uri="{BB962C8B-B14F-4D97-AF65-F5344CB8AC3E}">
        <p14:creationId xmlns:p14="http://schemas.microsoft.com/office/powerpoint/2010/main" val="1149225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Vector Representation</a:t>
            </a:r>
            <a:endParaRPr sz="4000" b="1" dirty="0">
              <a:solidFill>
                <a:srgbClr val="E46102"/>
              </a:solidFill>
            </a:endParaRPr>
          </a:p>
        </p:txBody>
      </p:sp>
      <p:sp>
        <p:nvSpPr>
          <p:cNvPr id="96" name="Google Shape;96;p14"/>
          <p:cNvSpPr txBox="1"/>
          <p:nvPr/>
        </p:nvSpPr>
        <p:spPr>
          <a:xfrm>
            <a:off x="414641" y="1556629"/>
            <a:ext cx="8020130" cy="4957385"/>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defRPr/>
            </a:pPr>
            <a:r>
              <a:rPr lang="en-US" dirty="0"/>
              <a:t>A vector </a:t>
            </a:r>
            <a:r>
              <a:rPr lang="en-US" b="1" dirty="0"/>
              <a:t>x</a:t>
            </a:r>
            <a:r>
              <a:rPr lang="en-US" dirty="0"/>
              <a:t> </a:t>
            </a:r>
            <a:r>
              <a:rPr lang="el-GR" dirty="0"/>
              <a:t>ϵ</a:t>
            </a:r>
            <a:r>
              <a:rPr lang="en-US" dirty="0"/>
              <a:t> R</a:t>
            </a:r>
            <a:r>
              <a:rPr lang="en-US" baseline="30000" dirty="0"/>
              <a:t>n</a:t>
            </a:r>
            <a:r>
              <a:rPr lang="en-US" dirty="0"/>
              <a:t> can be represented by n components:</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dirty="0"/>
              <a:t>Assuming the standard base &lt;v</a:t>
            </a:r>
            <a:r>
              <a:rPr lang="en-US" baseline="-25000" dirty="0"/>
              <a:t>1</a:t>
            </a:r>
            <a:r>
              <a:rPr lang="en-US" dirty="0"/>
              <a:t>, v</a:t>
            </a:r>
            <a:r>
              <a:rPr lang="en-US" baseline="-25000" dirty="0"/>
              <a:t>2</a:t>
            </a:r>
            <a:r>
              <a:rPr lang="en-US" dirty="0"/>
              <a:t>, …, </a:t>
            </a:r>
            <a:r>
              <a:rPr lang="en-US" dirty="0" err="1"/>
              <a:t>v</a:t>
            </a:r>
            <a:r>
              <a:rPr lang="en-US" baseline="-25000" dirty="0" err="1"/>
              <a:t>N</a:t>
            </a:r>
            <a:r>
              <a:rPr lang="en-US" dirty="0"/>
              <a:t>&gt; (i.e., unit vectors in each dimension), x</a:t>
            </a:r>
            <a:r>
              <a:rPr lang="en-US" baseline="-25000" dirty="0"/>
              <a:t>i</a:t>
            </a:r>
            <a:r>
              <a:rPr lang="en-US" dirty="0"/>
              <a:t> can be obtained by projecting </a:t>
            </a:r>
            <a:r>
              <a:rPr lang="en-US" b="1" dirty="0"/>
              <a:t>x</a:t>
            </a:r>
            <a:r>
              <a:rPr lang="en-US" dirty="0"/>
              <a:t> along the direction of v</a:t>
            </a:r>
            <a:r>
              <a:rPr lang="en-US" baseline="-25000" dirty="0"/>
              <a:t>i</a:t>
            </a:r>
            <a:r>
              <a:rPr lang="en-US" dirty="0"/>
              <a:t>: </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b="1" dirty="0"/>
              <a:t>x</a:t>
            </a:r>
            <a:r>
              <a:rPr lang="en-US" dirty="0"/>
              <a:t> can be “reconstructed” from its projections as follows:</a:t>
            </a:r>
          </a:p>
          <a:p>
            <a:pPr marL="342900" indent="-342900">
              <a:buFont typeface="Arial" panose="020B0604020202020204" pitchFamily="34" charset="0"/>
              <a:buChar char="•"/>
              <a:defRPr/>
            </a:pPr>
            <a:endParaRPr lang="en-US" dirty="0"/>
          </a:p>
          <a:p>
            <a:pPr marL="342900" indent="-342900">
              <a:spcBef>
                <a:spcPct val="20000"/>
              </a:spcBef>
              <a:buClr>
                <a:srgbClr val="000000"/>
              </a:buClr>
              <a:buFontTx/>
              <a:buChar char="•"/>
              <a:defRPr/>
            </a:pPr>
            <a:r>
              <a:rPr lang="en-US" kern="0" dirty="0"/>
              <a:t>Since the basis vectors are the same for all x ϵ R</a:t>
            </a:r>
            <a:r>
              <a:rPr lang="en-US" kern="0" baseline="30000" dirty="0"/>
              <a:t>n</a:t>
            </a:r>
            <a:r>
              <a:rPr lang="en-US" kern="0" dirty="0"/>
              <a:t> (standard basis), we typically represent them as a </a:t>
            </a:r>
          </a:p>
          <a:p>
            <a:pPr>
              <a:spcBef>
                <a:spcPct val="20000"/>
              </a:spcBef>
              <a:buClr>
                <a:srgbClr val="000000"/>
              </a:buClr>
              <a:defRPr/>
            </a:pPr>
            <a:r>
              <a:rPr lang="en-US" kern="0" dirty="0"/>
              <a:t>    n-component vector.</a:t>
            </a:r>
            <a:endParaRPr lang="en-US" dirty="0"/>
          </a:p>
          <a:p>
            <a:pPr>
              <a:defRPr/>
            </a:pPr>
            <a:endParaRPr lang="en-US" dirty="0"/>
          </a:p>
          <a:p>
            <a:pPr>
              <a:defRPr/>
            </a:pPr>
            <a:endParaRPr lang="en-US" baseline="30000" dirty="0"/>
          </a:p>
          <a:p>
            <a:pPr>
              <a:defRPr/>
            </a:pPr>
            <a:endParaRPr lang="en-US" baseline="30000" dirty="0"/>
          </a:p>
          <a:p>
            <a:pPr>
              <a:defRPr/>
            </a:pPr>
            <a:endParaRPr lang="en-US" baseline="30000" dirty="0"/>
          </a:p>
          <a:p>
            <a:pPr>
              <a:defRPr/>
            </a:pPr>
            <a:endParaRPr lang="en-US" baseline="30000" dirty="0"/>
          </a:p>
          <a:p>
            <a:pPr marL="342900" indent="-342900">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graphicFrame>
        <p:nvGraphicFramePr>
          <p:cNvPr id="8" name="Object 1">
            <a:extLst>
              <a:ext uri="{FF2B5EF4-FFF2-40B4-BE49-F238E27FC236}">
                <a16:creationId xmlns:a16="http://schemas.microsoft.com/office/drawing/2014/main" id="{86C88C44-19FD-7A46-86E3-8EA1487DAA08}"/>
              </a:ext>
            </a:extLst>
          </p:cNvPr>
          <p:cNvGraphicFramePr>
            <a:graphicFrameLocks noChangeAspect="1"/>
          </p:cNvGraphicFramePr>
          <p:nvPr>
            <p:extLst>
              <p:ext uri="{D42A27DB-BD31-4B8C-83A1-F6EECF244321}">
                <p14:modId xmlns:p14="http://schemas.microsoft.com/office/powerpoint/2010/main" val="4181715270"/>
              </p:ext>
            </p:extLst>
          </p:nvPr>
        </p:nvGraphicFramePr>
        <p:xfrm>
          <a:off x="10041188" y="950307"/>
          <a:ext cx="1098903" cy="2439992"/>
        </p:xfrm>
        <a:graphic>
          <a:graphicData uri="http://schemas.openxmlformats.org/presentationml/2006/ole">
            <mc:AlternateContent xmlns:mc="http://schemas.openxmlformats.org/markup-compatibility/2006">
              <mc:Choice xmlns:v="urn:schemas-microsoft-com:vml" Requires="v">
                <p:oleObj name="Equation" r:id="rId3" imgW="14630400" imgH="42710100" progId="Equation.DSMT4">
                  <p:embed/>
                </p:oleObj>
              </mc:Choice>
              <mc:Fallback>
                <p:oleObj name="Equation" r:id="rId3" imgW="14630400" imgH="42710100" progId="Equation.DSMT4">
                  <p:embed/>
                  <p:pic>
                    <p:nvPicPr>
                      <p:cNvPr id="5" name="Object 1">
                        <a:extLst>
                          <a:ext uri="{FF2B5EF4-FFF2-40B4-BE49-F238E27FC236}">
                            <a16:creationId xmlns:a16="http://schemas.microsoft.com/office/drawing/2014/main" id="{12872958-AC6D-5C48-A8E5-C2CCAB6225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1188" y="950307"/>
                        <a:ext cx="1098903" cy="2439992"/>
                      </a:xfrm>
                      <a:prstGeom prst="rect">
                        <a:avLst/>
                      </a:prstGeom>
                      <a:noFill/>
                      <a:ln>
                        <a:noFill/>
                      </a:ln>
                    </p:spPr>
                  </p:pic>
                </p:oleObj>
              </mc:Fallback>
            </mc:AlternateContent>
          </a:graphicData>
        </a:graphic>
      </p:graphicFrame>
      <p:graphicFrame>
        <p:nvGraphicFramePr>
          <p:cNvPr id="9" name="Object 1">
            <a:extLst>
              <a:ext uri="{FF2B5EF4-FFF2-40B4-BE49-F238E27FC236}">
                <a16:creationId xmlns:a16="http://schemas.microsoft.com/office/drawing/2014/main" id="{9B5C4A02-F90A-8447-9BB7-FD313D66D5A8}"/>
              </a:ext>
            </a:extLst>
          </p:cNvPr>
          <p:cNvGraphicFramePr>
            <a:graphicFrameLocks noChangeAspect="1"/>
          </p:cNvGraphicFramePr>
          <p:nvPr>
            <p:extLst>
              <p:ext uri="{D42A27DB-BD31-4B8C-83A1-F6EECF244321}">
                <p14:modId xmlns:p14="http://schemas.microsoft.com/office/powerpoint/2010/main" val="3434405817"/>
              </p:ext>
            </p:extLst>
          </p:nvPr>
        </p:nvGraphicFramePr>
        <p:xfrm>
          <a:off x="7809089" y="2881075"/>
          <a:ext cx="2175327" cy="1018448"/>
        </p:xfrm>
        <a:graphic>
          <a:graphicData uri="http://schemas.openxmlformats.org/presentationml/2006/ole">
            <mc:AlternateContent xmlns:mc="http://schemas.openxmlformats.org/markup-compatibility/2006">
              <mc:Choice xmlns:v="urn:schemas-microsoft-com:vml" Requires="v">
                <p:oleObj name="Equation" r:id="rId5" imgW="22529800" imgH="10528300" progId="Equation.DSMT4">
                  <p:embed/>
                </p:oleObj>
              </mc:Choice>
              <mc:Fallback>
                <p:oleObj name="Equation" r:id="rId5" imgW="22529800" imgH="10528300" progId="Equation.DSMT4">
                  <p:embed/>
                  <p:pic>
                    <p:nvPicPr>
                      <p:cNvPr id="6" name="Object 1">
                        <a:extLst>
                          <a:ext uri="{FF2B5EF4-FFF2-40B4-BE49-F238E27FC236}">
                            <a16:creationId xmlns:a16="http://schemas.microsoft.com/office/drawing/2014/main" id="{D4200E87-599D-AA4B-9972-6FF75C43BD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09089" y="2881075"/>
                        <a:ext cx="2175327" cy="1018448"/>
                      </a:xfrm>
                      <a:prstGeom prst="rect">
                        <a:avLst/>
                      </a:prstGeom>
                      <a:noFill/>
                      <a:ln>
                        <a:noFill/>
                      </a:ln>
                    </p:spPr>
                  </p:pic>
                </p:oleObj>
              </mc:Fallback>
            </mc:AlternateContent>
          </a:graphicData>
        </a:graphic>
      </p:graphicFrame>
      <p:graphicFrame>
        <p:nvGraphicFramePr>
          <p:cNvPr id="10" name="Object 1">
            <a:extLst>
              <a:ext uri="{FF2B5EF4-FFF2-40B4-BE49-F238E27FC236}">
                <a16:creationId xmlns:a16="http://schemas.microsoft.com/office/drawing/2014/main" id="{528C3412-6033-F041-9580-B168475DAE09}"/>
              </a:ext>
            </a:extLst>
          </p:cNvPr>
          <p:cNvGraphicFramePr>
            <a:graphicFrameLocks noChangeAspect="1"/>
          </p:cNvGraphicFramePr>
          <p:nvPr>
            <p:extLst>
              <p:ext uri="{D42A27DB-BD31-4B8C-83A1-F6EECF244321}">
                <p14:modId xmlns:p14="http://schemas.microsoft.com/office/powerpoint/2010/main" val="3886629905"/>
              </p:ext>
            </p:extLst>
          </p:nvPr>
        </p:nvGraphicFramePr>
        <p:xfrm>
          <a:off x="6813535" y="4108693"/>
          <a:ext cx="4326556" cy="893383"/>
        </p:xfrm>
        <a:graphic>
          <a:graphicData uri="http://schemas.openxmlformats.org/presentationml/2006/ole">
            <mc:AlternateContent xmlns:mc="http://schemas.openxmlformats.org/markup-compatibility/2006">
              <mc:Choice xmlns:v="urn:schemas-microsoft-com:vml" Requires="v">
                <p:oleObj name="Equation" r:id="rId7" imgW="48272700" imgH="9944100" progId="Equation.DSMT4">
                  <p:embed/>
                </p:oleObj>
              </mc:Choice>
              <mc:Fallback>
                <p:oleObj name="Equation" r:id="rId7" imgW="48272700" imgH="9944100" progId="Equation.DSMT4">
                  <p:embed/>
                  <p:pic>
                    <p:nvPicPr>
                      <p:cNvPr id="7" name="Object 1">
                        <a:extLst>
                          <a:ext uri="{FF2B5EF4-FFF2-40B4-BE49-F238E27FC236}">
                            <a16:creationId xmlns:a16="http://schemas.microsoft.com/office/drawing/2014/main" id="{41067ABA-DB76-654A-92F8-147538D41C6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13535" y="4108693"/>
                        <a:ext cx="4326556" cy="893383"/>
                      </a:xfrm>
                      <a:prstGeom prst="rect">
                        <a:avLst/>
                      </a:prstGeom>
                      <a:noFill/>
                      <a:ln>
                        <a:noFill/>
                      </a:ln>
                    </p:spPr>
                  </p:pic>
                </p:oleObj>
              </mc:Fallback>
            </mc:AlternateContent>
          </a:graphicData>
        </a:graphic>
      </p:graphicFrame>
      <p:sp>
        <p:nvSpPr>
          <p:cNvPr id="7" name="Freeform 6">
            <a:extLst>
              <a:ext uri="{FF2B5EF4-FFF2-40B4-BE49-F238E27FC236}">
                <a16:creationId xmlns:a16="http://schemas.microsoft.com/office/drawing/2014/main" id="{20332CB8-EA63-044C-91F4-B2867B7EDF25}"/>
              </a:ext>
            </a:extLst>
          </p:cNvPr>
          <p:cNvSpPr/>
          <p:nvPr/>
        </p:nvSpPr>
        <p:spPr>
          <a:xfrm>
            <a:off x="7855527" y="3477491"/>
            <a:ext cx="2868768" cy="2155789"/>
          </a:xfrm>
          <a:custGeom>
            <a:avLst/>
            <a:gdLst>
              <a:gd name="connsiteX0" fmla="*/ 0 w 2868768"/>
              <a:gd name="connsiteY0" fmla="*/ 2133600 h 2155789"/>
              <a:gd name="connsiteX1" fmla="*/ 914400 w 2868768"/>
              <a:gd name="connsiteY1" fmla="*/ 2133600 h 2155789"/>
              <a:gd name="connsiteX2" fmla="*/ 1052946 w 2868768"/>
              <a:gd name="connsiteY2" fmla="*/ 2105891 h 2155789"/>
              <a:gd name="connsiteX3" fmla="*/ 1136073 w 2868768"/>
              <a:gd name="connsiteY3" fmla="*/ 2092036 h 2155789"/>
              <a:gd name="connsiteX4" fmla="*/ 1233055 w 2868768"/>
              <a:gd name="connsiteY4" fmla="*/ 2064327 h 2155789"/>
              <a:gd name="connsiteX5" fmla="*/ 1357746 w 2868768"/>
              <a:gd name="connsiteY5" fmla="*/ 2036618 h 2155789"/>
              <a:gd name="connsiteX6" fmla="*/ 1468582 w 2868768"/>
              <a:gd name="connsiteY6" fmla="*/ 2008909 h 2155789"/>
              <a:gd name="connsiteX7" fmla="*/ 1524000 w 2868768"/>
              <a:gd name="connsiteY7" fmla="*/ 1981200 h 2155789"/>
              <a:gd name="connsiteX8" fmla="*/ 1620982 w 2868768"/>
              <a:gd name="connsiteY8" fmla="*/ 1953491 h 2155789"/>
              <a:gd name="connsiteX9" fmla="*/ 1731818 w 2868768"/>
              <a:gd name="connsiteY9" fmla="*/ 1911927 h 2155789"/>
              <a:gd name="connsiteX10" fmla="*/ 1787237 w 2868768"/>
              <a:gd name="connsiteY10" fmla="*/ 1884218 h 2155789"/>
              <a:gd name="connsiteX11" fmla="*/ 1828800 w 2868768"/>
              <a:gd name="connsiteY11" fmla="*/ 1870364 h 2155789"/>
              <a:gd name="connsiteX12" fmla="*/ 1967346 w 2868768"/>
              <a:gd name="connsiteY12" fmla="*/ 1787236 h 2155789"/>
              <a:gd name="connsiteX13" fmla="*/ 2008909 w 2868768"/>
              <a:gd name="connsiteY13" fmla="*/ 1759527 h 2155789"/>
              <a:gd name="connsiteX14" fmla="*/ 2050473 w 2868768"/>
              <a:gd name="connsiteY14" fmla="*/ 1717964 h 2155789"/>
              <a:gd name="connsiteX15" fmla="*/ 2105891 w 2868768"/>
              <a:gd name="connsiteY15" fmla="*/ 1676400 h 2155789"/>
              <a:gd name="connsiteX16" fmla="*/ 2202873 w 2868768"/>
              <a:gd name="connsiteY16" fmla="*/ 1579418 h 2155789"/>
              <a:gd name="connsiteX17" fmla="*/ 2258291 w 2868768"/>
              <a:gd name="connsiteY17" fmla="*/ 1496291 h 2155789"/>
              <a:gd name="connsiteX18" fmla="*/ 2341418 w 2868768"/>
              <a:gd name="connsiteY18" fmla="*/ 1413164 h 2155789"/>
              <a:gd name="connsiteX19" fmla="*/ 2396837 w 2868768"/>
              <a:gd name="connsiteY19" fmla="*/ 1343891 h 2155789"/>
              <a:gd name="connsiteX20" fmla="*/ 2452255 w 2868768"/>
              <a:gd name="connsiteY20" fmla="*/ 1260764 h 2155789"/>
              <a:gd name="connsiteX21" fmla="*/ 2479964 w 2868768"/>
              <a:gd name="connsiteY21" fmla="*/ 1205345 h 2155789"/>
              <a:gd name="connsiteX22" fmla="*/ 2618509 w 2868768"/>
              <a:gd name="connsiteY22" fmla="*/ 1011382 h 2155789"/>
              <a:gd name="connsiteX23" fmla="*/ 2660073 w 2868768"/>
              <a:gd name="connsiteY23" fmla="*/ 914400 h 2155789"/>
              <a:gd name="connsiteX24" fmla="*/ 2687782 w 2868768"/>
              <a:gd name="connsiteY24" fmla="*/ 858982 h 2155789"/>
              <a:gd name="connsiteX25" fmla="*/ 2701637 w 2868768"/>
              <a:gd name="connsiteY25" fmla="*/ 803564 h 2155789"/>
              <a:gd name="connsiteX26" fmla="*/ 2729346 w 2868768"/>
              <a:gd name="connsiteY26" fmla="*/ 748145 h 2155789"/>
              <a:gd name="connsiteX27" fmla="*/ 2757055 w 2868768"/>
              <a:gd name="connsiteY27" fmla="*/ 651164 h 2155789"/>
              <a:gd name="connsiteX28" fmla="*/ 2784764 w 2868768"/>
              <a:gd name="connsiteY28" fmla="*/ 568036 h 2155789"/>
              <a:gd name="connsiteX29" fmla="*/ 2798618 w 2868768"/>
              <a:gd name="connsiteY29" fmla="*/ 526473 h 2155789"/>
              <a:gd name="connsiteX30" fmla="*/ 2812473 w 2868768"/>
              <a:gd name="connsiteY30" fmla="*/ 484909 h 2155789"/>
              <a:gd name="connsiteX31" fmla="*/ 2840182 w 2868768"/>
              <a:gd name="connsiteY31" fmla="*/ 290945 h 2155789"/>
              <a:gd name="connsiteX32" fmla="*/ 2854037 w 2868768"/>
              <a:gd name="connsiteY32" fmla="*/ 193964 h 2155789"/>
              <a:gd name="connsiteX33" fmla="*/ 2867891 w 2868768"/>
              <a:gd name="connsiteY33" fmla="*/ 83127 h 2155789"/>
              <a:gd name="connsiteX34" fmla="*/ 2867891 w 2868768"/>
              <a:gd name="connsiteY34" fmla="*/ 0 h 2155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868768" h="2155789">
                <a:moveTo>
                  <a:pt x="0" y="2133600"/>
                </a:moveTo>
                <a:cubicBezTo>
                  <a:pt x="386123" y="2168701"/>
                  <a:pt x="197399" y="2157108"/>
                  <a:pt x="914400" y="2133600"/>
                </a:cubicBezTo>
                <a:cubicBezTo>
                  <a:pt x="971176" y="2131738"/>
                  <a:pt x="1000868" y="2116307"/>
                  <a:pt x="1052946" y="2105891"/>
                </a:cubicBezTo>
                <a:cubicBezTo>
                  <a:pt x="1080492" y="2100382"/>
                  <a:pt x="1108527" y="2097545"/>
                  <a:pt x="1136073" y="2092036"/>
                </a:cubicBezTo>
                <a:cubicBezTo>
                  <a:pt x="1208274" y="2077596"/>
                  <a:pt x="1171421" y="2081937"/>
                  <a:pt x="1233055" y="2064327"/>
                </a:cubicBezTo>
                <a:cubicBezTo>
                  <a:pt x="1332584" y="2035890"/>
                  <a:pt x="1243502" y="2065179"/>
                  <a:pt x="1357746" y="2036618"/>
                </a:cubicBezTo>
                <a:cubicBezTo>
                  <a:pt x="1528156" y="1994016"/>
                  <a:pt x="1213248" y="2059977"/>
                  <a:pt x="1468582" y="2008909"/>
                </a:cubicBezTo>
                <a:cubicBezTo>
                  <a:pt x="1487055" y="1999673"/>
                  <a:pt x="1505017" y="1989336"/>
                  <a:pt x="1524000" y="1981200"/>
                </a:cubicBezTo>
                <a:cubicBezTo>
                  <a:pt x="1551830" y="1969273"/>
                  <a:pt x="1592854" y="1960523"/>
                  <a:pt x="1620982" y="1953491"/>
                </a:cubicBezTo>
                <a:cubicBezTo>
                  <a:pt x="1775268" y="1876348"/>
                  <a:pt x="1580913" y="1968516"/>
                  <a:pt x="1731818" y="1911927"/>
                </a:cubicBezTo>
                <a:cubicBezTo>
                  <a:pt x="1751156" y="1904675"/>
                  <a:pt x="1768254" y="1892354"/>
                  <a:pt x="1787237" y="1884218"/>
                </a:cubicBezTo>
                <a:cubicBezTo>
                  <a:pt x="1800660" y="1878465"/>
                  <a:pt x="1815377" y="1876117"/>
                  <a:pt x="1828800" y="1870364"/>
                </a:cubicBezTo>
                <a:cubicBezTo>
                  <a:pt x="1888437" y="1844805"/>
                  <a:pt x="1908260" y="1826627"/>
                  <a:pt x="1967346" y="1787236"/>
                </a:cubicBezTo>
                <a:cubicBezTo>
                  <a:pt x="1981200" y="1778000"/>
                  <a:pt x="1997135" y="1771301"/>
                  <a:pt x="2008909" y="1759527"/>
                </a:cubicBezTo>
                <a:cubicBezTo>
                  <a:pt x="2022764" y="1745673"/>
                  <a:pt x="2035597" y="1730715"/>
                  <a:pt x="2050473" y="1717964"/>
                </a:cubicBezTo>
                <a:cubicBezTo>
                  <a:pt x="2068005" y="1702937"/>
                  <a:pt x="2088805" y="1691933"/>
                  <a:pt x="2105891" y="1676400"/>
                </a:cubicBezTo>
                <a:cubicBezTo>
                  <a:pt x="2139719" y="1645647"/>
                  <a:pt x="2177513" y="1617457"/>
                  <a:pt x="2202873" y="1579418"/>
                </a:cubicBezTo>
                <a:cubicBezTo>
                  <a:pt x="2221346" y="1551709"/>
                  <a:pt x="2234743" y="1519839"/>
                  <a:pt x="2258291" y="1496291"/>
                </a:cubicBezTo>
                <a:lnTo>
                  <a:pt x="2341418" y="1413164"/>
                </a:lnTo>
                <a:cubicBezTo>
                  <a:pt x="2372619" y="1319563"/>
                  <a:pt x="2329348" y="1421021"/>
                  <a:pt x="2396837" y="1343891"/>
                </a:cubicBezTo>
                <a:cubicBezTo>
                  <a:pt x="2418767" y="1318829"/>
                  <a:pt x="2437362" y="1290550"/>
                  <a:pt x="2452255" y="1260764"/>
                </a:cubicBezTo>
                <a:cubicBezTo>
                  <a:pt x="2461491" y="1242291"/>
                  <a:pt x="2468508" y="1222530"/>
                  <a:pt x="2479964" y="1205345"/>
                </a:cubicBezTo>
                <a:cubicBezTo>
                  <a:pt x="2505067" y="1167691"/>
                  <a:pt x="2593725" y="1060951"/>
                  <a:pt x="2618509" y="1011382"/>
                </a:cubicBezTo>
                <a:cubicBezTo>
                  <a:pt x="2710407" y="827586"/>
                  <a:pt x="2598916" y="1057099"/>
                  <a:pt x="2660073" y="914400"/>
                </a:cubicBezTo>
                <a:cubicBezTo>
                  <a:pt x="2668209" y="895417"/>
                  <a:pt x="2680530" y="878320"/>
                  <a:pt x="2687782" y="858982"/>
                </a:cubicBezTo>
                <a:cubicBezTo>
                  <a:pt x="2694468" y="841153"/>
                  <a:pt x="2694951" y="821393"/>
                  <a:pt x="2701637" y="803564"/>
                </a:cubicBezTo>
                <a:cubicBezTo>
                  <a:pt x="2708889" y="784226"/>
                  <a:pt x="2721210" y="767128"/>
                  <a:pt x="2729346" y="748145"/>
                </a:cubicBezTo>
                <a:cubicBezTo>
                  <a:pt x="2744864" y="711937"/>
                  <a:pt x="2745340" y="690215"/>
                  <a:pt x="2757055" y="651164"/>
                </a:cubicBezTo>
                <a:cubicBezTo>
                  <a:pt x="2765448" y="623188"/>
                  <a:pt x="2775528" y="595745"/>
                  <a:pt x="2784764" y="568036"/>
                </a:cubicBezTo>
                <a:lnTo>
                  <a:pt x="2798618" y="526473"/>
                </a:lnTo>
                <a:lnTo>
                  <a:pt x="2812473" y="484909"/>
                </a:lnTo>
                <a:lnTo>
                  <a:pt x="2840182" y="290945"/>
                </a:lnTo>
                <a:cubicBezTo>
                  <a:pt x="2844800" y="258618"/>
                  <a:pt x="2849987" y="226367"/>
                  <a:pt x="2854037" y="193964"/>
                </a:cubicBezTo>
                <a:cubicBezTo>
                  <a:pt x="2858655" y="157018"/>
                  <a:pt x="2865238" y="120266"/>
                  <a:pt x="2867891" y="83127"/>
                </a:cubicBezTo>
                <a:cubicBezTo>
                  <a:pt x="2869865" y="55488"/>
                  <a:pt x="2867891" y="27709"/>
                  <a:pt x="2867891" y="0"/>
                </a:cubicBezTo>
              </a:path>
            </a:pathLst>
          </a:cu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95044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6">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Vector Representation (example)..</a:t>
            </a:r>
            <a:endParaRPr sz="4000" b="1" dirty="0">
              <a:solidFill>
                <a:srgbClr val="E46102"/>
              </a:solidFill>
            </a:endParaRPr>
          </a:p>
        </p:txBody>
      </p:sp>
      <p:sp>
        <p:nvSpPr>
          <p:cNvPr id="96" name="Google Shape;96;p14"/>
          <p:cNvSpPr txBox="1"/>
          <p:nvPr/>
        </p:nvSpPr>
        <p:spPr>
          <a:xfrm>
            <a:off x="395183" y="1251829"/>
            <a:ext cx="7400464" cy="4957385"/>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b="1" dirty="0"/>
              <a:t>Example</a:t>
            </a:r>
            <a:r>
              <a:rPr lang="en-US" dirty="0"/>
              <a:t> assuming n=2:</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dirty="0"/>
              <a:t>Assuming the standard base &lt;v</a:t>
            </a:r>
            <a:r>
              <a:rPr lang="en-US" baseline="-25000" dirty="0"/>
              <a:t>1</a:t>
            </a:r>
            <a:r>
              <a:rPr lang="en-US" dirty="0"/>
              <a:t>=</a:t>
            </a:r>
            <a:r>
              <a:rPr lang="en-US" dirty="0" err="1"/>
              <a:t>i</a:t>
            </a:r>
            <a:r>
              <a:rPr lang="en-US" dirty="0"/>
              <a:t>, v</a:t>
            </a:r>
            <a:r>
              <a:rPr lang="en-US" baseline="-25000" dirty="0"/>
              <a:t>2</a:t>
            </a:r>
            <a:r>
              <a:rPr lang="en-US" dirty="0"/>
              <a:t>=j&gt;, x</a:t>
            </a:r>
            <a:r>
              <a:rPr lang="en-US" baseline="-25000" dirty="0"/>
              <a:t>i</a:t>
            </a:r>
            <a:r>
              <a:rPr lang="en-US" dirty="0"/>
              <a:t> can be obtained by projecting x along the direction of v</a:t>
            </a:r>
            <a:r>
              <a:rPr lang="en-US" baseline="-25000" dirty="0"/>
              <a:t>i</a:t>
            </a:r>
            <a:r>
              <a:rPr lang="en-US" dirty="0"/>
              <a:t>: </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b="1" dirty="0"/>
          </a:p>
          <a:p>
            <a:pPr marL="342900" indent="-342900">
              <a:buFont typeface="Arial" panose="020B0604020202020204" pitchFamily="34" charset="0"/>
              <a:buChar char="•"/>
              <a:defRPr/>
            </a:pPr>
            <a:r>
              <a:rPr lang="en-US" b="1" dirty="0"/>
              <a:t>x</a:t>
            </a:r>
            <a:r>
              <a:rPr lang="en-US" dirty="0"/>
              <a:t> can be “reconstructed” from its projections as follows:</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baseline="30000" dirty="0"/>
          </a:p>
          <a:p>
            <a:pPr marL="342900" indent="-342900">
              <a:buFont typeface="Arial" panose="020B0604020202020204" pitchFamily="34" charset="0"/>
              <a:buChar char="•"/>
              <a:defRPr/>
            </a:pPr>
            <a:endParaRPr lang="en-US" baseline="30000" dirty="0"/>
          </a:p>
          <a:p>
            <a:pPr marL="342900" indent="-342900">
              <a:buFont typeface="Arial" panose="020B0604020202020204" pitchFamily="34" charset="0"/>
              <a:buChar char="•"/>
              <a:defRPr/>
            </a:pPr>
            <a:endParaRPr lang="en-US" baseline="30000" dirty="0"/>
          </a:p>
          <a:p>
            <a:pPr marL="342900" indent="-342900">
              <a:buFont typeface="Arial" panose="020B0604020202020204" pitchFamily="34" charset="0"/>
              <a:buChar char="•"/>
              <a:defRPr/>
            </a:pPr>
            <a:endParaRPr lang="en-US" baseline="30000" dirty="0"/>
          </a:p>
          <a:p>
            <a:pPr marL="342900" indent="-342900">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graphicFrame>
        <p:nvGraphicFramePr>
          <p:cNvPr id="7" name="Object 1">
            <a:extLst>
              <a:ext uri="{FF2B5EF4-FFF2-40B4-BE49-F238E27FC236}">
                <a16:creationId xmlns:a16="http://schemas.microsoft.com/office/drawing/2014/main" id="{0EF66D97-2A14-9247-923B-34CB383B6F16}"/>
              </a:ext>
            </a:extLst>
          </p:cNvPr>
          <p:cNvGraphicFramePr>
            <a:graphicFrameLocks noChangeAspect="1"/>
          </p:cNvGraphicFramePr>
          <p:nvPr>
            <p:extLst>
              <p:ext uri="{D42A27DB-BD31-4B8C-83A1-F6EECF244321}">
                <p14:modId xmlns:p14="http://schemas.microsoft.com/office/powerpoint/2010/main" val="1778413182"/>
              </p:ext>
            </p:extLst>
          </p:nvPr>
        </p:nvGraphicFramePr>
        <p:xfrm>
          <a:off x="7386817" y="1516800"/>
          <a:ext cx="1697037" cy="847725"/>
        </p:xfrm>
        <a:graphic>
          <a:graphicData uri="http://schemas.openxmlformats.org/presentationml/2006/ole">
            <mc:AlternateContent xmlns:mc="http://schemas.openxmlformats.org/markup-compatibility/2006">
              <mc:Choice xmlns:v="urn:schemas-microsoft-com:vml" Requires="v">
                <p:oleObj name="Equation" r:id="rId3" imgW="22237700" imgH="11112500" progId="Equation.DSMT4">
                  <p:embed/>
                </p:oleObj>
              </mc:Choice>
              <mc:Fallback>
                <p:oleObj name="Equation" r:id="rId3" imgW="22237700" imgH="11112500" progId="Equation.DSMT4">
                  <p:embed/>
                  <p:pic>
                    <p:nvPicPr>
                      <p:cNvPr id="20485" name="Object 1">
                        <a:extLst>
                          <a:ext uri="{FF2B5EF4-FFF2-40B4-BE49-F238E27FC236}">
                            <a16:creationId xmlns:a16="http://schemas.microsoft.com/office/drawing/2014/main" id="{FE519F6E-3053-FF43-B0D2-AD55832097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6817" y="1516800"/>
                        <a:ext cx="16970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
            <a:extLst>
              <a:ext uri="{FF2B5EF4-FFF2-40B4-BE49-F238E27FC236}">
                <a16:creationId xmlns:a16="http://schemas.microsoft.com/office/drawing/2014/main" id="{DC2042FD-32BD-034B-8681-805FCB007479}"/>
              </a:ext>
            </a:extLst>
          </p:cNvPr>
          <p:cNvGraphicFramePr>
            <a:graphicFrameLocks noChangeAspect="1"/>
          </p:cNvGraphicFramePr>
          <p:nvPr>
            <p:extLst>
              <p:ext uri="{D42A27DB-BD31-4B8C-83A1-F6EECF244321}">
                <p14:modId xmlns:p14="http://schemas.microsoft.com/office/powerpoint/2010/main" val="3960300479"/>
              </p:ext>
            </p:extLst>
          </p:nvPr>
        </p:nvGraphicFramePr>
        <p:xfrm>
          <a:off x="7871004" y="2948319"/>
          <a:ext cx="2538164" cy="782202"/>
        </p:xfrm>
        <a:graphic>
          <a:graphicData uri="http://schemas.openxmlformats.org/presentationml/2006/ole">
            <mc:AlternateContent xmlns:mc="http://schemas.openxmlformats.org/markup-compatibility/2006">
              <mc:Choice xmlns:v="urn:schemas-microsoft-com:vml" Requires="v">
                <p:oleObj name="Equation" r:id="rId5" imgW="34226500" imgH="10528300" progId="Equation.DSMT4">
                  <p:embed/>
                </p:oleObj>
              </mc:Choice>
              <mc:Fallback>
                <p:oleObj name="Equation" r:id="rId5" imgW="34226500" imgH="10528300" progId="Equation.DSMT4">
                  <p:embed/>
                  <p:pic>
                    <p:nvPicPr>
                      <p:cNvPr id="6" name="Object 1">
                        <a:extLst>
                          <a:ext uri="{FF2B5EF4-FFF2-40B4-BE49-F238E27FC236}">
                            <a16:creationId xmlns:a16="http://schemas.microsoft.com/office/drawing/2014/main" id="{922E58D5-F3E0-A74D-AAAE-C1E3890834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1004" y="2948319"/>
                        <a:ext cx="2538164" cy="782202"/>
                      </a:xfrm>
                      <a:prstGeom prst="rect">
                        <a:avLst/>
                      </a:prstGeom>
                      <a:noFill/>
                      <a:ln>
                        <a:noFill/>
                      </a:ln>
                    </p:spPr>
                  </p:pic>
                </p:oleObj>
              </mc:Fallback>
            </mc:AlternateContent>
          </a:graphicData>
        </a:graphic>
      </p:graphicFrame>
      <p:graphicFrame>
        <p:nvGraphicFramePr>
          <p:cNvPr id="12" name="Object 1">
            <a:extLst>
              <a:ext uri="{FF2B5EF4-FFF2-40B4-BE49-F238E27FC236}">
                <a16:creationId xmlns:a16="http://schemas.microsoft.com/office/drawing/2014/main" id="{7837BCE2-0B94-0F4E-89AE-15E9F92030FD}"/>
              </a:ext>
            </a:extLst>
          </p:cNvPr>
          <p:cNvGraphicFramePr>
            <a:graphicFrameLocks noChangeAspect="1"/>
          </p:cNvGraphicFramePr>
          <p:nvPr>
            <p:extLst>
              <p:ext uri="{D42A27DB-BD31-4B8C-83A1-F6EECF244321}">
                <p14:modId xmlns:p14="http://schemas.microsoft.com/office/powerpoint/2010/main" val="867096827"/>
              </p:ext>
            </p:extLst>
          </p:nvPr>
        </p:nvGraphicFramePr>
        <p:xfrm>
          <a:off x="3411995" y="5482781"/>
          <a:ext cx="1783459" cy="528203"/>
        </p:xfrm>
        <a:graphic>
          <a:graphicData uri="http://schemas.openxmlformats.org/presentationml/2006/ole">
            <mc:AlternateContent xmlns:mc="http://schemas.openxmlformats.org/markup-compatibility/2006">
              <mc:Choice xmlns:v="urn:schemas-microsoft-com:vml" Requires="v">
                <p:oleObj name="Equation" r:id="rId7" imgW="15798800" imgH="4686300" progId="Equation.DSMT4">
                  <p:embed/>
                </p:oleObj>
              </mc:Choice>
              <mc:Fallback>
                <p:oleObj name="Equation" r:id="rId7" imgW="15798800" imgH="4686300" progId="Equation.DSMT4">
                  <p:embed/>
                  <p:pic>
                    <p:nvPicPr>
                      <p:cNvPr id="7" name="Object 1">
                        <a:extLst>
                          <a:ext uri="{FF2B5EF4-FFF2-40B4-BE49-F238E27FC236}">
                            <a16:creationId xmlns:a16="http://schemas.microsoft.com/office/drawing/2014/main" id="{D6C7F21F-AB8B-954D-A52A-3826F2F8EC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1995" y="5482781"/>
                        <a:ext cx="1783459" cy="528203"/>
                      </a:xfrm>
                      <a:prstGeom prst="rect">
                        <a:avLst/>
                      </a:prstGeom>
                      <a:noFill/>
                      <a:ln>
                        <a:noFill/>
                      </a:ln>
                    </p:spPr>
                  </p:pic>
                </p:oleObj>
              </mc:Fallback>
            </mc:AlternateContent>
          </a:graphicData>
        </a:graphic>
      </p:graphicFrame>
      <p:graphicFrame>
        <p:nvGraphicFramePr>
          <p:cNvPr id="14" name="Object 1">
            <a:extLst>
              <a:ext uri="{FF2B5EF4-FFF2-40B4-BE49-F238E27FC236}">
                <a16:creationId xmlns:a16="http://schemas.microsoft.com/office/drawing/2014/main" id="{0C65E15E-D929-C545-8B49-A1351981C5AF}"/>
              </a:ext>
            </a:extLst>
          </p:cNvPr>
          <p:cNvGraphicFramePr>
            <a:graphicFrameLocks noChangeAspect="1"/>
          </p:cNvGraphicFramePr>
          <p:nvPr>
            <p:extLst>
              <p:ext uri="{D42A27DB-BD31-4B8C-83A1-F6EECF244321}">
                <p14:modId xmlns:p14="http://schemas.microsoft.com/office/powerpoint/2010/main" val="2737177872"/>
              </p:ext>
            </p:extLst>
          </p:nvPr>
        </p:nvGraphicFramePr>
        <p:xfrm>
          <a:off x="8819535" y="3936826"/>
          <a:ext cx="2646363" cy="782202"/>
        </p:xfrm>
        <a:graphic>
          <a:graphicData uri="http://schemas.openxmlformats.org/presentationml/2006/ole">
            <mc:AlternateContent xmlns:mc="http://schemas.openxmlformats.org/markup-compatibility/2006">
              <mc:Choice xmlns:v="urn:schemas-microsoft-com:vml" Requires="v">
                <p:oleObj name="Equation" r:id="rId9" imgW="35699700" imgH="10528300" progId="Equation.DSMT4">
                  <p:embed/>
                </p:oleObj>
              </mc:Choice>
              <mc:Fallback>
                <p:oleObj name="Equation" r:id="rId9" imgW="35699700" imgH="10528300" progId="Equation.DSMT4">
                  <p:embed/>
                  <p:pic>
                    <p:nvPicPr>
                      <p:cNvPr id="10" name="Object 1">
                        <a:extLst>
                          <a:ext uri="{FF2B5EF4-FFF2-40B4-BE49-F238E27FC236}">
                            <a16:creationId xmlns:a16="http://schemas.microsoft.com/office/drawing/2014/main" id="{CE042194-AD13-154D-8141-130EDB0C6FC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19535" y="3936826"/>
                        <a:ext cx="2646363" cy="782202"/>
                      </a:xfrm>
                      <a:prstGeom prst="rect">
                        <a:avLst/>
                      </a:prstGeom>
                      <a:noFill/>
                      <a:ln>
                        <a:noFill/>
                      </a:ln>
                    </p:spPr>
                  </p:pic>
                </p:oleObj>
              </mc:Fallback>
            </mc:AlternateContent>
          </a:graphicData>
        </a:graphic>
      </p:graphicFrame>
      <p:pic>
        <p:nvPicPr>
          <p:cNvPr id="15" name="Picture 8">
            <a:extLst>
              <a:ext uri="{FF2B5EF4-FFF2-40B4-BE49-F238E27FC236}">
                <a16:creationId xmlns:a16="http://schemas.microsoft.com/office/drawing/2014/main" id="{3F2C1E3E-8FFA-C34A-8764-909DEF64BC8C}"/>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083854" y="1247082"/>
            <a:ext cx="2252663"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15">
            <a:extLst>
              <a:ext uri="{FF2B5EF4-FFF2-40B4-BE49-F238E27FC236}">
                <a16:creationId xmlns:a16="http://schemas.microsoft.com/office/drawing/2014/main" id="{0CF917C2-992B-0849-ABE8-096B000CE90B}"/>
              </a:ext>
            </a:extLst>
          </p:cNvPr>
          <p:cNvCxnSpPr>
            <a:cxnSpLocks noChangeShapeType="1"/>
          </p:cNvCxnSpPr>
          <p:nvPr/>
        </p:nvCxnSpPr>
        <p:spPr bwMode="auto">
          <a:xfrm>
            <a:off x="10176054" y="1542357"/>
            <a:ext cx="12700" cy="649288"/>
          </a:xfrm>
          <a:prstGeom prst="line">
            <a:avLst/>
          </a:prstGeom>
          <a:noFill/>
          <a:ln w="9525"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17" name="Straight Connector 16">
            <a:extLst>
              <a:ext uri="{FF2B5EF4-FFF2-40B4-BE49-F238E27FC236}">
                <a16:creationId xmlns:a16="http://schemas.microsoft.com/office/drawing/2014/main" id="{FF77A9FB-C3CD-E240-9139-B27C51F8FA71}"/>
              </a:ext>
            </a:extLst>
          </p:cNvPr>
          <p:cNvCxnSpPr>
            <a:cxnSpLocks noChangeShapeType="1"/>
          </p:cNvCxnSpPr>
          <p:nvPr/>
        </p:nvCxnSpPr>
        <p:spPr bwMode="auto">
          <a:xfrm>
            <a:off x="9622017" y="1523307"/>
            <a:ext cx="560387" cy="11113"/>
          </a:xfrm>
          <a:prstGeom prst="line">
            <a:avLst/>
          </a:prstGeom>
          <a:noFill/>
          <a:ln w="9525"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18" name="Straight Arrow Connector 17">
            <a:extLst>
              <a:ext uri="{FF2B5EF4-FFF2-40B4-BE49-F238E27FC236}">
                <a16:creationId xmlns:a16="http://schemas.microsoft.com/office/drawing/2014/main" id="{7E76E7BC-CA5F-2045-87E3-68A0CF3432D9}"/>
              </a:ext>
            </a:extLst>
          </p:cNvPr>
          <p:cNvCxnSpPr>
            <a:cxnSpLocks noChangeShapeType="1"/>
          </p:cNvCxnSpPr>
          <p:nvPr/>
        </p:nvCxnSpPr>
        <p:spPr bwMode="auto">
          <a:xfrm>
            <a:off x="9649004" y="2183707"/>
            <a:ext cx="225425" cy="0"/>
          </a:xfrm>
          <a:prstGeom prst="straightConnector1">
            <a:avLst/>
          </a:prstGeom>
          <a:noFill/>
          <a:ln w="9525" algn="ctr">
            <a:solidFill>
              <a:srgbClr val="00B0F0"/>
            </a:solidFill>
            <a:miter lim="800000"/>
            <a:headEnd/>
            <a:tailEnd type="triangle" w="med" len="med"/>
          </a:ln>
          <a:extLst>
            <a:ext uri="{909E8E84-426E-40DD-AFC4-6F175D3DCCD1}">
              <a14:hiddenFill xmlns:a14="http://schemas.microsoft.com/office/drawing/2010/main">
                <a:noFill/>
              </a14:hiddenFill>
            </a:ext>
          </a:extLst>
        </p:spPr>
      </p:cxnSp>
      <p:cxnSp>
        <p:nvCxnSpPr>
          <p:cNvPr id="19" name="Straight Arrow Connector 18">
            <a:extLst>
              <a:ext uri="{FF2B5EF4-FFF2-40B4-BE49-F238E27FC236}">
                <a16:creationId xmlns:a16="http://schemas.microsoft.com/office/drawing/2014/main" id="{248EADED-A624-6A44-8267-D6A28541AD7D}"/>
              </a:ext>
            </a:extLst>
          </p:cNvPr>
          <p:cNvCxnSpPr>
            <a:cxnSpLocks noChangeShapeType="1"/>
          </p:cNvCxnSpPr>
          <p:nvPr/>
        </p:nvCxnSpPr>
        <p:spPr bwMode="auto">
          <a:xfrm flipH="1" flipV="1">
            <a:off x="9647417" y="2036070"/>
            <a:ext cx="4762" cy="152400"/>
          </a:xfrm>
          <a:prstGeom prst="straightConnector1">
            <a:avLst/>
          </a:prstGeom>
          <a:noFill/>
          <a:ln w="9525" algn="ctr">
            <a:solidFill>
              <a:srgbClr val="00B0F0"/>
            </a:solidFill>
            <a:miter lim="800000"/>
            <a:headEnd/>
            <a:tailEnd type="triangle" w="med" len="med"/>
          </a:ln>
          <a:extLst>
            <a:ext uri="{909E8E84-426E-40DD-AFC4-6F175D3DCCD1}">
              <a14:hiddenFill xmlns:a14="http://schemas.microsoft.com/office/drawing/2010/main">
                <a:noFill/>
              </a14:hiddenFill>
            </a:ext>
          </a:extLst>
        </p:spPr>
      </p:cxnSp>
      <p:sp>
        <p:nvSpPr>
          <p:cNvPr id="20" name="TextBox 20">
            <a:extLst>
              <a:ext uri="{FF2B5EF4-FFF2-40B4-BE49-F238E27FC236}">
                <a16:creationId xmlns:a16="http://schemas.microsoft.com/office/drawing/2014/main" id="{7B6121E1-A5D4-E840-B134-F8B1AD07FE6F}"/>
              </a:ext>
            </a:extLst>
          </p:cNvPr>
          <p:cNvSpPr txBox="1">
            <a:spLocks noChangeArrowheads="1"/>
          </p:cNvSpPr>
          <p:nvPr/>
        </p:nvSpPr>
        <p:spPr bwMode="auto">
          <a:xfrm>
            <a:off x="9761717" y="2199582"/>
            <a:ext cx="1968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r>
              <a:rPr lang="en-US" altLang="en-US" sz="800">
                <a:latin typeface="Times New Roman" panose="02020603050405020304" pitchFamily="18" charset="0"/>
              </a:rPr>
              <a:t>i</a:t>
            </a:r>
          </a:p>
        </p:txBody>
      </p:sp>
      <p:sp>
        <p:nvSpPr>
          <p:cNvPr id="21" name="TextBox 21">
            <a:extLst>
              <a:ext uri="{FF2B5EF4-FFF2-40B4-BE49-F238E27FC236}">
                <a16:creationId xmlns:a16="http://schemas.microsoft.com/office/drawing/2014/main" id="{3349A267-0500-C944-BE46-0CB0FE04E482}"/>
              </a:ext>
            </a:extLst>
          </p:cNvPr>
          <p:cNvSpPr txBox="1">
            <a:spLocks noChangeArrowheads="1"/>
          </p:cNvSpPr>
          <p:nvPr/>
        </p:nvSpPr>
        <p:spPr bwMode="auto">
          <a:xfrm>
            <a:off x="9434692" y="1896370"/>
            <a:ext cx="1968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r>
              <a:rPr lang="en-US" altLang="en-US" sz="800">
                <a:latin typeface="Times New Roman" panose="02020603050405020304" pitchFamily="18" charset="0"/>
              </a:rPr>
              <a:t>j</a:t>
            </a:r>
          </a:p>
        </p:txBody>
      </p:sp>
      <p:sp>
        <p:nvSpPr>
          <p:cNvPr id="2" name="TextBox 1">
            <a:extLst>
              <a:ext uri="{FF2B5EF4-FFF2-40B4-BE49-F238E27FC236}">
                <a16:creationId xmlns:a16="http://schemas.microsoft.com/office/drawing/2014/main" id="{6E6B99D1-B87D-594B-B9DD-966B54008A99}"/>
              </a:ext>
            </a:extLst>
          </p:cNvPr>
          <p:cNvSpPr txBox="1"/>
          <p:nvPr/>
        </p:nvSpPr>
        <p:spPr>
          <a:xfrm>
            <a:off x="7386817" y="5466053"/>
            <a:ext cx="2840269" cy="830997"/>
          </a:xfrm>
          <a:prstGeom prst="rect">
            <a:avLst/>
          </a:prstGeom>
          <a:noFill/>
        </p:spPr>
        <p:txBody>
          <a:bodyPr wrap="square" rtlCol="0">
            <a:spAutoFit/>
          </a:bodyPr>
          <a:lstStyle/>
          <a:p>
            <a:r>
              <a:rPr lang="en-US" dirty="0"/>
              <a:t>x</a:t>
            </a:r>
            <a:r>
              <a:rPr lang="en-US" baseline="-25000" dirty="0"/>
              <a:t>i</a:t>
            </a:r>
            <a:r>
              <a:rPr lang="en-US" dirty="0"/>
              <a:t> is magnitude and v</a:t>
            </a:r>
            <a:r>
              <a:rPr lang="en-US" baseline="-25000" dirty="0"/>
              <a:t>i</a:t>
            </a:r>
            <a:r>
              <a:rPr lang="en-US" dirty="0"/>
              <a:t> is the direction </a:t>
            </a:r>
          </a:p>
        </p:txBody>
      </p:sp>
    </p:spTree>
    <p:extLst>
      <p:ext uri="{BB962C8B-B14F-4D97-AF65-F5344CB8AC3E}">
        <p14:creationId xmlns:p14="http://schemas.microsoft.com/office/powerpoint/2010/main" val="607520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96" name="Google Shape;96;p14"/>
          <p:cNvSpPr txBox="1"/>
          <p:nvPr/>
        </p:nvSpPr>
        <p:spPr>
          <a:xfrm>
            <a:off x="665501" y="1503793"/>
            <a:ext cx="10868562"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defRPr/>
            </a:pPr>
            <a:r>
              <a:rPr lang="en-US" altLang="en-US" sz="2800" dirty="0">
                <a:latin typeface="Calibri" panose="020F0502020204030204" pitchFamily="34" charset="0"/>
                <a:cs typeface="Calibri" panose="020F0502020204030204" pitchFamily="34" charset="0"/>
              </a:rPr>
              <a:t>If </a:t>
            </a:r>
            <a:r>
              <a:rPr lang="en-US" altLang="en-US" sz="2800" dirty="0" err="1">
                <a:latin typeface="Calibri" panose="020F0502020204030204" pitchFamily="34" charset="0"/>
                <a:cs typeface="Calibri" panose="020F0502020204030204" pitchFamily="34" charset="0"/>
              </a:rPr>
              <a:t>x</a:t>
            </a:r>
            <a:r>
              <a:rPr lang="en-US" sz="2800" dirty="0" err="1">
                <a:latin typeface="Calibri" panose="020F0502020204030204" pitchFamily="34" charset="0"/>
                <a:cs typeface="Calibri" panose="020F0502020204030204" pitchFamily="34" charset="0"/>
              </a:rPr>
              <a:t>∈R</a:t>
            </a:r>
            <a:r>
              <a:rPr lang="en-US" sz="2800" baseline="30000" dirty="0" err="1">
                <a:latin typeface="Calibri" panose="020F0502020204030204" pitchFamily="34" charset="0"/>
                <a:cs typeface="Calibri" panose="020F0502020204030204" pitchFamily="34" charset="0"/>
              </a:rPr>
              <a:t>N</a:t>
            </a:r>
            <a:r>
              <a:rPr lang="en-US" sz="2800" dirty="0">
                <a:latin typeface="Calibri" panose="020F0502020204030204" pitchFamily="34" charset="0"/>
                <a:cs typeface="Calibri" panose="020F0502020204030204" pitchFamily="34" charset="0"/>
              </a:rPr>
              <a:t>, then it can be written a linear combination of an orthonormal set of N basis vectors &lt;v</a:t>
            </a:r>
            <a:r>
              <a:rPr lang="en-US" sz="2800" baseline="-25000" dirty="0">
                <a:latin typeface="Calibri" panose="020F0502020204030204" pitchFamily="34" charset="0"/>
                <a:cs typeface="Calibri" panose="020F0502020204030204" pitchFamily="34" charset="0"/>
              </a:rPr>
              <a:t>1</a:t>
            </a:r>
            <a:r>
              <a:rPr lang="en-US" sz="2800" dirty="0">
                <a:latin typeface="Calibri" panose="020F0502020204030204" pitchFamily="34" charset="0"/>
                <a:cs typeface="Calibri" panose="020F0502020204030204" pitchFamily="34" charset="0"/>
              </a:rPr>
              <a:t>,v</a:t>
            </a:r>
            <a:r>
              <a:rPr lang="en-US" sz="2800" baseline="-25000" dirty="0">
                <a:latin typeface="Calibri" panose="020F0502020204030204" pitchFamily="34" charset="0"/>
                <a:cs typeface="Calibri" panose="020F0502020204030204" pitchFamily="34" charset="0"/>
              </a:rPr>
              <a:t>2</a:t>
            </a:r>
            <a:r>
              <a:rPr lang="en-US" sz="2800" dirty="0">
                <a:latin typeface="Calibri" panose="020F0502020204030204" pitchFamily="34" charset="0"/>
                <a:cs typeface="Calibri" panose="020F0502020204030204" pitchFamily="34" charset="0"/>
              </a:rPr>
              <a:t>,…,v</a:t>
            </a:r>
            <a:r>
              <a:rPr lang="en-US" sz="2800" baseline="-25000" dirty="0">
                <a:latin typeface="Calibri" panose="020F0502020204030204" pitchFamily="34" charset="0"/>
                <a:cs typeface="Calibri" panose="020F0502020204030204" pitchFamily="34" charset="0"/>
              </a:rPr>
              <a:t>𝑁</a:t>
            </a:r>
            <a:r>
              <a:rPr lang="en-US" sz="2800" dirty="0">
                <a:latin typeface="Calibri" panose="020F0502020204030204" pitchFamily="34" charset="0"/>
                <a:cs typeface="Calibri" panose="020F0502020204030204" pitchFamily="34" charset="0"/>
              </a:rPr>
              <a:t>&gt; in R</a:t>
            </a:r>
            <a:r>
              <a:rPr lang="en-US" sz="2800" baseline="30000" dirty="0">
                <a:latin typeface="Calibri" panose="020F0502020204030204" pitchFamily="34" charset="0"/>
                <a:cs typeface="Calibri" panose="020F0502020204030204" pitchFamily="34" charset="0"/>
              </a:rPr>
              <a:t>N</a:t>
            </a:r>
            <a:r>
              <a:rPr lang="en-US" sz="28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dirty="0"/>
          </a:p>
          <a:p>
            <a:pPr>
              <a:defRPr/>
            </a:pPr>
            <a:endParaRPr lang="en-US" dirty="0"/>
          </a:p>
          <a:p>
            <a:pPr>
              <a:defRPr/>
            </a:pPr>
            <a:r>
              <a:rPr lang="en-US" dirty="0">
                <a:latin typeface="Calibri" panose="020F0502020204030204" pitchFamily="34" charset="0"/>
              </a:rPr>
              <a:t>                             </a:t>
            </a:r>
          </a:p>
        </p:txBody>
      </p:sp>
      <p:graphicFrame>
        <p:nvGraphicFramePr>
          <p:cNvPr id="4" name="Object 1">
            <a:extLst>
              <a:ext uri="{FF2B5EF4-FFF2-40B4-BE49-F238E27FC236}">
                <a16:creationId xmlns:a16="http://schemas.microsoft.com/office/drawing/2014/main" id="{EF334C9A-C2C2-CD4F-BA38-5DEF993DBEC4}"/>
              </a:ext>
            </a:extLst>
          </p:cNvPr>
          <p:cNvGraphicFramePr>
            <a:graphicFrameLocks noChangeAspect="1"/>
          </p:cNvGraphicFramePr>
          <p:nvPr>
            <p:extLst>
              <p:ext uri="{D42A27DB-BD31-4B8C-83A1-F6EECF244321}">
                <p14:modId xmlns:p14="http://schemas.microsoft.com/office/powerpoint/2010/main" val="3277762"/>
              </p:ext>
            </p:extLst>
          </p:nvPr>
        </p:nvGraphicFramePr>
        <p:xfrm>
          <a:off x="4712499" y="3171287"/>
          <a:ext cx="4081474" cy="841541"/>
        </p:xfrm>
        <a:graphic>
          <a:graphicData uri="http://schemas.openxmlformats.org/presentationml/2006/ole">
            <mc:AlternateContent xmlns:mc="http://schemas.openxmlformats.org/markup-compatibility/2006">
              <mc:Choice xmlns:v="urn:schemas-microsoft-com:vml" Requires="v">
                <p:oleObj name="Equation" r:id="rId3" imgW="48272700" imgH="9944100" progId="Equation.DSMT4">
                  <p:embed/>
                </p:oleObj>
              </mc:Choice>
              <mc:Fallback>
                <p:oleObj name="Equation" r:id="rId3" imgW="48272700" imgH="9944100" progId="Equation.DSMT4">
                  <p:embed/>
                  <p:pic>
                    <p:nvPicPr>
                      <p:cNvPr id="19462" name="Object 1">
                        <a:extLst>
                          <a:ext uri="{FF2B5EF4-FFF2-40B4-BE49-F238E27FC236}">
                            <a16:creationId xmlns:a16="http://schemas.microsoft.com/office/drawing/2014/main" id="{76527AFB-3D79-9542-A041-1DA00E1AB3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499" y="3171287"/>
                        <a:ext cx="4081474" cy="841541"/>
                      </a:xfrm>
                      <a:prstGeom prst="rect">
                        <a:avLst/>
                      </a:prstGeom>
                      <a:noFill/>
                      <a:ln>
                        <a:noFill/>
                      </a:ln>
                    </p:spPr>
                  </p:pic>
                </p:oleObj>
              </mc:Fallback>
            </mc:AlternateContent>
          </a:graphicData>
        </a:graphic>
      </p:graphicFrame>
      <p:graphicFrame>
        <p:nvGraphicFramePr>
          <p:cNvPr id="5" name="Object 1">
            <a:extLst>
              <a:ext uri="{FF2B5EF4-FFF2-40B4-BE49-F238E27FC236}">
                <a16:creationId xmlns:a16="http://schemas.microsoft.com/office/drawing/2014/main" id="{49B073F7-65A9-2A41-8CA4-A105250B23B7}"/>
              </a:ext>
            </a:extLst>
          </p:cNvPr>
          <p:cNvGraphicFramePr>
            <a:graphicFrameLocks noChangeAspect="1"/>
          </p:cNvGraphicFramePr>
          <p:nvPr>
            <p:extLst>
              <p:ext uri="{D42A27DB-BD31-4B8C-83A1-F6EECF244321}">
                <p14:modId xmlns:p14="http://schemas.microsoft.com/office/powerpoint/2010/main" val="696421286"/>
              </p:ext>
            </p:extLst>
          </p:nvPr>
        </p:nvGraphicFramePr>
        <p:xfrm>
          <a:off x="1273507" y="3285793"/>
          <a:ext cx="2472699" cy="841541"/>
        </p:xfrm>
        <a:graphic>
          <a:graphicData uri="http://schemas.openxmlformats.org/presentationml/2006/ole">
            <mc:AlternateContent xmlns:mc="http://schemas.openxmlformats.org/markup-compatibility/2006">
              <mc:Choice xmlns:v="urn:schemas-microsoft-com:vml" Requires="v">
                <p:oleObj name="Equation" r:id="rId5" imgW="31013400" imgH="10528300" progId="Equation.DSMT4">
                  <p:embed/>
                </p:oleObj>
              </mc:Choice>
              <mc:Fallback>
                <p:oleObj name="Equation" r:id="rId5" imgW="31013400" imgH="10528300" progId="Equation.DSMT4">
                  <p:embed/>
                  <p:pic>
                    <p:nvPicPr>
                      <p:cNvPr id="19463" name="Object 1">
                        <a:extLst>
                          <a:ext uri="{FF2B5EF4-FFF2-40B4-BE49-F238E27FC236}">
                            <a16:creationId xmlns:a16="http://schemas.microsoft.com/office/drawing/2014/main" id="{83FC23C1-A7EE-5344-9477-655863F616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3507" y="3285793"/>
                        <a:ext cx="2472699" cy="841541"/>
                      </a:xfrm>
                      <a:prstGeom prst="rect">
                        <a:avLst/>
                      </a:prstGeom>
                      <a:noFill/>
                      <a:ln>
                        <a:noFill/>
                      </a:ln>
                    </p:spPr>
                  </p:pic>
                </p:oleObj>
              </mc:Fallback>
            </mc:AlternateContent>
          </a:graphicData>
        </a:graphic>
      </p:graphicFrame>
      <p:graphicFrame>
        <p:nvGraphicFramePr>
          <p:cNvPr id="6" name="Object 1">
            <a:extLst>
              <a:ext uri="{FF2B5EF4-FFF2-40B4-BE49-F238E27FC236}">
                <a16:creationId xmlns:a16="http://schemas.microsoft.com/office/drawing/2014/main" id="{D224CD6A-8B10-DA4D-9A11-774BC4723785}"/>
              </a:ext>
            </a:extLst>
          </p:cNvPr>
          <p:cNvGraphicFramePr>
            <a:graphicFrameLocks noChangeAspect="1"/>
          </p:cNvGraphicFramePr>
          <p:nvPr>
            <p:extLst>
              <p:ext uri="{D42A27DB-BD31-4B8C-83A1-F6EECF244321}">
                <p14:modId xmlns:p14="http://schemas.microsoft.com/office/powerpoint/2010/main" val="1406873442"/>
              </p:ext>
            </p:extLst>
          </p:nvPr>
        </p:nvGraphicFramePr>
        <p:xfrm>
          <a:off x="3946768" y="4806683"/>
          <a:ext cx="2343195" cy="735120"/>
        </p:xfrm>
        <a:graphic>
          <a:graphicData uri="http://schemas.openxmlformats.org/presentationml/2006/ole">
            <mc:AlternateContent xmlns:mc="http://schemas.openxmlformats.org/markup-compatibility/2006">
              <mc:Choice xmlns:v="urn:schemas-microsoft-com:vml" Requires="v">
                <p:oleObj name="Equation" r:id="rId7" imgW="33642300" imgH="10528300" progId="Equation.DSMT4">
                  <p:embed/>
                </p:oleObj>
              </mc:Choice>
              <mc:Fallback>
                <p:oleObj name="Equation" r:id="rId7" imgW="33642300" imgH="10528300" progId="Equation.DSMT4">
                  <p:embed/>
                  <p:pic>
                    <p:nvPicPr>
                      <p:cNvPr id="19464" name="Object 1">
                        <a:extLst>
                          <a:ext uri="{FF2B5EF4-FFF2-40B4-BE49-F238E27FC236}">
                            <a16:creationId xmlns:a16="http://schemas.microsoft.com/office/drawing/2014/main" id="{1EBCC52F-7693-3247-8FE0-551FF7D4CD8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6768" y="4806683"/>
                        <a:ext cx="2343195" cy="735120"/>
                      </a:xfrm>
                      <a:prstGeom prst="rect">
                        <a:avLst/>
                      </a:prstGeom>
                      <a:noFill/>
                      <a:ln>
                        <a:noFill/>
                      </a:ln>
                    </p:spPr>
                  </p:pic>
                </p:oleObj>
              </mc:Fallback>
            </mc:AlternateContent>
          </a:graphicData>
        </a:graphic>
      </p:graphicFrame>
      <p:graphicFrame>
        <p:nvGraphicFramePr>
          <p:cNvPr id="9" name="Object 1">
            <a:extLst>
              <a:ext uri="{FF2B5EF4-FFF2-40B4-BE49-F238E27FC236}">
                <a16:creationId xmlns:a16="http://schemas.microsoft.com/office/drawing/2014/main" id="{EC75BC83-B275-7A43-B9AA-32ADAD99C115}"/>
              </a:ext>
            </a:extLst>
          </p:cNvPr>
          <p:cNvGraphicFramePr>
            <a:graphicFrameLocks noChangeAspect="1"/>
          </p:cNvGraphicFramePr>
          <p:nvPr>
            <p:extLst>
              <p:ext uri="{D42A27DB-BD31-4B8C-83A1-F6EECF244321}">
                <p14:modId xmlns:p14="http://schemas.microsoft.com/office/powerpoint/2010/main" val="4252547499"/>
              </p:ext>
            </p:extLst>
          </p:nvPr>
        </p:nvGraphicFramePr>
        <p:xfrm>
          <a:off x="9755287" y="2835892"/>
          <a:ext cx="817462" cy="2495502"/>
        </p:xfrm>
        <a:graphic>
          <a:graphicData uri="http://schemas.openxmlformats.org/presentationml/2006/ole">
            <mc:AlternateContent xmlns:mc="http://schemas.openxmlformats.org/markup-compatibility/2006">
              <mc:Choice xmlns:v="urn:schemas-microsoft-com:vml" Requires="v">
                <p:oleObj name="Equation" r:id="rId9" imgW="14046200" imgH="42710100" progId="Equation.DSMT4">
                  <p:embed/>
                </p:oleObj>
              </mc:Choice>
              <mc:Fallback>
                <p:oleObj name="Equation" r:id="rId9" imgW="14046200" imgH="42710100" progId="Equation.DSMT4">
                  <p:embed/>
                  <p:pic>
                    <p:nvPicPr>
                      <p:cNvPr id="15" name="Object 1">
                        <a:extLst>
                          <a:ext uri="{FF2B5EF4-FFF2-40B4-BE49-F238E27FC236}">
                            <a16:creationId xmlns:a16="http://schemas.microsoft.com/office/drawing/2014/main" id="{ABEB1BF2-D936-4348-BE7B-AC97E86E8FC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55287" y="2835892"/>
                        <a:ext cx="817462" cy="2495502"/>
                      </a:xfrm>
                      <a:prstGeom prst="rect">
                        <a:avLst/>
                      </a:prstGeom>
                      <a:noFill/>
                      <a:ln>
                        <a:noFill/>
                      </a:ln>
                    </p:spPr>
                  </p:pic>
                </p:oleObj>
              </mc:Fallback>
            </mc:AlternateContent>
          </a:graphicData>
        </a:graphic>
      </p:graphicFrame>
      <p:sp>
        <p:nvSpPr>
          <p:cNvPr id="2" name="TextBox 1">
            <a:extLst>
              <a:ext uri="{FF2B5EF4-FFF2-40B4-BE49-F238E27FC236}">
                <a16:creationId xmlns:a16="http://schemas.microsoft.com/office/drawing/2014/main" id="{CDEFC6B7-D195-7C44-91B5-423F0BCD02E2}"/>
              </a:ext>
            </a:extLst>
          </p:cNvPr>
          <p:cNvSpPr txBox="1"/>
          <p:nvPr/>
        </p:nvSpPr>
        <p:spPr>
          <a:xfrm>
            <a:off x="319141" y="5966326"/>
            <a:ext cx="11131381" cy="646331"/>
          </a:xfrm>
          <a:prstGeom prst="rect">
            <a:avLst/>
          </a:prstGeom>
          <a:noFill/>
        </p:spPr>
        <p:txBody>
          <a:bodyPr wrap="none" rtlCol="0">
            <a:spAutoFit/>
          </a:bodyPr>
          <a:lstStyle/>
          <a:p>
            <a:pPr algn="ctr"/>
            <a:r>
              <a:rPr lang="en-US" sz="1800" i="1" dirty="0">
                <a:latin typeface="Calibri" panose="020F0502020204030204" pitchFamily="34" charset="0"/>
                <a:cs typeface="Calibri" panose="020F0502020204030204" pitchFamily="34" charset="0"/>
              </a:rPr>
              <a:t>Wikipedia: an orthonormal basis for an inner product space V with finite dimension is a basis for V whose vectors are</a:t>
            </a:r>
          </a:p>
          <a:p>
            <a:pPr algn="ctr"/>
            <a:r>
              <a:rPr lang="en-US" sz="1800" i="1" dirty="0">
                <a:latin typeface="Calibri" panose="020F0502020204030204" pitchFamily="34" charset="0"/>
                <a:cs typeface="Calibri" panose="020F0502020204030204" pitchFamily="34" charset="0"/>
              </a:rPr>
              <a:t> orthonormal, that is, they are all unit vectors and orthogonal to each other.</a:t>
            </a:r>
          </a:p>
        </p:txBody>
      </p:sp>
      <p:sp>
        <p:nvSpPr>
          <p:cNvPr id="3" name="TextBox 2">
            <a:extLst>
              <a:ext uri="{FF2B5EF4-FFF2-40B4-BE49-F238E27FC236}">
                <a16:creationId xmlns:a16="http://schemas.microsoft.com/office/drawing/2014/main" id="{6E8B67B6-2D51-AB47-9B12-22DB003FF9C0}"/>
              </a:ext>
            </a:extLst>
          </p:cNvPr>
          <p:cNvSpPr txBox="1"/>
          <p:nvPr/>
        </p:nvSpPr>
        <p:spPr>
          <a:xfrm>
            <a:off x="800734" y="4151747"/>
            <a:ext cx="2020105" cy="400110"/>
          </a:xfrm>
          <a:prstGeom prst="rect">
            <a:avLst/>
          </a:prstGeom>
          <a:noFill/>
        </p:spPr>
        <p:txBody>
          <a:bodyPr wrap="none" rtlCol="0">
            <a:spAutoFit/>
          </a:bodyPr>
          <a:lstStyle/>
          <a:p>
            <a:r>
              <a:rPr lang="en-US" sz="2000" i="1" dirty="0">
                <a:solidFill>
                  <a:srgbClr val="E46102"/>
                </a:solidFill>
              </a:rPr>
              <a:t>v : basis vectors</a:t>
            </a:r>
          </a:p>
        </p:txBody>
      </p:sp>
    </p:spTree>
    <p:extLst>
      <p:ext uri="{BB962C8B-B14F-4D97-AF65-F5344CB8AC3E}">
        <p14:creationId xmlns:p14="http://schemas.microsoft.com/office/powerpoint/2010/main" val="2139970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pic>
        <p:nvPicPr>
          <p:cNvPr id="68610" name="Picture 2" descr="An example of different projections.">
            <a:extLst>
              <a:ext uri="{FF2B5EF4-FFF2-40B4-BE49-F238E27FC236}">
                <a16:creationId xmlns:a16="http://schemas.microsoft.com/office/drawing/2014/main" id="{326DE571-4762-354F-99A1-B5EAE21F0F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84" t="8472" r="54698" b="6573"/>
          <a:stretch/>
        </p:blipFill>
        <p:spPr bwMode="auto">
          <a:xfrm>
            <a:off x="7684168" y="1447355"/>
            <a:ext cx="2703562" cy="2554545"/>
          </a:xfrm>
          <a:prstGeom prst="rect">
            <a:avLst/>
          </a:prstGeom>
          <a:noFill/>
          <a:extLst>
            <a:ext uri="{909E8E84-426E-40DD-AFC4-6F175D3DCCD1}">
              <a14:hiddenFill xmlns:a14="http://schemas.microsoft.com/office/drawing/2010/main">
                <a:solidFill>
                  <a:srgbClr val="FFFFFF"/>
                </a:solidFill>
              </a14:hiddenFill>
            </a:ext>
          </a:extLst>
        </p:spPr>
      </p:pic>
      <p:pic>
        <p:nvPicPr>
          <p:cNvPr id="68612" name="Picture 4" descr="An example of different projections.">
            <a:extLst>
              <a:ext uri="{FF2B5EF4-FFF2-40B4-BE49-F238E27FC236}">
                <a16:creationId xmlns:a16="http://schemas.microsoft.com/office/drawing/2014/main" id="{CE45AE40-7927-1148-8538-FC81E54C28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368" t="45162" r="5000" b="22261"/>
          <a:stretch/>
        </p:blipFill>
        <p:spPr bwMode="auto">
          <a:xfrm>
            <a:off x="6480445" y="4254809"/>
            <a:ext cx="5246708" cy="12985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AADEFEB-9487-0440-8622-F2C52461867E}"/>
              </a:ext>
            </a:extLst>
          </p:cNvPr>
          <p:cNvSpPr txBox="1"/>
          <p:nvPr/>
        </p:nvSpPr>
        <p:spPr>
          <a:xfrm>
            <a:off x="850232" y="2724628"/>
            <a:ext cx="5903494" cy="255454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We will project the points to the green line or the violet line? Which one is the best choice?</a:t>
            </a:r>
          </a:p>
          <a:p>
            <a:br>
              <a:rPr lang="en-US" sz="3200" dirty="0">
                <a:latin typeface="Calibri" panose="020F0502020204030204" pitchFamily="34" charset="0"/>
                <a:cs typeface="Calibri" panose="020F0502020204030204" pitchFamily="34" charset="0"/>
              </a:rPr>
            </a:b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7771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sp>
        <p:nvSpPr>
          <p:cNvPr id="7" name="TextBox 6">
            <a:extLst>
              <a:ext uri="{FF2B5EF4-FFF2-40B4-BE49-F238E27FC236}">
                <a16:creationId xmlns:a16="http://schemas.microsoft.com/office/drawing/2014/main" id="{1832F540-A8C3-AA4B-8F29-16BB6838238E}"/>
              </a:ext>
            </a:extLst>
          </p:cNvPr>
          <p:cNvSpPr txBox="1"/>
          <p:nvPr/>
        </p:nvSpPr>
        <p:spPr>
          <a:xfrm>
            <a:off x="481263" y="1447355"/>
            <a:ext cx="8528266" cy="4924425"/>
          </a:xfrm>
          <a:prstGeom prst="rect">
            <a:avLst/>
          </a:prstGeom>
          <a:noFill/>
        </p:spPr>
        <p:txBody>
          <a:bodyPr wrap="square">
            <a:spAutoFit/>
          </a:bodyPr>
          <a:lstStyle/>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Intuitively, the green line is better with more separated points. But how can we choose it "mathematically" (precisely)? We need to know about:</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hlinkClick r:id="rId3"/>
              </a:rPr>
              <a:t>Mean</a:t>
            </a:r>
            <a:r>
              <a:rPr lang="en-US" sz="2600" dirty="0">
                <a:latin typeface="Calibri" panose="020F0502020204030204" pitchFamily="34" charset="0"/>
                <a:cs typeface="Calibri" panose="020F0502020204030204" pitchFamily="34" charset="0"/>
              </a:rPr>
              <a:t>: finds the most balanced point in the data.</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hlinkClick r:id="rId4"/>
              </a:rPr>
              <a:t>Variance</a:t>
            </a:r>
            <a:r>
              <a:rPr lang="en-US" sz="2600" dirty="0">
                <a:latin typeface="Calibri" panose="020F0502020204030204" pitchFamily="34" charset="0"/>
                <a:cs typeface="Calibri" panose="020F0502020204030204" pitchFamily="34" charset="0"/>
              </a:rPr>
              <a:t>: measures the spread of data from the mean. However, variance is not enough. There are many different ways in that we get the same variance (see next slide).</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hlinkClick r:id="rId4"/>
              </a:rPr>
              <a:t>Covariance</a:t>
            </a:r>
            <a:r>
              <a:rPr lang="en-US" sz="2600" dirty="0">
                <a:latin typeface="Calibri" panose="020F0502020204030204" pitchFamily="34" charset="0"/>
                <a:cs typeface="Calibri" panose="020F0502020204030204" pitchFamily="34" charset="0"/>
              </a:rPr>
              <a:t>: indicates the direction in that data are spreading.</a:t>
            </a:r>
          </a:p>
          <a:p>
            <a:pPr marL="1066785" lvl="1" indent="-457200">
              <a:buFont typeface="Arial" panose="020B0604020202020204" pitchFamily="34" charset="0"/>
              <a:buChar char="•"/>
            </a:pPr>
            <a:r>
              <a:rPr lang="en-US" sz="2000" i="0" dirty="0">
                <a:effectLst/>
              </a:rPr>
              <a:t>It is the mean value of the product of the deviations of two variates from their respective means.</a:t>
            </a:r>
          </a:p>
          <a:p>
            <a:pPr marL="1066785" lvl="1" indent="-457200">
              <a:buFont typeface="Arial" panose="020B0604020202020204" pitchFamily="34" charset="0"/>
              <a:buChar char="•"/>
            </a:pPr>
            <a:r>
              <a:rPr lang="en-US" sz="2000" b="0" i="0" dirty="0">
                <a:effectLst/>
              </a:rPr>
              <a:t>It is </a:t>
            </a:r>
            <a:r>
              <a:rPr lang="en-US" sz="2000" b="1" i="0" dirty="0">
                <a:effectLst/>
              </a:rPr>
              <a:t>an indicator of the extent to which 2 random variables are dependent on each other</a:t>
            </a:r>
            <a:r>
              <a:rPr lang="en-US" sz="2000" b="0" i="0" dirty="0">
                <a:effectLst/>
              </a:rPr>
              <a:t>. </a:t>
            </a:r>
            <a:endParaRPr lang="en-US" sz="2600" dirty="0">
              <a:cs typeface="Calibri" panose="020F0502020204030204" pitchFamily="34" charset="0"/>
            </a:endParaRPr>
          </a:p>
        </p:txBody>
      </p:sp>
      <p:pic>
        <p:nvPicPr>
          <p:cNvPr id="68610" name="Picture 2" descr="An example of different projections.">
            <a:extLst>
              <a:ext uri="{FF2B5EF4-FFF2-40B4-BE49-F238E27FC236}">
                <a16:creationId xmlns:a16="http://schemas.microsoft.com/office/drawing/2014/main" id="{326DE571-4762-354F-99A1-B5EAE21F0F2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684" t="8472" r="54698" b="6573"/>
          <a:stretch/>
        </p:blipFill>
        <p:spPr bwMode="auto">
          <a:xfrm>
            <a:off x="9304420" y="1503948"/>
            <a:ext cx="2037348" cy="1925052"/>
          </a:xfrm>
          <a:prstGeom prst="rect">
            <a:avLst/>
          </a:prstGeom>
          <a:noFill/>
          <a:extLst>
            <a:ext uri="{909E8E84-426E-40DD-AFC4-6F175D3DCCD1}">
              <a14:hiddenFill xmlns:a14="http://schemas.microsoft.com/office/drawing/2010/main">
                <a:solidFill>
                  <a:srgbClr val="FFFFFF"/>
                </a:solidFill>
              </a14:hiddenFill>
            </a:ext>
          </a:extLst>
        </p:spPr>
      </p:pic>
      <p:pic>
        <p:nvPicPr>
          <p:cNvPr id="68612" name="Picture 4" descr="An example of different projections.">
            <a:extLst>
              <a:ext uri="{FF2B5EF4-FFF2-40B4-BE49-F238E27FC236}">
                <a16:creationId xmlns:a16="http://schemas.microsoft.com/office/drawing/2014/main" id="{CE45AE40-7927-1148-8538-FC81E54C286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2368" t="45162" r="5000" b="22261"/>
          <a:stretch/>
        </p:blipFill>
        <p:spPr bwMode="auto">
          <a:xfrm>
            <a:off x="8686800" y="4001901"/>
            <a:ext cx="3367708" cy="833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753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609600" y="2525713"/>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solidFill>
                  <a:srgbClr val="E46102"/>
                </a:solidFill>
              </a:rPr>
              <a:t>Dimensionality Reduction</a:t>
            </a:r>
          </a:p>
        </p:txBody>
      </p:sp>
    </p:spTree>
    <p:extLst>
      <p:ext uri="{BB962C8B-B14F-4D97-AF65-F5344CB8AC3E}">
        <p14:creationId xmlns:p14="http://schemas.microsoft.com/office/powerpoint/2010/main" val="4160599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Why covariance is needed?</a:t>
            </a:r>
            <a:endParaRPr sz="4000" b="1" dirty="0">
              <a:solidFill>
                <a:srgbClr val="E46102"/>
              </a:solidFill>
            </a:endParaRPr>
          </a:p>
        </p:txBody>
      </p:sp>
      <p:pic>
        <p:nvPicPr>
          <p:cNvPr id="70658" name="Picture 2" descr="Different data but the same mean and variance.">
            <a:extLst>
              <a:ext uri="{FF2B5EF4-FFF2-40B4-BE49-F238E27FC236}">
                <a16:creationId xmlns:a16="http://schemas.microsoft.com/office/drawing/2014/main" id="{D01C4C7F-366F-D648-A48E-E76737B9E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700130"/>
            <a:ext cx="8359460" cy="423959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F71BADF-D5BC-D744-A700-19BBC0F0990A}"/>
              </a:ext>
            </a:extLst>
          </p:cNvPr>
          <p:cNvSpPr txBox="1"/>
          <p:nvPr/>
        </p:nvSpPr>
        <p:spPr>
          <a:xfrm>
            <a:off x="1844842" y="6247992"/>
            <a:ext cx="8936214" cy="400110"/>
          </a:xfrm>
          <a:prstGeom prst="rect">
            <a:avLst/>
          </a:prstGeom>
          <a:noFill/>
        </p:spPr>
        <p:txBody>
          <a:bodyPr wrap="square" rtlCol="0">
            <a:spAutoFit/>
          </a:bodyPr>
          <a:lstStyle/>
          <a:p>
            <a:r>
              <a:rPr lang="en-US" sz="2000" dirty="0">
                <a:solidFill>
                  <a:srgbClr val="E46102"/>
                </a:solidFill>
                <a:latin typeface="Calibri" panose="020F0502020204030204" pitchFamily="34" charset="0"/>
                <a:cs typeface="Calibri" panose="020F0502020204030204" pitchFamily="34" charset="0"/>
              </a:rPr>
              <a:t>Different data but the same mean and variance. That's why we need covariance!</a:t>
            </a:r>
          </a:p>
        </p:txBody>
      </p:sp>
      <p:pic>
        <p:nvPicPr>
          <p:cNvPr id="68610" name="Picture 2">
            <a:extLst>
              <a:ext uri="{FF2B5EF4-FFF2-40B4-BE49-F238E27FC236}">
                <a16:creationId xmlns:a16="http://schemas.microsoft.com/office/drawing/2014/main" id="{A2E6ECA3-8415-B87B-B5B2-9BE9291AD1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704" t="35842" r="12757" b="40968"/>
          <a:stretch/>
        </p:blipFill>
        <p:spPr bwMode="auto">
          <a:xfrm>
            <a:off x="5296222" y="5752484"/>
            <a:ext cx="2033453" cy="400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60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96" name="Google Shape;96;p14"/>
          <p:cNvSpPr txBox="1"/>
          <p:nvPr/>
        </p:nvSpPr>
        <p:spPr>
          <a:xfrm>
            <a:off x="395183" y="1251829"/>
            <a:ext cx="10307161" cy="4957385"/>
          </a:xfrm>
          <a:prstGeom prst="rect">
            <a:avLst/>
          </a:prstGeom>
          <a:noFill/>
          <a:ln>
            <a:noFill/>
          </a:ln>
        </p:spPr>
        <p:txBody>
          <a:bodyPr spcFirstLastPara="1" wrap="square" lIns="121900" tIns="121900" rIns="121900" bIns="121900" anchor="t" anchorCtr="0">
            <a:noAutofit/>
          </a:bodyPr>
          <a:lstStyle/>
          <a:p>
            <a:pPr>
              <a:defRPr/>
            </a:pPr>
            <a:endParaRPr lang="en-US" dirty="0"/>
          </a:p>
          <a:p>
            <a:pPr marL="342900" indent="-342900">
              <a:buFont typeface="Arial" panose="020B0604020202020204" pitchFamily="34" charset="0"/>
              <a:buChar char="•"/>
              <a:defRPr/>
            </a:pPr>
            <a:r>
              <a:rPr lang="en-US" dirty="0"/>
              <a:t>PCA seeks to approximate x in a subspace of R</a:t>
            </a:r>
            <a:r>
              <a:rPr lang="en-US" baseline="30000" dirty="0"/>
              <a:t>N</a:t>
            </a:r>
            <a:r>
              <a:rPr lang="en-US" dirty="0"/>
              <a:t> using a new set of K&lt;&lt;N basis vectors </a:t>
            </a:r>
            <a:r>
              <a:rPr lang="en-US" altLang="en-US" dirty="0"/>
              <a:t>&lt;u</a:t>
            </a:r>
            <a:r>
              <a:rPr lang="en-US" altLang="en-US" baseline="-25000" dirty="0"/>
              <a:t>1</a:t>
            </a:r>
            <a:r>
              <a:rPr lang="en-US" altLang="en-US" dirty="0"/>
              <a:t>, u</a:t>
            </a:r>
            <a:r>
              <a:rPr lang="en-US" altLang="en-US" baseline="-25000" dirty="0"/>
              <a:t>2</a:t>
            </a:r>
            <a:r>
              <a:rPr lang="en-US" altLang="en-US" dirty="0"/>
              <a:t>, …,</a:t>
            </a:r>
            <a:r>
              <a:rPr lang="en-US" altLang="en-US" dirty="0" err="1"/>
              <a:t>u</a:t>
            </a:r>
            <a:r>
              <a:rPr lang="en-US" altLang="en-US" baseline="-25000" dirty="0" err="1"/>
              <a:t>K</a:t>
            </a:r>
            <a:r>
              <a:rPr lang="en-US" altLang="en-US" dirty="0"/>
              <a:t>&gt; in R</a:t>
            </a:r>
            <a:r>
              <a:rPr lang="en-US" altLang="en-US" baseline="30000" dirty="0"/>
              <a:t>N</a:t>
            </a:r>
            <a:r>
              <a:rPr lang="en-US" altLang="en-US" dirty="0"/>
              <a:t>:</a:t>
            </a:r>
            <a:endParaRPr lang="en-US" dirty="0">
              <a:latin typeface="Calibri" panose="020F0502020204030204" pitchFamily="34" charset="0"/>
            </a:endParaRPr>
          </a:p>
          <a:p>
            <a:pPr marL="342900" indent="-342900">
              <a:buFont typeface="Arial" panose="020B0604020202020204" pitchFamily="34" charset="0"/>
              <a:buChar char="•"/>
              <a:defRPr/>
            </a:pPr>
            <a:endParaRPr lang="en-US" dirty="0">
              <a:latin typeface="Calibri" panose="020F0502020204030204" pitchFamily="34" charset="0"/>
            </a:endParaRPr>
          </a:p>
          <a:p>
            <a:pPr marL="342900" indent="-342900">
              <a:buFont typeface="Arial" panose="020B0604020202020204" pitchFamily="34" charset="0"/>
              <a:buChar char="•"/>
              <a:defRPr/>
            </a:pPr>
            <a:endParaRPr lang="en-US" dirty="0">
              <a:latin typeface="Calibri" panose="020F0502020204030204" pitchFamily="34" charset="0"/>
            </a:endParaRPr>
          </a:p>
          <a:p>
            <a:pPr>
              <a:defRPr/>
            </a:pPr>
            <a:r>
              <a:rPr lang="en-US" dirty="0">
                <a:latin typeface="Calibri" panose="020F0502020204030204" pitchFamily="34" charset="0"/>
              </a:rPr>
              <a:t>	</a:t>
            </a:r>
          </a:p>
          <a:p>
            <a:pPr>
              <a:defRPr/>
            </a:pPr>
            <a:r>
              <a:rPr lang="en-US" sz="2000" dirty="0">
                <a:latin typeface="Calibri" panose="020F0502020204030204" pitchFamily="34" charset="0"/>
              </a:rPr>
              <a:t>			</a:t>
            </a:r>
          </a:p>
          <a:p>
            <a:pPr>
              <a:defRPr/>
            </a:pPr>
            <a:endParaRPr lang="en-US" sz="2000" dirty="0">
              <a:latin typeface="Calibri" panose="020F0502020204030204" pitchFamily="34" charset="0"/>
            </a:endParaRPr>
          </a:p>
          <a:p>
            <a:pPr>
              <a:defRPr/>
            </a:pPr>
            <a:r>
              <a:rPr lang="en-US" sz="2000" dirty="0">
                <a:latin typeface="Calibri" panose="020F0502020204030204" pitchFamily="34" charset="0"/>
              </a:rPr>
              <a:t>			</a:t>
            </a:r>
          </a:p>
          <a:p>
            <a:pPr>
              <a:defRPr/>
            </a:pPr>
            <a:r>
              <a:rPr lang="en-US" sz="2000" dirty="0">
                <a:latin typeface="Calibri" panose="020F0502020204030204" pitchFamily="34" charset="0"/>
              </a:rPr>
              <a:t>			</a:t>
            </a:r>
            <a:r>
              <a:rPr lang="en-US" dirty="0">
                <a:latin typeface="Calibri" panose="020F0502020204030204" pitchFamily="34" charset="0"/>
              </a:rPr>
              <a:t>such that                  is minimized!</a:t>
            </a:r>
          </a:p>
          <a:p>
            <a:pPr>
              <a:defRPr/>
            </a:pPr>
            <a:r>
              <a:rPr lang="en-US" dirty="0">
                <a:latin typeface="Calibri" panose="020F0502020204030204" pitchFamily="34" charset="0"/>
              </a:rPr>
              <a:t>                                     </a:t>
            </a:r>
            <a:r>
              <a:rPr lang="en-US" sz="2000" dirty="0">
                <a:latin typeface="Calibri" panose="020F0502020204030204" pitchFamily="34" charset="0"/>
              </a:rPr>
              <a:t>(i.e., </a:t>
            </a:r>
            <a:r>
              <a:rPr lang="en-US" sz="2000" b="1" dirty="0">
                <a:latin typeface="Calibri" panose="020F0502020204030204" pitchFamily="34" charset="0"/>
              </a:rPr>
              <a:t>minimize information loss</a:t>
            </a:r>
            <a:r>
              <a:rPr lang="en-US" sz="2000" dirty="0">
                <a:latin typeface="Calibri" panose="020F0502020204030204" pitchFamily="34" charset="0"/>
              </a:rPr>
              <a:t>)</a:t>
            </a:r>
          </a:p>
        </p:txBody>
      </p:sp>
      <p:graphicFrame>
        <p:nvGraphicFramePr>
          <p:cNvPr id="7" name="Object 1">
            <a:extLst>
              <a:ext uri="{FF2B5EF4-FFF2-40B4-BE49-F238E27FC236}">
                <a16:creationId xmlns:a16="http://schemas.microsoft.com/office/drawing/2014/main" id="{3BDC6558-A3B4-6148-8287-71DA4E7D649D}"/>
              </a:ext>
            </a:extLst>
          </p:cNvPr>
          <p:cNvGraphicFramePr>
            <a:graphicFrameLocks noChangeAspect="1"/>
          </p:cNvGraphicFramePr>
          <p:nvPr>
            <p:extLst>
              <p:ext uri="{D42A27DB-BD31-4B8C-83A1-F6EECF244321}">
                <p14:modId xmlns:p14="http://schemas.microsoft.com/office/powerpoint/2010/main" val="333966507"/>
              </p:ext>
            </p:extLst>
          </p:nvPr>
        </p:nvGraphicFramePr>
        <p:xfrm>
          <a:off x="795751" y="2726460"/>
          <a:ext cx="4930943" cy="986558"/>
        </p:xfrm>
        <a:graphic>
          <a:graphicData uri="http://schemas.openxmlformats.org/presentationml/2006/ole">
            <mc:AlternateContent xmlns:mc="http://schemas.openxmlformats.org/markup-compatibility/2006">
              <mc:Choice xmlns:v="urn:schemas-microsoft-com:vml" Requires="v">
                <p:oleObj name="Equation" r:id="rId3" imgW="49733200" imgH="9944100" progId="Equation.DSMT4">
                  <p:embed/>
                </p:oleObj>
              </mc:Choice>
              <mc:Fallback>
                <p:oleObj name="Equation" r:id="rId3" imgW="49733200" imgH="9944100" progId="Equation.DSMT4">
                  <p:embed/>
                  <p:pic>
                    <p:nvPicPr>
                      <p:cNvPr id="7" name="Object 1">
                        <a:extLst>
                          <a:ext uri="{FF2B5EF4-FFF2-40B4-BE49-F238E27FC236}">
                            <a16:creationId xmlns:a16="http://schemas.microsoft.com/office/drawing/2014/main" id="{3BDC6558-A3B4-6148-8287-71DA4E7D64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751" y="2726460"/>
                        <a:ext cx="4930943" cy="986558"/>
                      </a:xfrm>
                      <a:prstGeom prst="rect">
                        <a:avLst/>
                      </a:prstGeom>
                      <a:noFill/>
                      <a:ln>
                        <a:noFill/>
                      </a:ln>
                    </p:spPr>
                  </p:pic>
                </p:oleObj>
              </mc:Fallback>
            </mc:AlternateContent>
          </a:graphicData>
        </a:graphic>
      </p:graphicFrame>
      <p:graphicFrame>
        <p:nvGraphicFramePr>
          <p:cNvPr id="8" name="Object 1">
            <a:extLst>
              <a:ext uri="{FF2B5EF4-FFF2-40B4-BE49-F238E27FC236}">
                <a16:creationId xmlns:a16="http://schemas.microsoft.com/office/drawing/2014/main" id="{94ED871C-C255-5543-9DF3-6F84247FEB6C}"/>
              </a:ext>
            </a:extLst>
          </p:cNvPr>
          <p:cNvGraphicFramePr>
            <a:graphicFrameLocks noChangeAspect="1"/>
          </p:cNvGraphicFramePr>
          <p:nvPr>
            <p:extLst>
              <p:ext uri="{D42A27DB-BD31-4B8C-83A1-F6EECF244321}">
                <p14:modId xmlns:p14="http://schemas.microsoft.com/office/powerpoint/2010/main" val="613910594"/>
              </p:ext>
            </p:extLst>
          </p:nvPr>
        </p:nvGraphicFramePr>
        <p:xfrm>
          <a:off x="8860462" y="3805395"/>
          <a:ext cx="935038" cy="2388287"/>
        </p:xfrm>
        <a:graphic>
          <a:graphicData uri="http://schemas.openxmlformats.org/presentationml/2006/ole">
            <mc:AlternateContent xmlns:mc="http://schemas.openxmlformats.org/markup-compatibility/2006">
              <mc:Choice xmlns:v="urn:schemas-microsoft-com:vml" Requires="v">
                <p:oleObj name="Equation" r:id="rId5" imgW="11696700" imgH="26911300" progId="Equation.DSMT4">
                  <p:embed/>
                </p:oleObj>
              </mc:Choice>
              <mc:Fallback>
                <p:oleObj name="Equation" r:id="rId5" imgW="11696700" imgH="26911300" progId="Equation.DSMT4">
                  <p:embed/>
                  <p:pic>
                    <p:nvPicPr>
                      <p:cNvPr id="8" name="Object 1">
                        <a:extLst>
                          <a:ext uri="{FF2B5EF4-FFF2-40B4-BE49-F238E27FC236}">
                            <a16:creationId xmlns:a16="http://schemas.microsoft.com/office/drawing/2014/main" id="{94ED871C-C255-5543-9DF3-6F84247FEB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60462" y="3805395"/>
                        <a:ext cx="935038" cy="2388287"/>
                      </a:xfrm>
                      <a:prstGeom prst="rect">
                        <a:avLst/>
                      </a:prstGeom>
                      <a:noFill/>
                      <a:ln>
                        <a:noFill/>
                      </a:ln>
                    </p:spPr>
                  </p:pic>
                </p:oleObj>
              </mc:Fallback>
            </mc:AlternateContent>
          </a:graphicData>
        </a:graphic>
      </p:graphicFrame>
      <p:graphicFrame>
        <p:nvGraphicFramePr>
          <p:cNvPr id="10" name="Object 1">
            <a:extLst>
              <a:ext uri="{FF2B5EF4-FFF2-40B4-BE49-F238E27FC236}">
                <a16:creationId xmlns:a16="http://schemas.microsoft.com/office/drawing/2014/main" id="{93323DF1-E501-7842-A7ED-E464FA9D2046}"/>
              </a:ext>
            </a:extLst>
          </p:cNvPr>
          <p:cNvGraphicFramePr>
            <a:graphicFrameLocks noChangeAspect="1"/>
          </p:cNvGraphicFramePr>
          <p:nvPr>
            <p:extLst>
              <p:ext uri="{D42A27DB-BD31-4B8C-83A1-F6EECF244321}">
                <p14:modId xmlns:p14="http://schemas.microsoft.com/office/powerpoint/2010/main" val="1563190981"/>
              </p:ext>
            </p:extLst>
          </p:nvPr>
        </p:nvGraphicFramePr>
        <p:xfrm>
          <a:off x="6658131" y="2726460"/>
          <a:ext cx="2762521" cy="852055"/>
        </p:xfrm>
        <a:graphic>
          <a:graphicData uri="http://schemas.openxmlformats.org/presentationml/2006/ole">
            <mc:AlternateContent xmlns:mc="http://schemas.openxmlformats.org/markup-compatibility/2006">
              <mc:Choice xmlns:v="urn:schemas-microsoft-com:vml" Requires="v">
                <p:oleObj name="Equation" r:id="rId7" imgW="34226500" imgH="10528300" progId="Equation.DSMT4">
                  <p:embed/>
                </p:oleObj>
              </mc:Choice>
              <mc:Fallback>
                <p:oleObj name="Equation" r:id="rId7" imgW="34226500" imgH="10528300" progId="Equation.DSMT4">
                  <p:embed/>
                  <p:pic>
                    <p:nvPicPr>
                      <p:cNvPr id="10" name="Object 1">
                        <a:extLst>
                          <a:ext uri="{FF2B5EF4-FFF2-40B4-BE49-F238E27FC236}">
                            <a16:creationId xmlns:a16="http://schemas.microsoft.com/office/drawing/2014/main" id="{93323DF1-E501-7842-A7ED-E464FA9D204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58131" y="2726460"/>
                        <a:ext cx="2762521" cy="852055"/>
                      </a:xfrm>
                      <a:prstGeom prst="rect">
                        <a:avLst/>
                      </a:prstGeom>
                      <a:noFill/>
                      <a:ln>
                        <a:noFill/>
                      </a:ln>
                    </p:spPr>
                  </p:pic>
                </p:oleObj>
              </mc:Fallback>
            </mc:AlternateContent>
          </a:graphicData>
        </a:graphic>
      </p:graphicFrame>
      <p:graphicFrame>
        <p:nvGraphicFramePr>
          <p:cNvPr id="11" name="Object 1">
            <a:extLst>
              <a:ext uri="{FF2B5EF4-FFF2-40B4-BE49-F238E27FC236}">
                <a16:creationId xmlns:a16="http://schemas.microsoft.com/office/drawing/2014/main" id="{3D9259DB-9FA6-1244-BE76-4778EBC193F2}"/>
              </a:ext>
            </a:extLst>
          </p:cNvPr>
          <p:cNvGraphicFramePr>
            <a:graphicFrameLocks noChangeAspect="1"/>
          </p:cNvGraphicFramePr>
          <p:nvPr>
            <p:extLst>
              <p:ext uri="{D42A27DB-BD31-4B8C-83A1-F6EECF244321}">
                <p14:modId xmlns:p14="http://schemas.microsoft.com/office/powerpoint/2010/main" val="3830773"/>
              </p:ext>
            </p:extLst>
          </p:nvPr>
        </p:nvGraphicFramePr>
        <p:xfrm>
          <a:off x="3723733" y="4455118"/>
          <a:ext cx="935038" cy="384175"/>
        </p:xfrm>
        <a:graphic>
          <a:graphicData uri="http://schemas.openxmlformats.org/presentationml/2006/ole">
            <mc:AlternateContent xmlns:mc="http://schemas.openxmlformats.org/markup-compatibility/2006">
              <mc:Choice xmlns:v="urn:schemas-microsoft-com:vml" Requires="v">
                <p:oleObj name="Equation" r:id="rId9" imgW="11404600" imgH="4686300" progId="Equation.DSMT4">
                  <p:embed/>
                </p:oleObj>
              </mc:Choice>
              <mc:Fallback>
                <p:oleObj name="Equation" r:id="rId9" imgW="11404600" imgH="4686300" progId="Equation.DSMT4">
                  <p:embed/>
                  <p:pic>
                    <p:nvPicPr>
                      <p:cNvPr id="11" name="Object 1">
                        <a:extLst>
                          <a:ext uri="{FF2B5EF4-FFF2-40B4-BE49-F238E27FC236}">
                            <a16:creationId xmlns:a16="http://schemas.microsoft.com/office/drawing/2014/main" id="{3D9259DB-9FA6-1244-BE76-4778EBC193F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23733" y="4455118"/>
                        <a:ext cx="935038" cy="384175"/>
                      </a:xfrm>
                      <a:prstGeom prst="rect">
                        <a:avLst/>
                      </a:prstGeom>
                      <a:noFill/>
                      <a:ln>
                        <a:noFill/>
                      </a:ln>
                    </p:spPr>
                  </p:pic>
                </p:oleObj>
              </mc:Fallback>
            </mc:AlternateContent>
          </a:graphicData>
        </a:graphic>
      </p:graphicFrame>
      <p:sp>
        <p:nvSpPr>
          <p:cNvPr id="12" name="TextBox 11">
            <a:extLst>
              <a:ext uri="{FF2B5EF4-FFF2-40B4-BE49-F238E27FC236}">
                <a16:creationId xmlns:a16="http://schemas.microsoft.com/office/drawing/2014/main" id="{AAB52D55-BB2D-D141-80A7-03686FB00124}"/>
              </a:ext>
            </a:extLst>
          </p:cNvPr>
          <p:cNvSpPr txBox="1"/>
          <p:nvPr/>
        </p:nvSpPr>
        <p:spPr>
          <a:xfrm>
            <a:off x="3567913" y="4083309"/>
            <a:ext cx="1963999" cy="400110"/>
          </a:xfrm>
          <a:prstGeom prst="rect">
            <a:avLst/>
          </a:prstGeom>
          <a:noFill/>
        </p:spPr>
        <p:txBody>
          <a:bodyPr wrap="none">
            <a:spAutoFit/>
          </a:bodyPr>
          <a:lstStyle/>
          <a:p>
            <a:pPr>
              <a:defRPr/>
            </a:pPr>
            <a:r>
              <a:rPr lang="en-US" sz="2000" b="0" dirty="0">
                <a:solidFill>
                  <a:srgbClr val="E56618"/>
                </a:solidFill>
                <a:latin typeface="+mn-lt"/>
              </a:rPr>
              <a:t>(reconstruction)</a:t>
            </a:r>
          </a:p>
        </p:txBody>
      </p:sp>
      <p:graphicFrame>
        <p:nvGraphicFramePr>
          <p:cNvPr id="13" name="Object 1">
            <a:extLst>
              <a:ext uri="{FF2B5EF4-FFF2-40B4-BE49-F238E27FC236}">
                <a16:creationId xmlns:a16="http://schemas.microsoft.com/office/drawing/2014/main" id="{1C729AA0-7330-1D42-8527-692CCB2E41AF}"/>
              </a:ext>
            </a:extLst>
          </p:cNvPr>
          <p:cNvGraphicFramePr>
            <a:graphicFrameLocks noChangeAspect="1"/>
          </p:cNvGraphicFramePr>
          <p:nvPr>
            <p:extLst>
              <p:ext uri="{D42A27DB-BD31-4B8C-83A1-F6EECF244321}">
                <p14:modId xmlns:p14="http://schemas.microsoft.com/office/powerpoint/2010/main" val="2156690542"/>
              </p:ext>
            </p:extLst>
          </p:nvPr>
        </p:nvGraphicFramePr>
        <p:xfrm>
          <a:off x="7146081" y="3675233"/>
          <a:ext cx="1068437" cy="2755826"/>
        </p:xfrm>
        <a:graphic>
          <a:graphicData uri="http://schemas.openxmlformats.org/presentationml/2006/ole">
            <mc:AlternateContent xmlns:mc="http://schemas.openxmlformats.org/markup-compatibility/2006">
              <mc:Choice xmlns:v="urn:schemas-microsoft-com:vml" Requires="v">
                <p:oleObj name="Equation" r:id="rId11" imgW="14046200" imgH="42710100" progId="Equation.DSMT4">
                  <p:embed/>
                </p:oleObj>
              </mc:Choice>
              <mc:Fallback>
                <p:oleObj name="Equation" r:id="rId11" imgW="14046200" imgH="42710100" progId="Equation.DSMT4">
                  <p:embed/>
                  <p:pic>
                    <p:nvPicPr>
                      <p:cNvPr id="9" name="Object 1">
                        <a:extLst>
                          <a:ext uri="{FF2B5EF4-FFF2-40B4-BE49-F238E27FC236}">
                            <a16:creationId xmlns:a16="http://schemas.microsoft.com/office/drawing/2014/main" id="{EC75BC83-B275-7A43-B9AA-32ADAD99C11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46081" y="3675233"/>
                        <a:ext cx="1068437" cy="2755826"/>
                      </a:xfrm>
                      <a:prstGeom prst="rect">
                        <a:avLst/>
                      </a:prstGeom>
                      <a:noFill/>
                      <a:ln>
                        <a:noFill/>
                      </a:ln>
                    </p:spPr>
                  </p:pic>
                </p:oleObj>
              </mc:Fallback>
            </mc:AlternateContent>
          </a:graphicData>
        </a:graphic>
      </p:graphicFrame>
      <p:cxnSp>
        <p:nvCxnSpPr>
          <p:cNvPr id="3" name="Straight Arrow Connector 2">
            <a:extLst>
              <a:ext uri="{FF2B5EF4-FFF2-40B4-BE49-F238E27FC236}">
                <a16:creationId xmlns:a16="http://schemas.microsoft.com/office/drawing/2014/main" id="{C6723185-8DC6-7644-8DDD-3CB0EA5C2ECE}"/>
              </a:ext>
            </a:extLst>
          </p:cNvPr>
          <p:cNvCxnSpPr/>
          <p:nvPr/>
        </p:nvCxnSpPr>
        <p:spPr>
          <a:xfrm>
            <a:off x="8214518" y="5005137"/>
            <a:ext cx="51238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527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6">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13" name="Rectangle 6">
            <a:extLst>
              <a:ext uri="{FF2B5EF4-FFF2-40B4-BE49-F238E27FC236}">
                <a16:creationId xmlns:a16="http://schemas.microsoft.com/office/drawing/2014/main" id="{36621683-5B6D-C346-A8FE-9FAABEF3E11E}"/>
              </a:ext>
            </a:extLst>
          </p:cNvPr>
          <p:cNvSpPr>
            <a:spLocks noChangeArrowheads="1"/>
          </p:cNvSpPr>
          <p:nvPr/>
        </p:nvSpPr>
        <p:spPr bwMode="auto">
          <a:xfrm>
            <a:off x="720744" y="2819400"/>
            <a:ext cx="10813319"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marL="0" indent="0" algn="ctr" eaLnBrk="1" hangingPunct="1">
              <a:buNone/>
            </a:pPr>
            <a:r>
              <a:rPr lang="en-US" altLang="en-US" sz="3200" b="0" dirty="0">
                <a:solidFill>
                  <a:schemeClr val="tx1"/>
                </a:solidFill>
              </a:rPr>
              <a:t>Finding </a:t>
            </a:r>
            <a:r>
              <a:rPr lang="en-US" altLang="en-US" sz="3200" b="0" i="1" dirty="0">
                <a:solidFill>
                  <a:schemeClr val="tx1"/>
                </a:solidFill>
              </a:rPr>
              <a:t>the “optimal”</a:t>
            </a:r>
            <a:r>
              <a:rPr lang="en-US" altLang="en-US" sz="3200" b="0" dirty="0">
                <a:solidFill>
                  <a:schemeClr val="tx1"/>
                </a:solidFill>
              </a:rPr>
              <a:t> set of basis vectors &lt;u</a:t>
            </a:r>
            <a:r>
              <a:rPr lang="en-US" altLang="en-US" sz="3200" b="0" baseline="-25000" dirty="0">
                <a:solidFill>
                  <a:schemeClr val="tx1"/>
                </a:solidFill>
              </a:rPr>
              <a:t>1</a:t>
            </a:r>
            <a:r>
              <a:rPr lang="en-US" altLang="en-US" sz="3200" b="0" dirty="0">
                <a:solidFill>
                  <a:schemeClr val="tx1"/>
                </a:solidFill>
              </a:rPr>
              <a:t>, u</a:t>
            </a:r>
            <a:r>
              <a:rPr lang="en-US" altLang="en-US" sz="3200" b="0" baseline="-25000" dirty="0">
                <a:solidFill>
                  <a:schemeClr val="tx1"/>
                </a:solidFill>
              </a:rPr>
              <a:t>2</a:t>
            </a:r>
            <a:r>
              <a:rPr lang="en-US" altLang="en-US" sz="3200" b="0" dirty="0">
                <a:solidFill>
                  <a:schemeClr val="tx1"/>
                </a:solidFill>
              </a:rPr>
              <a:t>, …,</a:t>
            </a:r>
            <a:r>
              <a:rPr lang="en-US" altLang="en-US" sz="3200" b="0" dirty="0" err="1">
                <a:solidFill>
                  <a:schemeClr val="tx1"/>
                </a:solidFill>
              </a:rPr>
              <a:t>u</a:t>
            </a:r>
            <a:r>
              <a:rPr lang="en-US" altLang="en-US" sz="3200" b="0" baseline="-25000" dirty="0" err="1">
                <a:solidFill>
                  <a:schemeClr val="tx1"/>
                </a:solidFill>
              </a:rPr>
              <a:t>K</a:t>
            </a:r>
            <a:r>
              <a:rPr lang="en-US" altLang="en-US" sz="3200" b="0" dirty="0">
                <a:solidFill>
                  <a:schemeClr val="tx1"/>
                </a:solidFill>
              </a:rPr>
              <a:t>&gt;</a:t>
            </a:r>
          </a:p>
          <a:p>
            <a:pPr marL="0" indent="0" algn="ctr" eaLnBrk="1" hangingPunct="1">
              <a:buNone/>
            </a:pPr>
            <a:endParaRPr lang="en-US" altLang="en-US" sz="3200" b="0" dirty="0">
              <a:solidFill>
                <a:schemeClr val="tx1"/>
              </a:solidFill>
            </a:endParaRPr>
          </a:p>
        </p:txBody>
      </p:sp>
    </p:spTree>
    <p:extLst>
      <p:ext uri="{BB962C8B-B14F-4D97-AF65-F5344CB8AC3E}">
        <p14:creationId xmlns:p14="http://schemas.microsoft.com/office/powerpoint/2010/main" val="142922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14" name="TextBox 13">
            <a:extLst>
              <a:ext uri="{FF2B5EF4-FFF2-40B4-BE49-F238E27FC236}">
                <a16:creationId xmlns:a16="http://schemas.microsoft.com/office/drawing/2014/main" id="{4640B81E-4434-6E44-B8C9-59E358AB23AD}"/>
              </a:ext>
            </a:extLst>
          </p:cNvPr>
          <p:cNvSpPr txBox="1"/>
          <p:nvPr/>
        </p:nvSpPr>
        <p:spPr>
          <a:xfrm>
            <a:off x="561263" y="1390550"/>
            <a:ext cx="11165516" cy="4893647"/>
          </a:xfrm>
          <a:prstGeom prst="rect">
            <a:avLst/>
          </a:prstGeom>
          <a:noFill/>
        </p:spPr>
        <p:txBody>
          <a:bodyPr wrap="square">
            <a:spAutoFit/>
          </a:bodyPr>
          <a:lstStyle/>
          <a:p>
            <a:pPr marL="457200" indent="-457200">
              <a:buFont typeface="+mj-lt"/>
              <a:buAutoNum type="arabicPeriod"/>
            </a:pPr>
            <a:r>
              <a:rPr lang="en-US" sz="2600" dirty="0">
                <a:latin typeface="Calibri" panose="020F0502020204030204" pitchFamily="34" charset="0"/>
                <a:cs typeface="Calibri" panose="020F0502020204030204" pitchFamily="34" charset="0"/>
              </a:rPr>
              <a:t>Subtract the mean to move to the original axes. From the original data (a lot of features x</a:t>
            </a:r>
            <a:r>
              <a:rPr lang="en-US" sz="2600" baseline="-25000" dirty="0">
                <a:latin typeface="Calibri" panose="020F0502020204030204" pitchFamily="34" charset="0"/>
                <a:cs typeface="Calibri" panose="020F0502020204030204" pitchFamily="34" charset="0"/>
              </a:rPr>
              <a:t>1</a:t>
            </a:r>
            <a:r>
              <a:rPr lang="en-US" sz="2600" dirty="0">
                <a:latin typeface="Calibri" panose="020F0502020204030204" pitchFamily="34" charset="0"/>
                <a:cs typeface="Calibri" panose="020F0502020204030204" pitchFamily="34" charset="0"/>
              </a:rPr>
              <a:t>, x</a:t>
            </a:r>
            <a:r>
              <a:rPr lang="en-US" sz="2600" baseline="-25000" dirty="0">
                <a:latin typeface="Calibri" panose="020F0502020204030204" pitchFamily="34" charset="0"/>
                <a:cs typeface="Calibri" panose="020F0502020204030204" pitchFamily="34" charset="0"/>
              </a:rPr>
              <a:t>2</a:t>
            </a:r>
            <a:r>
              <a:rPr lang="en-US" sz="2600" dirty="0">
                <a:latin typeface="Calibri" panose="020F0502020204030204" pitchFamily="34" charset="0"/>
                <a:cs typeface="Calibri" panose="020F0502020204030204" pitchFamily="34" charset="0"/>
              </a:rPr>
              <a:t>, …, </a:t>
            </a:r>
            <a:r>
              <a:rPr lang="en-US" sz="2600" dirty="0" err="1">
                <a:latin typeface="Calibri" panose="020F0502020204030204" pitchFamily="34" charset="0"/>
                <a:cs typeface="Calibri" panose="020F0502020204030204" pitchFamily="34" charset="0"/>
              </a:rPr>
              <a:t>x</a:t>
            </a:r>
            <a:r>
              <a:rPr lang="en-US" sz="2600" baseline="-25000" dirty="0" err="1">
                <a:latin typeface="Calibri" panose="020F0502020204030204" pitchFamily="34" charset="0"/>
                <a:cs typeface="Calibri" panose="020F0502020204030204" pitchFamily="34" charset="0"/>
              </a:rPr>
              <a:t>N</a:t>
            </a:r>
            <a:r>
              <a:rPr lang="en-US" sz="2600" baseline="-25000" dirty="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we construct a covariance matrix U.</a:t>
            </a:r>
          </a:p>
          <a:p>
            <a:pPr marL="1066785" lvl="1"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Find the eigenvalues  </a:t>
            </a:r>
            <a:r>
              <a:rPr lang="en-US" sz="2600" i="1" dirty="0">
                <a:latin typeface="Calibri" panose="020F0502020204030204" pitchFamily="34" charset="0"/>
                <a:cs typeface="Calibri" panose="020F0502020204030204" pitchFamily="34" charset="0"/>
              </a:rPr>
              <a:t>𝜆</a:t>
            </a:r>
            <a:r>
              <a:rPr lang="en-US" sz="2600" i="1" baseline="-25000" dirty="0">
                <a:latin typeface="Calibri" panose="020F0502020204030204" pitchFamily="34" charset="0"/>
                <a:cs typeface="Calibri" panose="020F0502020204030204" pitchFamily="34" charset="0"/>
              </a:rPr>
              <a:t>1</a:t>
            </a:r>
            <a:r>
              <a:rPr lang="el-GR" sz="2600" i="1" dirty="0">
                <a:latin typeface="Calibri" panose="020F0502020204030204" pitchFamily="34" charset="0"/>
                <a:cs typeface="Calibri" panose="020F0502020204030204" pitchFamily="34" charset="0"/>
              </a:rPr>
              <a:t>,λ</a:t>
            </a:r>
            <a:r>
              <a:rPr lang="el-GR" sz="2600" i="1" baseline="-25000" dirty="0">
                <a:latin typeface="Calibri" panose="020F0502020204030204" pitchFamily="34" charset="0"/>
                <a:cs typeface="Calibri" panose="020F0502020204030204" pitchFamily="34" charset="0"/>
              </a:rPr>
              <a:t>2</a:t>
            </a:r>
            <a:r>
              <a:rPr lang="el-GR" sz="2600" i="1" dirty="0">
                <a:latin typeface="Calibri" panose="020F0502020204030204" pitchFamily="34" charset="0"/>
                <a:cs typeface="Calibri" panose="020F0502020204030204" pitchFamily="34" charset="0"/>
              </a:rPr>
              <a:t>​</a:t>
            </a:r>
            <a:r>
              <a:rPr lang="el-GR" sz="2600" dirty="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and correspondent eigenvectors v</a:t>
            </a:r>
            <a:r>
              <a:rPr lang="en-US" sz="2600" baseline="-25000" dirty="0">
                <a:latin typeface="Calibri" panose="020F0502020204030204" pitchFamily="34" charset="0"/>
                <a:cs typeface="Calibri" panose="020F0502020204030204" pitchFamily="34" charset="0"/>
              </a:rPr>
              <a:t>1</a:t>
            </a:r>
            <a:r>
              <a:rPr lang="en-US" sz="2600" dirty="0">
                <a:latin typeface="Calibri" panose="020F0502020204030204" pitchFamily="34" charset="0"/>
                <a:cs typeface="Calibri" panose="020F0502020204030204" pitchFamily="34" charset="0"/>
              </a:rPr>
              <a:t>​,v</a:t>
            </a:r>
            <a:r>
              <a:rPr lang="en-US" sz="2600" baseline="-25000" dirty="0">
                <a:latin typeface="Calibri" panose="020F0502020204030204" pitchFamily="34" charset="0"/>
                <a:cs typeface="Calibri" panose="020F0502020204030204" pitchFamily="34" charset="0"/>
              </a:rPr>
              <a:t>2</a:t>
            </a:r>
            <a:r>
              <a:rPr lang="en-US" sz="2600" dirty="0">
                <a:latin typeface="Calibri" panose="020F0502020204030204" pitchFamily="34" charset="0"/>
                <a:cs typeface="Calibri" panose="020F0502020204030204" pitchFamily="34" charset="0"/>
              </a:rPr>
              <a:t>​,… of that matrix (we call them </a:t>
            </a:r>
            <a:r>
              <a:rPr lang="en-US" sz="2600" dirty="0" err="1">
                <a:latin typeface="Calibri" panose="020F0502020204030204" pitchFamily="34" charset="0"/>
                <a:cs typeface="Calibri" panose="020F0502020204030204" pitchFamily="34" charset="0"/>
              </a:rPr>
              <a:t>eigenstuffs</a:t>
            </a:r>
            <a:r>
              <a:rPr lang="en-US" sz="2600" dirty="0">
                <a:latin typeface="Calibri" panose="020F0502020204030204" pitchFamily="34" charset="0"/>
                <a:cs typeface="Calibri" panose="020F0502020204030204" pitchFamily="34" charset="0"/>
              </a:rPr>
              <a:t>). Choose K &lt; N couples </a:t>
            </a:r>
            <a:r>
              <a:rPr lang="el-GR" sz="2600" dirty="0">
                <a:latin typeface="Calibri" panose="020F0502020204030204" pitchFamily="34" charset="0"/>
                <a:cs typeface="Calibri" panose="020F0502020204030204" pitchFamily="34" charset="0"/>
              </a:rPr>
              <a:t>λ </a:t>
            </a:r>
            <a:r>
              <a:rPr lang="en-US" sz="2600" dirty="0">
                <a:latin typeface="Calibri" panose="020F0502020204030204" pitchFamily="34" charset="0"/>
                <a:cs typeface="Calibri" panose="020F0502020204030204" pitchFamily="34" charset="0"/>
              </a:rPr>
              <a:t>and v (the highest eigenvalues) and we get a reduced matrix U</a:t>
            </a:r>
            <a:r>
              <a:rPr lang="en-US" sz="2600" baseline="-25000" dirty="0">
                <a:latin typeface="Calibri" panose="020F0502020204030204" pitchFamily="34" charset="0"/>
                <a:cs typeface="Calibri" panose="020F0502020204030204" pitchFamily="34" charset="0"/>
              </a:rPr>
              <a:t>K</a:t>
            </a:r>
            <a:r>
              <a:rPr lang="en-US" sz="2600" dirty="0">
                <a:latin typeface="Calibri" panose="020F0502020204030204" pitchFamily="34" charset="0"/>
                <a:cs typeface="Calibri" panose="020F0502020204030204" pitchFamily="34" charset="0"/>
              </a:rPr>
              <a:t>​.</a:t>
            </a:r>
          </a:p>
          <a:p>
            <a:pPr lvl="1"/>
            <a:endParaRPr lang="en-US" sz="2600" dirty="0">
              <a:latin typeface="Calibri" panose="020F0502020204030204" pitchFamily="34" charset="0"/>
              <a:cs typeface="Calibri" panose="020F0502020204030204" pitchFamily="34" charset="0"/>
            </a:endParaRPr>
          </a:p>
          <a:p>
            <a:pPr marL="457200" indent="-457200">
              <a:buFont typeface="+mj-lt"/>
              <a:buAutoNum type="arabicPeriod"/>
            </a:pPr>
            <a:r>
              <a:rPr lang="en-US" sz="2600" dirty="0">
                <a:latin typeface="Calibri" panose="020F0502020204030204" pitchFamily="34" charset="0"/>
                <a:cs typeface="Calibri" panose="020F0502020204030204" pitchFamily="34" charset="0"/>
              </a:rPr>
              <a:t>Choose the K “largest” eigenvectors u</a:t>
            </a:r>
            <a:r>
              <a:rPr lang="en-US" sz="2600" baseline="-25000" dirty="0">
                <a:latin typeface="Calibri" panose="020F0502020204030204" pitchFamily="34" charset="0"/>
                <a:cs typeface="Calibri" panose="020F0502020204030204" pitchFamily="34" charset="0"/>
              </a:rPr>
              <a:t>𝑖</a:t>
            </a:r>
            <a:r>
              <a:rPr lang="en-US" sz="2600" dirty="0">
                <a:latin typeface="Calibri" panose="020F0502020204030204" pitchFamily="34" charset="0"/>
                <a:cs typeface="Calibri" panose="020F0502020204030204" pitchFamily="34" charset="0"/>
              </a:rPr>
              <a:t> (i.e., corresponding  	to the K “largest” eigenvalues 𝜆</a:t>
            </a:r>
            <a:r>
              <a:rPr lang="en-US" sz="2600" baseline="-25000" dirty="0">
                <a:latin typeface="Calibri" panose="020F0502020204030204" pitchFamily="34" charset="0"/>
                <a:cs typeface="Calibri" panose="020F0502020204030204" pitchFamily="34" charset="0"/>
              </a:rPr>
              <a:t>𝑖</a:t>
            </a:r>
            <a:r>
              <a:rPr lang="en-US" sz="2600" dirty="0">
                <a:latin typeface="Calibri" panose="020F0502020204030204" pitchFamily="34" charset="0"/>
                <a:cs typeface="Calibri" panose="020F0502020204030204" pitchFamily="34" charset="0"/>
              </a:rPr>
              <a:t>).</a:t>
            </a:r>
            <a:r>
              <a:rPr lang="en-US" altLang="en-US" sz="2600" dirty="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We refer to the “largest” eigenvectors u</a:t>
            </a:r>
            <a:r>
              <a:rPr lang="en-US" sz="2600" baseline="-25000" dirty="0">
                <a:latin typeface="Calibri" panose="020F0502020204030204" pitchFamily="34" charset="0"/>
                <a:cs typeface="Calibri" panose="020F0502020204030204" pitchFamily="34" charset="0"/>
              </a:rPr>
              <a:t>𝑖</a:t>
            </a:r>
            <a:r>
              <a:rPr lang="en-US" sz="2600" dirty="0">
                <a:latin typeface="Calibri" panose="020F0502020204030204" pitchFamily="34" charset="0"/>
                <a:cs typeface="Calibri" panose="020F0502020204030204" pitchFamily="34" charset="0"/>
              </a:rPr>
              <a:t> as principal components.</a:t>
            </a:r>
          </a:p>
          <a:p>
            <a:pPr eaLnBrk="1" hangingPunct="1">
              <a:defRPr/>
            </a:pPr>
            <a:endParaRPr lang="en-US" sz="2600" dirty="0">
              <a:latin typeface="Calibri" panose="020F0502020204030204" pitchFamily="34" charset="0"/>
              <a:cs typeface="Calibri" panose="020F0502020204030204" pitchFamily="34" charset="0"/>
            </a:endParaRPr>
          </a:p>
          <a:p>
            <a:pPr>
              <a:defRPr/>
            </a:pPr>
            <a:r>
              <a:rPr lang="en-US" sz="2600" dirty="0">
                <a:latin typeface="Calibri" panose="020F0502020204030204" pitchFamily="34" charset="0"/>
                <a:cs typeface="Calibri" panose="020F0502020204030204" pitchFamily="34" charset="0"/>
              </a:rPr>
              <a:t>3. Project original data point to the principal components.</a:t>
            </a:r>
          </a:p>
          <a:p>
            <a:pPr eaLnBrk="1" hangingPunct="1">
              <a:defRPr/>
            </a:pPr>
            <a:endParaRPr lang="en-US"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7347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pic>
        <p:nvPicPr>
          <p:cNvPr id="75778" name="Picture 2" descr="A big picture of the idea of PCA algorithm.">
            <a:extLst>
              <a:ext uri="{FF2B5EF4-FFF2-40B4-BE49-F238E27FC236}">
                <a16:creationId xmlns:a16="http://schemas.microsoft.com/office/drawing/2014/main" id="{A3A477FB-D7FD-FA41-858C-486AF803D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358" y="1319642"/>
            <a:ext cx="7636042" cy="42187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F0D6266-60AD-3A4D-B97B-AE8CABD3C41D}"/>
              </a:ext>
            </a:extLst>
          </p:cNvPr>
          <p:cNvSpPr txBox="1"/>
          <p:nvPr/>
        </p:nvSpPr>
        <p:spPr>
          <a:xfrm>
            <a:off x="850232" y="5654297"/>
            <a:ext cx="10683831" cy="830997"/>
          </a:xfrm>
          <a:prstGeom prst="rect">
            <a:avLst/>
          </a:prstGeom>
          <a:noFill/>
        </p:spPr>
        <p:txBody>
          <a:bodyPr wrap="square">
            <a:spAutoFit/>
          </a:bodyPr>
          <a:lstStyle/>
          <a:p>
            <a:pPr algn="ctr"/>
            <a:r>
              <a:rPr lang="en-US" dirty="0">
                <a:effectLst/>
                <a:latin typeface="Calibri" panose="020F0502020204030204" pitchFamily="34" charset="0"/>
                <a:cs typeface="Calibri" panose="020F0502020204030204" pitchFamily="34" charset="0"/>
              </a:rPr>
              <a:t>A big picture of the idea of PCA algorithm. "</a:t>
            </a:r>
            <a:r>
              <a:rPr lang="en-US" dirty="0" err="1">
                <a:effectLst/>
                <a:latin typeface="Calibri" panose="020F0502020204030204" pitchFamily="34" charset="0"/>
                <a:cs typeface="Calibri" panose="020F0502020204030204" pitchFamily="34" charset="0"/>
              </a:rPr>
              <a:t>Eigenstuffs</a:t>
            </a:r>
            <a:r>
              <a:rPr lang="en-US" dirty="0">
                <a:effectLst/>
                <a:latin typeface="Calibri" panose="020F0502020204030204" pitchFamily="34" charset="0"/>
                <a:cs typeface="Calibri" panose="020F0502020204030204" pitchFamily="34" charset="0"/>
              </a:rPr>
              <a:t>" are eigenvalues and eigenvectors.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7672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14" name="TextBox 13">
            <a:extLst>
              <a:ext uri="{FF2B5EF4-FFF2-40B4-BE49-F238E27FC236}">
                <a16:creationId xmlns:a16="http://schemas.microsoft.com/office/drawing/2014/main" id="{4640B81E-4434-6E44-B8C9-59E358AB23AD}"/>
              </a:ext>
            </a:extLst>
          </p:cNvPr>
          <p:cNvSpPr txBox="1"/>
          <p:nvPr/>
        </p:nvSpPr>
        <p:spPr>
          <a:xfrm>
            <a:off x="785698" y="1748681"/>
            <a:ext cx="10620603" cy="3600986"/>
          </a:xfrm>
          <a:prstGeom prst="rect">
            <a:avLst/>
          </a:prstGeom>
          <a:noFill/>
        </p:spPr>
        <p:txBody>
          <a:bodyPr wrap="square">
            <a:spAutoFit/>
          </a:bodyPr>
          <a:lstStyle/>
          <a:p>
            <a:pPr eaLnBrk="1" hangingPunct="1">
              <a:defRPr/>
            </a:pPr>
            <a:r>
              <a:rPr lang="en-US" sz="2200" b="0" dirty="0">
                <a:latin typeface="+mn-lt"/>
              </a:rPr>
              <a:t> (1) Find the eigenvectors u</a:t>
            </a:r>
            <a:r>
              <a:rPr lang="en-US" sz="2200" b="0" baseline="-25000" dirty="0">
                <a:latin typeface="+mn-lt"/>
              </a:rPr>
              <a:t>𝑖</a:t>
            </a:r>
            <a:r>
              <a:rPr lang="en-US" sz="2200" b="0" dirty="0">
                <a:latin typeface="+mn-lt"/>
              </a:rPr>
              <a:t> </a:t>
            </a:r>
            <a:r>
              <a:rPr lang="en-US" sz="2200" b="0" dirty="0">
                <a:latin typeface="Arial"/>
              </a:rPr>
              <a:t>of the covariance matrix of the (training) data </a:t>
            </a:r>
            <a:r>
              <a:rPr lang="el-GR" sz="2200" b="0" dirty="0">
                <a:latin typeface="Arial"/>
              </a:rPr>
              <a:t>Σ</a:t>
            </a:r>
            <a:r>
              <a:rPr lang="en-US" sz="2200" baseline="-25000" dirty="0">
                <a:latin typeface="Arial"/>
              </a:rPr>
              <a:t>x</a:t>
            </a:r>
            <a:endParaRPr lang="en-US" sz="2200" b="0" dirty="0">
              <a:latin typeface="Arial"/>
            </a:endParaRPr>
          </a:p>
          <a:p>
            <a:pPr eaLnBrk="1" hangingPunct="1">
              <a:defRPr/>
            </a:pPr>
            <a:r>
              <a:rPr lang="en-US" sz="2200" b="0" dirty="0">
                <a:latin typeface="Arial"/>
              </a:rPr>
              <a:t>                                              </a:t>
            </a:r>
            <a:r>
              <a:rPr lang="el-GR" sz="2200" b="0" dirty="0">
                <a:latin typeface="+mn-lt"/>
              </a:rPr>
              <a:t>Σ</a:t>
            </a:r>
            <a:r>
              <a:rPr lang="en-US" sz="2200" baseline="-25000" dirty="0">
                <a:latin typeface="+mn-lt"/>
              </a:rPr>
              <a:t>x</a:t>
            </a:r>
            <a:r>
              <a:rPr lang="en-US" sz="2200" b="0" dirty="0">
                <a:latin typeface="+mn-lt"/>
              </a:rPr>
              <a:t> u</a:t>
            </a:r>
            <a:r>
              <a:rPr lang="en-US" sz="2200" b="0" baseline="-25000" dirty="0">
                <a:latin typeface="+mn-lt"/>
              </a:rPr>
              <a:t>𝑖</a:t>
            </a:r>
            <a:r>
              <a:rPr lang="en-US" sz="2200" b="0" dirty="0">
                <a:latin typeface="+mn-lt"/>
              </a:rPr>
              <a:t>= 𝜆</a:t>
            </a:r>
            <a:r>
              <a:rPr lang="en-US" sz="2200" b="0" baseline="-25000" dirty="0">
                <a:latin typeface="+mn-lt"/>
              </a:rPr>
              <a:t>𝑖 </a:t>
            </a:r>
            <a:r>
              <a:rPr lang="en-US" sz="2200" b="0" dirty="0">
                <a:latin typeface="+mn-lt"/>
              </a:rPr>
              <a:t>u</a:t>
            </a:r>
            <a:r>
              <a:rPr lang="en-US" sz="2200" b="0" baseline="-25000" dirty="0">
                <a:latin typeface="+mn-lt"/>
              </a:rPr>
              <a:t>𝑖</a:t>
            </a:r>
            <a:r>
              <a:rPr lang="en-US" sz="2200" b="0" dirty="0">
                <a:latin typeface="+mn-lt"/>
              </a:rPr>
              <a:t>   </a:t>
            </a:r>
          </a:p>
          <a:p>
            <a:pPr eaLnBrk="1" hangingPunct="1">
              <a:defRPr/>
            </a:pPr>
            <a:endParaRPr lang="en-US" sz="2200" b="0" dirty="0">
              <a:latin typeface="Arial"/>
            </a:endParaRPr>
          </a:p>
          <a:p>
            <a:pPr eaLnBrk="1" hangingPunct="1">
              <a:defRPr/>
            </a:pPr>
            <a:r>
              <a:rPr lang="en-US" sz="2200" b="0" dirty="0">
                <a:latin typeface="Arial"/>
              </a:rPr>
              <a:t> (2) Choose the K “largest” eigenvectors u</a:t>
            </a:r>
            <a:r>
              <a:rPr lang="en-US" sz="2200" b="0" baseline="-25000" dirty="0">
                <a:latin typeface="Arial"/>
              </a:rPr>
              <a:t>𝑖</a:t>
            </a:r>
            <a:r>
              <a:rPr lang="en-US" sz="2200" b="0" dirty="0">
                <a:latin typeface="Arial"/>
              </a:rPr>
              <a:t> (i.e., </a:t>
            </a:r>
            <a:r>
              <a:rPr lang="en-US" sz="2200" b="0" dirty="0">
                <a:latin typeface="+mn-lt"/>
              </a:rPr>
              <a:t>corresponding  	to the K “largest” eigenvalues 𝜆</a:t>
            </a:r>
            <a:r>
              <a:rPr lang="en-US" sz="2200" b="0" baseline="-25000" dirty="0">
                <a:latin typeface="+mn-lt"/>
              </a:rPr>
              <a:t>𝑖</a:t>
            </a:r>
            <a:r>
              <a:rPr lang="en-US" sz="2200" b="0" dirty="0">
                <a:latin typeface="+mn-lt"/>
              </a:rPr>
              <a:t>) </a:t>
            </a:r>
          </a:p>
          <a:p>
            <a:pPr eaLnBrk="1" hangingPunct="1">
              <a:defRPr/>
            </a:pPr>
            <a:endParaRPr lang="en-US" sz="2200" b="0" dirty="0">
              <a:latin typeface="+mn-lt"/>
            </a:endParaRPr>
          </a:p>
          <a:p>
            <a:pPr eaLnBrk="1" hangingPunct="1">
              <a:defRPr/>
            </a:pPr>
            <a:r>
              <a:rPr lang="en-US" altLang="en-US" sz="2400" b="0" dirty="0">
                <a:latin typeface="+mn-lt"/>
              </a:rPr>
              <a:t>          </a:t>
            </a:r>
            <a:r>
              <a:rPr lang="en-US" altLang="en-US" sz="2200" b="0" dirty="0">
                <a:latin typeface="+mn-lt"/>
              </a:rPr>
              <a:t>&lt;u</a:t>
            </a:r>
            <a:r>
              <a:rPr lang="en-US" altLang="en-US" sz="2200" b="0" baseline="-25000" dirty="0">
                <a:latin typeface="+mn-lt"/>
              </a:rPr>
              <a:t>1</a:t>
            </a:r>
            <a:r>
              <a:rPr lang="en-US" altLang="en-US" sz="2200" b="0" dirty="0">
                <a:latin typeface="+mn-lt"/>
              </a:rPr>
              <a:t>, u</a:t>
            </a:r>
            <a:r>
              <a:rPr lang="en-US" altLang="en-US" sz="2200" b="0" baseline="-25000" dirty="0">
                <a:latin typeface="+mn-lt"/>
              </a:rPr>
              <a:t>2</a:t>
            </a:r>
            <a:r>
              <a:rPr lang="en-US" altLang="en-US" sz="2200" b="0" dirty="0">
                <a:latin typeface="+mn-lt"/>
              </a:rPr>
              <a:t>, …,</a:t>
            </a:r>
            <a:r>
              <a:rPr lang="en-US" altLang="en-US" sz="2200" b="0" dirty="0" err="1">
                <a:latin typeface="+mn-lt"/>
              </a:rPr>
              <a:t>u</a:t>
            </a:r>
            <a:r>
              <a:rPr lang="en-US" altLang="en-US" sz="2200" b="0" baseline="-25000" dirty="0" err="1">
                <a:latin typeface="+mn-lt"/>
              </a:rPr>
              <a:t>K</a:t>
            </a:r>
            <a:r>
              <a:rPr lang="en-US" altLang="en-US" sz="2200" b="0" dirty="0">
                <a:latin typeface="+mn-lt"/>
              </a:rPr>
              <a:t>&gt; correspond to the “optimal” basis!</a:t>
            </a:r>
          </a:p>
          <a:p>
            <a:pPr eaLnBrk="1" hangingPunct="1">
              <a:defRPr/>
            </a:pPr>
            <a:endParaRPr lang="en-US" altLang="en-US" sz="2400" b="0" dirty="0">
              <a:latin typeface="+mn-lt"/>
            </a:endParaRPr>
          </a:p>
          <a:p>
            <a:pPr eaLnBrk="1" hangingPunct="1">
              <a:defRPr/>
            </a:pPr>
            <a:r>
              <a:rPr lang="en-US" altLang="en-US" sz="2400" b="0" dirty="0">
                <a:latin typeface="+mn-lt"/>
              </a:rPr>
              <a:t> </a:t>
            </a:r>
            <a:r>
              <a:rPr lang="en-US" sz="2200" b="0" dirty="0">
                <a:latin typeface="Arial"/>
              </a:rPr>
              <a:t>We refer to the “largest” eigenvectors u</a:t>
            </a:r>
            <a:r>
              <a:rPr lang="en-US" sz="2200" b="0" baseline="-25000" dirty="0">
                <a:latin typeface="Arial"/>
              </a:rPr>
              <a:t>𝑖</a:t>
            </a:r>
            <a:r>
              <a:rPr lang="en-US" sz="2200" b="0" dirty="0">
                <a:latin typeface="Arial"/>
              </a:rPr>
              <a:t> as principal components.</a:t>
            </a:r>
          </a:p>
          <a:p>
            <a:pPr eaLnBrk="1" hangingPunct="1">
              <a:defRPr/>
            </a:pPr>
            <a:endParaRPr lang="en-US" sz="2400" b="0" dirty="0">
              <a:latin typeface="+mn-lt"/>
            </a:endParaRPr>
          </a:p>
        </p:txBody>
      </p:sp>
    </p:spTree>
    <p:extLst>
      <p:ext uri="{BB962C8B-B14F-4D97-AF65-F5344CB8AC3E}">
        <p14:creationId xmlns:p14="http://schemas.microsoft.com/office/powerpoint/2010/main" val="718952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Revisit all PCA Steps</a:t>
            </a:r>
            <a:endParaRPr sz="4000" b="1" dirty="0">
              <a:solidFill>
                <a:srgbClr val="E46102"/>
              </a:solidFill>
            </a:endParaRPr>
          </a:p>
        </p:txBody>
      </p:sp>
      <p:sp>
        <p:nvSpPr>
          <p:cNvPr id="96" name="Google Shape;96;p14"/>
          <p:cNvSpPr txBox="1"/>
          <p:nvPr/>
        </p:nvSpPr>
        <p:spPr>
          <a:xfrm>
            <a:off x="395182" y="1251829"/>
            <a:ext cx="11602853" cy="4957385"/>
          </a:xfrm>
          <a:prstGeom prst="rect">
            <a:avLst/>
          </a:prstGeom>
          <a:noFill/>
          <a:ln>
            <a:noFill/>
          </a:ln>
        </p:spPr>
        <p:txBody>
          <a:bodyPr spcFirstLastPara="1" wrap="square" lIns="121900" tIns="121900" rIns="121900" bIns="121900" anchor="t" anchorCtr="0">
            <a:noAutofit/>
          </a:bodyPr>
          <a:lstStyle/>
          <a:p>
            <a:pPr>
              <a:defRPr/>
            </a:pPr>
            <a:r>
              <a:rPr lang="en-US" sz="2800" dirty="0"/>
              <a:t>Suppose we are given </a:t>
            </a:r>
            <a:r>
              <a:rPr lang="en-US" sz="2800" b="1" dirty="0"/>
              <a:t>x</a:t>
            </a:r>
            <a:r>
              <a:rPr lang="en-US" sz="2800" baseline="-25000" dirty="0"/>
              <a:t>1</a:t>
            </a:r>
            <a:r>
              <a:rPr lang="en-US" sz="2800" dirty="0"/>
              <a:t>, </a:t>
            </a:r>
            <a:r>
              <a:rPr lang="en-US" sz="2800" b="1" dirty="0"/>
              <a:t>x</a:t>
            </a:r>
            <a:r>
              <a:rPr lang="en-US" sz="2800" baseline="-25000" dirty="0"/>
              <a:t>2</a:t>
            </a:r>
            <a:r>
              <a:rPr lang="en-US" sz="2800" dirty="0"/>
              <a:t>, ..., </a:t>
            </a:r>
            <a:r>
              <a:rPr lang="en-US" sz="2800" b="1" dirty="0" err="1"/>
              <a:t>x</a:t>
            </a:r>
            <a:r>
              <a:rPr lang="en-US" sz="2800" baseline="-25000" dirty="0" err="1"/>
              <a:t>M</a:t>
            </a:r>
            <a:r>
              <a:rPr lang="en-US" sz="2800" dirty="0"/>
              <a:t>  (N x 1) vectors</a:t>
            </a:r>
            <a:endParaRPr lang="en-US" sz="2800" b="1" dirty="0"/>
          </a:p>
          <a:p>
            <a:pPr>
              <a:defRPr/>
            </a:pPr>
            <a:endParaRPr lang="en-US" sz="2800" b="1" dirty="0"/>
          </a:p>
          <a:p>
            <a:pPr>
              <a:defRPr/>
            </a:pPr>
            <a:r>
              <a:rPr lang="en-US" sz="2800" b="1" dirty="0"/>
              <a:t>Step 1:</a:t>
            </a:r>
            <a:r>
              <a:rPr lang="en-US" sz="2800" dirty="0"/>
              <a:t> compute sample mean</a:t>
            </a:r>
            <a:endParaRPr lang="en-US" sz="2800" u="sng" dirty="0"/>
          </a:p>
          <a:p>
            <a:pPr>
              <a:defRPr/>
            </a:pPr>
            <a:endParaRPr lang="en-US" sz="2800" u="sng" dirty="0"/>
          </a:p>
          <a:p>
            <a:pPr>
              <a:defRPr/>
            </a:pPr>
            <a:endParaRPr lang="en-US" sz="2800" b="1" dirty="0"/>
          </a:p>
          <a:p>
            <a:pPr>
              <a:defRPr/>
            </a:pPr>
            <a:r>
              <a:rPr lang="en-US" sz="2800" b="1" dirty="0"/>
              <a:t>Step 2:</a:t>
            </a:r>
            <a:r>
              <a:rPr lang="en-US" sz="2800" dirty="0"/>
              <a:t> subtract sample mean (i.e., center data at zero)</a:t>
            </a:r>
            <a:endParaRPr lang="en-US" sz="2800" u="sng" dirty="0"/>
          </a:p>
          <a:p>
            <a:pPr>
              <a:defRPr/>
            </a:pPr>
            <a:endParaRPr lang="en-US" sz="2800" u="sng" dirty="0"/>
          </a:p>
          <a:p>
            <a:pPr>
              <a:defRPr/>
            </a:pPr>
            <a:endParaRPr lang="en-US" sz="2800" b="1" dirty="0"/>
          </a:p>
          <a:p>
            <a:pPr>
              <a:defRPr/>
            </a:pPr>
            <a:r>
              <a:rPr lang="en-US" sz="2800" b="1" dirty="0"/>
              <a:t>Step 3:</a:t>
            </a:r>
            <a:r>
              <a:rPr lang="en-US" sz="2800" dirty="0"/>
              <a:t> compute the sample covariance matrix </a:t>
            </a:r>
            <a:r>
              <a:rPr lang="el-GR" sz="2800" dirty="0"/>
              <a:t>Σ</a:t>
            </a:r>
            <a:r>
              <a:rPr lang="en-US" sz="2800" baseline="-25000" dirty="0"/>
              <a:t>x</a:t>
            </a:r>
            <a:r>
              <a:rPr lang="en-US" sz="2800" dirty="0"/>
              <a:t> </a:t>
            </a:r>
          </a:p>
          <a:p>
            <a:pPr>
              <a:defRPr/>
            </a:pPr>
            <a:endParaRPr lang="en-US" sz="2800" dirty="0"/>
          </a:p>
          <a:p>
            <a:pPr>
              <a:defRPr/>
            </a:pPr>
            <a:r>
              <a:rPr lang="en-US" sz="2800" dirty="0"/>
              <a:t>                                                                    </a:t>
            </a:r>
          </a:p>
          <a:p>
            <a:pPr>
              <a:defRPr/>
            </a:pPr>
            <a:r>
              <a:rPr lang="en-US" sz="2800" dirty="0"/>
              <a:t>                                                                         </a:t>
            </a:r>
            <a:r>
              <a:rPr lang="en-US" dirty="0"/>
              <a:t> </a:t>
            </a:r>
          </a:p>
          <a:p>
            <a:pPr>
              <a:defRPr/>
            </a:pPr>
            <a:endParaRPr lang="en-US" u="sng" dirty="0"/>
          </a:p>
          <a:p>
            <a:pPr>
              <a:defRPr/>
            </a:pPr>
            <a:endParaRPr lang="en-US" sz="2800" dirty="0"/>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
        <p:nvSpPr>
          <p:cNvPr id="4" name="Rectangle 4">
            <a:extLst>
              <a:ext uri="{FF2B5EF4-FFF2-40B4-BE49-F238E27FC236}">
                <a16:creationId xmlns:a16="http://schemas.microsoft.com/office/drawing/2014/main" id="{4804865E-5599-A141-AFAE-76EF3614E8C0}"/>
              </a:ext>
            </a:extLst>
          </p:cNvPr>
          <p:cNvSpPr>
            <a:spLocks noChangeArrowheads="1"/>
          </p:cNvSpPr>
          <p:nvPr/>
        </p:nvSpPr>
        <p:spPr bwMode="auto">
          <a:xfrm>
            <a:off x="8649209" y="2076783"/>
            <a:ext cx="2197767" cy="711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marL="63500" lvl="1" eaLnBrk="1" hangingPunct="1">
              <a:buFont typeface="Arial" panose="020B0604020202020204" pitchFamily="34" charset="0"/>
              <a:buNone/>
            </a:pPr>
            <a:r>
              <a:rPr lang="en-US" altLang="en-US" sz="2000" b="1" dirty="0">
                <a:solidFill>
                  <a:srgbClr val="E46102"/>
                </a:solidFill>
              </a:rPr>
              <a:t>M</a:t>
            </a:r>
            <a:r>
              <a:rPr lang="en-US" altLang="en-US" sz="2000" b="1" dirty="0">
                <a:solidFill>
                  <a:srgbClr val="000000"/>
                </a:solidFill>
              </a:rPr>
              <a:t>: # of features</a:t>
            </a:r>
          </a:p>
          <a:p>
            <a:pPr marL="301625" lvl="1" indent="-238125" eaLnBrk="1" hangingPunct="1">
              <a:buFont typeface="Arial" panose="020B0604020202020204" pitchFamily="34" charset="0"/>
              <a:buNone/>
            </a:pPr>
            <a:r>
              <a:rPr lang="en-US" altLang="en-US" sz="2000" b="1" dirty="0">
                <a:solidFill>
                  <a:srgbClr val="E46102"/>
                </a:solidFill>
              </a:rPr>
              <a:t>N</a:t>
            </a:r>
            <a:r>
              <a:rPr lang="en-US" altLang="en-US" sz="2000" b="1">
                <a:solidFill>
                  <a:srgbClr val="000000"/>
                </a:solidFill>
              </a:rPr>
              <a:t>: </a:t>
            </a:r>
            <a:r>
              <a:rPr lang="en-US" altLang="en-US" sz="2000" b="1" dirty="0">
                <a:solidFill>
                  <a:srgbClr val="000000"/>
                </a:solidFill>
              </a:rPr>
              <a:t># data</a:t>
            </a:r>
          </a:p>
        </p:txBody>
      </p:sp>
      <p:graphicFrame>
        <p:nvGraphicFramePr>
          <p:cNvPr id="5" name="Object 1">
            <a:extLst>
              <a:ext uri="{FF2B5EF4-FFF2-40B4-BE49-F238E27FC236}">
                <a16:creationId xmlns:a16="http://schemas.microsoft.com/office/drawing/2014/main" id="{CD248A74-6025-7249-9477-17DA20C2215B}"/>
              </a:ext>
            </a:extLst>
          </p:cNvPr>
          <p:cNvGraphicFramePr>
            <a:graphicFrameLocks noChangeAspect="1"/>
          </p:cNvGraphicFramePr>
          <p:nvPr>
            <p:extLst>
              <p:ext uri="{D42A27DB-BD31-4B8C-83A1-F6EECF244321}">
                <p14:modId xmlns:p14="http://schemas.microsoft.com/office/powerpoint/2010/main" val="3632083598"/>
              </p:ext>
            </p:extLst>
          </p:nvPr>
        </p:nvGraphicFramePr>
        <p:xfrm>
          <a:off x="2472744" y="2658057"/>
          <a:ext cx="1371600" cy="752475"/>
        </p:xfrm>
        <a:graphic>
          <a:graphicData uri="http://schemas.openxmlformats.org/presentationml/2006/ole">
            <mc:AlternateContent xmlns:mc="http://schemas.openxmlformats.org/markup-compatibility/2006">
              <mc:Choice xmlns:v="urn:schemas-microsoft-com:vml" Requires="v">
                <p:oleObj name="Equation" r:id="rId3" imgW="18135600" imgH="9944100" progId="Equation.DSMT4">
                  <p:embed/>
                </p:oleObj>
              </mc:Choice>
              <mc:Fallback>
                <p:oleObj name="Equation" r:id="rId3" imgW="18135600" imgH="9944100" progId="Equation.DSMT4">
                  <p:embed/>
                  <p:pic>
                    <p:nvPicPr>
                      <p:cNvPr id="23559" name="Object 1">
                        <a:extLst>
                          <a:ext uri="{FF2B5EF4-FFF2-40B4-BE49-F238E27FC236}">
                            <a16:creationId xmlns:a16="http://schemas.microsoft.com/office/drawing/2014/main" id="{36EBD8C5-CB48-324F-B7E8-3E8A5EA4D3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2744" y="2658057"/>
                        <a:ext cx="13716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1">
            <a:extLst>
              <a:ext uri="{FF2B5EF4-FFF2-40B4-BE49-F238E27FC236}">
                <a16:creationId xmlns:a16="http://schemas.microsoft.com/office/drawing/2014/main" id="{7984822D-BF47-4548-A3B4-68AD918189DC}"/>
              </a:ext>
            </a:extLst>
          </p:cNvPr>
          <p:cNvGraphicFramePr>
            <a:graphicFrameLocks noChangeAspect="1"/>
          </p:cNvGraphicFramePr>
          <p:nvPr>
            <p:extLst>
              <p:ext uri="{D42A27DB-BD31-4B8C-83A1-F6EECF244321}">
                <p14:modId xmlns:p14="http://schemas.microsoft.com/office/powerpoint/2010/main" val="1342345783"/>
              </p:ext>
            </p:extLst>
          </p:nvPr>
        </p:nvGraphicFramePr>
        <p:xfrm>
          <a:off x="2548944" y="4193170"/>
          <a:ext cx="1587500" cy="519112"/>
        </p:xfrm>
        <a:graphic>
          <a:graphicData uri="http://schemas.openxmlformats.org/presentationml/2006/ole">
            <mc:AlternateContent xmlns:mc="http://schemas.openxmlformats.org/markup-compatibility/2006">
              <mc:Choice xmlns:v="urn:schemas-microsoft-com:vml" Requires="v">
                <p:oleObj name="Equation" r:id="rId5" imgW="16090900" imgH="5270500" progId="Equation.DSMT4">
                  <p:embed/>
                </p:oleObj>
              </mc:Choice>
              <mc:Fallback>
                <p:oleObj name="Equation" r:id="rId5" imgW="16090900" imgH="5270500" progId="Equation.DSMT4">
                  <p:embed/>
                  <p:pic>
                    <p:nvPicPr>
                      <p:cNvPr id="23560" name="Object 1">
                        <a:extLst>
                          <a:ext uri="{FF2B5EF4-FFF2-40B4-BE49-F238E27FC236}">
                            <a16:creationId xmlns:a16="http://schemas.microsoft.com/office/drawing/2014/main" id="{17A3650B-CC69-C84A-8977-E10B5D52C0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8944" y="4193170"/>
                        <a:ext cx="1587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1">
            <a:extLst>
              <a:ext uri="{FF2B5EF4-FFF2-40B4-BE49-F238E27FC236}">
                <a16:creationId xmlns:a16="http://schemas.microsoft.com/office/drawing/2014/main" id="{9E4727A7-7B2F-1B48-9E2A-3F48B4E93602}"/>
              </a:ext>
            </a:extLst>
          </p:cNvPr>
          <p:cNvGraphicFramePr>
            <a:graphicFrameLocks noChangeAspect="1"/>
          </p:cNvGraphicFramePr>
          <p:nvPr>
            <p:extLst>
              <p:ext uri="{D42A27DB-BD31-4B8C-83A1-F6EECF244321}">
                <p14:modId xmlns:p14="http://schemas.microsoft.com/office/powerpoint/2010/main" val="776794419"/>
              </p:ext>
            </p:extLst>
          </p:nvPr>
        </p:nvGraphicFramePr>
        <p:xfrm>
          <a:off x="882069" y="5529845"/>
          <a:ext cx="4475163" cy="714375"/>
        </p:xfrm>
        <a:graphic>
          <a:graphicData uri="http://schemas.openxmlformats.org/presentationml/2006/ole">
            <mc:AlternateContent xmlns:mc="http://schemas.openxmlformats.org/markup-compatibility/2006">
              <mc:Choice xmlns:v="urn:schemas-microsoft-com:vml" Requires="v">
                <p:oleObj name="Equation" r:id="rId7" imgW="62318900" imgH="9944100" progId="Equation.DSMT4">
                  <p:embed/>
                </p:oleObj>
              </mc:Choice>
              <mc:Fallback>
                <p:oleObj name="Equation" r:id="rId7" imgW="62318900" imgH="9944100" progId="Equation.DSMT4">
                  <p:embed/>
                  <p:pic>
                    <p:nvPicPr>
                      <p:cNvPr id="23561" name="Object 1">
                        <a:extLst>
                          <a:ext uri="{FF2B5EF4-FFF2-40B4-BE49-F238E27FC236}">
                            <a16:creationId xmlns:a16="http://schemas.microsoft.com/office/drawing/2014/main" id="{4E375E94-4030-5A4A-8FA6-88F00331519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2069" y="5529845"/>
                        <a:ext cx="447516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
            <a:extLst>
              <a:ext uri="{FF2B5EF4-FFF2-40B4-BE49-F238E27FC236}">
                <a16:creationId xmlns:a16="http://schemas.microsoft.com/office/drawing/2014/main" id="{106946AE-E4BC-0544-BBE5-426D07B421C4}"/>
              </a:ext>
            </a:extLst>
          </p:cNvPr>
          <p:cNvGraphicFramePr>
            <a:graphicFrameLocks noChangeAspect="1"/>
          </p:cNvGraphicFramePr>
          <p:nvPr>
            <p:extLst>
              <p:ext uri="{D42A27DB-BD31-4B8C-83A1-F6EECF244321}">
                <p14:modId xmlns:p14="http://schemas.microsoft.com/office/powerpoint/2010/main" val="3730411784"/>
              </p:ext>
            </p:extLst>
          </p:nvPr>
        </p:nvGraphicFramePr>
        <p:xfrm>
          <a:off x="5342944" y="5529845"/>
          <a:ext cx="912813" cy="708025"/>
        </p:xfrm>
        <a:graphic>
          <a:graphicData uri="http://schemas.openxmlformats.org/presentationml/2006/ole">
            <mc:AlternateContent xmlns:mc="http://schemas.openxmlformats.org/markup-compatibility/2006">
              <mc:Choice xmlns:v="urn:schemas-microsoft-com:vml" Requires="v">
                <p:oleObj name="Equation" r:id="rId9" imgW="11696700" imgH="9067800" progId="Equation.DSMT4">
                  <p:embed/>
                </p:oleObj>
              </mc:Choice>
              <mc:Fallback>
                <p:oleObj name="Equation" r:id="rId9" imgW="11696700" imgH="9067800" progId="Equation.DSMT4">
                  <p:embed/>
                  <p:pic>
                    <p:nvPicPr>
                      <p:cNvPr id="12" name="Object 1">
                        <a:extLst>
                          <a:ext uri="{FF2B5EF4-FFF2-40B4-BE49-F238E27FC236}">
                            <a16:creationId xmlns:a16="http://schemas.microsoft.com/office/drawing/2014/main" id="{0957D9B3-C87A-014E-BB40-41EDC86B50A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42944" y="5529845"/>
                        <a:ext cx="9128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a:extLst>
              <a:ext uri="{FF2B5EF4-FFF2-40B4-BE49-F238E27FC236}">
                <a16:creationId xmlns:a16="http://schemas.microsoft.com/office/drawing/2014/main" id="{0CBD768C-57BA-BA4E-BCA4-403B3199E1B7}"/>
              </a:ext>
            </a:extLst>
          </p:cNvPr>
          <p:cNvSpPr/>
          <p:nvPr/>
        </p:nvSpPr>
        <p:spPr>
          <a:xfrm>
            <a:off x="6913132" y="5484514"/>
            <a:ext cx="3472154" cy="1077218"/>
          </a:xfrm>
          <a:prstGeom prst="rect">
            <a:avLst/>
          </a:prstGeom>
        </p:spPr>
        <p:txBody>
          <a:bodyPr wrap="square">
            <a:spAutoFit/>
          </a:bodyPr>
          <a:lstStyle/>
          <a:p>
            <a:pPr>
              <a:spcBef>
                <a:spcPct val="20000"/>
              </a:spcBef>
              <a:buClr>
                <a:srgbClr val="000000"/>
              </a:buClr>
              <a:defRPr/>
            </a:pPr>
            <a:r>
              <a:rPr lang="en-US" sz="2000" b="0" i="1" kern="0" dirty="0">
                <a:solidFill>
                  <a:srgbClr val="000000"/>
                </a:solidFill>
                <a:latin typeface="Arial"/>
              </a:rPr>
              <a:t>     where A=[</a:t>
            </a:r>
            <a:r>
              <a:rPr lang="el-GR" sz="2000" b="0" i="1" kern="0" dirty="0">
                <a:solidFill>
                  <a:srgbClr val="000000"/>
                </a:solidFill>
                <a:latin typeface="Arial"/>
              </a:rPr>
              <a:t>Φ</a:t>
            </a:r>
            <a:r>
              <a:rPr lang="el-GR" sz="2000" b="0" i="1" kern="0" baseline="-25000" dirty="0">
                <a:solidFill>
                  <a:srgbClr val="000000"/>
                </a:solidFill>
                <a:latin typeface="Arial"/>
              </a:rPr>
              <a:t>1</a:t>
            </a:r>
            <a:r>
              <a:rPr lang="el-GR" sz="2000" b="0" i="1" kern="0" dirty="0">
                <a:solidFill>
                  <a:srgbClr val="000000"/>
                </a:solidFill>
                <a:latin typeface="Arial"/>
              </a:rPr>
              <a:t> Φ</a:t>
            </a:r>
            <a:r>
              <a:rPr lang="el-GR" sz="2000" b="0" i="1" kern="0" baseline="-25000" dirty="0">
                <a:solidFill>
                  <a:srgbClr val="000000"/>
                </a:solidFill>
                <a:latin typeface="Arial"/>
              </a:rPr>
              <a:t>2</a:t>
            </a:r>
            <a:r>
              <a:rPr lang="el-GR" sz="2000" b="0" i="1" kern="0" dirty="0">
                <a:solidFill>
                  <a:srgbClr val="000000"/>
                </a:solidFill>
                <a:latin typeface="Arial"/>
              </a:rPr>
              <a:t> ... Φ</a:t>
            </a:r>
            <a:r>
              <a:rPr lang="el-GR" sz="2000" b="0" i="1" kern="0" baseline="-25000" dirty="0">
                <a:solidFill>
                  <a:srgbClr val="000000"/>
                </a:solidFill>
                <a:latin typeface="Arial"/>
              </a:rPr>
              <a:t>Μ</a:t>
            </a:r>
            <a:r>
              <a:rPr lang="el-GR" sz="2000" b="0" i="1" kern="0" dirty="0">
                <a:solidFill>
                  <a:srgbClr val="000000"/>
                </a:solidFill>
                <a:latin typeface="Arial"/>
              </a:rPr>
              <a:t>] </a:t>
            </a:r>
            <a:endParaRPr lang="en-US" sz="2000" b="0" i="1" kern="0" dirty="0">
              <a:solidFill>
                <a:srgbClr val="000000"/>
              </a:solidFill>
              <a:latin typeface="Arial"/>
            </a:endParaRPr>
          </a:p>
          <a:p>
            <a:pPr>
              <a:spcBef>
                <a:spcPct val="20000"/>
              </a:spcBef>
              <a:buClr>
                <a:srgbClr val="000000"/>
              </a:buClr>
              <a:defRPr/>
            </a:pPr>
            <a:r>
              <a:rPr lang="en-US" sz="2000" b="0" i="1" kern="0" dirty="0">
                <a:solidFill>
                  <a:srgbClr val="000000"/>
                </a:solidFill>
                <a:latin typeface="Arial"/>
              </a:rPr>
              <a:t>i.e., the columns of A are the </a:t>
            </a:r>
            <a:r>
              <a:rPr lang="el-GR" sz="2000" b="0" i="1" kern="0" dirty="0">
                <a:solidFill>
                  <a:srgbClr val="000000"/>
                </a:solidFill>
                <a:latin typeface="Arial"/>
              </a:rPr>
              <a:t>Φ</a:t>
            </a:r>
            <a:r>
              <a:rPr lang="en-US" sz="2000" b="0" i="1" kern="0" baseline="-25000" dirty="0" err="1">
                <a:solidFill>
                  <a:srgbClr val="000000"/>
                </a:solidFill>
                <a:latin typeface="Arial"/>
              </a:rPr>
              <a:t>i</a:t>
            </a:r>
            <a:r>
              <a:rPr lang="en-US" sz="2000" b="0" i="1" kern="0" dirty="0">
                <a:solidFill>
                  <a:srgbClr val="000000"/>
                </a:solidFill>
                <a:latin typeface="Arial"/>
              </a:rPr>
              <a:t> (N x M matrix)</a:t>
            </a:r>
            <a:endParaRPr lang="en-US" sz="3200" i="1" dirty="0"/>
          </a:p>
        </p:txBody>
      </p:sp>
    </p:spTree>
    <p:extLst>
      <p:ext uri="{BB962C8B-B14F-4D97-AF65-F5344CB8AC3E}">
        <p14:creationId xmlns:p14="http://schemas.microsoft.com/office/powerpoint/2010/main" val="1532891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PCA Steps contd..</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a:defRPr/>
            </a:pPr>
            <a:r>
              <a:rPr lang="en-US" altLang="en-US" sz="2800" b="1" dirty="0">
                <a:latin typeface="Calibri" panose="020F0502020204030204" pitchFamily="34" charset="0"/>
                <a:cs typeface="Calibri" panose="020F0502020204030204" pitchFamily="34" charset="0"/>
              </a:rPr>
              <a:t>Step 4</a:t>
            </a:r>
            <a:r>
              <a:rPr lang="en-US" altLang="en-US" sz="2800" dirty="0">
                <a:latin typeface="Calibri" panose="020F0502020204030204" pitchFamily="34" charset="0"/>
                <a:cs typeface="Calibri" panose="020F0502020204030204" pitchFamily="34" charset="0"/>
              </a:rPr>
              <a:t>: compute the eigenvalues/eigenvectors of </a:t>
            </a:r>
            <a:r>
              <a:rPr lang="el-GR" altLang="en-US" sz="2800" dirty="0">
                <a:latin typeface="Calibri" panose="020F0502020204030204" pitchFamily="34" charset="0"/>
                <a:cs typeface="Calibri" panose="020F0502020204030204" pitchFamily="34" charset="0"/>
              </a:rPr>
              <a:t>Σ</a:t>
            </a:r>
            <a:r>
              <a:rPr lang="en-US" altLang="en-US" sz="2800" baseline="-25000" dirty="0">
                <a:latin typeface="Calibri" panose="020F0502020204030204" pitchFamily="34" charset="0"/>
                <a:cs typeface="Calibri" panose="020F0502020204030204" pitchFamily="34" charset="0"/>
              </a:rPr>
              <a:t>x</a:t>
            </a:r>
            <a:r>
              <a:rPr lang="en-US" altLang="en-US" sz="2800" dirty="0">
                <a:latin typeface="Calibri" panose="020F0502020204030204" pitchFamily="34" charset="0"/>
                <a:cs typeface="Calibri" panose="020F0502020204030204" pitchFamily="34" charset="0"/>
              </a:rPr>
              <a:t> </a:t>
            </a:r>
          </a:p>
          <a:p>
            <a:pPr>
              <a:defRPr/>
            </a:pPr>
            <a:endParaRPr lang="en-US" altLang="en-US" u="sng" dirty="0">
              <a:latin typeface="Calibri" panose="020F0502020204030204" pitchFamily="34" charset="0"/>
              <a:cs typeface="Calibri" panose="020F0502020204030204" pitchFamily="34" charset="0"/>
            </a:endParaRPr>
          </a:p>
          <a:p>
            <a:pPr>
              <a:defRPr/>
            </a:pPr>
            <a:r>
              <a:rPr lang="en-US" altLang="en-US" u="sng" dirty="0">
                <a:latin typeface="Calibri" panose="020F0502020204030204" pitchFamily="34" charset="0"/>
                <a:cs typeface="Calibri" panose="020F0502020204030204" pitchFamily="34" charset="0"/>
              </a:rPr>
              <a:t>          </a:t>
            </a:r>
          </a:p>
          <a:p>
            <a:pPr>
              <a:defRPr/>
            </a:pPr>
            <a:endParaRPr lang="en-US" altLang="en-US"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r>
              <a:rPr lang="en-US" altLang="en-US" dirty="0">
                <a:latin typeface="Calibri" panose="020F0502020204030204" pitchFamily="34" charset="0"/>
                <a:cs typeface="Calibri" panose="020F0502020204030204" pitchFamily="34" charset="0"/>
              </a:rPr>
              <a:t>Since </a:t>
            </a:r>
            <a:r>
              <a:rPr lang="el-GR" altLang="en-US" dirty="0">
                <a:latin typeface="Calibri" panose="020F0502020204030204" pitchFamily="34" charset="0"/>
                <a:cs typeface="Calibri" panose="020F0502020204030204" pitchFamily="34" charset="0"/>
              </a:rPr>
              <a:t>Σ</a:t>
            </a:r>
            <a:r>
              <a:rPr lang="en-US" altLang="en-US" baseline="-25000" dirty="0">
                <a:latin typeface="Calibri" panose="020F0502020204030204" pitchFamily="34" charset="0"/>
                <a:cs typeface="Calibri" panose="020F0502020204030204" pitchFamily="34" charset="0"/>
              </a:rPr>
              <a:t>x</a:t>
            </a:r>
            <a:r>
              <a:rPr lang="en-US" altLang="en-US" dirty="0">
                <a:latin typeface="Calibri" panose="020F0502020204030204" pitchFamily="34" charset="0"/>
                <a:cs typeface="Calibri" panose="020F0502020204030204" pitchFamily="34" charset="0"/>
              </a:rPr>
              <a:t> is symmetric, &lt;u</a:t>
            </a:r>
            <a:r>
              <a:rPr lang="en-US" altLang="en-US" baseline="-25000" dirty="0">
                <a:latin typeface="Calibri" panose="020F0502020204030204" pitchFamily="34" charset="0"/>
                <a:cs typeface="Calibri" panose="020F0502020204030204" pitchFamily="34" charset="0"/>
              </a:rPr>
              <a:t>1</a:t>
            </a:r>
            <a:r>
              <a:rPr lang="en-US" altLang="en-US" dirty="0">
                <a:latin typeface="Calibri" panose="020F0502020204030204" pitchFamily="34" charset="0"/>
                <a:cs typeface="Calibri" panose="020F0502020204030204" pitchFamily="34" charset="0"/>
              </a:rPr>
              <a:t>,u</a:t>
            </a:r>
            <a:r>
              <a:rPr lang="en-US" altLang="en-US" baseline="-25000" dirty="0">
                <a:latin typeface="Calibri" panose="020F0502020204030204" pitchFamily="34" charset="0"/>
                <a:cs typeface="Calibri" panose="020F0502020204030204" pitchFamily="34" charset="0"/>
              </a:rPr>
              <a:t>2</a:t>
            </a:r>
            <a:r>
              <a:rPr lang="en-US" altLang="en-US" dirty="0">
                <a:latin typeface="Calibri" panose="020F0502020204030204" pitchFamily="34" charset="0"/>
                <a:cs typeface="Calibri" panose="020F0502020204030204" pitchFamily="34" charset="0"/>
              </a:rPr>
              <a:t>,…,</a:t>
            </a:r>
            <a:r>
              <a:rPr lang="en-US" altLang="en-US" dirty="0" err="1">
                <a:latin typeface="Calibri" panose="020F0502020204030204" pitchFamily="34" charset="0"/>
                <a:cs typeface="Calibri" panose="020F0502020204030204" pitchFamily="34" charset="0"/>
              </a:rPr>
              <a:t>u</a:t>
            </a:r>
            <a:r>
              <a:rPr lang="en-US" altLang="en-US" baseline="-25000" dirty="0" err="1">
                <a:latin typeface="Calibri" panose="020F0502020204030204" pitchFamily="34" charset="0"/>
                <a:cs typeface="Calibri" panose="020F0502020204030204" pitchFamily="34" charset="0"/>
              </a:rPr>
              <a:t>N</a:t>
            </a:r>
            <a:r>
              <a:rPr lang="en-US" altLang="en-US" dirty="0">
                <a:latin typeface="Calibri" panose="020F0502020204030204" pitchFamily="34" charset="0"/>
                <a:cs typeface="Calibri" panose="020F0502020204030204" pitchFamily="34" charset="0"/>
              </a:rPr>
              <a:t>&gt; form an orthogonal basis in R</a:t>
            </a:r>
            <a:r>
              <a:rPr lang="en-US" altLang="en-US" baseline="30000" dirty="0">
                <a:latin typeface="Calibri" panose="020F0502020204030204" pitchFamily="34" charset="0"/>
                <a:cs typeface="Calibri" panose="020F0502020204030204" pitchFamily="34" charset="0"/>
              </a:rPr>
              <a:t>N</a:t>
            </a:r>
            <a:r>
              <a:rPr lang="en-US" altLang="en-US" dirty="0">
                <a:latin typeface="Calibri" panose="020F0502020204030204" pitchFamily="34" charset="0"/>
                <a:cs typeface="Calibri" panose="020F0502020204030204" pitchFamily="34" charset="0"/>
              </a:rPr>
              <a:t> and we can represent any </a:t>
            </a:r>
            <a:r>
              <a:rPr lang="en-US" altLang="en-US" dirty="0" err="1">
                <a:latin typeface="Calibri" panose="020F0502020204030204" pitchFamily="34" charset="0"/>
                <a:cs typeface="Calibri" panose="020F0502020204030204" pitchFamily="34" charset="0"/>
              </a:rPr>
              <a:t>x</a:t>
            </a:r>
            <a:r>
              <a:rPr lang="en-US" dirty="0" err="1">
                <a:latin typeface="Calibri" panose="020F0502020204030204" pitchFamily="34" charset="0"/>
                <a:cs typeface="Calibri" panose="020F0502020204030204" pitchFamily="34" charset="0"/>
              </a:rPr>
              <a:t>∈R</a:t>
            </a:r>
            <a:r>
              <a:rPr lang="en-US" baseline="30000" dirty="0" err="1">
                <a:latin typeface="Calibri" panose="020F0502020204030204" pitchFamily="34" charset="0"/>
                <a:cs typeface="Calibri" panose="020F0502020204030204" pitchFamily="34" charset="0"/>
              </a:rPr>
              <a:t>N</a:t>
            </a:r>
            <a:r>
              <a:rPr lang="en-US" altLang="en-US" dirty="0">
                <a:latin typeface="Calibri" panose="020F0502020204030204" pitchFamily="34" charset="0"/>
                <a:cs typeface="Calibri" panose="020F0502020204030204" pitchFamily="34" charset="0"/>
              </a:rPr>
              <a:t> as:</a:t>
            </a:r>
            <a:endParaRPr lang="en-US" altLang="en-US" baseline="-25000"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r>
              <a:rPr lang="en-US" altLang="en-US" dirty="0">
                <a:latin typeface="Calibri" panose="020F0502020204030204" pitchFamily="34" charset="0"/>
                <a:cs typeface="Calibri" panose="020F0502020204030204" pitchFamily="34" charset="0"/>
              </a:rPr>
              <a:t>                                                     </a:t>
            </a:r>
          </a:p>
          <a:p>
            <a:pPr marL="342900" indent="-342900">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graphicFrame>
        <p:nvGraphicFramePr>
          <p:cNvPr id="4" name="Object 1">
            <a:extLst>
              <a:ext uri="{FF2B5EF4-FFF2-40B4-BE49-F238E27FC236}">
                <a16:creationId xmlns:a16="http://schemas.microsoft.com/office/drawing/2014/main" id="{80C7FA43-5DC2-C645-89D5-C3723758972F}"/>
              </a:ext>
            </a:extLst>
          </p:cNvPr>
          <p:cNvGraphicFramePr>
            <a:graphicFrameLocks noChangeAspect="1"/>
          </p:cNvGraphicFramePr>
          <p:nvPr>
            <p:extLst>
              <p:ext uri="{D42A27DB-BD31-4B8C-83A1-F6EECF244321}">
                <p14:modId xmlns:p14="http://schemas.microsoft.com/office/powerpoint/2010/main" val="3238107546"/>
              </p:ext>
            </p:extLst>
          </p:nvPr>
        </p:nvGraphicFramePr>
        <p:xfrm>
          <a:off x="4856677" y="2344604"/>
          <a:ext cx="2219325" cy="463550"/>
        </p:xfrm>
        <a:graphic>
          <a:graphicData uri="http://schemas.openxmlformats.org/presentationml/2006/ole">
            <mc:AlternateContent xmlns:mc="http://schemas.openxmlformats.org/markup-compatibility/2006">
              <mc:Choice xmlns:v="urn:schemas-microsoft-com:vml" Requires="v">
                <p:oleObj name="Equation" r:id="rId3" imgW="25158700" imgH="5270500" progId="Equation.DSMT4">
                  <p:embed/>
                </p:oleObj>
              </mc:Choice>
              <mc:Fallback>
                <p:oleObj name="Equation" r:id="rId3" imgW="25158700" imgH="5270500" progId="Equation.DSMT4">
                  <p:embed/>
                  <p:pic>
                    <p:nvPicPr>
                      <p:cNvPr id="25607" name="Object 1">
                        <a:extLst>
                          <a:ext uri="{FF2B5EF4-FFF2-40B4-BE49-F238E27FC236}">
                            <a16:creationId xmlns:a16="http://schemas.microsoft.com/office/drawing/2014/main" id="{F83784BC-B520-4840-9405-F435903CDB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6677" y="2344604"/>
                        <a:ext cx="22193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a:extLst>
              <a:ext uri="{FF2B5EF4-FFF2-40B4-BE49-F238E27FC236}">
                <a16:creationId xmlns:a16="http://schemas.microsoft.com/office/drawing/2014/main" id="{88FBA745-1345-D94B-96CA-55CA4140AE2B}"/>
              </a:ext>
            </a:extLst>
          </p:cNvPr>
          <p:cNvSpPr txBox="1"/>
          <p:nvPr/>
        </p:nvSpPr>
        <p:spPr>
          <a:xfrm>
            <a:off x="1281627" y="2871809"/>
            <a:ext cx="7764049" cy="584775"/>
          </a:xfrm>
          <a:prstGeom prst="rect">
            <a:avLst/>
          </a:prstGeom>
          <a:noFill/>
          <a:ln>
            <a:solidFill>
              <a:schemeClr val="accent1"/>
            </a:solidFill>
          </a:ln>
        </p:spPr>
        <p:txBody>
          <a:bodyPr wrap="none">
            <a:spAutoFit/>
          </a:bodyPr>
          <a:lstStyle/>
          <a:p>
            <a:pPr>
              <a:defRPr/>
            </a:pPr>
            <a:r>
              <a:rPr lang="en-US" sz="1600" dirty="0">
                <a:latin typeface="+mn-lt"/>
              </a:rPr>
              <a:t>Note :</a:t>
            </a:r>
            <a:r>
              <a:rPr lang="en-US" sz="1600" b="0" dirty="0">
                <a:latin typeface="+mn-lt"/>
              </a:rPr>
              <a:t> most ML packages return the eigenvalues (and corresponding eigenvectors) </a:t>
            </a:r>
          </a:p>
          <a:p>
            <a:pPr>
              <a:defRPr/>
            </a:pPr>
            <a:r>
              <a:rPr lang="en-US" sz="1600" b="0" dirty="0">
                <a:latin typeface="+mn-lt"/>
              </a:rPr>
              <a:t>is decreasing order – if not, you can explicitly put them in this order) </a:t>
            </a:r>
          </a:p>
        </p:txBody>
      </p:sp>
      <p:graphicFrame>
        <p:nvGraphicFramePr>
          <p:cNvPr id="6" name="Object 1">
            <a:extLst>
              <a:ext uri="{FF2B5EF4-FFF2-40B4-BE49-F238E27FC236}">
                <a16:creationId xmlns:a16="http://schemas.microsoft.com/office/drawing/2014/main" id="{AA393076-46C7-F643-860B-8AA10E1A7915}"/>
              </a:ext>
            </a:extLst>
          </p:cNvPr>
          <p:cNvGraphicFramePr>
            <a:graphicFrameLocks noChangeAspect="1"/>
          </p:cNvGraphicFramePr>
          <p:nvPr>
            <p:extLst>
              <p:ext uri="{D42A27DB-BD31-4B8C-83A1-F6EECF244321}">
                <p14:modId xmlns:p14="http://schemas.microsoft.com/office/powerpoint/2010/main" val="998951281"/>
              </p:ext>
            </p:extLst>
          </p:nvPr>
        </p:nvGraphicFramePr>
        <p:xfrm>
          <a:off x="4418527" y="1841366"/>
          <a:ext cx="1368425" cy="463550"/>
        </p:xfrm>
        <a:graphic>
          <a:graphicData uri="http://schemas.openxmlformats.org/presentationml/2006/ole">
            <mc:AlternateContent xmlns:mc="http://schemas.openxmlformats.org/markup-compatibility/2006">
              <mc:Choice xmlns:v="urn:schemas-microsoft-com:vml" Requires="v">
                <p:oleObj name="Equation" r:id="rId5" imgW="15506700" imgH="5270500" progId="Equation.DSMT4">
                  <p:embed/>
                </p:oleObj>
              </mc:Choice>
              <mc:Fallback>
                <p:oleObj name="Equation" r:id="rId5" imgW="15506700" imgH="5270500" progId="Equation.DSMT4">
                  <p:embed/>
                  <p:pic>
                    <p:nvPicPr>
                      <p:cNvPr id="27658" name="Object 1">
                        <a:extLst>
                          <a:ext uri="{FF2B5EF4-FFF2-40B4-BE49-F238E27FC236}">
                            <a16:creationId xmlns:a16="http://schemas.microsoft.com/office/drawing/2014/main" id="{2645C5A8-5AEE-7241-BEB3-D2CA49DD59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8527" y="1841366"/>
                        <a:ext cx="13684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a:extLst>
              <a:ext uri="{FF2B5EF4-FFF2-40B4-BE49-F238E27FC236}">
                <a16:creationId xmlns:a16="http://schemas.microsoft.com/office/drawing/2014/main" id="{64E0DFE2-BAEE-C840-8B84-D1857A37A226}"/>
              </a:ext>
            </a:extLst>
          </p:cNvPr>
          <p:cNvSpPr txBox="1"/>
          <p:nvPr/>
        </p:nvSpPr>
        <p:spPr>
          <a:xfrm>
            <a:off x="2786577" y="2366829"/>
            <a:ext cx="2044700" cy="368300"/>
          </a:xfrm>
          <a:prstGeom prst="rect">
            <a:avLst/>
          </a:prstGeom>
          <a:noFill/>
        </p:spPr>
        <p:txBody>
          <a:bodyPr wrap="none">
            <a:spAutoFit/>
          </a:bodyPr>
          <a:lstStyle/>
          <a:p>
            <a:pPr>
              <a:defRPr/>
            </a:pPr>
            <a:r>
              <a:rPr lang="en-US" sz="1800" b="0" dirty="0">
                <a:latin typeface="+mn-lt"/>
              </a:rPr>
              <a:t>where we assume</a:t>
            </a:r>
          </a:p>
        </p:txBody>
      </p:sp>
      <p:graphicFrame>
        <p:nvGraphicFramePr>
          <p:cNvPr id="8" name="Object 1">
            <a:extLst>
              <a:ext uri="{FF2B5EF4-FFF2-40B4-BE49-F238E27FC236}">
                <a16:creationId xmlns:a16="http://schemas.microsoft.com/office/drawing/2014/main" id="{FC694080-C176-C745-9EAC-830DCCC50F0A}"/>
              </a:ext>
            </a:extLst>
          </p:cNvPr>
          <p:cNvGraphicFramePr>
            <a:graphicFrameLocks noChangeAspect="1"/>
          </p:cNvGraphicFramePr>
          <p:nvPr>
            <p:extLst>
              <p:ext uri="{D42A27DB-BD31-4B8C-83A1-F6EECF244321}">
                <p14:modId xmlns:p14="http://schemas.microsoft.com/office/powerpoint/2010/main" val="1032693113"/>
              </p:ext>
            </p:extLst>
          </p:nvPr>
        </p:nvGraphicFramePr>
        <p:xfrm>
          <a:off x="2273119" y="4316142"/>
          <a:ext cx="4683125" cy="847725"/>
        </p:xfrm>
        <a:graphic>
          <a:graphicData uri="http://schemas.openxmlformats.org/presentationml/2006/ole">
            <mc:AlternateContent xmlns:mc="http://schemas.openxmlformats.org/markup-compatibility/2006">
              <mc:Choice xmlns:v="urn:schemas-microsoft-com:vml" Requires="v">
                <p:oleObj name="Equation" r:id="rId7" imgW="55003700" imgH="9944100" progId="Equation.DSMT4">
                  <p:embed/>
                </p:oleObj>
              </mc:Choice>
              <mc:Fallback>
                <p:oleObj name="Equation" r:id="rId7" imgW="55003700" imgH="9944100" progId="Equation.DSMT4">
                  <p:embed/>
                  <p:pic>
                    <p:nvPicPr>
                      <p:cNvPr id="25608" name="Object 1">
                        <a:extLst>
                          <a:ext uri="{FF2B5EF4-FFF2-40B4-BE49-F238E27FC236}">
                            <a16:creationId xmlns:a16="http://schemas.microsoft.com/office/drawing/2014/main" id="{7B60E7B1-9C84-4446-8CB3-F35BDE9BE8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3119" y="4316142"/>
                        <a:ext cx="4683125" cy="847725"/>
                      </a:xfrm>
                      <a:prstGeom prst="rect">
                        <a:avLst/>
                      </a:prstGeom>
                      <a:noFill/>
                      <a:ln>
                        <a:noFill/>
                      </a:ln>
                    </p:spPr>
                  </p:pic>
                </p:oleObj>
              </mc:Fallback>
            </mc:AlternateContent>
          </a:graphicData>
        </a:graphic>
      </p:graphicFrame>
      <p:sp>
        <p:nvSpPr>
          <p:cNvPr id="9" name="TextBox 8">
            <a:extLst>
              <a:ext uri="{FF2B5EF4-FFF2-40B4-BE49-F238E27FC236}">
                <a16:creationId xmlns:a16="http://schemas.microsoft.com/office/drawing/2014/main" id="{66ABC58E-9CF7-824A-81F7-FD5C2307499B}"/>
              </a:ext>
            </a:extLst>
          </p:cNvPr>
          <p:cNvSpPr txBox="1"/>
          <p:nvPr/>
        </p:nvSpPr>
        <p:spPr>
          <a:xfrm>
            <a:off x="406947" y="6284746"/>
            <a:ext cx="11127116" cy="338554"/>
          </a:xfrm>
          <a:prstGeom prst="rect">
            <a:avLst/>
          </a:prstGeom>
          <a:noFill/>
          <a:ln>
            <a:solidFill>
              <a:schemeClr val="accent1"/>
            </a:solidFill>
          </a:ln>
        </p:spPr>
        <p:txBody>
          <a:bodyPr wrap="square">
            <a:spAutoFit/>
          </a:bodyPr>
          <a:lstStyle/>
          <a:p>
            <a:pPr eaLnBrk="1" hangingPunct="1">
              <a:defRPr/>
            </a:pPr>
            <a:r>
              <a:rPr lang="en-US" sz="1600" dirty="0">
                <a:latin typeface="+mn-lt"/>
              </a:rPr>
              <a:t>Note : </a:t>
            </a:r>
            <a:r>
              <a:rPr lang="en-US" sz="1600" b="0" dirty="0">
                <a:latin typeface="+mn-lt"/>
              </a:rPr>
              <a:t>most ML packages normalize </a:t>
            </a:r>
            <a:r>
              <a:rPr lang="en-US" sz="1600" b="0" dirty="0" err="1">
                <a:latin typeface="+mn-lt"/>
              </a:rPr>
              <a:t>u</a:t>
            </a:r>
            <a:r>
              <a:rPr lang="en-US" sz="1600" b="0" baseline="-25000" dirty="0" err="1">
                <a:latin typeface="+mn-lt"/>
              </a:rPr>
              <a:t>i</a:t>
            </a:r>
            <a:r>
              <a:rPr lang="en-US" sz="1600" b="0" dirty="0">
                <a:latin typeface="+mn-lt"/>
              </a:rPr>
              <a:t> to unit length to simplify calculations; if not, you can explicitly normalize them)</a:t>
            </a:r>
          </a:p>
        </p:txBody>
      </p:sp>
      <p:graphicFrame>
        <p:nvGraphicFramePr>
          <p:cNvPr id="10" name="Object 2">
            <a:extLst>
              <a:ext uri="{FF2B5EF4-FFF2-40B4-BE49-F238E27FC236}">
                <a16:creationId xmlns:a16="http://schemas.microsoft.com/office/drawing/2014/main" id="{829979AA-22CE-BD40-902D-4F85ED1A21DD}"/>
              </a:ext>
            </a:extLst>
          </p:cNvPr>
          <p:cNvGraphicFramePr>
            <a:graphicFrameLocks noChangeAspect="1"/>
          </p:cNvGraphicFramePr>
          <p:nvPr>
            <p:extLst>
              <p:ext uri="{D42A27DB-BD31-4B8C-83A1-F6EECF244321}">
                <p14:modId xmlns:p14="http://schemas.microsoft.com/office/powerpoint/2010/main" val="2496233157"/>
              </p:ext>
            </p:extLst>
          </p:nvPr>
        </p:nvGraphicFramePr>
        <p:xfrm>
          <a:off x="2425519" y="5163867"/>
          <a:ext cx="3657600" cy="665162"/>
        </p:xfrm>
        <a:graphic>
          <a:graphicData uri="http://schemas.openxmlformats.org/presentationml/2006/ole">
            <mc:AlternateContent xmlns:mc="http://schemas.openxmlformats.org/markup-compatibility/2006">
              <mc:Choice xmlns:v="urn:schemas-microsoft-com:vml" Requires="v">
                <p:oleObj name="Equation" r:id="rId9" imgW="59690000" imgH="10820400" progId="Equation.DSMT4">
                  <p:embed/>
                </p:oleObj>
              </mc:Choice>
              <mc:Fallback>
                <p:oleObj name="Equation" r:id="rId9" imgW="59690000" imgH="10820400" progId="Equation.DSMT4">
                  <p:embed/>
                  <p:pic>
                    <p:nvPicPr>
                      <p:cNvPr id="15" name="Object 2">
                        <a:extLst>
                          <a:ext uri="{FF2B5EF4-FFF2-40B4-BE49-F238E27FC236}">
                            <a16:creationId xmlns:a16="http://schemas.microsoft.com/office/drawing/2014/main" id="{BE4F2E91-D6F4-5647-83B2-8CD0984882D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5519" y="5163867"/>
                        <a:ext cx="3657600" cy="665162"/>
                      </a:xfrm>
                      <a:prstGeom prst="rect">
                        <a:avLst/>
                      </a:prstGeom>
                      <a:noFill/>
                      <a:ln>
                        <a:noFill/>
                      </a:ln>
                    </p:spPr>
                  </p:pic>
                </p:oleObj>
              </mc:Fallback>
            </mc:AlternateContent>
          </a:graphicData>
        </a:graphic>
      </p:graphicFrame>
      <p:sp>
        <p:nvSpPr>
          <p:cNvPr id="11" name="TextBox 10">
            <a:extLst>
              <a:ext uri="{FF2B5EF4-FFF2-40B4-BE49-F238E27FC236}">
                <a16:creationId xmlns:a16="http://schemas.microsoft.com/office/drawing/2014/main" id="{522474BB-523F-394F-AD0E-79D18CBD532A}"/>
              </a:ext>
            </a:extLst>
          </p:cNvPr>
          <p:cNvSpPr txBox="1"/>
          <p:nvPr/>
        </p:nvSpPr>
        <p:spPr>
          <a:xfrm>
            <a:off x="7378061" y="4949251"/>
            <a:ext cx="1760538" cy="830263"/>
          </a:xfrm>
          <a:prstGeom prst="rect">
            <a:avLst/>
          </a:prstGeom>
          <a:noFill/>
        </p:spPr>
        <p:txBody>
          <a:bodyPr>
            <a:spAutoFit/>
          </a:bodyPr>
          <a:lstStyle/>
          <a:p>
            <a:pPr>
              <a:defRPr/>
            </a:pPr>
            <a:r>
              <a:rPr lang="en-US" sz="1600" b="0" dirty="0">
                <a:latin typeface="+mn-lt"/>
              </a:rPr>
              <a:t>i.e., this is </a:t>
            </a:r>
          </a:p>
          <a:p>
            <a:pPr>
              <a:defRPr/>
            </a:pPr>
            <a:r>
              <a:rPr lang="en-US" sz="1600" b="0" dirty="0">
                <a:latin typeface="+mn-lt"/>
              </a:rPr>
              <a:t>just a “change”</a:t>
            </a:r>
          </a:p>
          <a:p>
            <a:pPr>
              <a:defRPr/>
            </a:pPr>
            <a:r>
              <a:rPr lang="en-US" sz="1600" b="0" dirty="0">
                <a:latin typeface="+mn-lt"/>
              </a:rPr>
              <a:t>of basis!</a:t>
            </a:r>
          </a:p>
        </p:txBody>
      </p:sp>
      <p:graphicFrame>
        <p:nvGraphicFramePr>
          <p:cNvPr id="12" name="Object 1">
            <a:extLst>
              <a:ext uri="{FF2B5EF4-FFF2-40B4-BE49-F238E27FC236}">
                <a16:creationId xmlns:a16="http://schemas.microsoft.com/office/drawing/2014/main" id="{060F6401-908A-8845-8EBC-D2CB24FA8E35}"/>
              </a:ext>
            </a:extLst>
          </p:cNvPr>
          <p:cNvGraphicFramePr>
            <a:graphicFrameLocks noChangeAspect="1"/>
          </p:cNvGraphicFramePr>
          <p:nvPr>
            <p:extLst>
              <p:ext uri="{D42A27DB-BD31-4B8C-83A1-F6EECF244321}">
                <p14:modId xmlns:p14="http://schemas.microsoft.com/office/powerpoint/2010/main" val="441209280"/>
              </p:ext>
            </p:extLst>
          </p:nvPr>
        </p:nvGraphicFramePr>
        <p:xfrm>
          <a:off x="9536312" y="4179845"/>
          <a:ext cx="1311275" cy="1792288"/>
        </p:xfrm>
        <a:graphic>
          <a:graphicData uri="http://schemas.openxmlformats.org/presentationml/2006/ole">
            <mc:AlternateContent xmlns:mc="http://schemas.openxmlformats.org/markup-compatibility/2006">
              <mc:Choice xmlns:v="urn:schemas-microsoft-com:vml" Requires="v">
                <p:oleObj name="Equation" r:id="rId11" imgW="31305500" imgH="42710100" progId="Equation.DSMT4">
                  <p:embed/>
                </p:oleObj>
              </mc:Choice>
              <mc:Fallback>
                <p:oleObj name="Equation" r:id="rId11" imgW="31305500" imgH="42710100" progId="Equation.DSMT4">
                  <p:embed/>
                  <p:pic>
                    <p:nvPicPr>
                      <p:cNvPr id="18" name="Object 1">
                        <a:extLst>
                          <a:ext uri="{FF2B5EF4-FFF2-40B4-BE49-F238E27FC236}">
                            <a16:creationId xmlns:a16="http://schemas.microsoft.com/office/drawing/2014/main" id="{97EC2E85-778D-9C4C-84B3-EB8D146C769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36312" y="4179845"/>
                        <a:ext cx="1311275" cy="17922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9881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9" grpId="0" animBg="1"/>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PCA – Steps contd..</a:t>
            </a:r>
            <a:endParaRPr sz="4000" b="1" dirty="0">
              <a:solidFill>
                <a:srgbClr val="E46102"/>
              </a:solidFill>
            </a:endParaRPr>
          </a:p>
        </p:txBody>
      </p:sp>
      <p:sp>
        <p:nvSpPr>
          <p:cNvPr id="96" name="Google Shape;96;p14"/>
          <p:cNvSpPr txBox="1"/>
          <p:nvPr/>
        </p:nvSpPr>
        <p:spPr>
          <a:xfrm>
            <a:off x="395183" y="1179375"/>
            <a:ext cx="11401634" cy="1607281"/>
          </a:xfrm>
          <a:prstGeom prst="rect">
            <a:avLst/>
          </a:prstGeom>
          <a:noFill/>
          <a:ln>
            <a:noFill/>
          </a:ln>
        </p:spPr>
        <p:txBody>
          <a:bodyPr spcFirstLastPara="1" wrap="square" lIns="121900" tIns="121900" rIns="121900" bIns="121900" anchor="t" anchorCtr="0">
            <a:noAutofit/>
          </a:bodyPr>
          <a:lstStyle/>
          <a:p>
            <a:r>
              <a:rPr lang="en-US" altLang="en-US" b="1" dirty="0">
                <a:latin typeface="Calibri" panose="020F0502020204030204" pitchFamily="34" charset="0"/>
                <a:cs typeface="Calibri" panose="020F0502020204030204" pitchFamily="34" charset="0"/>
              </a:rPr>
              <a:t>Step 5:</a:t>
            </a:r>
            <a:r>
              <a:rPr lang="en-US" altLang="en-US" dirty="0">
                <a:latin typeface="Calibri" panose="020F0502020204030204" pitchFamily="34" charset="0"/>
                <a:cs typeface="Calibri" panose="020F0502020204030204" pitchFamily="34" charset="0"/>
              </a:rPr>
              <a:t> </a:t>
            </a:r>
            <a:r>
              <a:rPr lang="en-US" altLang="en-US" u="sng" dirty="0">
                <a:latin typeface="Calibri" panose="020F0502020204030204" pitchFamily="34" charset="0"/>
                <a:cs typeface="Calibri" panose="020F0502020204030204" pitchFamily="34" charset="0"/>
              </a:rPr>
              <a:t>dimensionality reduction step</a:t>
            </a:r>
            <a:r>
              <a:rPr lang="en-US" altLang="en-US" dirty="0">
                <a:latin typeface="Calibri" panose="020F0502020204030204" pitchFamily="34" charset="0"/>
                <a:cs typeface="Calibri" panose="020F0502020204030204" pitchFamily="34" charset="0"/>
              </a:rPr>
              <a:t> – approximate x using only the first K eigenvectors (K&lt;&lt;N) (i.e., corresponding to the K largest eigenvalues where K is a parameter):</a:t>
            </a:r>
            <a:endParaRPr lang="en-US" altLang="en-US" u="sng" dirty="0">
              <a:latin typeface="Calibri" panose="020F0502020204030204" pitchFamily="34" charset="0"/>
              <a:cs typeface="Calibri" panose="020F0502020204030204" pitchFamily="34" charset="0"/>
            </a:endParaRPr>
          </a:p>
        </p:txBody>
      </p:sp>
      <p:graphicFrame>
        <p:nvGraphicFramePr>
          <p:cNvPr id="4" name="Object 1">
            <a:extLst>
              <a:ext uri="{FF2B5EF4-FFF2-40B4-BE49-F238E27FC236}">
                <a16:creationId xmlns:a16="http://schemas.microsoft.com/office/drawing/2014/main" id="{7B448F7F-E4A6-5F4C-A91E-80B234FB8E42}"/>
              </a:ext>
            </a:extLst>
          </p:cNvPr>
          <p:cNvGraphicFramePr>
            <a:graphicFrameLocks noChangeAspect="1"/>
          </p:cNvGraphicFramePr>
          <p:nvPr>
            <p:extLst>
              <p:ext uri="{D42A27DB-BD31-4B8C-83A1-F6EECF244321}">
                <p14:modId xmlns:p14="http://schemas.microsoft.com/office/powerpoint/2010/main" val="43020337"/>
              </p:ext>
            </p:extLst>
          </p:nvPr>
        </p:nvGraphicFramePr>
        <p:xfrm>
          <a:off x="2207877" y="2116740"/>
          <a:ext cx="4683125" cy="847725"/>
        </p:xfrm>
        <a:graphic>
          <a:graphicData uri="http://schemas.openxmlformats.org/presentationml/2006/ole">
            <mc:AlternateContent xmlns:mc="http://schemas.openxmlformats.org/markup-compatibility/2006">
              <mc:Choice xmlns:v="urn:schemas-microsoft-com:vml" Requires="v">
                <p:oleObj name="Equation" r:id="rId3" imgW="55003700" imgH="9944100" progId="Equation.DSMT4">
                  <p:embed/>
                </p:oleObj>
              </mc:Choice>
              <mc:Fallback>
                <p:oleObj name="Equation" r:id="rId3" imgW="55003700" imgH="9944100" progId="Equation.DSMT4">
                  <p:embed/>
                  <p:pic>
                    <p:nvPicPr>
                      <p:cNvPr id="12" name="Object 1">
                        <a:extLst>
                          <a:ext uri="{FF2B5EF4-FFF2-40B4-BE49-F238E27FC236}">
                            <a16:creationId xmlns:a16="http://schemas.microsoft.com/office/drawing/2014/main" id="{346AB68E-42CC-7941-882B-A4AE30E180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7877" y="2116740"/>
                        <a:ext cx="46831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Down Arrow 4">
            <a:extLst>
              <a:ext uri="{FF2B5EF4-FFF2-40B4-BE49-F238E27FC236}">
                <a16:creationId xmlns:a16="http://schemas.microsoft.com/office/drawing/2014/main" id="{935506C0-B8A1-E64D-BBB7-25E7207A6FCD}"/>
              </a:ext>
            </a:extLst>
          </p:cNvPr>
          <p:cNvSpPr>
            <a:spLocks noChangeArrowheads="1"/>
          </p:cNvSpPr>
          <p:nvPr/>
        </p:nvSpPr>
        <p:spPr bwMode="auto">
          <a:xfrm>
            <a:off x="3955715" y="2945406"/>
            <a:ext cx="471906" cy="652462"/>
          </a:xfrm>
          <a:prstGeom prst="downArrow">
            <a:avLst>
              <a:gd name="adj1" fmla="val 50000"/>
              <a:gd name="adj2" fmla="val 45082"/>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endParaRPr lang="en-US" altLang="en-US" sz="2400">
              <a:solidFill>
                <a:schemeClr val="tx1"/>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84869005-4BF3-DB4A-A5BB-D23C9132FB99}"/>
              </a:ext>
            </a:extLst>
          </p:cNvPr>
          <p:cNvSpPr/>
          <p:nvPr/>
        </p:nvSpPr>
        <p:spPr>
          <a:xfrm>
            <a:off x="4875592" y="2928426"/>
            <a:ext cx="2983509" cy="646331"/>
          </a:xfrm>
          <a:prstGeom prst="rect">
            <a:avLst/>
          </a:prstGeom>
        </p:spPr>
        <p:txBody>
          <a:bodyPr wrap="none">
            <a:spAutoFit/>
          </a:bodyPr>
          <a:lstStyle/>
          <a:p>
            <a:pPr>
              <a:defRPr/>
            </a:pPr>
            <a:r>
              <a:rPr lang="en-US" altLang="en-US" sz="1800" kern="0" dirty="0">
                <a:latin typeface="Calibri" panose="020F0502020204030204" pitchFamily="34" charset="0"/>
                <a:cs typeface="Calibri" panose="020F0502020204030204" pitchFamily="34" charset="0"/>
              </a:rPr>
              <a:t>approximate              </a:t>
            </a:r>
          </a:p>
          <a:p>
            <a:pPr>
              <a:defRPr/>
            </a:pPr>
            <a:r>
              <a:rPr lang="en-US" altLang="en-US" sz="1800" kern="0" dirty="0">
                <a:latin typeface="Calibri" panose="020F0502020204030204" pitchFamily="34" charset="0"/>
                <a:cs typeface="Calibri" panose="020F0502020204030204" pitchFamily="34" charset="0"/>
              </a:rPr>
              <a:t>using first K eigenvectors only</a:t>
            </a:r>
            <a:endParaRPr lang="en-US" sz="1800" dirty="0">
              <a:latin typeface="Calibri" panose="020F0502020204030204" pitchFamily="34" charset="0"/>
              <a:cs typeface="Calibri" panose="020F0502020204030204" pitchFamily="34" charset="0"/>
            </a:endParaRPr>
          </a:p>
        </p:txBody>
      </p:sp>
      <p:graphicFrame>
        <p:nvGraphicFramePr>
          <p:cNvPr id="7" name="Object 1">
            <a:extLst>
              <a:ext uri="{FF2B5EF4-FFF2-40B4-BE49-F238E27FC236}">
                <a16:creationId xmlns:a16="http://schemas.microsoft.com/office/drawing/2014/main" id="{AD086C49-2694-904C-947F-9F22762C2AFF}"/>
              </a:ext>
            </a:extLst>
          </p:cNvPr>
          <p:cNvGraphicFramePr>
            <a:graphicFrameLocks noChangeAspect="1"/>
          </p:cNvGraphicFramePr>
          <p:nvPr>
            <p:extLst>
              <p:ext uri="{D42A27DB-BD31-4B8C-83A1-F6EECF244321}">
                <p14:modId xmlns:p14="http://schemas.microsoft.com/office/powerpoint/2010/main" val="3952139712"/>
              </p:ext>
            </p:extLst>
          </p:nvPr>
        </p:nvGraphicFramePr>
        <p:xfrm>
          <a:off x="6141564" y="2911474"/>
          <a:ext cx="822325" cy="398463"/>
        </p:xfrm>
        <a:graphic>
          <a:graphicData uri="http://schemas.openxmlformats.org/presentationml/2006/ole">
            <mc:AlternateContent xmlns:mc="http://schemas.openxmlformats.org/markup-compatibility/2006">
              <mc:Choice xmlns:v="urn:schemas-microsoft-com:vml" Requires="v">
                <p:oleObj name="Equation" r:id="rId5" imgW="9652000" imgH="4686300" progId="Equation.DSMT4">
                  <p:embed/>
                </p:oleObj>
              </mc:Choice>
              <mc:Fallback>
                <p:oleObj name="Equation" r:id="rId5" imgW="9652000" imgH="4686300" progId="Equation.DSMT4">
                  <p:embed/>
                  <p:pic>
                    <p:nvPicPr>
                      <p:cNvPr id="20" name="Object 1">
                        <a:extLst>
                          <a:ext uri="{FF2B5EF4-FFF2-40B4-BE49-F238E27FC236}">
                            <a16:creationId xmlns:a16="http://schemas.microsoft.com/office/drawing/2014/main" id="{F22CD55C-37CF-6943-9256-C8CD69A85B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1564" y="2911474"/>
                        <a:ext cx="8223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
            <a:extLst>
              <a:ext uri="{FF2B5EF4-FFF2-40B4-BE49-F238E27FC236}">
                <a16:creationId xmlns:a16="http://schemas.microsoft.com/office/drawing/2014/main" id="{986324CC-A846-224F-8844-B8BC8EAEC52A}"/>
              </a:ext>
            </a:extLst>
          </p:cNvPr>
          <p:cNvGraphicFramePr>
            <a:graphicFrameLocks noChangeAspect="1"/>
          </p:cNvGraphicFramePr>
          <p:nvPr>
            <p:extLst>
              <p:ext uri="{D42A27DB-BD31-4B8C-83A1-F6EECF244321}">
                <p14:modId xmlns:p14="http://schemas.microsoft.com/office/powerpoint/2010/main" val="4220594021"/>
              </p:ext>
            </p:extLst>
          </p:nvPr>
        </p:nvGraphicFramePr>
        <p:xfrm>
          <a:off x="2326793" y="3396541"/>
          <a:ext cx="4686300" cy="847725"/>
        </p:xfrm>
        <a:graphic>
          <a:graphicData uri="http://schemas.openxmlformats.org/presentationml/2006/ole">
            <mc:AlternateContent xmlns:mc="http://schemas.openxmlformats.org/markup-compatibility/2006">
              <mc:Choice xmlns:v="urn:schemas-microsoft-com:vml" Requires="v">
                <p:oleObj name="Equation" r:id="rId7" imgW="55003700" imgH="9944100" progId="Equation.DSMT4">
                  <p:embed/>
                </p:oleObj>
              </mc:Choice>
              <mc:Fallback>
                <p:oleObj name="Equation" r:id="rId7" imgW="55003700" imgH="9944100" progId="Equation.DSMT4">
                  <p:embed/>
                  <p:pic>
                    <p:nvPicPr>
                      <p:cNvPr id="25609" name="Object 1">
                        <a:extLst>
                          <a:ext uri="{FF2B5EF4-FFF2-40B4-BE49-F238E27FC236}">
                            <a16:creationId xmlns:a16="http://schemas.microsoft.com/office/drawing/2014/main" id="{942A4D19-0CA0-744E-8C3D-BA7EB6F146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26793" y="3396541"/>
                        <a:ext cx="46863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a:extLst>
              <a:ext uri="{FF2B5EF4-FFF2-40B4-BE49-F238E27FC236}">
                <a16:creationId xmlns:a16="http://schemas.microsoft.com/office/drawing/2014/main" id="{B2886AC5-6FCF-CF41-A8DF-7E414B0BD13E}"/>
              </a:ext>
            </a:extLst>
          </p:cNvPr>
          <p:cNvSpPr/>
          <p:nvPr/>
        </p:nvSpPr>
        <p:spPr>
          <a:xfrm>
            <a:off x="5843364" y="5035331"/>
            <a:ext cx="3767137" cy="708025"/>
          </a:xfrm>
          <a:prstGeom prst="rect">
            <a:avLst/>
          </a:prstGeom>
        </p:spPr>
        <p:txBody>
          <a:bodyPr wrap="none">
            <a:spAutoFit/>
          </a:bodyPr>
          <a:lstStyle/>
          <a:p>
            <a:pPr>
              <a:defRPr/>
            </a:pPr>
            <a:r>
              <a:rPr lang="en-US" altLang="en-US" sz="2000" b="0" kern="0" dirty="0">
                <a:latin typeface="Arial"/>
              </a:rPr>
              <a:t>note that if K=N, then</a:t>
            </a:r>
          </a:p>
          <a:p>
            <a:pPr>
              <a:defRPr/>
            </a:pPr>
            <a:r>
              <a:rPr lang="en-US" altLang="en-US" sz="2000" b="0" kern="0" dirty="0">
                <a:latin typeface="Arial"/>
              </a:rPr>
              <a:t>(i.e., zero reconstruction error)  </a:t>
            </a:r>
          </a:p>
        </p:txBody>
      </p:sp>
      <p:graphicFrame>
        <p:nvGraphicFramePr>
          <p:cNvPr id="10" name="Object 1">
            <a:extLst>
              <a:ext uri="{FF2B5EF4-FFF2-40B4-BE49-F238E27FC236}">
                <a16:creationId xmlns:a16="http://schemas.microsoft.com/office/drawing/2014/main" id="{9EC9C711-E3D9-4446-BBE3-0D40ADDF8A3B}"/>
              </a:ext>
            </a:extLst>
          </p:cNvPr>
          <p:cNvGraphicFramePr>
            <a:graphicFrameLocks noChangeAspect="1"/>
          </p:cNvGraphicFramePr>
          <p:nvPr>
            <p:extLst>
              <p:ext uri="{D42A27DB-BD31-4B8C-83A1-F6EECF244321}">
                <p14:modId xmlns:p14="http://schemas.microsoft.com/office/powerpoint/2010/main" val="2049549320"/>
              </p:ext>
            </p:extLst>
          </p:nvPr>
        </p:nvGraphicFramePr>
        <p:xfrm>
          <a:off x="2919519" y="4330870"/>
          <a:ext cx="2758191" cy="2307767"/>
        </p:xfrm>
        <a:graphic>
          <a:graphicData uri="http://schemas.openxmlformats.org/presentationml/2006/ole">
            <mc:AlternateContent xmlns:mc="http://schemas.openxmlformats.org/markup-compatibility/2006">
              <mc:Choice xmlns:v="urn:schemas-microsoft-com:vml" Requires="v">
                <p:oleObj name="Equation" r:id="rId9" imgW="51206400" imgH="42710100" progId="Equation.DSMT4">
                  <p:embed/>
                </p:oleObj>
              </mc:Choice>
              <mc:Fallback>
                <p:oleObj name="Equation" r:id="rId9" imgW="51206400" imgH="42710100" progId="Equation.DSMT4">
                  <p:embed/>
                  <p:pic>
                    <p:nvPicPr>
                      <p:cNvPr id="18" name="Object 1">
                        <a:extLst>
                          <a:ext uri="{FF2B5EF4-FFF2-40B4-BE49-F238E27FC236}">
                            <a16:creationId xmlns:a16="http://schemas.microsoft.com/office/drawing/2014/main" id="{BF858A9D-255E-074A-B1A8-A9173773716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9519" y="4330870"/>
                        <a:ext cx="2758191" cy="230776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50747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Choosing K</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altLang="en-US" sz="2800" i="1" dirty="0">
                <a:latin typeface="Calibri" panose="020F0502020204030204" pitchFamily="34" charset="0"/>
                <a:cs typeface="Calibri" panose="020F0502020204030204" pitchFamily="34" charset="0"/>
              </a:rPr>
              <a:t>K</a:t>
            </a:r>
            <a:r>
              <a:rPr lang="en-US" altLang="en-US" sz="2800" dirty="0">
                <a:latin typeface="Calibri" panose="020F0502020204030204" pitchFamily="34" charset="0"/>
                <a:cs typeface="Calibri" panose="020F0502020204030204" pitchFamily="34" charset="0"/>
              </a:rPr>
              <a:t> is typically chosen based on how much information (variance) we want to preserve:</a:t>
            </a:r>
          </a:p>
          <a:p>
            <a:pPr marL="342900" indent="-342900">
              <a:lnSpc>
                <a:spcPct val="150000"/>
              </a:lnSpc>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If T=0.9, for example, we “preserve” 90% of the information (variance) in the data.</a:t>
            </a:r>
          </a:p>
          <a:p>
            <a:pPr marL="342900" indent="-342900">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If K=N, then we “preserve” 100% of the information in the data (i.e., just a “change” of basis and          )</a:t>
            </a:r>
          </a:p>
        </p:txBody>
      </p:sp>
      <p:graphicFrame>
        <p:nvGraphicFramePr>
          <p:cNvPr id="6" name="Object 2">
            <a:extLst>
              <a:ext uri="{FF2B5EF4-FFF2-40B4-BE49-F238E27FC236}">
                <a16:creationId xmlns:a16="http://schemas.microsoft.com/office/drawing/2014/main" id="{2A8CE358-61D4-6447-8012-6751B0ECBACA}"/>
              </a:ext>
            </a:extLst>
          </p:cNvPr>
          <p:cNvGraphicFramePr>
            <a:graphicFrameLocks noChangeAspect="1"/>
          </p:cNvGraphicFramePr>
          <p:nvPr>
            <p:extLst>
              <p:ext uri="{D42A27DB-BD31-4B8C-83A1-F6EECF244321}">
                <p14:modId xmlns:p14="http://schemas.microsoft.com/office/powerpoint/2010/main" val="409018075"/>
              </p:ext>
            </p:extLst>
          </p:nvPr>
        </p:nvGraphicFramePr>
        <p:xfrm>
          <a:off x="5055036" y="2318585"/>
          <a:ext cx="4624812" cy="1379535"/>
        </p:xfrm>
        <a:graphic>
          <a:graphicData uri="http://schemas.openxmlformats.org/presentationml/2006/ole">
            <mc:AlternateContent xmlns:mc="http://schemas.openxmlformats.org/markup-compatibility/2006">
              <mc:Choice xmlns:v="urn:schemas-microsoft-com:vml" Requires="v">
                <p:oleObj name="Equation" r:id="rId3" imgW="64655700" imgH="19304000" progId="Equation.DSMT4">
                  <p:embed/>
                </p:oleObj>
              </mc:Choice>
              <mc:Fallback>
                <p:oleObj name="Equation" r:id="rId3" imgW="64655700" imgH="19304000" progId="Equation.DSMT4">
                  <p:embed/>
                  <p:pic>
                    <p:nvPicPr>
                      <p:cNvPr id="38919" name="Object 2">
                        <a:extLst>
                          <a:ext uri="{FF2B5EF4-FFF2-40B4-BE49-F238E27FC236}">
                            <a16:creationId xmlns:a16="http://schemas.microsoft.com/office/drawing/2014/main" id="{3A0D6BAA-7B06-2E4E-9B3B-701B53FA5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5036" y="2318585"/>
                        <a:ext cx="4624812" cy="1379535"/>
                      </a:xfrm>
                      <a:prstGeom prst="rect">
                        <a:avLst/>
                      </a:prstGeom>
                      <a:noFill/>
                      <a:ln>
                        <a:noFill/>
                      </a:ln>
                    </p:spPr>
                  </p:pic>
                </p:oleObj>
              </mc:Fallback>
            </mc:AlternateContent>
          </a:graphicData>
        </a:graphic>
      </p:graphicFrame>
      <p:sp>
        <p:nvSpPr>
          <p:cNvPr id="7" name="TextBox 6">
            <a:extLst>
              <a:ext uri="{FF2B5EF4-FFF2-40B4-BE49-F238E27FC236}">
                <a16:creationId xmlns:a16="http://schemas.microsoft.com/office/drawing/2014/main" id="{B8CDB9B7-7310-3C43-A3DE-5A0EE2CF5720}"/>
              </a:ext>
            </a:extLst>
          </p:cNvPr>
          <p:cNvSpPr txBox="1"/>
          <p:nvPr/>
        </p:nvSpPr>
        <p:spPr>
          <a:xfrm>
            <a:off x="1165126" y="2682457"/>
            <a:ext cx="3119967" cy="1015663"/>
          </a:xfrm>
          <a:prstGeom prst="rect">
            <a:avLst/>
          </a:prstGeom>
          <a:noFill/>
        </p:spPr>
        <p:txBody>
          <a:bodyPr wrap="square">
            <a:spAutoFit/>
          </a:bodyPr>
          <a:lstStyle/>
          <a:p>
            <a:pPr>
              <a:defRPr/>
            </a:pPr>
            <a:r>
              <a:rPr lang="en-US" sz="2000" b="0" dirty="0">
                <a:solidFill>
                  <a:srgbClr val="E56618"/>
                </a:solidFill>
                <a:latin typeface="+mn-lt"/>
              </a:rPr>
              <a:t>Choose the smallest</a:t>
            </a:r>
          </a:p>
          <a:p>
            <a:pPr>
              <a:defRPr/>
            </a:pPr>
            <a:r>
              <a:rPr lang="en-US" sz="2000" b="0" dirty="0">
                <a:solidFill>
                  <a:srgbClr val="E56618"/>
                </a:solidFill>
                <a:latin typeface="+mn-lt"/>
              </a:rPr>
              <a:t>K that satisfies  the following inequality:</a:t>
            </a:r>
          </a:p>
        </p:txBody>
      </p:sp>
      <p:graphicFrame>
        <p:nvGraphicFramePr>
          <p:cNvPr id="8" name="Object 1">
            <a:extLst>
              <a:ext uri="{FF2B5EF4-FFF2-40B4-BE49-F238E27FC236}">
                <a16:creationId xmlns:a16="http://schemas.microsoft.com/office/drawing/2014/main" id="{CE9A728C-5175-3E4A-A32A-5F82D7DB0911}"/>
              </a:ext>
            </a:extLst>
          </p:cNvPr>
          <p:cNvGraphicFramePr>
            <a:graphicFrameLocks noChangeAspect="1"/>
          </p:cNvGraphicFramePr>
          <p:nvPr>
            <p:extLst>
              <p:ext uri="{D42A27DB-BD31-4B8C-83A1-F6EECF244321}">
                <p14:modId xmlns:p14="http://schemas.microsoft.com/office/powerpoint/2010/main" val="3288619513"/>
              </p:ext>
            </p:extLst>
          </p:nvPr>
        </p:nvGraphicFramePr>
        <p:xfrm>
          <a:off x="4072097" y="5718465"/>
          <a:ext cx="698500" cy="323850"/>
        </p:xfrm>
        <a:graphic>
          <a:graphicData uri="http://schemas.openxmlformats.org/presentationml/2006/ole">
            <mc:AlternateContent xmlns:mc="http://schemas.openxmlformats.org/markup-compatibility/2006">
              <mc:Choice xmlns:v="urn:schemas-microsoft-com:vml" Requires="v">
                <p:oleObj name="Equation" r:id="rId5" imgW="8191500" imgH="3797300" progId="Equation.DSMT4">
                  <p:embed/>
                </p:oleObj>
              </mc:Choice>
              <mc:Fallback>
                <p:oleObj name="Equation" r:id="rId5" imgW="8191500" imgH="3797300" progId="Equation.DSMT4">
                  <p:embed/>
                  <p:pic>
                    <p:nvPicPr>
                      <p:cNvPr id="38920" name="Object 1">
                        <a:extLst>
                          <a:ext uri="{FF2B5EF4-FFF2-40B4-BE49-F238E27FC236}">
                            <a16:creationId xmlns:a16="http://schemas.microsoft.com/office/drawing/2014/main" id="{9E23DDD4-AAD4-234D-84A9-90E5B18AF4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2097" y="5718465"/>
                        <a:ext cx="6985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2418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385011" y="504407"/>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solidFill>
                  <a:srgbClr val="E46102"/>
                </a:solidFill>
              </a:rPr>
              <a:t>Where are we heading?</a:t>
            </a:r>
          </a:p>
        </p:txBody>
      </p:sp>
      <p:graphicFrame>
        <p:nvGraphicFramePr>
          <p:cNvPr id="3" name="Table 2">
            <a:extLst>
              <a:ext uri="{FF2B5EF4-FFF2-40B4-BE49-F238E27FC236}">
                <a16:creationId xmlns:a16="http://schemas.microsoft.com/office/drawing/2014/main" id="{B075BEB5-7345-7D4E-B50A-16B0077C40D9}"/>
              </a:ext>
            </a:extLst>
          </p:cNvPr>
          <p:cNvGraphicFramePr>
            <a:graphicFrameLocks noGrp="1"/>
          </p:cNvGraphicFramePr>
          <p:nvPr>
            <p:extLst>
              <p:ext uri="{D42A27DB-BD31-4B8C-83A1-F6EECF244321}">
                <p14:modId xmlns:p14="http://schemas.microsoft.com/office/powerpoint/2010/main" val="23266907"/>
              </p:ext>
            </p:extLst>
          </p:nvPr>
        </p:nvGraphicFramePr>
        <p:xfrm>
          <a:off x="4562473" y="1625052"/>
          <a:ext cx="7244516" cy="3157230"/>
        </p:xfrm>
        <a:graphic>
          <a:graphicData uri="http://schemas.openxmlformats.org/drawingml/2006/table">
            <a:tbl>
              <a:tblPr/>
              <a:tblGrid>
                <a:gridCol w="589336">
                  <a:extLst>
                    <a:ext uri="{9D8B030D-6E8A-4147-A177-3AD203B41FA5}">
                      <a16:colId xmlns:a16="http://schemas.microsoft.com/office/drawing/2014/main" val="420283857"/>
                    </a:ext>
                  </a:extLst>
                </a:gridCol>
                <a:gridCol w="3205410">
                  <a:extLst>
                    <a:ext uri="{9D8B030D-6E8A-4147-A177-3AD203B41FA5}">
                      <a16:colId xmlns:a16="http://schemas.microsoft.com/office/drawing/2014/main" val="2564809553"/>
                    </a:ext>
                  </a:extLst>
                </a:gridCol>
                <a:gridCol w="689954">
                  <a:extLst>
                    <a:ext uri="{9D8B030D-6E8A-4147-A177-3AD203B41FA5}">
                      <a16:colId xmlns:a16="http://schemas.microsoft.com/office/drawing/2014/main" val="1920419089"/>
                    </a:ext>
                  </a:extLst>
                </a:gridCol>
                <a:gridCol w="689954">
                  <a:extLst>
                    <a:ext uri="{9D8B030D-6E8A-4147-A177-3AD203B41FA5}">
                      <a16:colId xmlns:a16="http://schemas.microsoft.com/office/drawing/2014/main" val="1757215878"/>
                    </a:ext>
                  </a:extLst>
                </a:gridCol>
                <a:gridCol w="689954">
                  <a:extLst>
                    <a:ext uri="{9D8B030D-6E8A-4147-A177-3AD203B41FA5}">
                      <a16:colId xmlns:a16="http://schemas.microsoft.com/office/drawing/2014/main" val="806350468"/>
                    </a:ext>
                  </a:extLst>
                </a:gridCol>
                <a:gridCol w="689954">
                  <a:extLst>
                    <a:ext uri="{9D8B030D-6E8A-4147-A177-3AD203B41FA5}">
                      <a16:colId xmlns:a16="http://schemas.microsoft.com/office/drawing/2014/main" val="3069898150"/>
                    </a:ext>
                  </a:extLst>
                </a:gridCol>
                <a:gridCol w="689954">
                  <a:extLst>
                    <a:ext uri="{9D8B030D-6E8A-4147-A177-3AD203B41FA5}">
                      <a16:colId xmlns:a16="http://schemas.microsoft.com/office/drawing/2014/main" val="3853592973"/>
                    </a:ext>
                  </a:extLst>
                </a:gridCol>
              </a:tblGrid>
              <a:tr h="221388">
                <a:tc>
                  <a:txBody>
                    <a:bodyPr/>
                    <a:lstStyle/>
                    <a:p>
                      <a:pPr algn="ctr" fontAlgn="ctr"/>
                      <a:r>
                        <a:rPr lang="en-GB" sz="1100" b="1" i="0" u="none" strike="noStrike">
                          <a:solidFill>
                            <a:srgbClr val="FFFFFF"/>
                          </a:solidFill>
                          <a:effectLst/>
                          <a:latin typeface="Calibri" panose="020F0502020204030204" pitchFamily="34" charset="0"/>
                        </a:rPr>
                        <a:t>Gene</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Description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extLst>
                  <a:ext uri="{0D108BD9-81ED-4DB2-BD59-A6C34878D82A}">
                    <a16:rowId xmlns:a16="http://schemas.microsoft.com/office/drawing/2014/main" val="2702286129"/>
                  </a:ext>
                </a:extLst>
              </a:tr>
              <a:tr h="221388">
                <a:tc>
                  <a:txBody>
                    <a:bodyPr/>
                    <a:lstStyle/>
                    <a:p>
                      <a:pPr algn="ctr" fontAlgn="ctr"/>
                      <a:r>
                        <a:rPr lang="en-GB" sz="1100" b="0" i="0" u="none" strike="noStrike">
                          <a:solidFill>
                            <a:srgbClr val="000000"/>
                          </a:solidFill>
                          <a:effectLst/>
                          <a:latin typeface="Calibri" panose="020F0502020204030204" pitchFamily="34" charset="0"/>
                        </a:rPr>
                        <a:t>Inpp5d</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inositol polyphosphate-5-phosphatase D</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5.45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5.89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6.03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5.75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641249884"/>
                  </a:ext>
                </a:extLst>
              </a:tr>
              <a:tr h="221388">
                <a:tc>
                  <a:txBody>
                    <a:bodyPr/>
                    <a:lstStyle/>
                    <a:p>
                      <a:pPr algn="ctr" fontAlgn="ctr"/>
                      <a:r>
                        <a:rPr lang="en-GB" sz="1100" b="0" i="0" u="none" strike="noStrike">
                          <a:solidFill>
                            <a:srgbClr val="000000"/>
                          </a:solidFill>
                          <a:effectLst/>
                          <a:latin typeface="Calibri" panose="020F0502020204030204" pitchFamily="34" charset="0"/>
                        </a:rPr>
                        <a:t>Aim2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absent in melanoma 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3.01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4.37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4.59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4.38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4.18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277004040"/>
                  </a:ext>
                </a:extLst>
              </a:tr>
              <a:tr h="221388">
                <a:tc>
                  <a:txBody>
                    <a:bodyPr/>
                    <a:lstStyle/>
                    <a:p>
                      <a:pPr algn="ctr" fontAlgn="ctr"/>
                      <a:r>
                        <a:rPr lang="en-GB" sz="1100" b="0" i="0" u="none" strike="noStrike">
                          <a:solidFill>
                            <a:srgbClr val="000000"/>
                          </a:solidFill>
                          <a:effectLst/>
                          <a:latin typeface="Calibri" panose="020F0502020204030204" pitchFamily="34" charset="0"/>
                        </a:rPr>
                        <a:t>Gldn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gliomedin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3.63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4.61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4.70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4.74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253605591"/>
                  </a:ext>
                </a:extLst>
              </a:tr>
              <a:tr h="221388">
                <a:tc>
                  <a:txBody>
                    <a:bodyPr/>
                    <a:lstStyle/>
                    <a:p>
                      <a:pPr algn="ctr" fontAlgn="ctr"/>
                      <a:r>
                        <a:rPr lang="en-GB" sz="1100" b="0" i="0" u="none" strike="noStrike">
                          <a:solidFill>
                            <a:srgbClr val="000000"/>
                          </a:solidFill>
                          <a:effectLst/>
                          <a:latin typeface="Calibri" panose="020F0502020204030204" pitchFamily="34" charset="0"/>
                        </a:rPr>
                        <a:t>Frem2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Fras1 related extracellular matrix protein 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4.75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4.66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3.74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308623521"/>
                  </a:ext>
                </a:extLst>
              </a:tr>
              <a:tr h="221388">
                <a:tc>
                  <a:txBody>
                    <a:bodyPr/>
                    <a:lstStyle/>
                    <a:p>
                      <a:pPr algn="ctr" fontAlgn="ctr"/>
                      <a:r>
                        <a:rPr lang="en-GB" sz="1100" b="0" i="0" u="none" strike="noStrike">
                          <a:solidFill>
                            <a:srgbClr val="000000"/>
                          </a:solidFill>
                          <a:effectLst/>
                          <a:latin typeface="Calibri" panose="020F0502020204030204" pitchFamily="34" charset="0"/>
                        </a:rPr>
                        <a:t>Rps3a1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ribosomal protein S3A1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7.23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7.44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7.36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7.34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56687111"/>
                  </a:ext>
                </a:extLst>
              </a:tr>
              <a:tr h="279186">
                <a:tc>
                  <a:txBody>
                    <a:bodyPr/>
                    <a:lstStyle/>
                    <a:p>
                      <a:pPr algn="ctr" fontAlgn="ctr"/>
                      <a:r>
                        <a:rPr lang="en-GB" sz="1100" b="0" i="0" u="none" strike="noStrike">
                          <a:solidFill>
                            <a:srgbClr val="000000"/>
                          </a:solidFill>
                          <a:effectLst/>
                          <a:latin typeface="Calibri" panose="020F0502020204030204" pitchFamily="34" charset="0"/>
                        </a:rPr>
                        <a:t>Slc38a3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solute carrier family 38, member 3 </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1.90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3.52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3.61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730156945"/>
                  </a:ext>
                </a:extLst>
              </a:tr>
              <a:tr h="221388">
                <a:tc>
                  <a:txBody>
                    <a:bodyPr/>
                    <a:lstStyle/>
                    <a:p>
                      <a:pPr algn="ctr" fontAlgn="ctr"/>
                      <a:r>
                        <a:rPr lang="en-GB" sz="1100" b="0" i="0" u="none" strike="noStrike">
                          <a:solidFill>
                            <a:srgbClr val="000000"/>
                          </a:solidFill>
                          <a:effectLst/>
                          <a:latin typeface="Calibri" panose="020F0502020204030204" pitchFamily="34" charset="0"/>
                        </a:rPr>
                        <a:t>Mt1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dirty="0">
                          <a:solidFill>
                            <a:srgbClr val="000000"/>
                          </a:solidFill>
                          <a:effectLst/>
                          <a:latin typeface="Calibri" panose="020F0502020204030204" pitchFamily="34" charset="0"/>
                        </a:rPr>
                        <a:t>metallothionein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5.07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6.49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6.46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6.04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6.05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683846480"/>
                  </a:ext>
                </a:extLst>
              </a:tr>
              <a:tr h="221388">
                <a:tc>
                  <a:txBody>
                    <a:bodyPr/>
                    <a:lstStyle/>
                    <a:p>
                      <a:pPr algn="ctr" fontAlgn="ctr"/>
                      <a:r>
                        <a:rPr lang="en-GB" sz="1100" b="0" i="0" u="none" strike="noStrike">
                          <a:solidFill>
                            <a:srgbClr val="000000"/>
                          </a:solidFill>
                          <a:effectLst/>
                          <a:latin typeface="Calibri" panose="020F0502020204030204" pitchFamily="34" charset="0"/>
                        </a:rPr>
                        <a:t>C1s1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fr-FR" sz="1100" b="0" i="0" u="none" strike="noStrike">
                          <a:solidFill>
                            <a:srgbClr val="000000"/>
                          </a:solidFill>
                          <a:effectLst/>
                          <a:latin typeface="Calibri" panose="020F0502020204030204" pitchFamily="34" charset="0"/>
                        </a:rPr>
                        <a:t>complement component 1, s subcomponent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2.74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dirty="0">
                          <a:solidFill>
                            <a:srgbClr val="000000"/>
                          </a:solidFill>
                          <a:effectLst/>
                          <a:latin typeface="Calibri" panose="020F0502020204030204" pitchFamily="34" charset="0"/>
                        </a:rPr>
                        <a:t>3.86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594018158"/>
                  </a:ext>
                </a:extLst>
              </a:tr>
              <a:tr h="221388">
                <a:tc>
                  <a:txBody>
                    <a:bodyPr/>
                    <a:lstStyle/>
                    <a:p>
                      <a:pPr algn="ctr" fontAlgn="ctr"/>
                      <a:r>
                        <a:rPr lang="en-GB" sz="1100" b="0" i="0" u="none" strike="noStrike">
                          <a:solidFill>
                            <a:srgbClr val="000000"/>
                          </a:solidFill>
                          <a:effectLst/>
                          <a:latin typeface="Calibri" panose="020F0502020204030204" pitchFamily="34" charset="0"/>
                        </a:rPr>
                        <a:t>Cds1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CDP-diacylglycerol synthase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4.55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4.22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dirty="0">
                          <a:solidFill>
                            <a:srgbClr val="000000"/>
                          </a:solidFill>
                          <a:effectLst/>
                          <a:latin typeface="Calibri" panose="020F0502020204030204" pitchFamily="34" charset="0"/>
                        </a:rPr>
                        <a:t>3.80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dirty="0">
                          <a:solidFill>
                            <a:srgbClr val="000000"/>
                          </a:solidFill>
                          <a:effectLst/>
                          <a:latin typeface="Calibri" panose="020F0502020204030204" pitchFamily="34" charset="0"/>
                        </a:rPr>
                        <a:t>3.16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195884710"/>
                  </a:ext>
                </a:extLst>
              </a:tr>
              <a:tr h="221388">
                <a:tc>
                  <a:txBody>
                    <a:bodyPr/>
                    <a:lstStyle/>
                    <a:p>
                      <a:pPr algn="ctr" fontAlgn="ctr"/>
                      <a:r>
                        <a:rPr lang="en-GB" sz="1100" b="0" i="0" u="none" strike="noStrike">
                          <a:solidFill>
                            <a:srgbClr val="000000"/>
                          </a:solidFill>
                          <a:effectLst/>
                          <a:latin typeface="Calibri" panose="020F0502020204030204" pitchFamily="34" charset="0"/>
                        </a:rPr>
                        <a:t>Ifi44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interferon-induced protein 44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4.82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4.52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3.87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3.59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123610203"/>
                  </a:ext>
                </a:extLst>
              </a:tr>
              <a:tr h="221388">
                <a:tc>
                  <a:txBody>
                    <a:bodyPr/>
                    <a:lstStyle/>
                    <a:p>
                      <a:pPr algn="ctr" fontAlgn="ctr"/>
                      <a:r>
                        <a:rPr lang="en-GB" sz="1100" b="0" i="0" u="none" strike="noStrike">
                          <a:solidFill>
                            <a:srgbClr val="000000"/>
                          </a:solidFill>
                          <a:effectLst/>
                          <a:latin typeface="Calibri" panose="020F0502020204030204" pitchFamily="34" charset="0"/>
                        </a:rPr>
                        <a:t>Lefty2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left-right determination factor 2 </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6.95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6.28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5.88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5.60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5.61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749369921"/>
                  </a:ext>
                </a:extLst>
              </a:tr>
              <a:tr h="221388">
                <a:tc>
                  <a:txBody>
                    <a:bodyPr/>
                    <a:lstStyle/>
                    <a:p>
                      <a:pPr algn="ctr" fontAlgn="ctr"/>
                      <a:r>
                        <a:rPr lang="en-GB" sz="1100" b="0" i="0" u="none" strike="noStrike">
                          <a:solidFill>
                            <a:srgbClr val="000000"/>
                          </a:solidFill>
                          <a:effectLst/>
                          <a:latin typeface="Calibri" panose="020F0502020204030204" pitchFamily="34" charset="0"/>
                        </a:rPr>
                        <a:t>Fmr1nb</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fragile X mental retardation 1 neighbor</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4.28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2.78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3.25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2.57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514721880"/>
                  </a:ext>
                </a:extLst>
              </a:tr>
              <a:tr h="221388">
                <a:tc>
                  <a:txBody>
                    <a:bodyPr/>
                    <a:lstStyle/>
                    <a:p>
                      <a:pPr algn="ctr" fontAlgn="ctr"/>
                      <a:r>
                        <a:rPr lang="en-GB" sz="1100" b="0" i="0" u="none" strike="noStrike">
                          <a:solidFill>
                            <a:srgbClr val="000000"/>
                          </a:solidFill>
                          <a:effectLst/>
                          <a:latin typeface="Calibri" panose="020F0502020204030204" pitchFamily="34" charset="0"/>
                        </a:rPr>
                        <a:t>Tagln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transgelin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7.93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7.91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7.20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dirty="0">
                          <a:solidFill>
                            <a:srgbClr val="000000"/>
                          </a:solidFill>
                          <a:effectLst/>
                          <a:latin typeface="Calibri" panose="020F0502020204030204" pitchFamily="34" charset="0"/>
                        </a:rPr>
                        <a:t>6.68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970122183"/>
                  </a:ext>
                </a:extLst>
              </a:tr>
            </a:tbl>
          </a:graphicData>
        </a:graphic>
      </p:graphicFrame>
      <p:pic>
        <p:nvPicPr>
          <p:cNvPr id="5" name="Picture 4">
            <a:extLst>
              <a:ext uri="{FF2B5EF4-FFF2-40B4-BE49-F238E27FC236}">
                <a16:creationId xmlns:a16="http://schemas.microsoft.com/office/drawing/2014/main" id="{44DCA35C-C162-8148-A325-3F41C993BF20}"/>
              </a:ext>
            </a:extLst>
          </p:cNvPr>
          <p:cNvPicPr>
            <a:picLocks noChangeAspect="1"/>
          </p:cNvPicPr>
          <p:nvPr/>
        </p:nvPicPr>
        <p:blipFill>
          <a:blip r:embed="rId2"/>
          <a:stretch>
            <a:fillRect/>
          </a:stretch>
        </p:blipFill>
        <p:spPr>
          <a:xfrm>
            <a:off x="1289173" y="1943776"/>
            <a:ext cx="2661252" cy="2667000"/>
          </a:xfrm>
          <a:prstGeom prst="rect">
            <a:avLst/>
          </a:prstGeom>
        </p:spPr>
      </p:pic>
      <p:sp>
        <p:nvSpPr>
          <p:cNvPr id="6" name="TextBox 5">
            <a:extLst>
              <a:ext uri="{FF2B5EF4-FFF2-40B4-BE49-F238E27FC236}">
                <a16:creationId xmlns:a16="http://schemas.microsoft.com/office/drawing/2014/main" id="{41D2FEFC-1779-F545-8C05-2BF4478CBAF9}"/>
              </a:ext>
            </a:extLst>
          </p:cNvPr>
          <p:cNvSpPr txBox="1"/>
          <p:nvPr/>
        </p:nvSpPr>
        <p:spPr>
          <a:xfrm>
            <a:off x="1080625" y="5153264"/>
            <a:ext cx="6587253" cy="1200329"/>
          </a:xfrm>
          <a:prstGeom prst="rect">
            <a:avLst/>
          </a:prstGeom>
          <a:noFill/>
        </p:spPr>
        <p:txBody>
          <a:bodyPr wrap="none" rtlCol="0">
            <a:spAutoFit/>
          </a:bodyPr>
          <a:lstStyle/>
          <a:p>
            <a:pPr marL="285750" indent="-285750">
              <a:buFont typeface="Arial" panose="020B0604020202020204" pitchFamily="34" charset="0"/>
              <a:buChar char="•"/>
            </a:pPr>
            <a:r>
              <a:rPr lang="en-GB" dirty="0">
                <a:latin typeface="Calibri" panose="020F0502020204030204" pitchFamily="34" charset="0"/>
                <a:cs typeface="Calibri" panose="020F0502020204030204" pitchFamily="34" charset="0"/>
              </a:rPr>
              <a:t>Each dot is a cell</a:t>
            </a:r>
          </a:p>
          <a:p>
            <a:pPr marL="285750" indent="-285750">
              <a:buFont typeface="Arial" panose="020B0604020202020204" pitchFamily="34" charset="0"/>
              <a:buChar char="•"/>
            </a:pPr>
            <a:r>
              <a:rPr lang="en-GB" dirty="0">
                <a:latin typeface="Calibri" panose="020F0502020204030204" pitchFamily="34" charset="0"/>
                <a:cs typeface="Calibri" panose="020F0502020204030204" pitchFamily="34" charset="0"/>
              </a:rPr>
              <a:t>Groups of dots are similar cells</a:t>
            </a:r>
          </a:p>
          <a:p>
            <a:pPr marL="285750" indent="-285750">
              <a:buFont typeface="Arial" panose="020B0604020202020204" pitchFamily="34" charset="0"/>
              <a:buChar char="•"/>
            </a:pPr>
            <a:r>
              <a:rPr lang="en-GB" dirty="0">
                <a:latin typeface="Calibri" panose="020F0502020204030204" pitchFamily="34" charset="0"/>
                <a:cs typeface="Calibri" panose="020F0502020204030204" pitchFamily="34" charset="0"/>
              </a:rPr>
              <a:t>Separation of groups could be interesting biology</a:t>
            </a:r>
          </a:p>
        </p:txBody>
      </p:sp>
      <p:sp>
        <p:nvSpPr>
          <p:cNvPr id="2" name="TextBox 1">
            <a:extLst>
              <a:ext uri="{FF2B5EF4-FFF2-40B4-BE49-F238E27FC236}">
                <a16:creationId xmlns:a16="http://schemas.microsoft.com/office/drawing/2014/main" id="{A031B812-1D41-7543-B133-488ADC06FE40}"/>
              </a:ext>
            </a:extLst>
          </p:cNvPr>
          <p:cNvSpPr txBox="1"/>
          <p:nvPr/>
        </p:nvSpPr>
        <p:spPr>
          <a:xfrm>
            <a:off x="7876674" y="5021179"/>
            <a:ext cx="2887579" cy="461665"/>
          </a:xfrm>
          <a:prstGeom prst="rect">
            <a:avLst/>
          </a:prstGeom>
          <a:noFill/>
        </p:spPr>
        <p:txBody>
          <a:bodyPr wrap="square" rtlCol="0">
            <a:spAutoFit/>
          </a:bodyPr>
          <a:lstStyle/>
          <a:p>
            <a:r>
              <a:rPr lang="en-US" dirty="0"/>
              <a:t>Table: Gene Data</a:t>
            </a:r>
          </a:p>
        </p:txBody>
      </p:sp>
    </p:spTree>
    <p:extLst>
      <p:ext uri="{BB962C8B-B14F-4D97-AF65-F5344CB8AC3E}">
        <p14:creationId xmlns:p14="http://schemas.microsoft.com/office/powerpoint/2010/main" val="1802491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Error</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a:defRPr/>
            </a:pPr>
            <a:r>
              <a:rPr lang="en-US" altLang="en-US" sz="2800" dirty="0"/>
              <a:t>The approximation error (or reconstruction error) can be computed by:</a:t>
            </a:r>
          </a:p>
          <a:p>
            <a:pPr>
              <a:defRPr/>
            </a:pPr>
            <a:endParaRPr lang="en-US" altLang="en-US" sz="2800" dirty="0"/>
          </a:p>
          <a:p>
            <a:pPr>
              <a:defRPr/>
            </a:pPr>
            <a:endParaRPr lang="en-US" altLang="en-US" sz="2800" dirty="0"/>
          </a:p>
          <a:p>
            <a:pPr>
              <a:defRPr/>
            </a:pPr>
            <a:endParaRPr lang="en-US" altLang="en-US" sz="2800" dirty="0"/>
          </a:p>
          <a:p>
            <a:pPr>
              <a:defRPr/>
            </a:pPr>
            <a:endParaRPr lang="en-US" altLang="en-US" sz="2800" dirty="0"/>
          </a:p>
          <a:p>
            <a:pPr>
              <a:defRPr/>
            </a:pPr>
            <a:endParaRPr lang="en-US" altLang="en-US" sz="2800" dirty="0"/>
          </a:p>
          <a:p>
            <a:pPr>
              <a:defRPr/>
            </a:pPr>
            <a:r>
              <a:rPr lang="en-US" altLang="en-US" sz="2800" dirty="0"/>
              <a:t>It can also be shown that the approximation error can be computed as follows:</a:t>
            </a:r>
          </a:p>
          <a:p>
            <a:pPr>
              <a:defRPr/>
            </a:pPr>
            <a:endParaRPr lang="en-US" altLang="en-US" sz="2800" dirty="0"/>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graphicFrame>
        <p:nvGraphicFramePr>
          <p:cNvPr id="4" name="Object 2">
            <a:extLst>
              <a:ext uri="{FF2B5EF4-FFF2-40B4-BE49-F238E27FC236}">
                <a16:creationId xmlns:a16="http://schemas.microsoft.com/office/drawing/2014/main" id="{2DE16ADC-47D3-BA41-9E38-22617243109E}"/>
              </a:ext>
            </a:extLst>
          </p:cNvPr>
          <p:cNvGraphicFramePr>
            <a:graphicFrameLocks noChangeAspect="1"/>
          </p:cNvGraphicFramePr>
          <p:nvPr>
            <p:extLst>
              <p:ext uri="{D42A27DB-BD31-4B8C-83A1-F6EECF244321}">
                <p14:modId xmlns:p14="http://schemas.microsoft.com/office/powerpoint/2010/main" val="1008308440"/>
              </p:ext>
            </p:extLst>
          </p:nvPr>
        </p:nvGraphicFramePr>
        <p:xfrm>
          <a:off x="5450916" y="2114148"/>
          <a:ext cx="1560512" cy="517525"/>
        </p:xfrm>
        <a:graphic>
          <a:graphicData uri="http://schemas.openxmlformats.org/presentationml/2006/ole">
            <mc:AlternateContent xmlns:mc="http://schemas.openxmlformats.org/markup-compatibility/2006">
              <mc:Choice xmlns:v="urn:schemas-microsoft-com:vml" Requires="v">
                <p:oleObj name="Equation" r:id="rId3" imgW="14046200" imgH="4686300" progId="Equation.DSMT4">
                  <p:embed/>
                </p:oleObj>
              </mc:Choice>
              <mc:Fallback>
                <p:oleObj name="Equation" r:id="rId3" imgW="14046200" imgH="4686300" progId="Equation.DSMT4">
                  <p:embed/>
                  <p:pic>
                    <p:nvPicPr>
                      <p:cNvPr id="40968" name="Object 2">
                        <a:extLst>
                          <a:ext uri="{FF2B5EF4-FFF2-40B4-BE49-F238E27FC236}">
                            <a16:creationId xmlns:a16="http://schemas.microsoft.com/office/drawing/2014/main" id="{946BC1FF-ED79-1A46-AD8E-7B63B2CFB9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0916" y="2114148"/>
                        <a:ext cx="15605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1">
            <a:extLst>
              <a:ext uri="{FF2B5EF4-FFF2-40B4-BE49-F238E27FC236}">
                <a16:creationId xmlns:a16="http://schemas.microsoft.com/office/drawing/2014/main" id="{7352024E-BB21-3041-92A3-28C9738ADC99}"/>
              </a:ext>
            </a:extLst>
          </p:cNvPr>
          <p:cNvGraphicFramePr>
            <a:graphicFrameLocks noChangeAspect="1"/>
          </p:cNvGraphicFramePr>
          <p:nvPr>
            <p:extLst>
              <p:ext uri="{D42A27DB-BD31-4B8C-83A1-F6EECF244321}">
                <p14:modId xmlns:p14="http://schemas.microsoft.com/office/powerpoint/2010/main" val="969242887"/>
              </p:ext>
            </p:extLst>
          </p:nvPr>
        </p:nvGraphicFramePr>
        <p:xfrm>
          <a:off x="3641166" y="2707873"/>
          <a:ext cx="5133975" cy="847725"/>
        </p:xfrm>
        <a:graphic>
          <a:graphicData uri="http://schemas.openxmlformats.org/presentationml/2006/ole">
            <mc:AlternateContent xmlns:mc="http://schemas.openxmlformats.org/markup-compatibility/2006">
              <mc:Choice xmlns:v="urn:schemas-microsoft-com:vml" Requires="v">
                <p:oleObj name="Equation" r:id="rId5" imgW="60274200" imgH="9944100" progId="Equation.DSMT4">
                  <p:embed/>
                </p:oleObj>
              </mc:Choice>
              <mc:Fallback>
                <p:oleObj name="Equation" r:id="rId5" imgW="60274200" imgH="9944100" progId="Equation.DSMT4">
                  <p:embed/>
                  <p:pic>
                    <p:nvPicPr>
                      <p:cNvPr id="40969" name="Object 1">
                        <a:extLst>
                          <a:ext uri="{FF2B5EF4-FFF2-40B4-BE49-F238E27FC236}">
                            <a16:creationId xmlns:a16="http://schemas.microsoft.com/office/drawing/2014/main" id="{C72AD3AD-88B7-DD48-88C6-F6F77D1BCB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1166" y="2707873"/>
                        <a:ext cx="51339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a:extLst>
              <a:ext uri="{FF2B5EF4-FFF2-40B4-BE49-F238E27FC236}">
                <a16:creationId xmlns:a16="http://schemas.microsoft.com/office/drawing/2014/main" id="{D7CC05BC-66D9-D74C-8025-2E340C06FD93}"/>
              </a:ext>
            </a:extLst>
          </p:cNvPr>
          <p:cNvSpPr/>
          <p:nvPr/>
        </p:nvSpPr>
        <p:spPr>
          <a:xfrm>
            <a:off x="2436253" y="2833286"/>
            <a:ext cx="1025525" cy="460375"/>
          </a:xfrm>
          <a:prstGeom prst="rect">
            <a:avLst/>
          </a:prstGeom>
        </p:spPr>
        <p:txBody>
          <a:bodyPr wrap="none">
            <a:spAutoFit/>
          </a:bodyPr>
          <a:lstStyle/>
          <a:p>
            <a:pPr eaLnBrk="1" hangingPunct="1">
              <a:defRPr/>
            </a:pPr>
            <a:r>
              <a:rPr lang="en-US" altLang="en-US" sz="2400" b="0" dirty="0">
                <a:solidFill>
                  <a:srgbClr val="000000"/>
                </a:solidFill>
                <a:latin typeface="+mn-lt"/>
              </a:rPr>
              <a:t>where</a:t>
            </a:r>
          </a:p>
        </p:txBody>
      </p:sp>
      <p:graphicFrame>
        <p:nvGraphicFramePr>
          <p:cNvPr id="7" name="Object 2">
            <a:extLst>
              <a:ext uri="{FF2B5EF4-FFF2-40B4-BE49-F238E27FC236}">
                <a16:creationId xmlns:a16="http://schemas.microsoft.com/office/drawing/2014/main" id="{58A11E59-F956-3848-B19A-EA977FC6609A}"/>
              </a:ext>
            </a:extLst>
          </p:cNvPr>
          <p:cNvGraphicFramePr>
            <a:graphicFrameLocks noChangeAspect="1"/>
          </p:cNvGraphicFramePr>
          <p:nvPr>
            <p:extLst>
              <p:ext uri="{D42A27DB-BD31-4B8C-83A1-F6EECF244321}">
                <p14:modId xmlns:p14="http://schemas.microsoft.com/office/powerpoint/2010/main" val="1593396008"/>
              </p:ext>
            </p:extLst>
          </p:nvPr>
        </p:nvGraphicFramePr>
        <p:xfrm>
          <a:off x="4708301" y="5011642"/>
          <a:ext cx="2212975" cy="844550"/>
        </p:xfrm>
        <a:graphic>
          <a:graphicData uri="http://schemas.openxmlformats.org/presentationml/2006/ole">
            <mc:AlternateContent xmlns:mc="http://schemas.openxmlformats.org/markup-compatibility/2006">
              <mc:Choice xmlns:v="urn:schemas-microsoft-com:vml" Requires="v">
                <p:oleObj name="Equation" r:id="rId7" imgW="26035000" imgH="9944100" progId="Equation.DSMT4">
                  <p:embed/>
                </p:oleObj>
              </mc:Choice>
              <mc:Fallback>
                <p:oleObj name="Equation" r:id="rId7" imgW="26035000" imgH="9944100" progId="Equation.DSMT4">
                  <p:embed/>
                  <p:pic>
                    <p:nvPicPr>
                      <p:cNvPr id="40967" name="Object 2">
                        <a:extLst>
                          <a:ext uri="{FF2B5EF4-FFF2-40B4-BE49-F238E27FC236}">
                            <a16:creationId xmlns:a16="http://schemas.microsoft.com/office/drawing/2014/main" id="{C987F56F-CE30-954A-9B14-59A6192716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08301" y="5011642"/>
                        <a:ext cx="22129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2747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Interpretation of PCA</a:t>
            </a:r>
            <a:endParaRPr sz="4000" b="1" dirty="0">
              <a:solidFill>
                <a:srgbClr val="E46102"/>
              </a:solidFill>
            </a:endParaRPr>
          </a:p>
        </p:txBody>
      </p:sp>
      <p:sp>
        <p:nvSpPr>
          <p:cNvPr id="96" name="Google Shape;96;p14"/>
          <p:cNvSpPr txBox="1"/>
          <p:nvPr/>
        </p:nvSpPr>
        <p:spPr>
          <a:xfrm>
            <a:off x="395183" y="1251829"/>
            <a:ext cx="7010169"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altLang="en-US" dirty="0"/>
              <a:t>PCA chooses the eigenvectors of the covariance matrix corresponding to the largest eigenvalues.</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The eigenvalues correspond to the variance of the data along the eigenvector directions.</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Therefore, PCA projects the data along the directions where the data varies most.</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PCA preserves as much information in the data by preserving as much variance in the data.</a:t>
            </a:r>
          </a:p>
          <a:p>
            <a:pPr marL="457200" indent="-457200">
              <a:buFont typeface="Arial" panose="020B0604020202020204" pitchFamily="34" charset="0"/>
              <a:buChar char="•"/>
            </a:pPr>
            <a:endParaRPr lang="en-US" altLang="en-US" dirty="0"/>
          </a:p>
        </p:txBody>
      </p:sp>
      <p:pic>
        <p:nvPicPr>
          <p:cNvPr id="4" name="Picture 5">
            <a:extLst>
              <a:ext uri="{FF2B5EF4-FFF2-40B4-BE49-F238E27FC236}">
                <a16:creationId xmlns:a16="http://schemas.microsoft.com/office/drawing/2014/main" id="{CC86F90F-B562-7848-A5E1-95DF9F034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8348797" y="1657081"/>
            <a:ext cx="2667000" cy="1866900"/>
          </a:xfrm>
          <a:prstGeom prst="rect">
            <a:avLst/>
          </a:prstGeom>
        </p:spPr>
      </p:pic>
      <p:sp>
        <p:nvSpPr>
          <p:cNvPr id="5" name="TextBox 4">
            <a:extLst>
              <a:ext uri="{FF2B5EF4-FFF2-40B4-BE49-F238E27FC236}">
                <a16:creationId xmlns:a16="http://schemas.microsoft.com/office/drawing/2014/main" id="{F4C17EE9-8A1D-0D4E-B0F5-7981DCD0D221}"/>
              </a:ext>
            </a:extLst>
          </p:cNvPr>
          <p:cNvSpPr txBox="1"/>
          <p:nvPr/>
        </p:nvSpPr>
        <p:spPr>
          <a:xfrm>
            <a:off x="8348797" y="3943081"/>
            <a:ext cx="3090862" cy="647700"/>
          </a:xfrm>
          <a:prstGeom prst="rect">
            <a:avLst/>
          </a:prstGeom>
          <a:noFill/>
        </p:spPr>
        <p:txBody>
          <a:bodyPr wrap="none">
            <a:spAutoFit/>
          </a:bodyPr>
          <a:lstStyle/>
          <a:p>
            <a:pPr>
              <a:defRPr/>
            </a:pPr>
            <a:r>
              <a:rPr lang="en-US" sz="1800" b="0" dirty="0">
                <a:latin typeface="+mn-lt"/>
              </a:rPr>
              <a:t>u</a:t>
            </a:r>
            <a:r>
              <a:rPr lang="en-US" sz="1800" b="0" baseline="-25000" dirty="0">
                <a:latin typeface="+mn-lt"/>
              </a:rPr>
              <a:t>1</a:t>
            </a:r>
            <a:r>
              <a:rPr lang="en-US" sz="1800" b="0" dirty="0">
                <a:latin typeface="+mn-lt"/>
              </a:rPr>
              <a:t>: direction of max variance</a:t>
            </a:r>
          </a:p>
          <a:p>
            <a:pPr>
              <a:defRPr/>
            </a:pPr>
            <a:r>
              <a:rPr lang="en-US" sz="1800" b="0" dirty="0">
                <a:latin typeface="Arial"/>
              </a:rPr>
              <a:t>u</a:t>
            </a:r>
            <a:r>
              <a:rPr lang="en-US" sz="1800" b="0" baseline="-25000" dirty="0">
                <a:latin typeface="Arial"/>
              </a:rPr>
              <a:t>2</a:t>
            </a:r>
            <a:r>
              <a:rPr lang="en-US" sz="1800" b="0" dirty="0">
                <a:latin typeface="Arial"/>
              </a:rPr>
              <a:t>: orthogonal to u</a:t>
            </a:r>
            <a:r>
              <a:rPr lang="en-US" sz="1800" b="0" baseline="-25000" dirty="0">
                <a:latin typeface="Arial"/>
              </a:rPr>
              <a:t>1</a:t>
            </a:r>
            <a:endParaRPr lang="en-US" sz="1800" b="0" dirty="0"/>
          </a:p>
        </p:txBody>
      </p:sp>
    </p:spTree>
    <p:extLst>
      <p:ext uri="{BB962C8B-B14F-4D97-AF65-F5344CB8AC3E}">
        <p14:creationId xmlns:p14="http://schemas.microsoft.com/office/powerpoint/2010/main" val="83748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Interpretation of PCA</a:t>
            </a:r>
            <a:endParaRPr sz="4000" b="1" dirty="0">
              <a:solidFill>
                <a:srgbClr val="E46102"/>
              </a:solidFill>
            </a:endParaRPr>
          </a:p>
        </p:txBody>
      </p:sp>
      <p:pic>
        <p:nvPicPr>
          <p:cNvPr id="70660" name="Picture 4">
            <a:extLst>
              <a:ext uri="{FF2B5EF4-FFF2-40B4-BE49-F238E27FC236}">
                <a16:creationId xmlns:a16="http://schemas.microsoft.com/office/drawing/2014/main" id="{CBC28CB5-05CD-8043-A583-2DD071C3C5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04" t="8728" r="4604" b="11494"/>
          <a:stretch/>
        </p:blipFill>
        <p:spPr bwMode="auto">
          <a:xfrm>
            <a:off x="2213811" y="2290010"/>
            <a:ext cx="6476026" cy="2843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7987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Interpretation of PCA</a:t>
            </a:r>
            <a:endParaRPr sz="4000" b="1" dirty="0">
              <a:solidFill>
                <a:srgbClr val="E46102"/>
              </a:solidFill>
            </a:endParaRPr>
          </a:p>
        </p:txBody>
      </p:sp>
      <p:pic>
        <p:nvPicPr>
          <p:cNvPr id="4" name="Picture 2" descr="Consider a datapoint $\mathbf{a}_i$ (row $i$ of the data matrix $\mathbf{X}$). Assuming the data are mean-centered, the projection of $\mathbf{a}_i$ onto the principal components relates the remaining variance to the squared residual by the Pythagorean theorem. Choosing the components to maximize variance is the same as choosing them to minimize the squared residuals.">
            <a:extLst>
              <a:ext uri="{FF2B5EF4-FFF2-40B4-BE49-F238E27FC236}">
                <a16:creationId xmlns:a16="http://schemas.microsoft.com/office/drawing/2014/main" id="{C4E15C9F-7F70-5340-972F-C7F8716F19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940" y="1897242"/>
            <a:ext cx="7771558" cy="26856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17F4843-35D7-AB45-9A37-D7FB6C45591B}"/>
              </a:ext>
            </a:extLst>
          </p:cNvPr>
          <p:cNvSpPr txBox="1"/>
          <p:nvPr/>
        </p:nvSpPr>
        <p:spPr>
          <a:xfrm>
            <a:off x="2520267" y="4960758"/>
            <a:ext cx="6096000" cy="1200329"/>
          </a:xfrm>
          <a:prstGeom prst="rect">
            <a:avLst/>
          </a:prstGeom>
          <a:noFill/>
          <a:ln>
            <a:solidFill>
              <a:schemeClr val="accent1"/>
            </a:solidFill>
          </a:ln>
        </p:spPr>
        <p:txBody>
          <a:bodyPr wrap="square">
            <a:spAutoFit/>
          </a:bodyPr>
          <a:lstStyle/>
          <a:p>
            <a:pPr algn="ctr"/>
            <a:r>
              <a:rPr lang="en-US" dirty="0">
                <a:effectLst/>
                <a:latin typeface="Calibri" panose="020F0502020204030204" pitchFamily="34" charset="0"/>
                <a:cs typeface="Calibri" panose="020F0502020204030204" pitchFamily="34" charset="0"/>
              </a:rPr>
              <a:t>Maximizing variance in principal component space is equivalent to minimizing least-squares reconstruction error.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9488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Data Normalization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r>
              <a:rPr lang="en-US" altLang="en-US" sz="2800" dirty="0">
                <a:latin typeface="Calibri" panose="020F0502020204030204" pitchFamily="34" charset="0"/>
                <a:cs typeface="Calibri" panose="020F0502020204030204" pitchFamily="34" charset="0"/>
              </a:rPr>
              <a:t>The principal components are dependent on the units used to measure the original variables as well as on the range of values they assume.</a:t>
            </a:r>
          </a:p>
          <a:p>
            <a:endParaRPr lang="en-US" altLang="en-US" sz="2800" dirty="0">
              <a:latin typeface="Calibri" panose="020F0502020204030204" pitchFamily="34" charset="0"/>
              <a:cs typeface="Calibri" panose="020F0502020204030204" pitchFamily="34" charset="0"/>
            </a:endParaRPr>
          </a:p>
          <a:p>
            <a:r>
              <a:rPr lang="en-US" altLang="en-US" sz="2800" dirty="0">
                <a:latin typeface="Calibri" panose="020F0502020204030204" pitchFamily="34" charset="0"/>
                <a:cs typeface="Calibri" panose="020F0502020204030204" pitchFamily="34" charset="0"/>
              </a:rPr>
              <a:t>Data should always be normalized prior to using PCA.</a:t>
            </a:r>
          </a:p>
          <a:p>
            <a:endParaRPr lang="en-US" altLang="en-US" sz="2800" dirty="0">
              <a:latin typeface="Calibri" panose="020F0502020204030204" pitchFamily="34" charset="0"/>
              <a:cs typeface="Calibri" panose="020F0502020204030204" pitchFamily="34" charset="0"/>
            </a:endParaRPr>
          </a:p>
          <a:p>
            <a:r>
              <a:rPr lang="en-US" altLang="en-US" sz="2800" dirty="0">
                <a:latin typeface="Calibri" panose="020F0502020204030204" pitchFamily="34" charset="0"/>
                <a:cs typeface="Calibri" panose="020F0502020204030204" pitchFamily="34" charset="0"/>
              </a:rPr>
              <a:t>A common normalization method is to transform all the data to have zero mean and unit standard deviation:</a:t>
            </a:r>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graphicFrame>
        <p:nvGraphicFramePr>
          <p:cNvPr id="4" name="Object 2">
            <a:extLst>
              <a:ext uri="{FF2B5EF4-FFF2-40B4-BE49-F238E27FC236}">
                <a16:creationId xmlns:a16="http://schemas.microsoft.com/office/drawing/2014/main" id="{1DC822ED-56A2-C44B-9A34-CFE57318322B}"/>
              </a:ext>
            </a:extLst>
          </p:cNvPr>
          <p:cNvGraphicFramePr>
            <a:graphicFrameLocks noChangeAspect="1"/>
          </p:cNvGraphicFramePr>
          <p:nvPr>
            <p:extLst>
              <p:ext uri="{D42A27DB-BD31-4B8C-83A1-F6EECF244321}">
                <p14:modId xmlns:p14="http://schemas.microsoft.com/office/powerpoint/2010/main" val="3741640356"/>
              </p:ext>
            </p:extLst>
          </p:nvPr>
        </p:nvGraphicFramePr>
        <p:xfrm>
          <a:off x="4477018" y="4736221"/>
          <a:ext cx="1377950" cy="869950"/>
        </p:xfrm>
        <a:graphic>
          <a:graphicData uri="http://schemas.openxmlformats.org/presentationml/2006/ole">
            <mc:AlternateContent xmlns:mc="http://schemas.openxmlformats.org/markup-compatibility/2006">
              <mc:Choice xmlns:v="urn:schemas-microsoft-com:vml" Requires="v">
                <p:oleObj name="Equation" r:id="rId3" imgW="14338300" imgH="9067800" progId="Equation.DSMT4">
                  <p:embed/>
                </p:oleObj>
              </mc:Choice>
              <mc:Fallback>
                <p:oleObj name="Equation" r:id="rId3" imgW="14338300" imgH="9067800" progId="Equation.DSMT4">
                  <p:embed/>
                  <p:pic>
                    <p:nvPicPr>
                      <p:cNvPr id="40966" name="Object 2">
                        <a:extLst>
                          <a:ext uri="{FF2B5EF4-FFF2-40B4-BE49-F238E27FC236}">
                            <a16:creationId xmlns:a16="http://schemas.microsoft.com/office/drawing/2014/main" id="{AC4AADBD-FD9A-0C4C-B7FA-10FD23735E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018" y="4736221"/>
                        <a:ext cx="137795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a:extLst>
              <a:ext uri="{FF2B5EF4-FFF2-40B4-BE49-F238E27FC236}">
                <a16:creationId xmlns:a16="http://schemas.microsoft.com/office/drawing/2014/main" id="{687B7A0D-D9EF-8C4E-8B7B-BD89602395FE}"/>
              </a:ext>
            </a:extLst>
          </p:cNvPr>
          <p:cNvSpPr txBox="1"/>
          <p:nvPr/>
        </p:nvSpPr>
        <p:spPr>
          <a:xfrm>
            <a:off x="5886718" y="4812421"/>
            <a:ext cx="4083050" cy="584200"/>
          </a:xfrm>
          <a:prstGeom prst="rect">
            <a:avLst/>
          </a:prstGeom>
          <a:noFill/>
        </p:spPr>
        <p:txBody>
          <a:bodyPr wrap="none">
            <a:spAutoFit/>
          </a:bodyPr>
          <a:lstStyle/>
          <a:p>
            <a:pPr>
              <a:defRPr/>
            </a:pPr>
            <a:r>
              <a:rPr lang="en-US" sz="1600" b="0" dirty="0">
                <a:latin typeface="+mn-lt"/>
              </a:rPr>
              <a:t>where </a:t>
            </a:r>
            <a:r>
              <a:rPr lang="el-GR" sz="1600" b="0" dirty="0">
                <a:latin typeface="+mn-lt"/>
              </a:rPr>
              <a:t>μ </a:t>
            </a:r>
            <a:r>
              <a:rPr lang="en-US" sz="1600" b="0" dirty="0">
                <a:latin typeface="+mn-lt"/>
              </a:rPr>
              <a:t>and </a:t>
            </a:r>
            <a:r>
              <a:rPr lang="el-GR" sz="1600" b="0" dirty="0">
                <a:latin typeface="+mn-lt"/>
              </a:rPr>
              <a:t>σ</a:t>
            </a:r>
            <a:r>
              <a:rPr lang="en-US" sz="1600" b="0" dirty="0">
                <a:latin typeface="+mn-lt"/>
              </a:rPr>
              <a:t> are the mean and standard </a:t>
            </a:r>
          </a:p>
          <a:p>
            <a:pPr>
              <a:defRPr/>
            </a:pPr>
            <a:r>
              <a:rPr lang="en-US" sz="1600" b="0" dirty="0">
                <a:latin typeface="+mn-lt"/>
              </a:rPr>
              <a:t>deviation of the i-</a:t>
            </a:r>
            <a:r>
              <a:rPr lang="en-US" sz="1600" b="0" dirty="0" err="1">
                <a:latin typeface="+mn-lt"/>
              </a:rPr>
              <a:t>th</a:t>
            </a:r>
            <a:r>
              <a:rPr lang="en-US" sz="1600" b="0" dirty="0">
                <a:latin typeface="+mn-lt"/>
              </a:rPr>
              <a:t> feature x</a:t>
            </a:r>
            <a:r>
              <a:rPr lang="en-US" sz="1600" b="0" baseline="-25000" dirty="0">
                <a:latin typeface="+mn-lt"/>
              </a:rPr>
              <a:t>i</a:t>
            </a:r>
          </a:p>
        </p:txBody>
      </p:sp>
    </p:spTree>
    <p:extLst>
      <p:ext uri="{BB962C8B-B14F-4D97-AF65-F5344CB8AC3E}">
        <p14:creationId xmlns:p14="http://schemas.microsoft.com/office/powerpoint/2010/main" val="54229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Application to Images</a:t>
            </a:r>
            <a:endParaRPr sz="4000" b="1" dirty="0">
              <a:solidFill>
                <a:srgbClr val="E46102"/>
              </a:solidFill>
            </a:endParaRPr>
          </a:p>
        </p:txBody>
      </p:sp>
      <p:sp>
        <p:nvSpPr>
          <p:cNvPr id="96" name="Google Shape;96;p14"/>
          <p:cNvSpPr txBox="1"/>
          <p:nvPr/>
        </p:nvSpPr>
        <p:spPr>
          <a:xfrm>
            <a:off x="395183" y="2999874"/>
            <a:ext cx="11401634" cy="1812758"/>
          </a:xfrm>
          <a:prstGeom prst="rect">
            <a:avLst/>
          </a:prstGeom>
          <a:noFill/>
          <a:ln>
            <a:noFill/>
          </a:ln>
        </p:spPr>
        <p:txBody>
          <a:bodyPr spcFirstLastPara="1" wrap="square" lIns="121900" tIns="121900" rIns="121900" bIns="121900" anchor="t" anchorCtr="0">
            <a:noAutofit/>
          </a:bodyPr>
          <a:lstStyle/>
          <a:p>
            <a:pPr algn="ctr">
              <a:lnSpc>
                <a:spcPct val="150000"/>
              </a:lnSpc>
            </a:pPr>
            <a:r>
              <a:rPr lang="en-US" sz="2800" dirty="0">
                <a:latin typeface="Calibri" panose="020F0502020204030204" pitchFamily="34" charset="0"/>
                <a:cs typeface="Calibri" panose="020F0502020204030204" pitchFamily="34" charset="0"/>
              </a:rPr>
              <a:t>Kaggle exercise</a:t>
            </a:r>
          </a:p>
        </p:txBody>
      </p:sp>
    </p:spTree>
    <p:extLst>
      <p:ext uri="{BB962C8B-B14F-4D97-AF65-F5344CB8AC3E}">
        <p14:creationId xmlns:p14="http://schemas.microsoft.com/office/powerpoint/2010/main" val="2135229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980388" y="1460956"/>
            <a:ext cx="10138528" cy="4176000"/>
          </a:xfrm>
          <a:prstGeom prst="rect">
            <a:avLst/>
          </a:prstGeom>
          <a:noFill/>
          <a:ln>
            <a:noFill/>
          </a:ln>
        </p:spPr>
        <p:txBody>
          <a:bodyPr spcFirstLastPara="1" wrap="square" lIns="121900" tIns="121900" rIns="121900" bIns="121900" anchor="t" anchorCtr="0">
            <a:noAutofit/>
          </a:bodyPr>
          <a:lstStyle/>
          <a:p>
            <a:pPr lvl="1" algn="ctr"/>
            <a:r>
              <a:rPr lang="en-US" dirty="0"/>
              <a:t>Attributions</a:t>
            </a:r>
          </a:p>
          <a:p>
            <a:pPr lvl="1"/>
            <a:r>
              <a:rPr lang="en-US" dirty="0"/>
              <a:t>Some of these slides are based on material from Dr. George </a:t>
            </a:r>
            <a:r>
              <a:rPr lang="en-US" dirty="0" err="1"/>
              <a:t>Bebis</a:t>
            </a:r>
            <a:r>
              <a:rPr lang="en-US" dirty="0"/>
              <a:t>,  </a:t>
            </a:r>
            <a:r>
              <a:rPr lang="en-US" dirty="0" err="1"/>
              <a:t>towardsdatascience.com</a:t>
            </a:r>
            <a:r>
              <a:rPr lang="en-US" dirty="0"/>
              <a:t>, Wikipedia, and google images.</a:t>
            </a:r>
          </a:p>
          <a:p>
            <a:pPr lvl="1"/>
            <a:endParaRPr lang="en-US" dirty="0"/>
          </a:p>
          <a:p>
            <a:pPr lvl="1"/>
            <a:r>
              <a:rPr lang="en-US" dirty="0"/>
              <a:t>Coding exercise is from Kaggle.com (it’s best place to practice!)</a:t>
            </a:r>
          </a:p>
        </p:txBody>
      </p:sp>
    </p:spTree>
    <p:extLst>
      <p:ext uri="{BB962C8B-B14F-4D97-AF65-F5344CB8AC3E}">
        <p14:creationId xmlns:p14="http://schemas.microsoft.com/office/powerpoint/2010/main" val="177289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385011" y="504407"/>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solidFill>
                  <a:srgbClr val="E46102"/>
                </a:solidFill>
              </a:rPr>
              <a:t>Too much data!</a:t>
            </a:r>
          </a:p>
        </p:txBody>
      </p:sp>
      <p:sp>
        <p:nvSpPr>
          <p:cNvPr id="2" name="TextBox 1">
            <a:extLst>
              <a:ext uri="{FF2B5EF4-FFF2-40B4-BE49-F238E27FC236}">
                <a16:creationId xmlns:a16="http://schemas.microsoft.com/office/drawing/2014/main" id="{C815E89F-0080-154E-9AAA-EFC8BCCAB8BB}"/>
              </a:ext>
            </a:extLst>
          </p:cNvPr>
          <p:cNvSpPr txBox="1"/>
          <p:nvPr/>
        </p:nvSpPr>
        <p:spPr>
          <a:xfrm>
            <a:off x="641684" y="1572794"/>
            <a:ext cx="7409272" cy="954107"/>
          </a:xfrm>
          <a:prstGeom prst="rect">
            <a:avLst/>
          </a:prstGeom>
          <a:noFill/>
        </p:spPr>
        <p:txBody>
          <a:bodyPr wrap="none" rtlCol="0">
            <a:spAutoFit/>
          </a:bodyPr>
          <a:lstStyle/>
          <a:p>
            <a:pPr marL="342900" indent="-342900">
              <a:buFont typeface="Arial" panose="020B0604020202020204" pitchFamily="34" charset="0"/>
              <a:buChar char="•"/>
            </a:pPr>
            <a:r>
              <a:rPr lang="en-GB" sz="2800" dirty="0">
                <a:latin typeface="Calibri" panose="020F0502020204030204" pitchFamily="34" charset="0"/>
                <a:cs typeface="Calibri" panose="020F0502020204030204" pitchFamily="34" charset="0"/>
              </a:rPr>
              <a:t>5000 cells and 2500 measured genes</a:t>
            </a:r>
          </a:p>
          <a:p>
            <a:pPr marL="342900" indent="-342900">
              <a:buFont typeface="Arial" panose="020B0604020202020204" pitchFamily="34" charset="0"/>
              <a:buChar char="•"/>
            </a:pPr>
            <a:r>
              <a:rPr lang="en-GB" sz="2800" dirty="0">
                <a:latin typeface="Calibri" panose="020F0502020204030204" pitchFamily="34" charset="0"/>
                <a:cs typeface="Calibri" panose="020F0502020204030204" pitchFamily="34" charset="0"/>
              </a:rPr>
              <a:t>Realistically only 2 dimensions we can plot (</a:t>
            </a:r>
            <a:r>
              <a:rPr lang="en-GB" sz="2800" dirty="0" err="1">
                <a:latin typeface="Calibri" panose="020F0502020204030204" pitchFamily="34" charset="0"/>
                <a:cs typeface="Calibri" panose="020F0502020204030204" pitchFamily="34" charset="0"/>
              </a:rPr>
              <a:t>x,y</a:t>
            </a:r>
            <a:r>
              <a:rPr lang="en-GB" sz="2800" dirty="0">
                <a:latin typeface="Calibri" panose="020F0502020204030204" pitchFamily="34" charset="0"/>
                <a:cs typeface="Calibri" panose="020F0502020204030204" pitchFamily="34" charset="0"/>
              </a:rPr>
              <a:t>)</a:t>
            </a:r>
          </a:p>
        </p:txBody>
      </p:sp>
      <p:pic>
        <p:nvPicPr>
          <p:cNvPr id="7" name="Picture 6">
            <a:extLst>
              <a:ext uri="{FF2B5EF4-FFF2-40B4-BE49-F238E27FC236}">
                <a16:creationId xmlns:a16="http://schemas.microsoft.com/office/drawing/2014/main" id="{937C3BCB-B314-634F-BE6C-77ED52EAAEF3}"/>
              </a:ext>
            </a:extLst>
          </p:cNvPr>
          <p:cNvPicPr>
            <a:picLocks noChangeAspect="1"/>
          </p:cNvPicPr>
          <p:nvPr/>
        </p:nvPicPr>
        <p:blipFill>
          <a:blip r:embed="rId2"/>
          <a:stretch>
            <a:fillRect/>
          </a:stretch>
        </p:blipFill>
        <p:spPr>
          <a:xfrm>
            <a:off x="896959" y="3163403"/>
            <a:ext cx="2894859" cy="2900513"/>
          </a:xfrm>
          <a:prstGeom prst="rect">
            <a:avLst/>
          </a:prstGeom>
        </p:spPr>
      </p:pic>
      <p:pic>
        <p:nvPicPr>
          <p:cNvPr id="8" name="Picture 7">
            <a:extLst>
              <a:ext uri="{FF2B5EF4-FFF2-40B4-BE49-F238E27FC236}">
                <a16:creationId xmlns:a16="http://schemas.microsoft.com/office/drawing/2014/main" id="{09EBDADF-C3C9-394E-9374-07A1C568F9A3}"/>
              </a:ext>
            </a:extLst>
          </p:cNvPr>
          <p:cNvPicPr>
            <a:picLocks noChangeAspect="1"/>
          </p:cNvPicPr>
          <p:nvPr/>
        </p:nvPicPr>
        <p:blipFill>
          <a:blip r:embed="rId3"/>
          <a:stretch>
            <a:fillRect/>
          </a:stretch>
        </p:blipFill>
        <p:spPr>
          <a:xfrm>
            <a:off x="4665319" y="3157259"/>
            <a:ext cx="2861362" cy="2906071"/>
          </a:xfrm>
          <a:prstGeom prst="rect">
            <a:avLst/>
          </a:prstGeom>
        </p:spPr>
      </p:pic>
      <p:pic>
        <p:nvPicPr>
          <p:cNvPr id="9" name="Picture 8">
            <a:extLst>
              <a:ext uri="{FF2B5EF4-FFF2-40B4-BE49-F238E27FC236}">
                <a16:creationId xmlns:a16="http://schemas.microsoft.com/office/drawing/2014/main" id="{12FEC8EA-5C5F-CE42-8CE4-60B969E3E066}"/>
              </a:ext>
            </a:extLst>
          </p:cNvPr>
          <p:cNvPicPr>
            <a:picLocks noChangeAspect="1"/>
          </p:cNvPicPr>
          <p:nvPr/>
        </p:nvPicPr>
        <p:blipFill>
          <a:blip r:embed="rId4"/>
          <a:stretch>
            <a:fillRect/>
          </a:stretch>
        </p:blipFill>
        <p:spPr>
          <a:xfrm>
            <a:off x="8496449" y="3157259"/>
            <a:ext cx="2861362" cy="2906071"/>
          </a:xfrm>
          <a:prstGeom prst="rect">
            <a:avLst/>
          </a:prstGeom>
        </p:spPr>
      </p:pic>
    </p:spTree>
    <p:extLst>
      <p:ext uri="{BB962C8B-B14F-4D97-AF65-F5344CB8AC3E}">
        <p14:creationId xmlns:p14="http://schemas.microsoft.com/office/powerpoint/2010/main" val="117389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Curse of Dimensionality</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pic>
        <p:nvPicPr>
          <p:cNvPr id="5" name="Picture 2">
            <a:extLst>
              <a:ext uri="{FF2B5EF4-FFF2-40B4-BE49-F238E27FC236}">
                <a16:creationId xmlns:a16="http://schemas.microsoft.com/office/drawing/2014/main" id="{32C54537-6D28-104D-820A-41CB9C7654F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83414" y="1317625"/>
            <a:ext cx="3684587"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9D2D9BEC-063E-3E45-87DB-ABF1BEDC7FB3}"/>
              </a:ext>
            </a:extLst>
          </p:cNvPr>
          <p:cNvPicPr>
            <a:picLocks noChangeAspect="1"/>
          </p:cNvPicPr>
          <p:nvPr/>
        </p:nvPicPr>
        <p:blipFill>
          <a:blip r:embed="rId4">
            <a:extLst>
              <a:ext uri="{28A0092B-C50C-407E-A947-70E740481C1C}">
                <a14:useLocalDpi xmlns:a14="http://schemas.microsoft.com/office/drawing/2010/main" val="0"/>
              </a:ext>
            </a:extLst>
          </a:blip>
          <a:srcRect l="7578" r="16637"/>
          <a:stretch>
            <a:fillRect/>
          </a:stretch>
        </p:blipFill>
        <p:spPr bwMode="auto">
          <a:xfrm>
            <a:off x="6805613" y="4175125"/>
            <a:ext cx="1524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a:extLst>
              <a:ext uri="{FF2B5EF4-FFF2-40B4-BE49-F238E27FC236}">
                <a16:creationId xmlns:a16="http://schemas.microsoft.com/office/drawing/2014/main" id="{D7B8FD90-7A28-6E4B-8D5F-73C80841AFF0}"/>
              </a:ext>
            </a:extLst>
          </p:cNvPr>
          <p:cNvPicPr>
            <a:picLocks noChangeAspect="1"/>
          </p:cNvPicPr>
          <p:nvPr/>
        </p:nvPicPr>
        <p:blipFill>
          <a:blip r:embed="rId5">
            <a:extLst>
              <a:ext uri="{28A0092B-C50C-407E-A947-70E740481C1C}">
                <a14:useLocalDpi xmlns:a14="http://schemas.microsoft.com/office/drawing/2010/main" val="0"/>
              </a:ext>
            </a:extLst>
          </a:blip>
          <a:srcRect l="6250" r="7446"/>
          <a:stretch>
            <a:fillRect/>
          </a:stretch>
        </p:blipFill>
        <p:spPr bwMode="auto">
          <a:xfrm>
            <a:off x="8582025" y="4040188"/>
            <a:ext cx="1905000" cy="183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4DA1D4C1-03AF-1F46-AA18-AA47DC12E08B}"/>
              </a:ext>
            </a:extLst>
          </p:cNvPr>
          <p:cNvSpPr txBox="1"/>
          <p:nvPr/>
        </p:nvSpPr>
        <p:spPr>
          <a:xfrm>
            <a:off x="7245350" y="5621339"/>
            <a:ext cx="712788" cy="307975"/>
          </a:xfrm>
          <a:prstGeom prst="rect">
            <a:avLst/>
          </a:prstGeom>
          <a:noFill/>
        </p:spPr>
        <p:txBody>
          <a:bodyPr wrap="none">
            <a:spAutoFit/>
          </a:bodyPr>
          <a:lstStyle/>
          <a:p>
            <a:pPr>
              <a:defRPr/>
            </a:pPr>
            <a:r>
              <a:rPr lang="en-US" sz="1400" dirty="0">
                <a:solidFill>
                  <a:srgbClr val="E46102"/>
                </a:solidFill>
              </a:rPr>
              <a:t>3</a:t>
            </a:r>
            <a:r>
              <a:rPr lang="en-US" sz="1400" baseline="30000" dirty="0">
                <a:solidFill>
                  <a:srgbClr val="E46102"/>
                </a:solidFill>
              </a:rPr>
              <a:t>2 </a:t>
            </a:r>
            <a:r>
              <a:rPr lang="en-US" sz="1400" dirty="0">
                <a:solidFill>
                  <a:srgbClr val="E46102"/>
                </a:solidFill>
              </a:rPr>
              <a:t>bins</a:t>
            </a:r>
          </a:p>
        </p:txBody>
      </p:sp>
      <p:sp>
        <p:nvSpPr>
          <p:cNvPr id="9" name="TextBox 8">
            <a:extLst>
              <a:ext uri="{FF2B5EF4-FFF2-40B4-BE49-F238E27FC236}">
                <a16:creationId xmlns:a16="http://schemas.microsoft.com/office/drawing/2014/main" id="{36BC71B4-472C-A240-A686-0DB51D8D5EB7}"/>
              </a:ext>
            </a:extLst>
          </p:cNvPr>
          <p:cNvSpPr txBox="1"/>
          <p:nvPr/>
        </p:nvSpPr>
        <p:spPr>
          <a:xfrm>
            <a:off x="9163050" y="6000751"/>
            <a:ext cx="712788" cy="307975"/>
          </a:xfrm>
          <a:prstGeom prst="rect">
            <a:avLst/>
          </a:prstGeom>
          <a:noFill/>
        </p:spPr>
        <p:txBody>
          <a:bodyPr wrap="none">
            <a:spAutoFit/>
          </a:bodyPr>
          <a:lstStyle/>
          <a:p>
            <a:pPr>
              <a:defRPr/>
            </a:pPr>
            <a:r>
              <a:rPr lang="en-US" sz="1400" dirty="0">
                <a:solidFill>
                  <a:srgbClr val="E46102"/>
                </a:solidFill>
              </a:rPr>
              <a:t>3</a:t>
            </a:r>
            <a:r>
              <a:rPr lang="en-US" sz="1400" baseline="30000" dirty="0">
                <a:solidFill>
                  <a:srgbClr val="E46102"/>
                </a:solidFill>
              </a:rPr>
              <a:t>3 </a:t>
            </a:r>
            <a:r>
              <a:rPr lang="en-US" sz="1400" dirty="0">
                <a:solidFill>
                  <a:srgbClr val="E46102"/>
                </a:solidFill>
              </a:rPr>
              <a:t>bins</a:t>
            </a:r>
          </a:p>
        </p:txBody>
      </p:sp>
      <p:pic>
        <p:nvPicPr>
          <p:cNvPr id="10" name="Picture 6">
            <a:extLst>
              <a:ext uri="{FF2B5EF4-FFF2-40B4-BE49-F238E27FC236}">
                <a16:creationId xmlns:a16="http://schemas.microsoft.com/office/drawing/2014/main" id="{78B6F3D9-D10D-5F4E-86D8-7D421596A4C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112001" y="3255963"/>
            <a:ext cx="24161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B4075E9E-3094-0F48-B148-51227C438E11}"/>
              </a:ext>
            </a:extLst>
          </p:cNvPr>
          <p:cNvSpPr txBox="1"/>
          <p:nvPr/>
        </p:nvSpPr>
        <p:spPr>
          <a:xfrm>
            <a:off x="7848601" y="3741739"/>
            <a:ext cx="714375" cy="307975"/>
          </a:xfrm>
          <a:prstGeom prst="rect">
            <a:avLst/>
          </a:prstGeom>
          <a:noFill/>
        </p:spPr>
        <p:txBody>
          <a:bodyPr wrap="none">
            <a:spAutoFit/>
          </a:bodyPr>
          <a:lstStyle/>
          <a:p>
            <a:pPr>
              <a:defRPr/>
            </a:pPr>
            <a:r>
              <a:rPr lang="en-US" sz="1400" dirty="0">
                <a:solidFill>
                  <a:srgbClr val="E46102"/>
                </a:solidFill>
              </a:rPr>
              <a:t>3</a:t>
            </a:r>
            <a:r>
              <a:rPr lang="en-US" sz="1400" baseline="30000" dirty="0">
                <a:solidFill>
                  <a:srgbClr val="E46102"/>
                </a:solidFill>
              </a:rPr>
              <a:t>1 </a:t>
            </a:r>
            <a:r>
              <a:rPr lang="en-US" sz="1400" dirty="0">
                <a:solidFill>
                  <a:srgbClr val="E46102"/>
                </a:solidFill>
              </a:rPr>
              <a:t>bins</a:t>
            </a:r>
          </a:p>
        </p:txBody>
      </p:sp>
      <p:sp>
        <p:nvSpPr>
          <p:cNvPr id="12" name="TextBox 11">
            <a:extLst>
              <a:ext uri="{FF2B5EF4-FFF2-40B4-BE49-F238E27FC236}">
                <a16:creationId xmlns:a16="http://schemas.microsoft.com/office/drawing/2014/main" id="{01A94446-C1FD-024C-AB48-6ECE09D23E64}"/>
              </a:ext>
            </a:extLst>
          </p:cNvPr>
          <p:cNvSpPr txBox="1"/>
          <p:nvPr/>
        </p:nvSpPr>
        <p:spPr>
          <a:xfrm>
            <a:off x="2819401" y="6124576"/>
            <a:ext cx="2570163" cy="307975"/>
          </a:xfrm>
          <a:prstGeom prst="rect">
            <a:avLst/>
          </a:prstGeom>
          <a:noFill/>
        </p:spPr>
        <p:txBody>
          <a:bodyPr wrap="none">
            <a:spAutoFit/>
          </a:bodyPr>
          <a:lstStyle/>
          <a:p>
            <a:pPr>
              <a:defRPr/>
            </a:pPr>
            <a:r>
              <a:rPr lang="en-US" sz="1400" dirty="0">
                <a:solidFill>
                  <a:srgbClr val="E46102"/>
                </a:solidFill>
              </a:rPr>
              <a:t>k: number of bins per feature </a:t>
            </a:r>
          </a:p>
        </p:txBody>
      </p:sp>
      <p:sp>
        <p:nvSpPr>
          <p:cNvPr id="13" name="TextBox 12">
            <a:extLst>
              <a:ext uri="{FF2B5EF4-FFF2-40B4-BE49-F238E27FC236}">
                <a16:creationId xmlns:a16="http://schemas.microsoft.com/office/drawing/2014/main" id="{C4B96723-637B-9A46-AA08-A02C088C1DB5}"/>
              </a:ext>
            </a:extLst>
          </p:cNvPr>
          <p:cNvSpPr txBox="1"/>
          <p:nvPr/>
        </p:nvSpPr>
        <p:spPr>
          <a:xfrm>
            <a:off x="9718675" y="3484564"/>
            <a:ext cx="522288" cy="338137"/>
          </a:xfrm>
          <a:prstGeom prst="rect">
            <a:avLst/>
          </a:prstGeom>
          <a:noFill/>
        </p:spPr>
        <p:txBody>
          <a:bodyPr wrap="none">
            <a:spAutoFit/>
          </a:bodyPr>
          <a:lstStyle/>
          <a:p>
            <a:pPr>
              <a:defRPr/>
            </a:pPr>
            <a:r>
              <a:rPr lang="en-US" sz="1600" dirty="0">
                <a:solidFill>
                  <a:srgbClr val="E46102"/>
                </a:solidFill>
              </a:rPr>
              <a:t>k=3</a:t>
            </a:r>
          </a:p>
        </p:txBody>
      </p:sp>
      <p:sp>
        <p:nvSpPr>
          <p:cNvPr id="15" name="TextBox 14">
            <a:extLst>
              <a:ext uri="{FF2B5EF4-FFF2-40B4-BE49-F238E27FC236}">
                <a16:creationId xmlns:a16="http://schemas.microsoft.com/office/drawing/2014/main" id="{C41087D7-CADB-444A-BCA1-08191CB012DB}"/>
              </a:ext>
            </a:extLst>
          </p:cNvPr>
          <p:cNvSpPr txBox="1"/>
          <p:nvPr/>
        </p:nvSpPr>
        <p:spPr>
          <a:xfrm>
            <a:off x="824136" y="1543824"/>
            <a:ext cx="5729065" cy="4154984"/>
          </a:xfrm>
          <a:prstGeom prst="rect">
            <a:avLst/>
          </a:prstGeom>
          <a:noFill/>
        </p:spPr>
        <p:txBody>
          <a:bodyPr wrap="square">
            <a:spAutoFit/>
          </a:bodyPr>
          <a:lstStyle/>
          <a:p>
            <a:pPr marL="342900" indent="-3429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Increasing the number of features will not always improve classification accuracy.</a:t>
            </a:r>
          </a:p>
          <a:p>
            <a:pPr lvl="1">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a:p>
            <a:pPr marL="342900" indent="-3429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In practice, the inclusion of more features might actually lead to </a:t>
            </a:r>
            <a:r>
              <a:rPr lang="en-US" altLang="en-US" sz="2400" dirty="0">
                <a:solidFill>
                  <a:srgbClr val="E46102"/>
                </a:solidFill>
              </a:rPr>
              <a:t>worse</a:t>
            </a:r>
            <a:r>
              <a:rPr lang="en-US" altLang="en-US" sz="2400" dirty="0">
                <a:solidFill>
                  <a:srgbClr val="FF0000"/>
                </a:solidFill>
              </a:rPr>
              <a:t> </a:t>
            </a:r>
            <a:r>
              <a:rPr lang="en-US" altLang="en-US" sz="2400" dirty="0"/>
              <a:t>performance.</a:t>
            </a:r>
          </a:p>
          <a:p>
            <a:pPr marL="952485" lvl="1" indent="-3429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a:p>
            <a:pPr marL="342900" indent="-3429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The number of training examples required increases </a:t>
            </a:r>
            <a:r>
              <a:rPr lang="en-US" altLang="en-US" sz="2400" dirty="0">
                <a:solidFill>
                  <a:srgbClr val="E46102"/>
                </a:solidFill>
              </a:rPr>
              <a:t>exponentially</a:t>
            </a:r>
            <a:r>
              <a:rPr lang="en-US" altLang="en-US" sz="2400" dirty="0"/>
              <a:t> with dimensionality </a:t>
            </a:r>
            <a:r>
              <a:rPr lang="en-US" altLang="en-US" sz="2400" b="1" dirty="0"/>
              <a:t>d</a:t>
            </a:r>
            <a:r>
              <a:rPr lang="en-US" altLang="en-US" sz="2400" dirty="0"/>
              <a:t> (i.e., </a:t>
            </a:r>
            <a:r>
              <a:rPr lang="en-US" altLang="en-US" sz="2400" dirty="0" err="1"/>
              <a:t>k</a:t>
            </a:r>
            <a:r>
              <a:rPr lang="en-US" altLang="en-US" sz="2400" b="1" baseline="30000" dirty="0" err="1"/>
              <a:t>d</a:t>
            </a:r>
            <a:r>
              <a:rPr lang="en-US" altLang="en-US" sz="2400" dirty="0"/>
              <a:t>). </a:t>
            </a:r>
          </a:p>
        </p:txBody>
      </p:sp>
    </p:spTree>
    <p:extLst>
      <p:ext uri="{BB962C8B-B14F-4D97-AF65-F5344CB8AC3E}">
        <p14:creationId xmlns:p14="http://schemas.microsoft.com/office/powerpoint/2010/main" val="3672274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Dimensionality Reduction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defRPr/>
            </a:pPr>
            <a:r>
              <a:rPr lang="en-US" altLang="en-US" dirty="0"/>
              <a:t>What is the objective?</a:t>
            </a:r>
          </a:p>
          <a:p>
            <a:pPr marL="952485" lvl="1" indent="-342900">
              <a:buFont typeface="Arial" panose="020B0604020202020204" pitchFamily="34" charset="0"/>
              <a:buChar char="•"/>
              <a:defRPr/>
            </a:pPr>
            <a:r>
              <a:rPr lang="en-US" altLang="en-US" dirty="0"/>
              <a:t>Choose an optimum set of features of lower dimensionality to </a:t>
            </a:r>
            <a:r>
              <a:rPr lang="en-US" altLang="en-US" dirty="0">
                <a:solidFill>
                  <a:srgbClr val="E46102"/>
                </a:solidFill>
              </a:rPr>
              <a:t>improve</a:t>
            </a:r>
            <a:r>
              <a:rPr lang="en-US" altLang="en-US" dirty="0"/>
              <a:t> classification accuracy.</a:t>
            </a:r>
          </a:p>
          <a:p>
            <a:pPr lvl="1">
              <a:defRPr/>
            </a:pPr>
            <a:endParaRPr lang="en-US" altLang="en-US" dirty="0"/>
          </a:p>
          <a:p>
            <a:pPr lvl="1">
              <a:defRPr/>
            </a:pPr>
            <a:endParaRPr lang="en-US" altLang="en-US" dirty="0"/>
          </a:p>
          <a:p>
            <a:pPr lvl="1">
              <a:defRPr/>
            </a:pPr>
            <a:endParaRPr lang="en-US" altLang="en-US" dirty="0"/>
          </a:p>
          <a:p>
            <a:pPr marL="457200" lvl="1" indent="0">
              <a:buFont typeface="Arial" panose="020B0604020202020204" pitchFamily="34" charset="0"/>
              <a:buNone/>
              <a:defRPr/>
            </a:pPr>
            <a:endParaRPr lang="en-US" altLang="en-US" dirty="0"/>
          </a:p>
          <a:p>
            <a:pPr marL="457200" lvl="1" indent="0">
              <a:buFont typeface="Arial" panose="020B0604020202020204" pitchFamily="34" charset="0"/>
              <a:buNone/>
              <a:defRPr/>
            </a:pPr>
            <a:endParaRPr lang="en-US" altLang="en-US" dirty="0"/>
          </a:p>
          <a:p>
            <a:pPr>
              <a:defRPr/>
            </a:pPr>
            <a:endParaRPr lang="en-US" altLang="en-US" dirty="0"/>
          </a:p>
          <a:p>
            <a:pPr marL="342900" indent="-342900">
              <a:buFont typeface="Arial" panose="020B0604020202020204" pitchFamily="34" charset="0"/>
              <a:buChar char="•"/>
              <a:defRPr/>
            </a:pPr>
            <a:r>
              <a:rPr lang="en-US" altLang="en-US" dirty="0"/>
              <a:t>Different methods can be used to reduce dimensionality:</a:t>
            </a:r>
          </a:p>
          <a:p>
            <a:pPr marL="952485" lvl="1" indent="-342900">
              <a:buFont typeface="Arial" panose="020B0604020202020204" pitchFamily="34" charset="0"/>
              <a:buChar char="•"/>
              <a:defRPr/>
            </a:pPr>
            <a:r>
              <a:rPr lang="en-US" altLang="en-US" dirty="0"/>
              <a:t>Feature extraction</a:t>
            </a:r>
          </a:p>
          <a:p>
            <a:pPr marL="952485" lvl="1" indent="-342900">
              <a:buFont typeface="Arial" panose="020B0604020202020204" pitchFamily="34" charset="0"/>
              <a:buChar char="•"/>
              <a:defRPr/>
            </a:pPr>
            <a:r>
              <a:rPr lang="en-US" altLang="en-US" dirty="0"/>
              <a:t>Feature selection</a:t>
            </a:r>
          </a:p>
          <a:p>
            <a:pPr lvl="1">
              <a:defRPr/>
            </a:pPr>
            <a:endParaRPr lang="en-US" altLang="en-US" dirty="0"/>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pic>
        <p:nvPicPr>
          <p:cNvPr id="4" name="Picture 2">
            <a:extLst>
              <a:ext uri="{FF2B5EF4-FFF2-40B4-BE49-F238E27FC236}">
                <a16:creationId xmlns:a16="http://schemas.microsoft.com/office/drawing/2014/main" id="{A869F887-147C-B544-8977-CD8EB2A5C368}"/>
              </a:ext>
            </a:extLst>
          </p:cNvPr>
          <p:cNvPicPr>
            <a:picLocks noChangeAspect="1"/>
          </p:cNvPicPr>
          <p:nvPr/>
        </p:nvPicPr>
        <p:blipFill rotWithShape="1">
          <a:blip r:embed="rId3">
            <a:extLst>
              <a:ext uri="{28A0092B-C50C-407E-A947-70E740481C1C}">
                <a14:useLocalDpi xmlns:a14="http://schemas.microsoft.com/office/drawing/2010/main" val="0"/>
              </a:ext>
            </a:extLst>
          </a:blip>
          <a:srcRect t="8744" r="7801"/>
          <a:stretch/>
        </p:blipFill>
        <p:spPr bwMode="auto">
          <a:xfrm>
            <a:off x="3135201" y="2654084"/>
            <a:ext cx="3219104" cy="1549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1308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Dimensionality Reduction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806EC596-8636-5F41-A053-6E1B36A35473}"/>
              </a:ext>
            </a:extLst>
          </p:cNvPr>
          <p:cNvSpPr txBox="1">
            <a:spLocks/>
          </p:cNvSpPr>
          <p:nvPr/>
        </p:nvSpPr>
        <p:spPr>
          <a:xfrm>
            <a:off x="395182" y="1549535"/>
            <a:ext cx="5700817" cy="2808288"/>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457200" lvl="1" indent="0">
              <a:buFont typeface="Arial" panose="020B0604020202020204" pitchFamily="34" charset="0"/>
              <a:buNone/>
            </a:pPr>
            <a:r>
              <a:rPr lang="en-US" altLang="en-US" sz="2800" b="1" dirty="0"/>
              <a:t>Feature extraction</a:t>
            </a:r>
            <a:r>
              <a:rPr lang="en-US" altLang="en-US" sz="2800" dirty="0"/>
              <a:t>: finds a set of </a:t>
            </a:r>
            <a:r>
              <a:rPr lang="en-US" altLang="en-US" sz="2800" dirty="0">
                <a:solidFill>
                  <a:schemeClr val="accent1"/>
                </a:solidFill>
              </a:rPr>
              <a:t>new</a:t>
            </a:r>
            <a:r>
              <a:rPr lang="en-US" altLang="en-US" sz="2800" dirty="0"/>
              <a:t> features (i.e., through some mapping </a:t>
            </a:r>
            <a:r>
              <a:rPr lang="en-US" altLang="en-US" sz="2800" dirty="0">
                <a:solidFill>
                  <a:schemeClr val="accent1"/>
                </a:solidFill>
              </a:rPr>
              <a:t>f()</a:t>
            </a:r>
            <a:r>
              <a:rPr lang="en-US" altLang="en-US" sz="2800" dirty="0"/>
              <a:t>) from the </a:t>
            </a:r>
            <a:r>
              <a:rPr lang="en-US" altLang="en-US" sz="2800" dirty="0">
                <a:solidFill>
                  <a:schemeClr val="accent1"/>
                </a:solidFill>
              </a:rPr>
              <a:t>existing</a:t>
            </a:r>
            <a:r>
              <a:rPr lang="en-US" altLang="en-US" sz="2800" dirty="0"/>
              <a:t> features.</a:t>
            </a:r>
          </a:p>
          <a:p>
            <a:pPr marL="457200" lvl="1" indent="0">
              <a:buFont typeface="Arial" panose="020B0604020202020204" pitchFamily="34" charset="0"/>
              <a:buNone/>
            </a:pPr>
            <a:endParaRPr lang="en-US" altLang="en-US" sz="2800" dirty="0"/>
          </a:p>
          <a:p>
            <a:pPr marL="457200" lvl="1" indent="0">
              <a:buFont typeface="Arial" panose="020B0604020202020204" pitchFamily="34" charset="0"/>
              <a:buNone/>
            </a:pPr>
            <a:endParaRPr lang="en-US" altLang="en-US" sz="2800" dirty="0"/>
          </a:p>
        </p:txBody>
      </p:sp>
      <p:sp>
        <p:nvSpPr>
          <p:cNvPr id="5" name="Rectangle 4">
            <a:extLst>
              <a:ext uri="{FF2B5EF4-FFF2-40B4-BE49-F238E27FC236}">
                <a16:creationId xmlns:a16="http://schemas.microsoft.com/office/drawing/2014/main" id="{0165C4D7-E705-8A4A-8F29-CBAE58E8A99D}"/>
              </a:ext>
            </a:extLst>
          </p:cNvPr>
          <p:cNvSpPr/>
          <p:nvPr/>
        </p:nvSpPr>
        <p:spPr>
          <a:xfrm>
            <a:off x="6694926" y="1571873"/>
            <a:ext cx="5244229" cy="1384995"/>
          </a:xfrm>
          <a:prstGeom prst="rect">
            <a:avLst/>
          </a:prstGeom>
        </p:spPr>
        <p:txBody>
          <a:bodyPr wrap="square">
            <a:spAutoFit/>
          </a:bodyPr>
          <a:lstStyle/>
          <a:p>
            <a:pPr lvl="1">
              <a:spcBef>
                <a:spcPct val="20000"/>
              </a:spcBef>
              <a:buClr>
                <a:srgbClr val="000000"/>
              </a:buClr>
              <a:defRPr/>
            </a:pPr>
            <a:r>
              <a:rPr lang="en-US" sz="2800" b="1" kern="0" dirty="0">
                <a:solidFill>
                  <a:srgbClr val="000000"/>
                </a:solidFill>
                <a:latin typeface="Arial"/>
              </a:rPr>
              <a:t>Feature selection</a:t>
            </a:r>
            <a:r>
              <a:rPr lang="en-US" sz="2800" b="0" kern="0" dirty="0">
                <a:solidFill>
                  <a:srgbClr val="000000"/>
                </a:solidFill>
                <a:latin typeface="Arial"/>
              </a:rPr>
              <a:t>: chooses a subset of the </a:t>
            </a:r>
            <a:r>
              <a:rPr lang="en-US" sz="2800" b="0" kern="0" dirty="0">
                <a:solidFill>
                  <a:schemeClr val="accent1"/>
                </a:solidFill>
                <a:latin typeface="Arial"/>
              </a:rPr>
              <a:t>original</a:t>
            </a:r>
            <a:r>
              <a:rPr lang="en-US" sz="2800" b="0" kern="0" dirty="0">
                <a:solidFill>
                  <a:srgbClr val="000000"/>
                </a:solidFill>
                <a:latin typeface="Arial"/>
              </a:rPr>
              <a:t> features.</a:t>
            </a:r>
          </a:p>
        </p:txBody>
      </p:sp>
      <p:graphicFrame>
        <p:nvGraphicFramePr>
          <p:cNvPr id="6" name="Object 1">
            <a:extLst>
              <a:ext uri="{FF2B5EF4-FFF2-40B4-BE49-F238E27FC236}">
                <a16:creationId xmlns:a16="http://schemas.microsoft.com/office/drawing/2014/main" id="{8476FECB-A6E9-D74F-877A-82BA2616B6CB}"/>
              </a:ext>
            </a:extLst>
          </p:cNvPr>
          <p:cNvGraphicFramePr>
            <a:graphicFrameLocks noChangeAspect="1"/>
          </p:cNvGraphicFramePr>
          <p:nvPr>
            <p:extLst>
              <p:ext uri="{D42A27DB-BD31-4B8C-83A1-F6EECF244321}">
                <p14:modId xmlns:p14="http://schemas.microsoft.com/office/powerpoint/2010/main" val="4193617546"/>
              </p:ext>
            </p:extLst>
          </p:nvPr>
        </p:nvGraphicFramePr>
        <p:xfrm>
          <a:off x="1108909" y="3582512"/>
          <a:ext cx="2589212" cy="2767013"/>
        </p:xfrm>
        <a:graphic>
          <a:graphicData uri="http://schemas.openxmlformats.org/presentationml/2006/ole">
            <mc:AlternateContent xmlns:mc="http://schemas.openxmlformats.org/markup-compatibility/2006">
              <mc:Choice xmlns:v="urn:schemas-microsoft-com:vml" Requires="v">
                <p:oleObj name="Equation" r:id="rId3" imgW="40081200" imgH="42710100" progId="Equation.DSMT4">
                  <p:embed/>
                </p:oleObj>
              </mc:Choice>
              <mc:Fallback>
                <p:oleObj name="Equation" r:id="rId3" imgW="40081200" imgH="42710100" progId="Equation.DSMT4">
                  <p:embed/>
                  <p:pic>
                    <p:nvPicPr>
                      <p:cNvPr id="14342" name="Object 1">
                        <a:extLst>
                          <a:ext uri="{FF2B5EF4-FFF2-40B4-BE49-F238E27FC236}">
                            <a16:creationId xmlns:a16="http://schemas.microsoft.com/office/drawing/2014/main" id="{664763C1-E258-B648-AA2F-0B82D7CF32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8909" y="3582512"/>
                        <a:ext cx="2589212" cy="276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a:extLst>
              <a:ext uri="{FF2B5EF4-FFF2-40B4-BE49-F238E27FC236}">
                <a16:creationId xmlns:a16="http://schemas.microsoft.com/office/drawing/2014/main" id="{5BA33515-A83F-A54B-B51A-FDDF9372709A}"/>
              </a:ext>
            </a:extLst>
          </p:cNvPr>
          <p:cNvSpPr/>
          <p:nvPr/>
        </p:nvSpPr>
        <p:spPr>
          <a:xfrm>
            <a:off x="3900903" y="3436797"/>
            <a:ext cx="1992313" cy="923925"/>
          </a:xfrm>
          <a:prstGeom prst="rect">
            <a:avLst/>
          </a:prstGeom>
        </p:spPr>
        <p:txBody>
          <a:bodyPr>
            <a:spAutoFit/>
          </a:bodyPr>
          <a:lstStyle/>
          <a:p>
            <a:pPr>
              <a:defRPr/>
            </a:pPr>
            <a:r>
              <a:rPr lang="en-US" sz="1800" b="0" dirty="0">
                <a:latin typeface="+mn-lt"/>
              </a:rPr>
              <a:t>The mapping f() could be </a:t>
            </a:r>
            <a:r>
              <a:rPr lang="en-US" sz="1800" b="0" dirty="0">
                <a:solidFill>
                  <a:schemeClr val="accent1"/>
                </a:solidFill>
                <a:latin typeface="+mn-lt"/>
              </a:rPr>
              <a:t>linear</a:t>
            </a:r>
            <a:r>
              <a:rPr lang="en-US" sz="1800" b="0" dirty="0">
                <a:solidFill>
                  <a:schemeClr val="bg2"/>
                </a:solidFill>
                <a:latin typeface="+mn-lt"/>
              </a:rPr>
              <a:t> </a:t>
            </a:r>
            <a:r>
              <a:rPr lang="en-US" sz="1800" b="0" dirty="0">
                <a:latin typeface="+mn-lt"/>
              </a:rPr>
              <a:t>or</a:t>
            </a:r>
            <a:r>
              <a:rPr lang="en-US" sz="1800" b="0" dirty="0">
                <a:solidFill>
                  <a:schemeClr val="bg2"/>
                </a:solidFill>
                <a:latin typeface="+mn-lt"/>
              </a:rPr>
              <a:t> </a:t>
            </a:r>
            <a:r>
              <a:rPr lang="en-US" sz="1800" b="0" dirty="0">
                <a:solidFill>
                  <a:schemeClr val="accent1"/>
                </a:solidFill>
                <a:latin typeface="+mn-lt"/>
              </a:rPr>
              <a:t>non-linear</a:t>
            </a:r>
          </a:p>
        </p:txBody>
      </p:sp>
      <p:sp>
        <p:nvSpPr>
          <p:cNvPr id="8" name="TextBox 7">
            <a:extLst>
              <a:ext uri="{FF2B5EF4-FFF2-40B4-BE49-F238E27FC236}">
                <a16:creationId xmlns:a16="http://schemas.microsoft.com/office/drawing/2014/main" id="{25AF1E72-AEAC-484C-80CB-87278AF4279C}"/>
              </a:ext>
            </a:extLst>
          </p:cNvPr>
          <p:cNvSpPr txBox="1"/>
          <p:nvPr/>
        </p:nvSpPr>
        <p:spPr>
          <a:xfrm>
            <a:off x="3055184" y="6007099"/>
            <a:ext cx="642937" cy="307975"/>
          </a:xfrm>
          <a:prstGeom prst="rect">
            <a:avLst/>
          </a:prstGeom>
          <a:noFill/>
        </p:spPr>
        <p:txBody>
          <a:bodyPr wrap="none">
            <a:spAutoFit/>
          </a:bodyPr>
          <a:lstStyle/>
          <a:p>
            <a:pPr>
              <a:defRPr/>
            </a:pPr>
            <a:r>
              <a:rPr lang="en-US" sz="1400" b="0" dirty="0">
                <a:latin typeface="+mn-lt"/>
              </a:rPr>
              <a:t>K&lt;&lt;N</a:t>
            </a:r>
          </a:p>
        </p:txBody>
      </p:sp>
      <p:pic>
        <p:nvPicPr>
          <p:cNvPr id="2" name="Picture 1">
            <a:extLst>
              <a:ext uri="{FF2B5EF4-FFF2-40B4-BE49-F238E27FC236}">
                <a16:creationId xmlns:a16="http://schemas.microsoft.com/office/drawing/2014/main" id="{FD7519A9-FF20-F14B-915E-DC9C016A45F8}"/>
              </a:ext>
            </a:extLst>
          </p:cNvPr>
          <p:cNvPicPr>
            <a:picLocks noChangeAspect="1"/>
          </p:cNvPicPr>
          <p:nvPr/>
        </p:nvPicPr>
        <p:blipFill>
          <a:blip r:embed="rId5"/>
          <a:stretch>
            <a:fillRect/>
          </a:stretch>
        </p:blipFill>
        <p:spPr>
          <a:xfrm>
            <a:off x="7847954" y="3087686"/>
            <a:ext cx="2260600" cy="3073400"/>
          </a:xfrm>
          <a:prstGeom prst="rect">
            <a:avLst/>
          </a:prstGeom>
        </p:spPr>
      </p:pic>
    </p:spTree>
    <p:extLst>
      <p:ext uri="{BB962C8B-B14F-4D97-AF65-F5344CB8AC3E}">
        <p14:creationId xmlns:p14="http://schemas.microsoft.com/office/powerpoint/2010/main" val="328587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Extraction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defRPr/>
            </a:pPr>
            <a:r>
              <a:rPr lang="en-US" sz="2800" dirty="0">
                <a:latin typeface="Calibri" panose="020F0502020204030204" pitchFamily="34" charset="0"/>
                <a:cs typeface="Calibri" panose="020F0502020204030204" pitchFamily="34" charset="0"/>
              </a:rPr>
              <a:t>Linear combinations are particularly attractive because they are simpler to compute and analytically tractable.</a:t>
            </a:r>
          </a:p>
          <a:p>
            <a:pPr marL="457200" indent="-457200">
              <a:buFont typeface="Arial" panose="020B0604020202020204" pitchFamily="34" charset="0"/>
              <a:buChar char="•"/>
              <a:defRPr/>
            </a:pPr>
            <a:endParaRPr lang="en-US" altLang="en-US" sz="2800" u="sng"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defRPr/>
            </a:pPr>
            <a:r>
              <a:rPr lang="en-US" altLang="en-US" sz="2800" dirty="0">
                <a:latin typeface="Calibri" panose="020F0502020204030204" pitchFamily="34" charset="0"/>
                <a:cs typeface="Calibri" panose="020F0502020204030204" pitchFamily="34" charset="0"/>
              </a:rPr>
              <a:t>Given x </a:t>
            </a:r>
            <a:r>
              <a:rPr lang="el-GR" altLang="en-US" sz="2800" dirty="0">
                <a:latin typeface="Calibri" panose="020F0502020204030204" pitchFamily="34" charset="0"/>
                <a:cs typeface="Calibri" panose="020F0502020204030204" pitchFamily="34" charset="0"/>
              </a:rPr>
              <a:t>ϵ</a:t>
            </a:r>
            <a:r>
              <a:rPr lang="en-US" altLang="en-US" sz="2800" dirty="0">
                <a:latin typeface="Calibri" panose="020F0502020204030204" pitchFamily="34" charset="0"/>
                <a:cs typeface="Calibri" panose="020F0502020204030204" pitchFamily="34" charset="0"/>
              </a:rPr>
              <a:t> R</a:t>
            </a:r>
            <a:r>
              <a:rPr lang="en-US" altLang="en-US" sz="2800" baseline="30000" dirty="0">
                <a:latin typeface="Calibri" panose="020F0502020204030204" pitchFamily="34" charset="0"/>
                <a:cs typeface="Calibri" panose="020F0502020204030204" pitchFamily="34" charset="0"/>
              </a:rPr>
              <a:t>N</a:t>
            </a:r>
            <a:r>
              <a:rPr lang="en-US" altLang="en-US" sz="2800" dirty="0">
                <a:latin typeface="Calibri" panose="020F0502020204030204" pitchFamily="34" charset="0"/>
                <a:cs typeface="Calibri" panose="020F0502020204030204" pitchFamily="34" charset="0"/>
              </a:rPr>
              <a:t>, find an K x N matrix T such that: </a:t>
            </a:r>
          </a:p>
          <a:p>
            <a:pPr>
              <a:defRPr/>
            </a:pPr>
            <a:endParaRPr lang="en-US" altLang="en-US" sz="1400" dirty="0">
              <a:latin typeface="Calibri" panose="020F0502020204030204" pitchFamily="34" charset="0"/>
              <a:cs typeface="Calibri" panose="020F0502020204030204" pitchFamily="34" charset="0"/>
            </a:endParaRPr>
          </a:p>
          <a:p>
            <a:pPr>
              <a:defRPr/>
            </a:pPr>
            <a:r>
              <a:rPr lang="en-US" altLang="en-US" sz="2800" dirty="0">
                <a:latin typeface="Calibri" panose="020F0502020204030204" pitchFamily="34" charset="0"/>
                <a:cs typeface="Calibri" panose="020F0502020204030204" pitchFamily="34" charset="0"/>
              </a:rPr>
              <a:t>                     y = Tx  </a:t>
            </a:r>
            <a:r>
              <a:rPr lang="el-GR" altLang="en-US" sz="2800" dirty="0">
                <a:latin typeface="Calibri" panose="020F0502020204030204" pitchFamily="34" charset="0"/>
                <a:cs typeface="Calibri" panose="020F0502020204030204" pitchFamily="34" charset="0"/>
              </a:rPr>
              <a:t>ϵ</a:t>
            </a:r>
            <a:r>
              <a:rPr lang="en-US" altLang="en-US" sz="2800" dirty="0">
                <a:latin typeface="Calibri" panose="020F0502020204030204" pitchFamily="34" charset="0"/>
                <a:cs typeface="Calibri" panose="020F0502020204030204" pitchFamily="34" charset="0"/>
              </a:rPr>
              <a:t> R</a:t>
            </a:r>
            <a:r>
              <a:rPr lang="en-US" altLang="en-US" sz="2800" baseline="30000" dirty="0">
                <a:latin typeface="Calibri" panose="020F0502020204030204" pitchFamily="34" charset="0"/>
                <a:cs typeface="Calibri" panose="020F0502020204030204" pitchFamily="34" charset="0"/>
              </a:rPr>
              <a:t>K</a:t>
            </a:r>
            <a:r>
              <a:rPr lang="en-US" altLang="en-US" sz="2800" dirty="0">
                <a:latin typeface="Calibri" panose="020F0502020204030204" pitchFamily="34" charset="0"/>
                <a:cs typeface="Calibri" panose="020F0502020204030204" pitchFamily="34" charset="0"/>
              </a:rPr>
              <a:t> where K&lt;&lt;N </a:t>
            </a:r>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1F9196EC-1858-1E4F-9E67-24D66486171A}"/>
              </a:ext>
            </a:extLst>
          </p:cNvPr>
          <p:cNvSpPr/>
          <p:nvPr/>
        </p:nvSpPr>
        <p:spPr>
          <a:xfrm>
            <a:off x="7395411" y="3906865"/>
            <a:ext cx="3732371" cy="1200329"/>
          </a:xfrm>
          <a:prstGeom prst="rect">
            <a:avLst/>
          </a:prstGeom>
        </p:spPr>
        <p:txBody>
          <a:bodyPr wrap="square">
            <a:spAutoFit/>
          </a:bodyPr>
          <a:lstStyle/>
          <a:p>
            <a:pPr>
              <a:defRPr/>
            </a:pPr>
            <a:r>
              <a:rPr lang="en-US" b="0" dirty="0">
                <a:latin typeface="+mn-lt"/>
              </a:rPr>
              <a:t>This is a projection from the N-dimensional space to a K-dimensional space.</a:t>
            </a:r>
          </a:p>
        </p:txBody>
      </p:sp>
      <p:pic>
        <p:nvPicPr>
          <p:cNvPr id="2" name="Picture 1">
            <a:extLst>
              <a:ext uri="{FF2B5EF4-FFF2-40B4-BE49-F238E27FC236}">
                <a16:creationId xmlns:a16="http://schemas.microsoft.com/office/drawing/2014/main" id="{0DD2275C-79E3-0347-9FEC-956300D037BA}"/>
              </a:ext>
            </a:extLst>
          </p:cNvPr>
          <p:cNvPicPr>
            <a:picLocks noChangeAspect="1"/>
          </p:cNvPicPr>
          <p:nvPr/>
        </p:nvPicPr>
        <p:blipFill>
          <a:blip r:embed="rId3"/>
          <a:stretch>
            <a:fillRect/>
          </a:stretch>
        </p:blipFill>
        <p:spPr>
          <a:xfrm>
            <a:off x="3064790" y="3749894"/>
            <a:ext cx="2590800" cy="2781300"/>
          </a:xfrm>
          <a:prstGeom prst="rect">
            <a:avLst/>
          </a:prstGeom>
        </p:spPr>
      </p:pic>
    </p:spTree>
    <p:extLst>
      <p:ext uri="{BB962C8B-B14F-4D97-AF65-F5344CB8AC3E}">
        <p14:creationId xmlns:p14="http://schemas.microsoft.com/office/powerpoint/2010/main" val="137512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Extraction - criteria</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altLang="en-US" sz="3200" dirty="0">
                <a:latin typeface="Calibri" panose="020F0502020204030204" pitchFamily="34" charset="0"/>
                <a:cs typeface="Calibri" panose="020F0502020204030204" pitchFamily="34" charset="0"/>
              </a:rPr>
              <a:t>From a mathematical point of view, finding an optimum mapping y=𝑓(x) is equivalent to optimizing an objective criterion.</a:t>
            </a:r>
          </a:p>
          <a:p>
            <a:pPr marL="457200" indent="-457200">
              <a:buFont typeface="Arial" panose="020B0604020202020204" pitchFamily="34" charset="0"/>
              <a:buChar char="•"/>
            </a:pPr>
            <a:endParaRPr lang="en-US" altLang="en-US" sz="32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en-US" sz="3200" dirty="0">
                <a:latin typeface="Calibri" panose="020F0502020204030204" pitchFamily="34" charset="0"/>
                <a:cs typeface="Calibri" panose="020F0502020204030204" pitchFamily="34" charset="0"/>
              </a:rPr>
              <a:t>Different methods use different objective criteria, e.g.,</a:t>
            </a:r>
          </a:p>
          <a:p>
            <a:pPr marL="1066785" lvl="1" indent="-457200">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1066785" lvl="1" indent="-457200">
              <a:buFont typeface="Arial" panose="020B0604020202020204" pitchFamily="34" charset="0"/>
              <a:buChar char="•"/>
            </a:pPr>
            <a:r>
              <a:rPr lang="en-US" altLang="en-US" sz="2800" u="sng" dirty="0">
                <a:latin typeface="Calibri" panose="020F0502020204030204" pitchFamily="34" charset="0"/>
                <a:cs typeface="Calibri" panose="020F0502020204030204" pitchFamily="34" charset="0"/>
              </a:rPr>
              <a:t>Minimize Information Loss</a:t>
            </a:r>
            <a:r>
              <a:rPr lang="en-US" altLang="en-US" sz="2800" dirty="0">
                <a:latin typeface="Calibri" panose="020F0502020204030204" pitchFamily="34" charset="0"/>
                <a:cs typeface="Calibri" panose="020F0502020204030204" pitchFamily="34" charset="0"/>
              </a:rPr>
              <a:t>: represent the data as accurately as possible in the lower-dimensional space.</a:t>
            </a:r>
          </a:p>
          <a:p>
            <a:pPr marL="1066785" lvl="1" indent="-457200">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1066785" lvl="1" indent="-457200">
              <a:buFont typeface="Arial" panose="020B0604020202020204" pitchFamily="34" charset="0"/>
              <a:buChar char="•"/>
            </a:pPr>
            <a:r>
              <a:rPr lang="en-US" altLang="en-US" sz="2800" u="sng" dirty="0">
                <a:latin typeface="Calibri" panose="020F0502020204030204" pitchFamily="34" charset="0"/>
                <a:cs typeface="Calibri" panose="020F0502020204030204" pitchFamily="34" charset="0"/>
              </a:rPr>
              <a:t>Maximize Discriminatory Information</a:t>
            </a:r>
            <a:r>
              <a:rPr lang="en-US" altLang="en-US" sz="2800" dirty="0">
                <a:latin typeface="Calibri" panose="020F0502020204030204" pitchFamily="34" charset="0"/>
                <a:cs typeface="Calibri" panose="020F0502020204030204" pitchFamily="34" charset="0"/>
              </a:rPr>
              <a:t>: enhance the class-discriminatory information in the lower-dimensional space.</a:t>
            </a:r>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650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19840</TotalTime>
  <Words>1927</Words>
  <Application>Microsoft Macintosh PowerPoint</Application>
  <PresentationFormat>Widescreen</PresentationFormat>
  <Paragraphs>342</Paragraphs>
  <Slides>36</Slides>
  <Notes>33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5" baseType="lpstr">
      <vt:lpstr>MS Gothic</vt:lpstr>
      <vt:lpstr>Arial</vt:lpstr>
      <vt:lpstr>Calibri</vt:lpstr>
      <vt:lpstr>Georgia</vt:lpstr>
      <vt:lpstr>System Font Regular</vt:lpstr>
      <vt:lpstr>Times New Roman</vt:lpstr>
      <vt:lpstr>Wingdings</vt:lpstr>
      <vt:lpstr>RIT</vt:lpstr>
      <vt:lpstr>Equation</vt:lpstr>
      <vt:lpstr>PowerPoint Presentation</vt:lpstr>
      <vt:lpstr>PowerPoint Presentation</vt:lpstr>
      <vt:lpstr>PowerPoint Presentation</vt:lpstr>
      <vt:lpstr>PowerPoint Presentation</vt:lpstr>
      <vt:lpstr>Curse of Dimensionality</vt:lpstr>
      <vt:lpstr>Dimensionality Reduction</vt:lpstr>
      <vt:lpstr>Dimensionality Reduction</vt:lpstr>
      <vt:lpstr>Feature Extraction</vt:lpstr>
      <vt:lpstr>Feature Extraction - criteria</vt:lpstr>
      <vt:lpstr>Feature Extraction</vt:lpstr>
      <vt:lpstr>Background on Vectors</vt:lpstr>
      <vt:lpstr>Intuition</vt:lpstr>
      <vt:lpstr>Intuition</vt:lpstr>
      <vt:lpstr>Intuition</vt:lpstr>
      <vt:lpstr>Vector Representation</vt:lpstr>
      <vt:lpstr>Vector Representation (example)..</vt:lpstr>
      <vt:lpstr>Principal Component Analysis (PCA)</vt:lpstr>
      <vt:lpstr>Intuition</vt:lpstr>
      <vt:lpstr>Intuition</vt:lpstr>
      <vt:lpstr>Why covariance is needed?</vt:lpstr>
      <vt:lpstr>Principal Component Analysis (PCA)</vt:lpstr>
      <vt:lpstr>Principal Component Analysis (PCA)</vt:lpstr>
      <vt:lpstr>Principal Component Analysis (PCA)</vt:lpstr>
      <vt:lpstr>Principal Component Analysis (PCA)</vt:lpstr>
      <vt:lpstr>Principal Component Analysis (PCA)</vt:lpstr>
      <vt:lpstr>Revisit all PCA Steps</vt:lpstr>
      <vt:lpstr>PCA Steps contd..</vt:lpstr>
      <vt:lpstr>PCA – Steps contd..</vt:lpstr>
      <vt:lpstr>Choosing K</vt:lpstr>
      <vt:lpstr>Error</vt:lpstr>
      <vt:lpstr>Interpretation of PCA</vt:lpstr>
      <vt:lpstr>Interpretation of PCA</vt:lpstr>
      <vt:lpstr>Interpretation of PCA</vt:lpstr>
      <vt:lpstr>Data Normalization</vt:lpstr>
      <vt:lpstr>Application to Images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2028</cp:revision>
  <cp:lastPrinted>2022-10-20T00:13:00Z</cp:lastPrinted>
  <dcterms:created xsi:type="dcterms:W3CDTF">2021-08-24T04:52:52Z</dcterms:created>
  <dcterms:modified xsi:type="dcterms:W3CDTF">2022-10-20T09:57:48Z</dcterms:modified>
</cp:coreProperties>
</file>