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7"/>
  </p:notesMasterIdLst>
  <p:handoutMasterIdLst>
    <p:handoutMasterId r:id="rId28"/>
  </p:handoutMasterIdLst>
  <p:sldIdLst>
    <p:sldId id="266" r:id="rId2"/>
    <p:sldId id="293" r:id="rId3"/>
    <p:sldId id="298" r:id="rId4"/>
    <p:sldId id="313" r:id="rId5"/>
    <p:sldId id="315" r:id="rId6"/>
    <p:sldId id="348" r:id="rId7"/>
    <p:sldId id="317" r:id="rId8"/>
    <p:sldId id="341" r:id="rId9"/>
    <p:sldId id="342" r:id="rId10"/>
    <p:sldId id="318" r:id="rId11"/>
    <p:sldId id="344" r:id="rId12"/>
    <p:sldId id="343" r:id="rId13"/>
    <p:sldId id="319" r:id="rId14"/>
    <p:sldId id="320" r:id="rId15"/>
    <p:sldId id="321" r:id="rId16"/>
    <p:sldId id="345" r:id="rId17"/>
    <p:sldId id="323" r:id="rId18"/>
    <p:sldId id="349" r:id="rId19"/>
    <p:sldId id="324" r:id="rId20"/>
    <p:sldId id="325" r:id="rId21"/>
    <p:sldId id="346" r:id="rId22"/>
    <p:sldId id="326" r:id="rId23"/>
    <p:sldId id="327" r:id="rId24"/>
    <p:sldId id="347" r:id="rId25"/>
    <p:sldId id="328" r:id="rId26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13"/>
            <p14:sldId id="315"/>
            <p14:sldId id="348"/>
            <p14:sldId id="317"/>
            <p14:sldId id="341"/>
            <p14:sldId id="342"/>
            <p14:sldId id="318"/>
            <p14:sldId id="344"/>
            <p14:sldId id="343"/>
            <p14:sldId id="319"/>
            <p14:sldId id="320"/>
            <p14:sldId id="321"/>
            <p14:sldId id="345"/>
            <p14:sldId id="323"/>
            <p14:sldId id="349"/>
            <p14:sldId id="324"/>
            <p14:sldId id="325"/>
            <p14:sldId id="346"/>
            <p14:sldId id="326"/>
            <p14:sldId id="327"/>
            <p14:sldId id="34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 autoAdjust="0"/>
    <p:restoredTop sz="90738" autoAdjust="0"/>
  </p:normalViewPr>
  <p:slideViewPr>
    <p:cSldViewPr snapToGrid="0" snapToObjects="1">
      <p:cViewPr varScale="1">
        <p:scale>
          <a:sx n="95" d="100"/>
          <a:sy n="95" d="100"/>
        </p:scale>
        <p:origin x="134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175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5655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12532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4498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057564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09460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5546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40240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63711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06139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731261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539779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4302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513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7460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614600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4439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75449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807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4467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2022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4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GOAL: Training a model means setting its parameters so that the model BEST fits the training set.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</a:t>
            </a:r>
            <a:r>
              <a:rPr lang="en-US" i="1" dirty="0"/>
              <a:t>uality</a:t>
            </a:r>
            <a:r>
              <a:rPr lang="en-US" dirty="0"/>
              <a:t> : how well predictions match up against actual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Graphically, find a line that minimizes the prediction error of all the data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0E298701-4860-4DAF-A001-86C26FAB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48" y="3842950"/>
            <a:ext cx="2977988" cy="26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how do we actually evaluate quality?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RMSE (Root mean square error) measures how well or poorly a model  fits the training data.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84" y="3612366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69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75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Clearer Goal</a:t>
            </a:r>
            <a:r>
              <a:rPr lang="en-US" dirty="0"/>
              <a:t>:        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9" y="1428078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D5974-8F4B-4DBF-820D-1A5D0D23758E}"/>
              </a:ext>
            </a:extLst>
          </p:cNvPr>
          <p:cNvSpPr txBox="1"/>
          <p:nvPr/>
        </p:nvSpPr>
        <p:spPr>
          <a:xfrm>
            <a:off x="3056099" y="3995531"/>
            <a:ext cx="556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minimizing RMSE mean?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F901C-FD19-4F92-97A9-3D7BC428070A}"/>
              </a:ext>
            </a:extLst>
          </p:cNvPr>
          <p:cNvSpPr txBox="1"/>
          <p:nvPr/>
        </p:nvSpPr>
        <p:spPr>
          <a:xfrm>
            <a:off x="1312765" y="2733261"/>
            <a:ext cx="96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Remember - RMSE is the standard deviation of the residuals (prediction errors).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07F5E-C9B2-40C8-8AE1-3B9BB977EF87}"/>
              </a:ext>
            </a:extLst>
          </p:cNvPr>
          <p:cNvSpPr/>
          <p:nvPr/>
        </p:nvSpPr>
        <p:spPr>
          <a:xfrm>
            <a:off x="2869096" y="47230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Minimizing </a:t>
            </a:r>
            <a:r>
              <a:rPr lang="it-IT" b="1" dirty="0">
                <a:latin typeface="MinionPro-It"/>
              </a:rPr>
              <a:t>Error!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1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In practice, it is simpler to minimize the Mean Square Error (MSE) than the RMSE, and it leads to the same result (because the value that minimizes a</a:t>
            </a:r>
          </a:p>
          <a:p>
            <a:r>
              <a:rPr lang="en-US" sz="2800" dirty="0"/>
              <a:t>function also minimizes its square root).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i="1" dirty="0"/>
              <a:t>m</a:t>
            </a:r>
            <a:r>
              <a:rPr lang="en-US" dirty="0"/>
              <a:t> is the number of instances in training dataset you’re measuring the MSE on,</a:t>
            </a:r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x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a vector of all the feature values (excluding the label) of the </a:t>
            </a:r>
            <a:r>
              <a:rPr lang="en-US" i="1" dirty="0" err="1"/>
              <a:t>i</a:t>
            </a:r>
            <a:r>
              <a:rPr lang="en-US" i="1" baseline="30000" dirty="0" err="1"/>
              <a:t>th</a:t>
            </a:r>
            <a:r>
              <a:rPr lang="en-US" dirty="0"/>
              <a:t> instance in the dataset, and </a:t>
            </a:r>
            <a:r>
              <a:rPr lang="en-US" b="1" dirty="0"/>
              <a:t>y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its label (the desired output value for that instance).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F0395-C044-4BF6-BCBE-6F200D2F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61" y="3859905"/>
            <a:ext cx="3808627" cy="752124"/>
          </a:xfrm>
          <a:prstGeom prst="rect">
            <a:avLst/>
          </a:prstGeom>
        </p:spPr>
      </p:pic>
      <p:pic>
        <p:nvPicPr>
          <p:cNvPr id="7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AE1105F5-892A-4E46-B8A9-E3FEF8B7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93" y="2357558"/>
            <a:ext cx="1921677" cy="17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EE028E10-9F58-47F9-A820-B65349D7F66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</a:p>
        </p:txBody>
      </p:sp>
    </p:spTree>
    <p:extLst>
      <p:ext uri="{BB962C8B-B14F-4D97-AF65-F5344CB8AC3E}">
        <p14:creationId xmlns:p14="http://schemas.microsoft.com/office/powerpoint/2010/main" val="387760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To find the value of </a:t>
            </a:r>
            <a:r>
              <a:rPr lang="en-US" b="1" dirty="0"/>
              <a:t>θ </a:t>
            </a:r>
            <a:r>
              <a:rPr lang="en-US" dirty="0"/>
              <a:t>that minimizes the cost function, there is a </a:t>
            </a:r>
            <a:r>
              <a:rPr lang="en-US" i="1" dirty="0"/>
              <a:t>closed-form solution</a:t>
            </a:r>
            <a:r>
              <a:rPr lang="en-US" dirty="0"/>
              <a:t> called Normal Equation</a:t>
            </a:r>
          </a:p>
          <a:p>
            <a:endParaRPr lang="en-US" dirty="0"/>
          </a:p>
          <a:p>
            <a:r>
              <a:rPr lang="en-US" dirty="0"/>
              <a:t>mathematically, </a:t>
            </a:r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F606B-7B82-4A28-BCA8-7886F5F1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76" y="3248009"/>
            <a:ext cx="2488433" cy="528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21E8E-8346-45E3-87A9-C8A7EBBB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36" y="4209851"/>
            <a:ext cx="6011816" cy="1117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5CA99-4B76-4883-B700-DB5078797CAB}"/>
              </a:ext>
            </a:extLst>
          </p:cNvPr>
          <p:cNvSpPr txBox="1"/>
          <p:nvPr/>
        </p:nvSpPr>
        <p:spPr>
          <a:xfrm flipH="1">
            <a:off x="1804945" y="4315386"/>
            <a:ext cx="120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</p:txBody>
      </p:sp>
      <p:sp>
        <p:nvSpPr>
          <p:cNvPr id="10" name="Google Shape;95;p14">
            <a:extLst>
              <a:ext uri="{FF2B5EF4-FFF2-40B4-BE49-F238E27FC236}">
                <a16:creationId xmlns:a16="http://schemas.microsoft.com/office/drawing/2014/main" id="{FCF05508-8F83-4BB0-8F3A-2889D3657CF8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Linear regression training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122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31DB087E-E234-4CC8-B705-35F749C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5" y="2163596"/>
            <a:ext cx="6736024" cy="20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A3014-715E-49DC-82D6-EEEADFEF6918}"/>
              </a:ext>
            </a:extLst>
          </p:cNvPr>
          <p:cNvSpPr txBox="1"/>
          <p:nvPr/>
        </p:nvSpPr>
        <p:spPr>
          <a:xfrm flipH="1">
            <a:off x="2086699" y="1637485"/>
            <a:ext cx="416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46102"/>
                </a:solidFill>
              </a:rPr>
              <a:t>House price prediction</a:t>
            </a:r>
          </a:p>
        </p:txBody>
      </p:sp>
      <p:pic>
        <p:nvPicPr>
          <p:cNvPr id="10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57406B1A-D022-4537-8C38-EA8A4BF27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14730" r="89713"/>
          <a:stretch/>
        </p:blipFill>
        <p:spPr bwMode="auto">
          <a:xfrm>
            <a:off x="10073555" y="2214660"/>
            <a:ext cx="565817" cy="17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08E531FB-34AA-483B-BBA5-20011D6EBFBE}"/>
              </a:ext>
            </a:extLst>
          </p:cNvPr>
          <p:cNvSpPr/>
          <p:nvPr/>
        </p:nvSpPr>
        <p:spPr>
          <a:xfrm>
            <a:off x="9942206" y="2099150"/>
            <a:ext cx="126298" cy="196328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6F48AD6-07DD-488F-ACAD-EB3233B968F2}"/>
              </a:ext>
            </a:extLst>
          </p:cNvPr>
          <p:cNvSpPr/>
          <p:nvPr/>
        </p:nvSpPr>
        <p:spPr>
          <a:xfrm>
            <a:off x="10543386" y="2101606"/>
            <a:ext cx="146506" cy="196328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EC479-33C5-4C2E-AEB2-9619C0CB82C1}"/>
              </a:ext>
            </a:extLst>
          </p:cNvPr>
          <p:cNvSpPr txBox="1"/>
          <p:nvPr/>
        </p:nvSpPr>
        <p:spPr>
          <a:xfrm>
            <a:off x="9080000" y="2700847"/>
            <a:ext cx="6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CB9BC-18FA-4498-B7B3-7FD717344AA0}"/>
              </a:ext>
            </a:extLst>
          </p:cNvPr>
          <p:cNvGrpSpPr/>
          <p:nvPr/>
        </p:nvGrpSpPr>
        <p:grpSpPr>
          <a:xfrm>
            <a:off x="662220" y="4573007"/>
            <a:ext cx="7004202" cy="1963290"/>
            <a:chOff x="662220" y="4573007"/>
            <a:chExt cx="7004202" cy="1963290"/>
          </a:xfrm>
        </p:grpSpPr>
        <p:pic>
          <p:nvPicPr>
            <p:cNvPr id="14" name="Picture 2" descr="http://blog.trifork.com/wp-content/uploads/2017/02/AAEAAQAAAAAAAAngAAAAJGMzYmZkYjEzLWY4MmUtNGIwMS05NTU3LTdhNmZiNDMzMmEyMA.png">
              <a:extLst>
                <a:ext uri="{FF2B5EF4-FFF2-40B4-BE49-F238E27FC236}">
                  <a16:creationId xmlns:a16="http://schemas.microsoft.com/office/drawing/2014/main" id="{48E09BE9-10D5-410C-8B7E-ED461B8C32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6" t="14847" r="1890" b="5832"/>
            <a:stretch/>
          </p:blipFill>
          <p:spPr bwMode="auto">
            <a:xfrm>
              <a:off x="1535788" y="4693246"/>
              <a:ext cx="5875399" cy="164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0E9DE287-C8BF-4C96-952B-D731314D919E}"/>
                </a:ext>
              </a:extLst>
            </p:cNvPr>
            <p:cNvSpPr/>
            <p:nvPr/>
          </p:nvSpPr>
          <p:spPr>
            <a:xfrm>
              <a:off x="1490570" y="4573008"/>
              <a:ext cx="126298" cy="196328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836E8E87-629E-45C5-BE21-12E62D77B77C}"/>
                </a:ext>
              </a:extLst>
            </p:cNvPr>
            <p:cNvSpPr/>
            <p:nvPr/>
          </p:nvSpPr>
          <p:spPr>
            <a:xfrm>
              <a:off x="7519916" y="4573007"/>
              <a:ext cx="146506" cy="1963289"/>
            </a:xfrm>
            <a:prstGeom prst="righ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1A9586-88C4-43D7-A9F3-41F3318A6D30}"/>
                </a:ext>
              </a:extLst>
            </p:cNvPr>
            <p:cNvSpPr txBox="1"/>
            <p:nvPr/>
          </p:nvSpPr>
          <p:spPr>
            <a:xfrm>
              <a:off x="662220" y="5245433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0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Using pandas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EED37-C1DA-4863-A8D3-7FAEAC50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64" y="1498427"/>
            <a:ext cx="4921131" cy="48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Computational Complexity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56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>
                <a:latin typeface="MinionPro-Regular"/>
              </a:rPr>
              <a:t>For n features, what is the computational complexity in a normal equation?</a:t>
            </a:r>
          </a:p>
          <a:p>
            <a:pPr algn="ctr"/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80B4A-1F42-4881-B42E-83BE4137C029}"/>
              </a:ext>
            </a:extLst>
          </p:cNvPr>
          <p:cNvSpPr txBox="1"/>
          <p:nvPr/>
        </p:nvSpPr>
        <p:spPr>
          <a:xfrm>
            <a:off x="1071010" y="2515863"/>
            <a:ext cx="10049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Normal equation computes the inverse of </a:t>
            </a:r>
            <a:r>
              <a:rPr lang="en-US" b="1" i="1" dirty="0">
                <a:latin typeface="MinionPro-Bold"/>
              </a:rPr>
              <a:t>X</a:t>
            </a:r>
            <a:r>
              <a:rPr lang="en-US" b="1" i="1" baseline="30000" dirty="0">
                <a:latin typeface="MinionPro-Bold"/>
              </a:rPr>
              <a:t>T</a:t>
            </a:r>
            <a:r>
              <a:rPr lang="en-US" b="1" baseline="30000" dirty="0">
                <a:latin typeface="MinionPro-Bold"/>
              </a:rPr>
              <a:t> 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 : an (</a:t>
            </a:r>
            <a:r>
              <a:rPr lang="en-US" i="1" dirty="0">
                <a:latin typeface="MinionPro-It"/>
              </a:rPr>
              <a:t>n </a:t>
            </a:r>
            <a:r>
              <a:rPr lang="en-US" dirty="0">
                <a:latin typeface="MinionPro-Regular"/>
              </a:rPr>
              <a:t>+ 1) × (</a:t>
            </a:r>
            <a:r>
              <a:rPr lang="en-US" i="1" dirty="0">
                <a:latin typeface="MinionPro-It"/>
              </a:rPr>
              <a:t>n </a:t>
            </a:r>
            <a:r>
              <a:rPr lang="en-US" dirty="0">
                <a:latin typeface="MinionPro-Regular"/>
              </a:rPr>
              <a:t>+ 1) matrix </a:t>
            </a:r>
          </a:p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The </a:t>
            </a:r>
            <a:r>
              <a:rPr lang="en-US" i="1" dirty="0">
                <a:latin typeface="MinionPro-It"/>
              </a:rPr>
              <a:t>computational complexity </a:t>
            </a:r>
            <a:r>
              <a:rPr lang="en-US" dirty="0">
                <a:latin typeface="MinionPro-Regular"/>
              </a:rPr>
              <a:t>of inverting such a matrix is typically about </a:t>
            </a:r>
            <a:r>
              <a:rPr lang="en-US" i="1" dirty="0">
                <a:latin typeface="MinionPro-It"/>
              </a:rPr>
              <a:t>O</a:t>
            </a:r>
            <a:r>
              <a:rPr lang="en-US" dirty="0">
                <a:latin typeface="MinionPro-Regular"/>
              </a:rPr>
              <a:t>(</a:t>
            </a:r>
            <a:r>
              <a:rPr lang="en-US" i="1" dirty="0">
                <a:latin typeface="MinionPro-It"/>
              </a:rPr>
              <a:t>n</a:t>
            </a:r>
            <a:r>
              <a:rPr lang="en-US" i="1" baseline="30000" dirty="0">
                <a:latin typeface="MinionPro-It"/>
              </a:rPr>
              <a:t>2.4</a:t>
            </a:r>
            <a:r>
              <a:rPr lang="en-US" i="1" dirty="0">
                <a:latin typeface="MinionPro-It"/>
              </a:rPr>
              <a:t>)</a:t>
            </a:r>
            <a:r>
              <a:rPr lang="en-US" dirty="0">
                <a:latin typeface="MinionPro-Regular"/>
              </a:rPr>
              <a:t> to </a:t>
            </a:r>
            <a:r>
              <a:rPr lang="en-US" i="1" dirty="0">
                <a:latin typeface="MinionPro-It"/>
              </a:rPr>
              <a:t>O</a:t>
            </a:r>
            <a:r>
              <a:rPr lang="en-US" dirty="0">
                <a:latin typeface="MinionPro-Regular"/>
              </a:rPr>
              <a:t>(</a:t>
            </a:r>
            <a:r>
              <a:rPr lang="en-US" i="1" dirty="0">
                <a:latin typeface="MinionPro-It"/>
              </a:rPr>
              <a:t>n</a:t>
            </a:r>
            <a:r>
              <a:rPr lang="en-US" i="1" baseline="30000" dirty="0">
                <a:solidFill>
                  <a:srgbClr val="000000"/>
                </a:solidFill>
                <a:latin typeface="MinionPro-It"/>
              </a:rPr>
              <a:t>3</a:t>
            </a:r>
            <a:r>
              <a:rPr lang="en-US" dirty="0">
                <a:latin typeface="MinionPro-Regular"/>
              </a:rPr>
              <a:t>) (depending on the implementation).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9AB5F-C833-44C2-B7D6-3CAB970E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01" y="1987002"/>
            <a:ext cx="2488433" cy="5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chemeClr val="bg1">
                  <a:lumMod val="85000"/>
                </a:schemeClr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Stochastic GD. Batch GD, Mini-batch GD left for self-study.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02184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Gradient Descent (GD)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92793"/>
            <a:ext cx="11277600" cy="201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Intuition</a:t>
            </a:r>
            <a:r>
              <a:rPr lang="en-US" dirty="0"/>
              <a:t>: tweak parameters iteratively in order to minimize a cost function</a:t>
            </a:r>
          </a:p>
          <a:p>
            <a:r>
              <a:rPr lang="en-US" dirty="0"/>
              <a:t>Common Analogy - you are lost in the mountains in a dense fog; you can only feel the slope of the ground below your feet. </a:t>
            </a:r>
          </a:p>
          <a:p>
            <a:r>
              <a:rPr lang="en-US" dirty="0"/>
              <a:t>A good strategy to get to the bottom of the valley quickly is to go downhill in the direction of the steepest slope.</a:t>
            </a:r>
          </a:p>
          <a:p>
            <a:endParaRPr dirty="0"/>
          </a:p>
        </p:txBody>
      </p:sp>
      <p:pic>
        <p:nvPicPr>
          <p:cNvPr id="3078" name="Picture 6" descr="glimpses, high-angle photography, fog, covering, portion, mountain, mist,  valley | Piqsels">
            <a:extLst>
              <a:ext uri="{FF2B5EF4-FFF2-40B4-BE49-F238E27FC236}">
                <a16:creationId xmlns:a16="http://schemas.microsoft.com/office/drawing/2014/main" id="{3D123E1E-35F5-4AB6-8D4E-C30AED58F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1" b="16050"/>
          <a:stretch/>
        </p:blipFill>
        <p:spPr bwMode="auto">
          <a:xfrm>
            <a:off x="1170676" y="3533659"/>
            <a:ext cx="4114800" cy="272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66507FE-17AE-4260-8242-402F7B2A78D3}"/>
              </a:ext>
            </a:extLst>
          </p:cNvPr>
          <p:cNvSpPr/>
          <p:nvPr/>
        </p:nvSpPr>
        <p:spPr>
          <a:xfrm>
            <a:off x="1865491" y="3781641"/>
            <a:ext cx="3279913" cy="1776592"/>
          </a:xfrm>
          <a:custGeom>
            <a:avLst/>
            <a:gdLst>
              <a:gd name="connsiteX0" fmla="*/ 0 w 3279913"/>
              <a:gd name="connsiteY0" fmla="*/ 0 h 1776592"/>
              <a:gd name="connsiteX1" fmla="*/ 1326874 w 3279913"/>
              <a:gd name="connsiteY1" fmla="*/ 1769165 h 1776592"/>
              <a:gd name="connsiteX2" fmla="*/ 3279913 w 3279913"/>
              <a:gd name="connsiteY2" fmla="*/ 675861 h 1776592"/>
              <a:gd name="connsiteX3" fmla="*/ 3279913 w 3279913"/>
              <a:gd name="connsiteY3" fmla="*/ 675861 h 177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9913" h="1776592">
                <a:moveTo>
                  <a:pt x="0" y="0"/>
                </a:moveTo>
                <a:cubicBezTo>
                  <a:pt x="390111" y="828261"/>
                  <a:pt x="780222" y="1656522"/>
                  <a:pt x="1326874" y="1769165"/>
                </a:cubicBezTo>
                <a:cubicBezTo>
                  <a:pt x="1873526" y="1881809"/>
                  <a:pt x="3279913" y="675861"/>
                  <a:pt x="3279913" y="675861"/>
                </a:cubicBezTo>
                <a:lnTo>
                  <a:pt x="3279913" y="675861"/>
                </a:lnTo>
              </a:path>
            </a:pathLst>
          </a:custGeom>
          <a:noFill/>
          <a:ln w="28575"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Line arrow Straight">
            <a:extLst>
              <a:ext uri="{FF2B5EF4-FFF2-40B4-BE49-F238E27FC236}">
                <a16:creationId xmlns:a16="http://schemas.microsoft.com/office/drawing/2014/main" id="{47D34912-B3C9-40C2-9621-C34E75B2D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1904101" y="3876229"/>
            <a:ext cx="342995" cy="399924"/>
          </a:xfrm>
          <a:prstGeom prst="rect">
            <a:avLst/>
          </a:prstGeom>
        </p:spPr>
      </p:pic>
      <p:pic>
        <p:nvPicPr>
          <p:cNvPr id="10" name="Graphic 9" descr="Line arrow Straight">
            <a:extLst>
              <a:ext uri="{FF2B5EF4-FFF2-40B4-BE49-F238E27FC236}">
                <a16:creationId xmlns:a16="http://schemas.microsoft.com/office/drawing/2014/main" id="{A7081011-DB30-4BE3-B599-7C862DAF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1993784" y="4139185"/>
            <a:ext cx="342995" cy="399924"/>
          </a:xfrm>
          <a:prstGeom prst="rect">
            <a:avLst/>
          </a:prstGeom>
        </p:spPr>
      </p:pic>
      <p:pic>
        <p:nvPicPr>
          <p:cNvPr id="11" name="Graphic 10" descr="Line arrow Straight">
            <a:extLst>
              <a:ext uri="{FF2B5EF4-FFF2-40B4-BE49-F238E27FC236}">
                <a16:creationId xmlns:a16="http://schemas.microsoft.com/office/drawing/2014/main" id="{DAA63291-1807-470F-BA0E-98FEFA96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083465" y="4291584"/>
            <a:ext cx="342995" cy="399924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4F30B5DA-6B94-4BCA-9E45-E40CE5A75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205776" y="4529378"/>
            <a:ext cx="342995" cy="399924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CE099CE3-8129-46CE-A1CA-8C1A916AA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205613" y="4730425"/>
            <a:ext cx="460309" cy="399924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F56C5441-C3E1-4C97-91A1-793F577EE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469298" y="4997854"/>
            <a:ext cx="329981" cy="399924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8A142172-944D-457A-BE17-2573E9699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286496">
            <a:off x="2594968" y="5242402"/>
            <a:ext cx="406028" cy="399924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1984F53E-48BD-4A7B-9389-ECC38097B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600">
            <a:off x="2926735" y="5407005"/>
            <a:ext cx="348306" cy="399924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9BF2F3D-1479-4EBC-8C9B-8C9537F77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44637">
            <a:off x="2798286" y="5339930"/>
            <a:ext cx="298318" cy="399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9556FC-F379-4A84-8506-689BA5A1B78E}"/>
              </a:ext>
            </a:extLst>
          </p:cNvPr>
          <p:cNvSpPr txBox="1"/>
          <p:nvPr/>
        </p:nvSpPr>
        <p:spPr>
          <a:xfrm>
            <a:off x="5509753" y="3517576"/>
            <a:ext cx="6504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GD: measures local gradient of the error function vis-à-vis </a:t>
            </a:r>
            <a:r>
              <a:rPr lang="en-US" b="1" dirty="0"/>
              <a:t>θ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goes in the direction of descending gradient. </a:t>
            </a:r>
          </a:p>
          <a:p>
            <a:endParaRPr lang="en-US" dirty="0"/>
          </a:p>
          <a:p>
            <a:r>
              <a:rPr lang="en-US" dirty="0"/>
              <a:t>once the gradient = 0, </a:t>
            </a:r>
            <a:r>
              <a:rPr lang="en-US" b="1" dirty="0"/>
              <a:t>θ </a:t>
            </a:r>
            <a:r>
              <a:rPr lang="en-US" dirty="0"/>
              <a:t>reached a minimum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DDA4D1-6B3A-4945-8389-8C0C48BE9C62}"/>
              </a:ext>
            </a:extLst>
          </p:cNvPr>
          <p:cNvSpPr/>
          <p:nvPr/>
        </p:nvSpPr>
        <p:spPr>
          <a:xfrm>
            <a:off x="3177048" y="5466297"/>
            <a:ext cx="167630" cy="1577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45B8E0-5697-4CE9-A928-E2EBF13A941B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3344678" y="5545159"/>
            <a:ext cx="2126816" cy="661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DADE2-638B-4BEA-BD61-503C5947A27E}"/>
              </a:ext>
            </a:extLst>
          </p:cNvPr>
          <p:cNvSpPr txBox="1"/>
          <p:nvPr/>
        </p:nvSpPr>
        <p:spPr>
          <a:xfrm>
            <a:off x="5481430" y="5930254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minimum</a:t>
            </a:r>
          </a:p>
        </p:txBody>
      </p:sp>
    </p:spTree>
    <p:extLst>
      <p:ext uri="{BB962C8B-B14F-4D97-AF65-F5344CB8AC3E}">
        <p14:creationId xmlns:p14="http://schemas.microsoft.com/office/powerpoint/2010/main" val="29220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 animBg="1"/>
      <p:bldP spid="6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HW2 will go live today.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Grades for HW1 will be posted by end of week.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700709"/>
            <a:ext cx="11277600" cy="485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Start by filling </a:t>
            </a:r>
            <a:r>
              <a:rPr lang="en-US" b="1" dirty="0"/>
              <a:t>θ </a:t>
            </a:r>
            <a:r>
              <a:rPr lang="en-US" dirty="0"/>
              <a:t>with random values (this is called </a:t>
            </a:r>
            <a:r>
              <a:rPr lang="en-US" i="1" dirty="0"/>
              <a:t>random initialization</a:t>
            </a:r>
            <a:r>
              <a:rPr lang="en-US" dirty="0"/>
              <a:t>)</a:t>
            </a:r>
          </a:p>
          <a:p>
            <a:r>
              <a:rPr lang="en-US" dirty="0"/>
              <a:t>Improve it gradually - Each step attempting to decrease the cost function (e.g., the MSE), until the algorithm </a:t>
            </a:r>
            <a:r>
              <a:rPr lang="en-US" i="1" dirty="0"/>
              <a:t>converges </a:t>
            </a:r>
            <a:r>
              <a:rPr lang="en-US" dirty="0"/>
              <a:t>to a minimum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DDDD8-0326-4220-8205-738F201B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0" y="2695684"/>
            <a:ext cx="5174428" cy="3215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BEC6A-B4F1-44B3-A74E-0E45691727D2}"/>
              </a:ext>
            </a:extLst>
          </p:cNvPr>
          <p:cNvSpPr txBox="1"/>
          <p:nvPr/>
        </p:nvSpPr>
        <p:spPr>
          <a:xfrm>
            <a:off x="6096000" y="2410239"/>
            <a:ext cx="5803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What is an important parameters of GD?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size of the steps, determined by the </a:t>
            </a:r>
            <a:r>
              <a:rPr lang="en-US" sz="1800" i="1" dirty="0"/>
              <a:t>learning rate </a:t>
            </a:r>
            <a:r>
              <a:rPr lang="en-US" sz="1800" dirty="0"/>
              <a:t>hyperparameter. 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r>
              <a:rPr lang="en-US" sz="1800" dirty="0"/>
              <a:t>If too small, then ….</a:t>
            </a:r>
          </a:p>
          <a:p>
            <a:r>
              <a:rPr lang="en-US" sz="1800" dirty="0"/>
              <a:t>the algorithm will have to go through many iterations to converge, which will take a long time. </a:t>
            </a:r>
          </a:p>
          <a:p>
            <a:endParaRPr lang="en-US" sz="1800" dirty="0"/>
          </a:p>
          <a:p>
            <a:r>
              <a:rPr lang="en-US" sz="1800" dirty="0"/>
              <a:t>If too big, then ….</a:t>
            </a:r>
          </a:p>
          <a:p>
            <a:endParaRPr lang="en-US" sz="1800" dirty="0"/>
          </a:p>
          <a:p>
            <a:r>
              <a:rPr lang="en-US" sz="1800" dirty="0"/>
              <a:t>the algorithm might diverge, with larger and larger values, failing to find a good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98783" y="700710"/>
            <a:ext cx="11600593" cy="55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Shape of cost function : A bowl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A93E6-9BBC-4D10-B982-1BBCAA13C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"/>
          <a:stretch/>
        </p:blipFill>
        <p:spPr>
          <a:xfrm>
            <a:off x="6862970" y="2570245"/>
            <a:ext cx="5008881" cy="2244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CD9A0-2002-4CB1-B033-2ED29D174089}"/>
              </a:ext>
            </a:extLst>
          </p:cNvPr>
          <p:cNvSpPr txBox="1"/>
          <p:nvPr/>
        </p:nvSpPr>
        <p:spPr>
          <a:xfrm>
            <a:off x="500088" y="1959737"/>
            <a:ext cx="5946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Left: GD algorithm goes straight toward minimum</a:t>
            </a:r>
          </a:p>
          <a:p>
            <a:r>
              <a:rPr lang="en-US" sz="1800" dirty="0"/>
              <a:t>Reaching quickly</a:t>
            </a:r>
          </a:p>
          <a:p>
            <a:endParaRPr lang="en-US" sz="1800" dirty="0"/>
          </a:p>
          <a:p>
            <a:r>
              <a:rPr lang="en-US" sz="1800" dirty="0"/>
              <a:t>Right: GD first goes in a direction almost orthogonal to direction of global minimum</a:t>
            </a:r>
          </a:p>
          <a:p>
            <a:endParaRPr lang="en-US" sz="1800" dirty="0"/>
          </a:p>
          <a:p>
            <a:r>
              <a:rPr lang="en-US" sz="1800" dirty="0"/>
              <a:t>Eventually reaches minimum, but it will</a:t>
            </a:r>
          </a:p>
          <a:p>
            <a:r>
              <a:rPr lang="en-US" sz="1800" dirty="0"/>
              <a:t>take a long time. </a:t>
            </a:r>
          </a:p>
          <a:p>
            <a:endParaRPr lang="en-US" sz="1800" dirty="0"/>
          </a:p>
          <a:p>
            <a:r>
              <a:rPr lang="en-US" sz="1800" dirty="0"/>
              <a:t>Note: Training a GD model means searching for a</a:t>
            </a:r>
          </a:p>
          <a:p>
            <a:r>
              <a:rPr lang="en-US" sz="1800" dirty="0"/>
              <a:t>combination of model parameters that minimizes a cost function (over the training</a:t>
            </a:r>
          </a:p>
          <a:p>
            <a:r>
              <a:rPr lang="en-US" sz="1800" dirty="0"/>
              <a:t>set). </a:t>
            </a:r>
          </a:p>
          <a:p>
            <a:r>
              <a:rPr lang="en-US" sz="1800" dirty="0"/>
              <a:t>Since, search in the model’s </a:t>
            </a:r>
            <a:r>
              <a:rPr lang="en-US" sz="1800" i="1" dirty="0"/>
              <a:t>parameter space</a:t>
            </a:r>
            <a:r>
              <a:rPr lang="en-US" sz="1800" dirty="0"/>
              <a:t>: the more parameters a model has, the more dimensions this space has, and the harder the search 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35D58-77E7-4E49-AF78-B2E24BFE2E06}"/>
              </a:ext>
            </a:extLst>
          </p:cNvPr>
          <p:cNvSpPr txBox="1"/>
          <p:nvPr/>
        </p:nvSpPr>
        <p:spPr>
          <a:xfrm>
            <a:off x="421049" y="1275027"/>
            <a:ext cx="1146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Elongated : If the features have very different scales.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3C648-C20B-453E-97B0-B3FD8C893059}"/>
              </a:ext>
            </a:extLst>
          </p:cNvPr>
          <p:cNvSpPr txBox="1"/>
          <p:nvPr/>
        </p:nvSpPr>
        <p:spPr>
          <a:xfrm>
            <a:off x="6789799" y="4964271"/>
            <a:ext cx="3005900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Gradient Descent on a training set where features 1 and 2 have the same scale</a:t>
            </a:r>
            <a:endParaRPr lang="en-US" sz="1600" dirty="0">
              <a:solidFill>
                <a:srgbClr val="E4610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99452-B65B-4D39-90E2-F25796633D99}"/>
              </a:ext>
            </a:extLst>
          </p:cNvPr>
          <p:cNvSpPr txBox="1"/>
          <p:nvPr/>
        </p:nvSpPr>
        <p:spPr>
          <a:xfrm>
            <a:off x="9285454" y="1495015"/>
            <a:ext cx="2637109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training set where feature 1 has much smaller values than feature 2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/>
      <p:bldP spid="7" grpId="0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about this curve?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8A8F8-91BD-4146-9A80-9240EB33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04" y="1963928"/>
            <a:ext cx="5086791" cy="29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Stochastic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Picks random instance in training set at every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Computes gradients based only on that single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the algorithm much faster, very little data to manipulate at every iteration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CA98C-EA1A-4454-80D5-2CE003F2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00" y="3160981"/>
            <a:ext cx="3913209" cy="2575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4B40E-58E3-4EA2-9A24-208F32B808C4}"/>
              </a:ext>
            </a:extLst>
          </p:cNvPr>
          <p:cNvSpPr txBox="1"/>
          <p:nvPr/>
        </p:nvSpPr>
        <p:spPr>
          <a:xfrm>
            <a:off x="571500" y="3247863"/>
            <a:ext cx="6679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 will bounce up and down, decreasing only on average.</a:t>
            </a:r>
          </a:p>
          <a:p>
            <a:r>
              <a:rPr lang="en-US" dirty="0"/>
              <a:t>Over time it will end up very close to the minimum, but once it gets there it will</a:t>
            </a:r>
          </a:p>
          <a:p>
            <a:r>
              <a:rPr lang="en-US" dirty="0"/>
              <a:t>continue to bounce around, never settling down.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AA6FD-292C-472A-9079-9C99A72C5A45}"/>
              </a:ext>
            </a:extLst>
          </p:cNvPr>
          <p:cNvSpPr txBox="1"/>
          <p:nvPr/>
        </p:nvSpPr>
        <p:spPr>
          <a:xfrm>
            <a:off x="2414623" y="4861645"/>
            <a:ext cx="3164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E46102"/>
              </a:solidFill>
            </a:endParaRPr>
          </a:p>
          <a:p>
            <a:r>
              <a:rPr lang="en-US" dirty="0">
                <a:solidFill>
                  <a:srgbClr val="E46102"/>
                </a:solidFill>
              </a:rPr>
              <a:t>Do we reach minima?</a:t>
            </a:r>
          </a:p>
          <a:p>
            <a:endParaRPr lang="en-US" dirty="0">
              <a:solidFill>
                <a:srgbClr val="E4610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DE931-07B9-43AA-82A8-511F9C66D058}"/>
              </a:ext>
            </a:extLst>
          </p:cNvPr>
          <p:cNvSpPr txBox="1"/>
          <p:nvPr/>
        </p:nvSpPr>
        <p:spPr>
          <a:xfrm flipH="1">
            <a:off x="775174" y="5736764"/>
            <a:ext cx="811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Once GD algorithm stops, the final parameter values are good, but not optimal.</a:t>
            </a:r>
          </a:p>
        </p:txBody>
      </p:sp>
    </p:spTree>
    <p:extLst>
      <p:ext uri="{BB962C8B-B14F-4D97-AF65-F5344CB8AC3E}">
        <p14:creationId xmlns:p14="http://schemas.microsoft.com/office/powerpoint/2010/main" val="13899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Mini-batch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left for self-study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93" y="2370011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Softmax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ML Models as Black boxes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ML Models without knowing anything about what’s under the hood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Black boxes do not give you a good understanding of “</a:t>
            </a:r>
            <a:r>
              <a:rPr lang="en-US" i="1" dirty="0"/>
              <a:t>how things work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White boxes do: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Narrow down the appropriate model - right training algorithm to use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good set of hyperparameters for your task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Debug issues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Perform error analysis more efficiently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Understanding, building, and training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104" name="Picture 8" descr="File:Black Box.svg - Wikipedia">
            <a:extLst>
              <a:ext uri="{FF2B5EF4-FFF2-40B4-BE49-F238E27FC236}">
                <a16:creationId xmlns:a16="http://schemas.microsoft.com/office/drawing/2014/main" id="{074EE021-43DB-40B9-93CF-606BAFB3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95" y="3095670"/>
            <a:ext cx="1421105" cy="14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pened White Box Vector SVG Icon (2) - SVG Repo">
            <a:extLst>
              <a:ext uri="{FF2B5EF4-FFF2-40B4-BE49-F238E27FC236}">
                <a16:creationId xmlns:a16="http://schemas.microsoft.com/office/drawing/2014/main" id="{4AD29A11-FD53-419B-A025-950926A5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18" y="4295296"/>
            <a:ext cx="1686056" cy="16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Stochastic GD. Batch GD, Mini-batch GD left for self-study.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633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Stochastic GD. Batch GD, Mini-batch GD left for self-study.</a:t>
            </a:r>
            <a:endParaRPr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236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regression model learnt in last classes (and in Assignment 2)</a:t>
            </a:r>
          </a:p>
          <a:p>
            <a:r>
              <a:rPr lang="en-US" i="1" dirty="0">
                <a:latin typeface="MinionPro-It"/>
              </a:rPr>
              <a:t>		</a:t>
            </a:r>
          </a:p>
          <a:p>
            <a:r>
              <a:rPr lang="en-US" i="1" dirty="0">
                <a:latin typeface="MinionPro-It"/>
              </a:rPr>
              <a:t>				</a:t>
            </a:r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where,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     </a:t>
            </a:r>
            <a:r>
              <a:rPr lang="en-US" dirty="0"/>
              <a:t>are model parameters</a:t>
            </a:r>
          </a:p>
          <a:p>
            <a:r>
              <a:rPr lang="en-US" dirty="0"/>
              <a:t>					   </a:t>
            </a:r>
            <a:r>
              <a:rPr lang="it-IT" i="1" dirty="0">
                <a:latin typeface="MinionPro-It"/>
              </a:rPr>
              <a:t>GDP_per_capita input feature</a:t>
            </a:r>
            <a:endParaRPr lang="en-US" dirty="0"/>
          </a:p>
          <a:p>
            <a:endParaRPr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E83F6F8-C188-4DD7-AABB-4C0BC5BFA392}"/>
              </a:ext>
            </a:extLst>
          </p:cNvPr>
          <p:cNvSpPr/>
          <p:nvPr/>
        </p:nvSpPr>
        <p:spPr>
          <a:xfrm>
            <a:off x="8433352" y="2131943"/>
            <a:ext cx="218661" cy="6162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BC9CC-FB1C-4B57-B94C-5474289DD275}"/>
              </a:ext>
            </a:extLst>
          </p:cNvPr>
          <p:cNvSpPr txBox="1"/>
          <p:nvPr/>
        </p:nvSpPr>
        <p:spPr>
          <a:xfrm>
            <a:off x="8816008" y="2211457"/>
            <a:ext cx="226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function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4732A8-C1D7-40E3-BB8E-4811F62B541A}"/>
              </a:ext>
            </a:extLst>
          </p:cNvPr>
          <p:cNvGrpSpPr/>
          <p:nvPr/>
        </p:nvGrpSpPr>
        <p:grpSpPr>
          <a:xfrm>
            <a:off x="1039803" y="3742710"/>
            <a:ext cx="10001250" cy="2899810"/>
            <a:chOff x="1039803" y="3742710"/>
            <a:chExt cx="10001250" cy="2899810"/>
          </a:xfrm>
        </p:grpSpPr>
        <p:pic>
          <p:nvPicPr>
            <p:cNvPr id="2052" name="Picture 4" descr="https://miro.medium.com/max/1050/1*7h2mA6MeOiFUHfdV3M6hIw.png">
              <a:extLst>
                <a:ext uri="{FF2B5EF4-FFF2-40B4-BE49-F238E27FC236}">
                  <a16:creationId xmlns:a16="http://schemas.microsoft.com/office/drawing/2014/main" id="{D0E8F955-AC7C-4BAE-8B8A-0F7DC19B8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803" y="3930553"/>
              <a:ext cx="10001250" cy="252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1150DA-5228-4658-8630-3E129828C3A3}"/>
                </a:ext>
              </a:extLst>
            </p:cNvPr>
            <p:cNvSpPr/>
            <p:nvPr/>
          </p:nvSpPr>
          <p:spPr>
            <a:xfrm>
              <a:off x="5056985" y="3742710"/>
              <a:ext cx="954815" cy="2899810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7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-462170" y="1263657"/>
            <a:ext cx="8792817" cy="504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r>
              <a:rPr lang="cy-GB" i="1" dirty="0">
                <a:latin typeface="MinionPro-It"/>
              </a:rPr>
              <a:t>ŷ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			</a:t>
            </a:r>
            <a:r>
              <a:rPr lang="el-GR" i="1" dirty="0">
                <a:latin typeface="MinionPro-It"/>
              </a:rPr>
              <a:t> </a:t>
            </a:r>
            <a:r>
              <a:rPr lang="en-US" i="1" dirty="0">
                <a:latin typeface="MinionPro-It"/>
              </a:rPr>
              <a:t>    </a:t>
            </a:r>
            <a:r>
              <a:rPr lang="el-GR" i="1" dirty="0">
                <a:latin typeface="MinionPro-It"/>
              </a:rPr>
              <a:t>θ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n-US" dirty="0">
                <a:latin typeface="Symbola"/>
              </a:rPr>
              <a:t>⋯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n</a:t>
            </a:r>
            <a:r>
              <a:rPr lang="en-US" sz="1800" i="1" dirty="0">
                <a:latin typeface="MinionPro-It"/>
              </a:rPr>
              <a:t> </a:t>
            </a:r>
            <a:r>
              <a:rPr lang="en-US" i="1" dirty="0" err="1">
                <a:latin typeface="MinionPro-It"/>
              </a:rPr>
              <a:t>x</a:t>
            </a:r>
            <a:r>
              <a:rPr lang="en-US" sz="1800" baseline="-25000" dirty="0" err="1">
                <a:latin typeface="MinionPro-Regular"/>
              </a:rPr>
              <a:t>n</a:t>
            </a:r>
            <a:endParaRPr lang="en-US" dirty="0"/>
          </a:p>
          <a:p>
            <a:endParaRPr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B6E340-55A1-457B-A849-B8FA9318CFE8}"/>
              </a:ext>
            </a:extLst>
          </p:cNvPr>
          <p:cNvSpPr/>
          <p:nvPr/>
        </p:nvSpPr>
        <p:spPr>
          <a:xfrm>
            <a:off x="2380422" y="1878496"/>
            <a:ext cx="134178" cy="6112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58A7700-99E5-4BCF-8452-5C4BC3F6EFE2}"/>
              </a:ext>
            </a:extLst>
          </p:cNvPr>
          <p:cNvSpPr/>
          <p:nvPr/>
        </p:nvSpPr>
        <p:spPr>
          <a:xfrm rot="2288753" flipH="1">
            <a:off x="3212331" y="1639869"/>
            <a:ext cx="174924" cy="984138"/>
          </a:xfrm>
          <a:prstGeom prst="downArrow">
            <a:avLst>
              <a:gd name="adj1" fmla="val 3518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D0662-0345-4D9C-B33A-497B4CB729FD}"/>
              </a:ext>
            </a:extLst>
          </p:cNvPr>
          <p:cNvSpPr txBox="1"/>
          <p:nvPr/>
        </p:nvSpPr>
        <p:spPr>
          <a:xfrm flipH="1">
            <a:off x="3309737" y="1999458"/>
            <a:ext cx="167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bias 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19372-94EC-4030-85EA-6C9522DCE5F0}"/>
              </a:ext>
            </a:extLst>
          </p:cNvPr>
          <p:cNvSpPr txBox="1"/>
          <p:nvPr/>
        </p:nvSpPr>
        <p:spPr>
          <a:xfrm flipH="1">
            <a:off x="1243571" y="1888292"/>
            <a:ext cx="167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predicted value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74AB03A-3EA5-4790-B81D-D610CEEF120F}"/>
              </a:ext>
            </a:extLst>
          </p:cNvPr>
          <p:cNvSpPr/>
          <p:nvPr/>
        </p:nvSpPr>
        <p:spPr>
          <a:xfrm rot="5400000">
            <a:off x="4135182" y="1839245"/>
            <a:ext cx="431345" cy="2400300"/>
          </a:xfrm>
          <a:prstGeom prst="rightBrace">
            <a:avLst>
              <a:gd name="adj1" fmla="val 8333"/>
              <a:gd name="adj2" fmla="val 494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E56C5-7172-4C9E-B54F-E81E5B40BEA9}"/>
              </a:ext>
            </a:extLst>
          </p:cNvPr>
          <p:cNvSpPr txBox="1"/>
          <p:nvPr/>
        </p:nvSpPr>
        <p:spPr>
          <a:xfrm>
            <a:off x="1600200" y="4363278"/>
            <a:ext cx="76431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nionPro-Regular"/>
              </a:rPr>
              <a:t>where, </a:t>
            </a:r>
            <a:r>
              <a:rPr lang="en-US" i="1" dirty="0">
                <a:latin typeface="MinionPro-Regular"/>
              </a:rPr>
              <a:t>n</a:t>
            </a:r>
            <a:r>
              <a:rPr lang="en-US" dirty="0">
                <a:latin typeface="MinionPro-Regular"/>
              </a:rPr>
              <a:t> is the number of features</a:t>
            </a:r>
          </a:p>
          <a:p>
            <a:r>
              <a:rPr lang="en-US" sz="3200" i="1" dirty="0">
                <a:latin typeface="MinionPro-It"/>
              </a:rPr>
              <a:t>x</a:t>
            </a:r>
            <a:r>
              <a:rPr lang="en-US" i="1" baseline="-25000" dirty="0">
                <a:latin typeface="MinionPro-Regular"/>
              </a:rPr>
              <a:t>i</a:t>
            </a:r>
            <a:r>
              <a:rPr lang="en-US" baseline="-250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i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feature value</a:t>
            </a:r>
            <a:endParaRPr lang="it-IT" dirty="0">
              <a:latin typeface="MinionPro-Regular"/>
            </a:endParaRPr>
          </a:p>
          <a:p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j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j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model parameter (including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 </a:t>
            </a:r>
            <a:r>
              <a:rPr lang="it-IT" dirty="0">
                <a:latin typeface="MinionPro-Regular"/>
              </a:rPr>
              <a:t>, as the bias term and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,</a:t>
            </a:r>
            <a:r>
              <a:rPr lang="it-IT" i="1" dirty="0">
                <a:latin typeface="MinionPro-It"/>
              </a:rPr>
              <a:t> θ</a:t>
            </a:r>
            <a:r>
              <a:rPr lang="it-IT" sz="800" dirty="0">
                <a:latin typeface="MinionPro-Regular"/>
              </a:rPr>
              <a:t>2 </a:t>
            </a:r>
            <a:r>
              <a:rPr lang="it-IT" dirty="0">
                <a:latin typeface="MinionPro-Regular"/>
              </a:rPr>
              <a:t>,... ,</a:t>
            </a:r>
            <a:r>
              <a:rPr lang="it-IT" i="1" dirty="0">
                <a:solidFill>
                  <a:srgbClr val="000000"/>
                </a:solidFill>
                <a:latin typeface="MinionPro-It"/>
              </a:rPr>
              <a:t>θ</a:t>
            </a:r>
            <a:r>
              <a:rPr lang="it-IT" sz="800" dirty="0">
                <a:solidFill>
                  <a:srgbClr val="000000"/>
                </a:solidFill>
                <a:latin typeface="MinionPro-Regular"/>
              </a:rPr>
              <a:t>n  </a:t>
            </a:r>
            <a:r>
              <a:rPr lang="it-IT" dirty="0">
                <a:latin typeface="MinionPro-Regular"/>
              </a:rPr>
              <a:t>the feature weights</a:t>
            </a:r>
            <a:r>
              <a:rPr lang="en-US" dirty="0">
                <a:latin typeface="MinionPro-Regular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FF5DB-7278-4085-953B-219997EC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76" y="2399791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DDF68C-4E3F-40DE-8193-D5C47A292934}"/>
              </a:ext>
            </a:extLst>
          </p:cNvPr>
          <p:cNvSpPr txBox="1"/>
          <p:nvPr/>
        </p:nvSpPr>
        <p:spPr>
          <a:xfrm>
            <a:off x="7717551" y="3010996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vectorized form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70735A-2960-4C54-B4AD-8A56C0ACF1E5}"/>
              </a:ext>
            </a:extLst>
          </p:cNvPr>
          <p:cNvSpPr/>
          <p:nvPr/>
        </p:nvSpPr>
        <p:spPr>
          <a:xfrm>
            <a:off x="5978387" y="2658717"/>
            <a:ext cx="1321904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/>
      <p:bldP spid="9" grpId="0" animBg="1"/>
      <p:bldP spid="10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63D6C-29B7-4D7E-AA19-2A4FCE0B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42" y="1704104"/>
            <a:ext cx="3781916" cy="104328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A11C5-D884-4A29-ADC1-3956F0DF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157340"/>
            <a:ext cx="10327983" cy="29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9090</TotalTime>
  <Words>1539</Words>
  <Application>Microsoft Macintosh PowerPoint</Application>
  <PresentationFormat>Widescreen</PresentationFormat>
  <Paragraphs>198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MS Gothic</vt:lpstr>
      <vt:lpstr>Arial</vt:lpstr>
      <vt:lpstr>Calibri</vt:lpstr>
      <vt:lpstr>Georgia</vt:lpstr>
      <vt:lpstr>MinionPro-Bold</vt:lpstr>
      <vt:lpstr>MinionPro-It</vt:lpstr>
      <vt:lpstr>MinionPro-Regular</vt:lpstr>
      <vt:lpstr>Symbola</vt:lpstr>
      <vt:lpstr>System Font Regular</vt:lpstr>
      <vt:lpstr>Times New Roman</vt:lpstr>
      <vt:lpstr>Wingdings</vt:lpstr>
      <vt:lpstr>RIT</vt:lpstr>
      <vt:lpstr>PowerPoint Presentation</vt:lpstr>
      <vt:lpstr>PowerPoint Presentation</vt:lpstr>
      <vt:lpstr>Lecture Objective</vt:lpstr>
      <vt:lpstr>ML Models as Black boxes</vt:lpstr>
      <vt:lpstr>Linear Regression Model</vt:lpstr>
      <vt:lpstr>Linear Regression Model</vt:lpstr>
      <vt:lpstr>Linear Regression contd…</vt:lpstr>
      <vt:lpstr>Linear Regression contd…</vt:lpstr>
      <vt:lpstr>Linear Regression contd…</vt:lpstr>
      <vt:lpstr>Linear regression training</vt:lpstr>
      <vt:lpstr>Linear regression performance measure</vt:lpstr>
      <vt:lpstr>Linear regression training</vt:lpstr>
      <vt:lpstr>PowerPoint Presentation</vt:lpstr>
      <vt:lpstr>PowerPoint Presentation</vt:lpstr>
      <vt:lpstr>Example</vt:lpstr>
      <vt:lpstr>Using pandas</vt:lpstr>
      <vt:lpstr>Computational Complexity</vt:lpstr>
      <vt:lpstr>Linear Regression Model</vt:lpstr>
      <vt:lpstr>Gradient Descent (GD)</vt:lpstr>
      <vt:lpstr>PowerPoint Presentation</vt:lpstr>
      <vt:lpstr>PowerPoint Presentation</vt:lpstr>
      <vt:lpstr>What about this curve?</vt:lpstr>
      <vt:lpstr>Stochastic Gradient Descent</vt:lpstr>
      <vt:lpstr>Other 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463</cp:revision>
  <cp:lastPrinted>2018-04-25T02:50:23Z</cp:lastPrinted>
  <dcterms:created xsi:type="dcterms:W3CDTF">2021-08-24T04:52:52Z</dcterms:created>
  <dcterms:modified xsi:type="dcterms:W3CDTF">2022-09-06T04:39:34Z</dcterms:modified>
</cp:coreProperties>
</file>