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8"/>
  </p:notesMasterIdLst>
  <p:handoutMasterIdLst>
    <p:handoutMasterId r:id="rId39"/>
  </p:handoutMasterIdLst>
  <p:sldIdLst>
    <p:sldId id="266" r:id="rId2"/>
    <p:sldId id="1425" r:id="rId3"/>
    <p:sldId id="1451" r:id="rId4"/>
    <p:sldId id="1452" r:id="rId5"/>
    <p:sldId id="1422" r:id="rId6"/>
    <p:sldId id="1424" r:id="rId7"/>
    <p:sldId id="1426" r:id="rId8"/>
    <p:sldId id="1427" r:id="rId9"/>
    <p:sldId id="1428" r:id="rId10"/>
    <p:sldId id="1447" r:id="rId11"/>
    <p:sldId id="1453" r:id="rId12"/>
    <p:sldId id="1454" r:id="rId13"/>
    <p:sldId id="1455" r:id="rId14"/>
    <p:sldId id="1456" r:id="rId15"/>
    <p:sldId id="1429" r:id="rId16"/>
    <p:sldId id="1448" r:id="rId17"/>
    <p:sldId id="1430" r:id="rId18"/>
    <p:sldId id="1457" r:id="rId19"/>
    <p:sldId id="1459" r:id="rId20"/>
    <p:sldId id="1458" r:id="rId21"/>
    <p:sldId id="1450" r:id="rId22"/>
    <p:sldId id="1449" r:id="rId23"/>
    <p:sldId id="1461" r:id="rId24"/>
    <p:sldId id="1462" r:id="rId25"/>
    <p:sldId id="1460" r:id="rId26"/>
    <p:sldId id="1431" r:id="rId27"/>
    <p:sldId id="1432" r:id="rId28"/>
    <p:sldId id="1433" r:id="rId29"/>
    <p:sldId id="1439" r:id="rId30"/>
    <p:sldId id="1440" r:id="rId31"/>
    <p:sldId id="1436" r:id="rId32"/>
    <p:sldId id="1463" r:id="rId33"/>
    <p:sldId id="1464" r:id="rId34"/>
    <p:sldId id="1441" r:id="rId35"/>
    <p:sldId id="1442" r:id="rId36"/>
    <p:sldId id="410" r:id="rId3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24"/>
            <p14:sldId id="1426"/>
            <p14:sldId id="1427"/>
            <p14:sldId id="1428"/>
            <p14:sldId id="1447"/>
            <p14:sldId id="1453"/>
            <p14:sldId id="1454"/>
            <p14:sldId id="1455"/>
            <p14:sldId id="1456"/>
            <p14:sldId id="1429"/>
            <p14:sldId id="1448"/>
            <p14:sldId id="1430"/>
            <p14:sldId id="1457"/>
            <p14:sldId id="1459"/>
            <p14:sldId id="1458"/>
            <p14:sldId id="1450"/>
            <p14:sldId id="1449"/>
            <p14:sldId id="1461"/>
            <p14:sldId id="1462"/>
            <p14:sldId id="1460"/>
            <p14:sldId id="1431"/>
            <p14:sldId id="1432"/>
            <p14:sldId id="1433"/>
            <p14:sldId id="1439"/>
            <p14:sldId id="1440"/>
            <p14:sldId id="1436"/>
            <p14:sldId id="1463"/>
            <p14:sldId id="1464"/>
            <p14:sldId id="1441"/>
            <p14:sldId id="1442"/>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91444" autoAdjust="0"/>
  </p:normalViewPr>
  <p:slideViewPr>
    <p:cSldViewPr snapToGrid="0" snapToObjects="1">
      <p:cViewPr varScale="1">
        <p:scale>
          <a:sx n="95" d="100"/>
          <a:sy n="95" d="100"/>
        </p:scale>
        <p:origin x="124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3189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4524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1.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10" Type="http://schemas.openxmlformats.org/officeDocument/2006/relationships/image" Target="../media/image47.emf"/><Relationship Id="rId4" Type="http://schemas.openxmlformats.org/officeDocument/2006/relationships/image" Target="../media/image42.emf"/><Relationship Id="rId9"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oleObject" Target="../embeddings/oleObject31.bin"/><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oleObject" Target="../embeddings/oleObject33.bin"/><Relationship Id="rId4" Type="http://schemas.openxmlformats.org/officeDocument/2006/relationships/image" Target="../media/image50.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14</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preserves as much information 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best discriminates the data.</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Revisit all PCA Steps</a:t>
            </a:r>
            <a:endParaRPr sz="4000" b="1" dirty="0">
              <a:solidFill>
                <a:srgbClr val="E46102"/>
              </a:solidFill>
            </a:endParaRPr>
          </a:p>
        </p:txBody>
      </p:sp>
      <p:sp>
        <p:nvSpPr>
          <p:cNvPr id="96" name="Google Shape;96;p14"/>
          <p:cNvSpPr txBox="1"/>
          <p:nvPr/>
        </p:nvSpPr>
        <p:spPr>
          <a:xfrm>
            <a:off x="395182" y="1251829"/>
            <a:ext cx="11602853" cy="4957385"/>
          </a:xfrm>
          <a:prstGeom prst="rect">
            <a:avLst/>
          </a:prstGeom>
          <a:noFill/>
          <a:ln>
            <a:noFill/>
          </a:ln>
        </p:spPr>
        <p:txBody>
          <a:bodyPr spcFirstLastPara="1" wrap="square" lIns="121900" tIns="121900" rIns="121900" bIns="121900" anchor="t" anchorCtr="0">
            <a:noAutofit/>
          </a:bodyPr>
          <a:lstStyle/>
          <a:p>
            <a:pPr>
              <a:defRPr/>
            </a:pPr>
            <a:r>
              <a:rPr lang="en-US" sz="2800" dirty="0"/>
              <a:t>Suppose we are given </a:t>
            </a:r>
            <a:r>
              <a:rPr lang="en-US" sz="2800" b="1" dirty="0"/>
              <a:t>x</a:t>
            </a:r>
            <a:r>
              <a:rPr lang="en-US" sz="2800" baseline="-25000" dirty="0"/>
              <a:t>1</a:t>
            </a:r>
            <a:r>
              <a:rPr lang="en-US" sz="2800" dirty="0"/>
              <a:t>, </a:t>
            </a:r>
            <a:r>
              <a:rPr lang="en-US" sz="2800" b="1" dirty="0"/>
              <a:t>x</a:t>
            </a:r>
            <a:r>
              <a:rPr lang="en-US" sz="2800" baseline="-25000" dirty="0"/>
              <a:t>2</a:t>
            </a:r>
            <a:r>
              <a:rPr lang="en-US" sz="2800" dirty="0"/>
              <a:t>, ..., </a:t>
            </a:r>
            <a:r>
              <a:rPr lang="en-US" sz="2800" b="1" dirty="0" err="1"/>
              <a:t>x</a:t>
            </a:r>
            <a:r>
              <a:rPr lang="en-US" sz="2800" baseline="-25000" dirty="0" err="1"/>
              <a:t>M</a:t>
            </a:r>
            <a:r>
              <a:rPr lang="en-US" sz="2800" dirty="0"/>
              <a:t>  (N x 1) vectors</a:t>
            </a:r>
            <a:endParaRPr lang="en-US" sz="2800" b="1" dirty="0"/>
          </a:p>
          <a:p>
            <a:pPr>
              <a:defRPr/>
            </a:pPr>
            <a:endParaRPr lang="en-US" sz="2800" b="1" dirty="0"/>
          </a:p>
          <a:p>
            <a:pPr>
              <a:defRPr/>
            </a:pPr>
            <a:r>
              <a:rPr lang="en-US" sz="2800" b="1" dirty="0"/>
              <a:t>Step 1:</a:t>
            </a:r>
            <a:r>
              <a:rPr lang="en-US" sz="2800" dirty="0"/>
              <a:t> compute sample mean</a:t>
            </a:r>
            <a:endParaRPr lang="en-US" sz="2800" u="sng" dirty="0"/>
          </a:p>
          <a:p>
            <a:pPr>
              <a:defRPr/>
            </a:pPr>
            <a:endParaRPr lang="en-US" sz="2800" u="sng" dirty="0"/>
          </a:p>
          <a:p>
            <a:pPr>
              <a:defRPr/>
            </a:pPr>
            <a:endParaRPr lang="en-US" sz="2800" b="1" dirty="0"/>
          </a:p>
          <a:p>
            <a:pPr>
              <a:defRPr/>
            </a:pPr>
            <a:r>
              <a:rPr lang="en-US" sz="2800" b="1" dirty="0"/>
              <a:t>Step 2:</a:t>
            </a:r>
            <a:r>
              <a:rPr lang="en-US" sz="2800" dirty="0"/>
              <a:t> subtract sample mean (i.e., center data at zero)</a:t>
            </a:r>
            <a:endParaRPr lang="en-US" sz="2800" u="sng" dirty="0"/>
          </a:p>
          <a:p>
            <a:pPr>
              <a:defRPr/>
            </a:pPr>
            <a:endParaRPr lang="en-US" sz="2800" u="sng" dirty="0"/>
          </a:p>
          <a:p>
            <a:pPr>
              <a:defRPr/>
            </a:pPr>
            <a:endParaRPr lang="en-US" sz="2800" b="1" dirty="0"/>
          </a:p>
          <a:p>
            <a:pPr>
              <a:defRPr/>
            </a:pPr>
            <a:r>
              <a:rPr lang="en-US" sz="2800" b="1" dirty="0"/>
              <a:t>Step 3:</a:t>
            </a:r>
            <a:r>
              <a:rPr lang="en-US" sz="2800" dirty="0"/>
              <a:t> compute the sample covariance matrix </a:t>
            </a:r>
            <a:r>
              <a:rPr lang="el-GR" sz="2800" dirty="0"/>
              <a:t>Σ</a:t>
            </a:r>
            <a:r>
              <a:rPr lang="en-US" sz="2800" baseline="-25000" dirty="0"/>
              <a:t>x</a:t>
            </a:r>
            <a:r>
              <a:rPr lang="en-US" sz="2800" dirty="0"/>
              <a:t> </a:t>
            </a:r>
          </a:p>
          <a:p>
            <a:pPr>
              <a:defRPr/>
            </a:pPr>
            <a:endParaRPr lang="en-US" sz="2800" dirty="0"/>
          </a:p>
          <a:p>
            <a:pPr>
              <a:defRPr/>
            </a:pPr>
            <a:r>
              <a:rPr lang="en-US" sz="2800" dirty="0"/>
              <a:t>                                                                    </a:t>
            </a:r>
          </a:p>
          <a:p>
            <a:pPr>
              <a:defRPr/>
            </a:pPr>
            <a:r>
              <a:rPr lang="en-US" sz="2800" dirty="0"/>
              <a:t>                                                                         </a:t>
            </a:r>
            <a:r>
              <a:rPr lang="en-US" dirty="0"/>
              <a:t> </a:t>
            </a:r>
          </a:p>
          <a:p>
            <a:pPr>
              <a:defRPr/>
            </a:pPr>
            <a:endParaRPr lang="en-US" u="sng" dirty="0"/>
          </a:p>
          <a:p>
            <a:pPr>
              <a:defRPr/>
            </a:pPr>
            <a:endParaRPr 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4804865E-5599-A141-AFAE-76EF3614E8C0}"/>
              </a:ext>
            </a:extLst>
          </p:cNvPr>
          <p:cNvSpPr>
            <a:spLocks noChangeArrowheads="1"/>
          </p:cNvSpPr>
          <p:nvPr/>
        </p:nvSpPr>
        <p:spPr bwMode="auto">
          <a:xfrm>
            <a:off x="8649209" y="2076783"/>
            <a:ext cx="2197767" cy="71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63500" lvl="1" eaLnBrk="1" hangingPunct="1">
              <a:buFont typeface="Arial" panose="020B0604020202020204" pitchFamily="34" charset="0"/>
              <a:buNone/>
            </a:pPr>
            <a:r>
              <a:rPr lang="en-US" altLang="en-US" sz="2000" b="1" dirty="0">
                <a:solidFill>
                  <a:srgbClr val="E46102"/>
                </a:solidFill>
              </a:rPr>
              <a:t>M</a:t>
            </a:r>
            <a:r>
              <a:rPr lang="en-US" altLang="en-US" sz="2000" b="1" dirty="0">
                <a:solidFill>
                  <a:srgbClr val="000000"/>
                </a:solidFill>
              </a:rPr>
              <a:t>: # of features</a:t>
            </a:r>
          </a:p>
          <a:p>
            <a:pPr marL="301625" lvl="1" indent="-238125" eaLnBrk="1" hangingPunct="1">
              <a:buFont typeface="Arial" panose="020B0604020202020204" pitchFamily="34" charset="0"/>
              <a:buNone/>
            </a:pPr>
            <a:r>
              <a:rPr lang="en-US" altLang="en-US" sz="2000" b="1" dirty="0">
                <a:solidFill>
                  <a:srgbClr val="E46102"/>
                </a:solidFill>
              </a:rPr>
              <a:t>N</a:t>
            </a:r>
            <a:r>
              <a:rPr lang="en-US" altLang="en-US" sz="2000" b="1" dirty="0">
                <a:solidFill>
                  <a:srgbClr val="000000"/>
                </a:solidFill>
              </a:rPr>
              <a:t>: # data</a:t>
            </a:r>
          </a:p>
        </p:txBody>
      </p:sp>
      <p:graphicFrame>
        <p:nvGraphicFramePr>
          <p:cNvPr id="5" name="Object 1">
            <a:extLst>
              <a:ext uri="{FF2B5EF4-FFF2-40B4-BE49-F238E27FC236}">
                <a16:creationId xmlns:a16="http://schemas.microsoft.com/office/drawing/2014/main" id="{CD248A74-6025-7249-9477-17DA20C2215B}"/>
              </a:ext>
            </a:extLst>
          </p:cNvPr>
          <p:cNvGraphicFramePr>
            <a:graphicFrameLocks noChangeAspect="1"/>
          </p:cNvGraphicFramePr>
          <p:nvPr>
            <p:extLst>
              <p:ext uri="{D42A27DB-BD31-4B8C-83A1-F6EECF244321}">
                <p14:modId xmlns:p14="http://schemas.microsoft.com/office/powerpoint/2010/main" val="3632083598"/>
              </p:ext>
            </p:extLst>
          </p:nvPr>
        </p:nvGraphicFramePr>
        <p:xfrm>
          <a:off x="2472744" y="2658057"/>
          <a:ext cx="1371600" cy="752475"/>
        </p:xfrm>
        <a:graphic>
          <a:graphicData uri="http://schemas.openxmlformats.org/presentationml/2006/ole">
            <mc:AlternateContent xmlns:mc="http://schemas.openxmlformats.org/markup-compatibility/2006">
              <mc:Choice xmlns:v="urn:schemas-microsoft-com:vml" Requires="v">
                <p:oleObj name="Equation" r:id="rId3" imgW="18135600" imgH="9944100" progId="Equation.DSMT4">
                  <p:embed/>
                </p:oleObj>
              </mc:Choice>
              <mc:Fallback>
                <p:oleObj name="Equation" r:id="rId3" imgW="18135600" imgH="9944100" progId="Equation.DSMT4">
                  <p:embed/>
                  <p:pic>
                    <p:nvPicPr>
                      <p:cNvPr id="23559" name="Object 1">
                        <a:extLst>
                          <a:ext uri="{FF2B5EF4-FFF2-40B4-BE49-F238E27FC236}">
                            <a16:creationId xmlns:a16="http://schemas.microsoft.com/office/drawing/2014/main" id="{36EBD8C5-CB48-324F-B7E8-3E8A5EA4D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744" y="2658057"/>
                        <a:ext cx="1371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
            <a:extLst>
              <a:ext uri="{FF2B5EF4-FFF2-40B4-BE49-F238E27FC236}">
                <a16:creationId xmlns:a16="http://schemas.microsoft.com/office/drawing/2014/main" id="{7984822D-BF47-4548-A3B4-68AD918189DC}"/>
              </a:ext>
            </a:extLst>
          </p:cNvPr>
          <p:cNvGraphicFramePr>
            <a:graphicFrameLocks noChangeAspect="1"/>
          </p:cNvGraphicFramePr>
          <p:nvPr>
            <p:extLst>
              <p:ext uri="{D42A27DB-BD31-4B8C-83A1-F6EECF244321}">
                <p14:modId xmlns:p14="http://schemas.microsoft.com/office/powerpoint/2010/main" val="1342345783"/>
              </p:ext>
            </p:extLst>
          </p:nvPr>
        </p:nvGraphicFramePr>
        <p:xfrm>
          <a:off x="2548944" y="4193170"/>
          <a:ext cx="1587500" cy="519112"/>
        </p:xfrm>
        <a:graphic>
          <a:graphicData uri="http://schemas.openxmlformats.org/presentationml/2006/ole">
            <mc:AlternateContent xmlns:mc="http://schemas.openxmlformats.org/markup-compatibility/2006">
              <mc:Choice xmlns:v="urn:schemas-microsoft-com:vml" Requires="v">
                <p:oleObj name="Equation" r:id="rId5" imgW="16090900" imgH="5270500" progId="Equation.DSMT4">
                  <p:embed/>
                </p:oleObj>
              </mc:Choice>
              <mc:Fallback>
                <p:oleObj name="Equation" r:id="rId5" imgW="16090900" imgH="5270500" progId="Equation.DSMT4">
                  <p:embed/>
                  <p:pic>
                    <p:nvPicPr>
                      <p:cNvPr id="23560" name="Object 1">
                        <a:extLst>
                          <a:ext uri="{FF2B5EF4-FFF2-40B4-BE49-F238E27FC236}">
                            <a16:creationId xmlns:a16="http://schemas.microsoft.com/office/drawing/2014/main" id="{17A3650B-CC69-C84A-8977-E10B5D52C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8944" y="419317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9E4727A7-7B2F-1B48-9E2A-3F48B4E93602}"/>
              </a:ext>
            </a:extLst>
          </p:cNvPr>
          <p:cNvGraphicFramePr>
            <a:graphicFrameLocks noChangeAspect="1"/>
          </p:cNvGraphicFramePr>
          <p:nvPr>
            <p:extLst>
              <p:ext uri="{D42A27DB-BD31-4B8C-83A1-F6EECF244321}">
                <p14:modId xmlns:p14="http://schemas.microsoft.com/office/powerpoint/2010/main" val="776794419"/>
              </p:ext>
            </p:extLst>
          </p:nvPr>
        </p:nvGraphicFramePr>
        <p:xfrm>
          <a:off x="882069" y="5529845"/>
          <a:ext cx="4475163" cy="714375"/>
        </p:xfrm>
        <a:graphic>
          <a:graphicData uri="http://schemas.openxmlformats.org/presentationml/2006/ole">
            <mc:AlternateContent xmlns:mc="http://schemas.openxmlformats.org/markup-compatibility/2006">
              <mc:Choice xmlns:v="urn:schemas-microsoft-com:vml" Requires="v">
                <p:oleObj name="Equation" r:id="rId7" imgW="62318900" imgH="9944100" progId="Equation.DSMT4">
                  <p:embed/>
                </p:oleObj>
              </mc:Choice>
              <mc:Fallback>
                <p:oleObj name="Equation" r:id="rId7" imgW="62318900" imgH="9944100" progId="Equation.DSMT4">
                  <p:embed/>
                  <p:pic>
                    <p:nvPicPr>
                      <p:cNvPr id="23561" name="Object 1">
                        <a:extLst>
                          <a:ext uri="{FF2B5EF4-FFF2-40B4-BE49-F238E27FC236}">
                            <a16:creationId xmlns:a16="http://schemas.microsoft.com/office/drawing/2014/main" id="{4E375E94-4030-5A4A-8FA6-88F003315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069" y="5529845"/>
                        <a:ext cx="4475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106946AE-E4BC-0544-BBE5-426D07B421C4}"/>
              </a:ext>
            </a:extLst>
          </p:cNvPr>
          <p:cNvGraphicFramePr>
            <a:graphicFrameLocks noChangeAspect="1"/>
          </p:cNvGraphicFramePr>
          <p:nvPr>
            <p:extLst>
              <p:ext uri="{D42A27DB-BD31-4B8C-83A1-F6EECF244321}">
                <p14:modId xmlns:p14="http://schemas.microsoft.com/office/powerpoint/2010/main" val="3730411784"/>
              </p:ext>
            </p:extLst>
          </p:nvPr>
        </p:nvGraphicFramePr>
        <p:xfrm>
          <a:off x="5342944" y="5529845"/>
          <a:ext cx="912813" cy="708025"/>
        </p:xfrm>
        <a:graphic>
          <a:graphicData uri="http://schemas.openxmlformats.org/presentationml/2006/ole">
            <mc:AlternateContent xmlns:mc="http://schemas.openxmlformats.org/markup-compatibility/2006">
              <mc:Choice xmlns:v="urn:schemas-microsoft-com:vml" Requires="v">
                <p:oleObj name="Equation" r:id="rId9" imgW="11696700" imgH="9067800" progId="Equation.DSMT4">
                  <p:embed/>
                </p:oleObj>
              </mc:Choice>
              <mc:Fallback>
                <p:oleObj name="Equation" r:id="rId9" imgW="11696700" imgH="9067800" progId="Equation.DSMT4">
                  <p:embed/>
                  <p:pic>
                    <p:nvPicPr>
                      <p:cNvPr id="12" name="Object 1">
                        <a:extLst>
                          <a:ext uri="{FF2B5EF4-FFF2-40B4-BE49-F238E27FC236}">
                            <a16:creationId xmlns:a16="http://schemas.microsoft.com/office/drawing/2014/main" id="{0957D9B3-C87A-014E-BB40-41EDC86B50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2944" y="5529845"/>
                        <a:ext cx="912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0CBD768C-57BA-BA4E-BCA4-403B3199E1B7}"/>
              </a:ext>
            </a:extLst>
          </p:cNvPr>
          <p:cNvSpPr/>
          <p:nvPr/>
        </p:nvSpPr>
        <p:spPr>
          <a:xfrm>
            <a:off x="6913132" y="5484514"/>
            <a:ext cx="3472154" cy="1077218"/>
          </a:xfrm>
          <a:prstGeom prst="rect">
            <a:avLst/>
          </a:prstGeom>
        </p:spPr>
        <p:txBody>
          <a:bodyPr wrap="square">
            <a:spAutoFit/>
          </a:bodyPr>
          <a:lstStyle/>
          <a:p>
            <a:pPr>
              <a:spcBef>
                <a:spcPct val="20000"/>
              </a:spcBef>
              <a:buClr>
                <a:srgbClr val="000000"/>
              </a:buClr>
              <a:defRPr/>
            </a:pPr>
            <a:r>
              <a:rPr lang="en-US" sz="2000" b="0" i="1" kern="0" dirty="0">
                <a:solidFill>
                  <a:srgbClr val="000000"/>
                </a:solidFill>
                <a:latin typeface="Arial"/>
              </a:rPr>
              <a:t>     where A=[</a:t>
            </a:r>
            <a:r>
              <a:rPr lang="el-GR" sz="2000" b="0" i="1" kern="0" dirty="0">
                <a:solidFill>
                  <a:srgbClr val="000000"/>
                </a:solidFill>
                <a:latin typeface="Arial"/>
              </a:rPr>
              <a:t>Φ</a:t>
            </a:r>
            <a:r>
              <a:rPr lang="el-GR" sz="2000" b="0" i="1" kern="0" baseline="-25000" dirty="0">
                <a:solidFill>
                  <a:srgbClr val="000000"/>
                </a:solidFill>
                <a:latin typeface="Arial"/>
              </a:rPr>
              <a:t>1</a:t>
            </a:r>
            <a:r>
              <a:rPr lang="el-GR" sz="2000" b="0" i="1" kern="0" dirty="0">
                <a:solidFill>
                  <a:srgbClr val="000000"/>
                </a:solidFill>
                <a:latin typeface="Arial"/>
              </a:rPr>
              <a:t> Φ</a:t>
            </a:r>
            <a:r>
              <a:rPr lang="el-GR" sz="2000" b="0" i="1" kern="0" baseline="-25000" dirty="0">
                <a:solidFill>
                  <a:srgbClr val="000000"/>
                </a:solidFill>
                <a:latin typeface="Arial"/>
              </a:rPr>
              <a:t>2</a:t>
            </a:r>
            <a:r>
              <a:rPr lang="el-GR" sz="2000" b="0" i="1" kern="0" dirty="0">
                <a:solidFill>
                  <a:srgbClr val="000000"/>
                </a:solidFill>
                <a:latin typeface="Arial"/>
              </a:rPr>
              <a:t> ... Φ</a:t>
            </a:r>
            <a:r>
              <a:rPr lang="el-GR" sz="2000" b="0" i="1" kern="0" baseline="-25000" dirty="0">
                <a:solidFill>
                  <a:srgbClr val="000000"/>
                </a:solidFill>
                <a:latin typeface="Arial"/>
              </a:rPr>
              <a:t>Μ</a:t>
            </a:r>
            <a:r>
              <a:rPr lang="el-GR" sz="2000" b="0" i="1" kern="0" dirty="0">
                <a:solidFill>
                  <a:srgbClr val="000000"/>
                </a:solidFill>
                <a:latin typeface="Arial"/>
              </a:rPr>
              <a:t>] </a:t>
            </a:r>
            <a:endParaRPr lang="en-US" sz="2000" b="0" i="1" kern="0" dirty="0">
              <a:solidFill>
                <a:srgbClr val="000000"/>
              </a:solidFill>
              <a:latin typeface="Arial"/>
            </a:endParaRPr>
          </a:p>
          <a:p>
            <a:pPr>
              <a:spcBef>
                <a:spcPct val="20000"/>
              </a:spcBef>
              <a:buClr>
                <a:srgbClr val="000000"/>
              </a:buClr>
              <a:defRPr/>
            </a:pPr>
            <a:r>
              <a:rPr lang="en-US" sz="2000" b="0" i="1" kern="0" dirty="0">
                <a:solidFill>
                  <a:srgbClr val="000000"/>
                </a:solidFill>
                <a:latin typeface="Arial"/>
              </a:rPr>
              <a:t>i.e., the columns of A are the </a:t>
            </a:r>
            <a:r>
              <a:rPr lang="el-GR" sz="2000" b="0" i="1" kern="0" dirty="0">
                <a:solidFill>
                  <a:srgbClr val="000000"/>
                </a:solidFill>
                <a:latin typeface="Arial"/>
              </a:rPr>
              <a:t>Φ</a:t>
            </a:r>
            <a:r>
              <a:rPr lang="en-US" sz="2000" b="0" i="1" kern="0" baseline="-25000" dirty="0" err="1">
                <a:solidFill>
                  <a:srgbClr val="000000"/>
                </a:solidFill>
                <a:latin typeface="Arial"/>
              </a:rPr>
              <a:t>i</a:t>
            </a:r>
            <a:r>
              <a:rPr lang="en-US" sz="2000" b="0" i="1" kern="0" dirty="0">
                <a:solidFill>
                  <a:srgbClr val="000000"/>
                </a:solidFill>
                <a:latin typeface="Arial"/>
              </a:rPr>
              <a:t> (N x M matrix)</a:t>
            </a:r>
            <a:endParaRPr lang="en-US" sz="3200" i="1" dirty="0"/>
          </a:p>
        </p:txBody>
      </p:sp>
    </p:spTree>
    <p:extLst>
      <p:ext uri="{BB962C8B-B14F-4D97-AF65-F5344CB8AC3E}">
        <p14:creationId xmlns:p14="http://schemas.microsoft.com/office/powerpoint/2010/main" val="153289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Where are we heading?</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876674" y="5021179"/>
            <a:ext cx="2887579" cy="461665"/>
          </a:xfrm>
          <a:prstGeom prst="rect">
            <a:avLst/>
          </a:prstGeom>
          <a:noFill/>
        </p:spPr>
        <p:txBody>
          <a:bodyPr wrap="square" rtlCol="0">
            <a:spAutoFit/>
          </a:bodyPr>
          <a:lstStyle/>
          <a:p>
            <a:r>
              <a:rPr lang="en-US"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Application to Images</a:t>
            </a:r>
            <a:endParaRPr sz="4000" b="1" dirty="0">
              <a:solidFill>
                <a:srgbClr val="E46102"/>
              </a:solidFill>
            </a:endParaRPr>
          </a:p>
        </p:txBody>
      </p:sp>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Kaggle exercise</a:t>
            </a:r>
          </a:p>
        </p:txBody>
      </p:sp>
    </p:spTree>
    <p:extLst>
      <p:ext uri="{BB962C8B-B14F-4D97-AF65-F5344CB8AC3E}">
        <p14:creationId xmlns:p14="http://schemas.microsoft.com/office/powerpoint/2010/main" val="2135229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Dr. George </a:t>
            </a:r>
            <a:r>
              <a:rPr lang="en-US" dirty="0" err="1"/>
              <a:t>Bebis</a:t>
            </a:r>
            <a:r>
              <a:rPr lang="en-US" dirty="0"/>
              <a:t>,  </a:t>
            </a:r>
            <a:r>
              <a:rPr lang="en-US" dirty="0" err="1"/>
              <a:t>towardsdatascience.com</a:t>
            </a:r>
            <a:r>
              <a:rPr lang="en-US" dirty="0"/>
              <a:t>, Wikipedia, and google images.</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823488"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can be plotted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414"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6805613" y="4175125"/>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8582025" y="4040188"/>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7245350" y="5621339"/>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9163050" y="6000751"/>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01"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7848601"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2819401" y="6124576"/>
            <a:ext cx="2570163" cy="307975"/>
          </a:xfrm>
          <a:prstGeom prst="rect">
            <a:avLst/>
          </a:prstGeom>
          <a:noFill/>
        </p:spPr>
        <p:txBody>
          <a:bodyPr wrap="none">
            <a:spAutoFit/>
          </a:bodyPr>
          <a:lstStyle/>
          <a:p>
            <a:pPr>
              <a:defRPr/>
            </a:pPr>
            <a:r>
              <a:rPr lang="en-US" sz="1400" dirty="0">
                <a:solidFill>
                  <a:srgbClr val="E46102"/>
                </a:solidFill>
              </a:rPr>
              <a:t>k: number of bins per feature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9718675" y="3484564"/>
            <a:ext cx="522288" cy="338137"/>
          </a:xfrm>
          <a:prstGeom prst="rect">
            <a:avLst/>
          </a:prstGeom>
          <a:noFill/>
        </p:spPr>
        <p:txBody>
          <a:bodyPr wrap="none">
            <a:spAutoFit/>
          </a:bodyPr>
          <a:lstStyle/>
          <a:p>
            <a:pPr>
              <a:defRPr/>
            </a:pPr>
            <a:r>
              <a:rPr lang="en-US" sz="1600" dirty="0">
                <a:solidFill>
                  <a:srgbClr val="E46102"/>
                </a:solidFill>
              </a:rPr>
              <a:t>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824136" y="1543824"/>
            <a:ext cx="5729065" cy="4154984"/>
          </a:xfrm>
          <a:prstGeom prst="rect">
            <a:avLst/>
          </a:prstGeom>
          <a:noFill/>
        </p:spPr>
        <p:txBody>
          <a:bodyPr wrap="square">
            <a:spAutoFit/>
          </a:bodyPr>
          <a:lstStyle/>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E46102"/>
                </a:solidFill>
              </a:rPr>
              <a:t>worse</a:t>
            </a:r>
            <a:r>
              <a:rPr lang="en-US" altLang="en-US" sz="2400" dirty="0">
                <a:solidFill>
                  <a:srgbClr val="FF0000"/>
                </a:solidFill>
              </a:rPr>
              <a:t> </a:t>
            </a:r>
            <a:r>
              <a:rPr lang="en-US" altLang="en-US" sz="2400" dirty="0"/>
              <a:t>performance.</a:t>
            </a:r>
          </a:p>
          <a:p>
            <a:pPr marL="952485" lvl="1"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E46102"/>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What is the objective?</a:t>
            </a:r>
          </a:p>
          <a:p>
            <a:pPr marL="952485" lvl="1"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lvl="1">
              <a:defRPr/>
            </a:pPr>
            <a:endParaRPr lang="en-US" altLang="en-US" dirty="0"/>
          </a:p>
          <a:p>
            <a:pPr lvl="1">
              <a:defRPr/>
            </a:pPr>
            <a:endParaRPr lang="en-US" altLang="en-US" dirty="0"/>
          </a:p>
          <a:p>
            <a:pPr lvl="1">
              <a:defRPr/>
            </a:pPr>
            <a:endParaRPr lang="en-US" altLang="en-US" dirty="0"/>
          </a:p>
          <a:p>
            <a:pPr marL="457200" lvl="1" indent="0">
              <a:buFont typeface="Arial" panose="020B0604020202020204" pitchFamily="34" charset="0"/>
              <a:buNone/>
              <a:defRPr/>
            </a:pPr>
            <a:endParaRPr lang="en-US" altLang="en-US" dirty="0"/>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3135201" y="2654084"/>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4193617546"/>
              </p:ext>
            </p:extLst>
          </p:nvPr>
        </p:nvGraphicFramePr>
        <p:xfrm>
          <a:off x="1108909" y="3582512"/>
          <a:ext cx="2589212" cy="2767013"/>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09" y="3582512"/>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055184" y="6007099"/>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7847954" y="3087686"/>
            <a:ext cx="2260600" cy="3073400"/>
          </a:xfrm>
          <a:prstGeom prst="rect">
            <a:avLst/>
          </a:prstGeom>
        </p:spPr>
      </p:pic>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7395411" y="3906865"/>
            <a:ext cx="3732371" cy="1200329"/>
          </a:xfrm>
          <a:prstGeom prst="rect">
            <a:avLst/>
          </a:prstGeom>
        </p:spPr>
        <p:txBody>
          <a:bodyPr wrap="square">
            <a:spAutoFit/>
          </a:bodyPr>
          <a:lstStyle/>
          <a:p>
            <a:pPr>
              <a:defRPr/>
            </a:pPr>
            <a:r>
              <a:rPr lang="en-US" b="0" dirty="0">
                <a:latin typeface="+mn-lt"/>
              </a:rPr>
              <a:t>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64790" y="3749894"/>
            <a:ext cx="2590800" cy="2781300"/>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Minimize Information Loss</a:t>
            </a:r>
            <a:r>
              <a:rPr lang="en-US" altLang="en-US" sz="2800"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Maximize Discriminatory Information</a:t>
            </a:r>
            <a:r>
              <a:rPr lang="en-US" altLang="en-US" sz="2800"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19903</TotalTime>
  <Words>1927</Words>
  <Application>Microsoft Macintosh PowerPoint</Application>
  <PresentationFormat>Widescreen</PresentationFormat>
  <Paragraphs>342</Paragraphs>
  <Slides>36</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MS Gothic</vt:lpstr>
      <vt:lpstr>Arial</vt:lpstr>
      <vt:lpstr>Calibri</vt:lpstr>
      <vt:lpstr>Georgia</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Dimensionality Reduction</vt:lpstr>
      <vt:lpstr>Dimensionality Reduction</vt:lpstr>
      <vt:lpstr>Feature Extraction</vt:lpstr>
      <vt:lpstr>Feature Extraction -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Revisit all PCA Steps</vt:lpstr>
      <vt:lpstr>PCA Steps contd..</vt:lpstr>
      <vt:lpstr>PCA – Steps contd..</vt:lpstr>
      <vt:lpstr>Choosing K</vt:lpstr>
      <vt:lpstr>Error</vt:lpstr>
      <vt:lpstr>Interpretation of PCA</vt:lpstr>
      <vt:lpstr>Interpretation of PCA</vt:lpstr>
      <vt:lpstr>Interpretation of PCA</vt:lpstr>
      <vt:lpstr>Data Normalization</vt:lpstr>
      <vt:lpstr>Application to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2030</cp:revision>
  <cp:lastPrinted>2022-10-20T00:13:00Z</cp:lastPrinted>
  <dcterms:created xsi:type="dcterms:W3CDTF">2021-08-24T04:52:52Z</dcterms:created>
  <dcterms:modified xsi:type="dcterms:W3CDTF">2022-10-20T11:00:38Z</dcterms:modified>
</cp:coreProperties>
</file>