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266" r:id="rId2"/>
    <p:sldId id="382" r:id="rId3"/>
    <p:sldId id="362" r:id="rId4"/>
    <p:sldId id="425" r:id="rId5"/>
    <p:sldId id="411" r:id="rId6"/>
    <p:sldId id="406" r:id="rId7"/>
    <p:sldId id="426" r:id="rId8"/>
    <p:sldId id="407" r:id="rId9"/>
    <p:sldId id="386" r:id="rId10"/>
    <p:sldId id="389" r:id="rId11"/>
    <p:sldId id="416" r:id="rId12"/>
    <p:sldId id="385" r:id="rId13"/>
    <p:sldId id="364" r:id="rId14"/>
    <p:sldId id="367" r:id="rId15"/>
    <p:sldId id="368" r:id="rId16"/>
    <p:sldId id="366" r:id="rId17"/>
    <p:sldId id="383" r:id="rId18"/>
    <p:sldId id="369" r:id="rId19"/>
    <p:sldId id="370" r:id="rId20"/>
    <p:sldId id="377" r:id="rId21"/>
    <p:sldId id="384" r:id="rId22"/>
    <p:sldId id="391" r:id="rId23"/>
    <p:sldId id="375" r:id="rId24"/>
    <p:sldId id="392" r:id="rId25"/>
    <p:sldId id="427" r:id="rId26"/>
    <p:sldId id="428" r:id="rId27"/>
    <p:sldId id="429" r:id="rId28"/>
    <p:sldId id="417" r:id="rId29"/>
    <p:sldId id="430" r:id="rId30"/>
    <p:sldId id="431" r:id="rId31"/>
    <p:sldId id="413" r:id="rId32"/>
    <p:sldId id="414" r:id="rId33"/>
    <p:sldId id="415" r:id="rId34"/>
    <p:sldId id="418" r:id="rId35"/>
    <p:sldId id="402" r:id="rId36"/>
    <p:sldId id="419" r:id="rId37"/>
    <p:sldId id="420" r:id="rId38"/>
    <p:sldId id="421" r:id="rId39"/>
    <p:sldId id="393" r:id="rId40"/>
    <p:sldId id="379" r:id="rId41"/>
    <p:sldId id="380" r:id="rId42"/>
    <p:sldId id="394" r:id="rId43"/>
    <p:sldId id="423" r:id="rId44"/>
    <p:sldId id="424" r:id="rId45"/>
    <p:sldId id="422" r:id="rId4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25"/>
            <p14:sldId id="411"/>
            <p14:sldId id="406"/>
            <p14:sldId id="426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27"/>
            <p14:sldId id="428"/>
            <p14:sldId id="429"/>
            <p14:sldId id="417"/>
            <p14:sldId id="430"/>
            <p14:sldId id="431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9" autoAdjust="0"/>
    <p:restoredTop sz="96117" autoAdjust="0"/>
  </p:normalViewPr>
  <p:slideViewPr>
    <p:cSldViewPr snapToGrid="0" snapToObjects="1">
      <p:cViewPr varScale="1">
        <p:scale>
          <a:sx n="139" d="100"/>
          <a:sy n="139" d="100"/>
        </p:scale>
        <p:origin x="72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44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5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96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8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8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7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Relationship Id="rId9" Type="http://schemas.openxmlformats.org/officeDocument/2006/relationships/image" Target="../media/image17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72174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67387"/>
              </p:ext>
            </p:extLst>
          </p:nvPr>
        </p:nvGraphicFramePr>
        <p:xfrm>
          <a:off x="1089212" y="1523339"/>
          <a:ext cx="10092310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2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709659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50513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12705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2059884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682052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1465"/>
              </p:ext>
            </p:extLst>
          </p:nvPr>
        </p:nvGraphicFramePr>
        <p:xfrm>
          <a:off x="1089212" y="5036351"/>
          <a:ext cx="10092311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688420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510646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2081679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2055724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733866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45047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</a:t>
            </a:r>
            <a:r>
              <a:rPr lang="en-US" i="1" u="sng" dirty="0"/>
              <a:t>to produce the lowest classification error</a:t>
            </a:r>
            <a:r>
              <a:rPr lang="en-US" dirty="0"/>
              <a:t>?</a:t>
            </a:r>
          </a:p>
          <a:p>
            <a:pPr marL="1066785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Any decision tree will successively split data into smaller subsets. </a:t>
            </a:r>
          </a:p>
          <a:p>
            <a:pPr marL="1066785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Ideal if all samples associated with a leaf node from small class</a:t>
            </a:r>
          </a:p>
          <a:p>
            <a:pPr marL="1676370" lvl="2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Such a subset, or node, is considered </a:t>
            </a:r>
            <a:r>
              <a:rPr lang="en-US" sz="2200" b="1" i="1" dirty="0"/>
              <a:t>pure</a:t>
            </a:r>
            <a:r>
              <a:rPr lang="en-US" sz="2200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</a:t>
            </a:r>
            <a:r>
              <a:rPr lang="en-US" i="1" u="sng" dirty="0"/>
              <a:t>until they are pure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In Classification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all the data samples at that node belong to a single class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a decision tree to classify fruits as either apple or banana based on features like weight and color, a pure node might be one where every sample is an apple.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quantified using metrics like Gini impurity</a:t>
            </a:r>
          </a:p>
        </p:txBody>
      </p:sp>
    </p:spTree>
    <p:extLst>
      <p:ext uri="{BB962C8B-B14F-4D97-AF65-F5344CB8AC3E}">
        <p14:creationId xmlns:p14="http://schemas.microsoft.com/office/powerpoint/2010/main" val="1792276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In Regression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variance of the target variable values at that node is very low or zero. 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samples at a node have almost the same target value, then further splitting doesn't provide much additional information. quantified using metrics like Gini impurity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Significance of 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Often the objective of the splitting criterion.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Decision trees will continue splitting nodes until a certain purity level is achieved or until other stopping criteria are met (like maximum depth of the tree).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136634" y="515007"/>
            <a:ext cx="11915158" cy="6169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algn="l">
              <a:buAutoNum type="arabicPeriod"/>
            </a:pPr>
            <a:r>
              <a:rPr lang="en-US" sz="1700" b="1" i="0" dirty="0">
                <a:effectLst/>
              </a:rPr>
              <a:t>Start with the entire dataset.</a:t>
            </a:r>
          </a:p>
          <a:p>
            <a:pPr marL="228600" indent="-228600" algn="l">
              <a:buAutoNum type="arabicPeriod"/>
            </a:pPr>
            <a:r>
              <a:rPr lang="en-US" sz="1700" b="1" i="0" dirty="0">
                <a:effectLst/>
              </a:rPr>
              <a:t>Check for stopping criteria</a:t>
            </a:r>
            <a:r>
              <a:rPr lang="en-US" sz="1700" b="0" i="0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For Classification: If all data points in the dataset belong to the same class, STOP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For </a:t>
            </a:r>
            <a:r>
              <a:rPr lang="en-US" sz="1700" dirty="0"/>
              <a:t>Regression: </a:t>
            </a:r>
            <a:r>
              <a:rPr lang="en-US" sz="1700" b="0" i="0" dirty="0">
                <a:effectLst/>
              </a:rPr>
              <a:t>If the variance of the data points is below a threshold (for regression).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If other stopping criteria, such as maximum depth or minimum samples per leaf, are met, stop.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effectLst/>
              </a:rPr>
              <a:t> For each feature</a:t>
            </a:r>
            <a:r>
              <a:rPr lang="en-US" sz="1700" b="0" i="0" dirty="0">
                <a:effectLst/>
              </a:rPr>
              <a:t>: </a:t>
            </a:r>
          </a:p>
          <a:p>
            <a:pPr algn="l"/>
            <a:r>
              <a:rPr lang="en-US" sz="1700" dirty="0"/>
              <a:t>	</a:t>
            </a:r>
            <a:r>
              <a:rPr lang="en-US" sz="1700" b="0" i="0" dirty="0">
                <a:effectLst/>
              </a:rPr>
              <a:t>a. Sort the data points based on the feature values. </a:t>
            </a:r>
          </a:p>
          <a:p>
            <a:pPr algn="l"/>
            <a:r>
              <a:rPr lang="en-US" sz="1700" dirty="0"/>
              <a:t>	</a:t>
            </a:r>
            <a:r>
              <a:rPr lang="en-US" sz="1700" b="0" i="0" dirty="0">
                <a:effectLst/>
              </a:rPr>
              <a:t>b. For every unique value of the feature, try splitting the data into two subsets: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One where the feature value is </a:t>
            </a:r>
            <a:r>
              <a:rPr lang="en-US" sz="1700" b="0" i="0" u="sng" dirty="0">
                <a:effectLst/>
              </a:rPr>
              <a:t>below or equal</a:t>
            </a:r>
            <a:r>
              <a:rPr lang="en-US" sz="1700" b="0" i="0" dirty="0">
                <a:effectLst/>
              </a:rPr>
              <a:t> to the split point.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One where the feature value is </a:t>
            </a:r>
            <a:r>
              <a:rPr lang="en-US" sz="1700" b="0" i="0" u="sng" dirty="0">
                <a:effectLst/>
              </a:rPr>
              <a:t>above</a:t>
            </a:r>
            <a:r>
              <a:rPr lang="en-US" sz="1700" b="0" i="0" dirty="0">
                <a:effectLst/>
              </a:rPr>
              <a:t> the split point. </a:t>
            </a:r>
          </a:p>
          <a:p>
            <a:pPr marL="457200" lvl="1"/>
            <a:r>
              <a:rPr lang="en-US" sz="1700" dirty="0"/>
              <a:t>  </a:t>
            </a:r>
            <a:r>
              <a:rPr lang="en-US" sz="1700" b="0" i="0" dirty="0">
                <a:effectLst/>
              </a:rPr>
              <a:t>c. Compute the splitting criterion for each possible split: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For Classification: Often use Gini impurity or information gain (entropy).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For Regression: Use the variance reduction or mean squared error.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d. Select the split that provides the maximum improvement in the splitting criterion.</a:t>
            </a:r>
          </a:p>
          <a:p>
            <a:pPr algn="l"/>
            <a:r>
              <a:rPr lang="en-US" sz="1700" b="1" i="0" dirty="0">
                <a:effectLst/>
              </a:rPr>
              <a:t>4. Choose the best split from all features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Select the feature and split point that provide the maximum improvement in the splitting criterion.</a:t>
            </a:r>
          </a:p>
          <a:p>
            <a:pPr algn="l"/>
            <a:r>
              <a:rPr lang="en-US" sz="1700" b="1" dirty="0"/>
              <a:t>5. </a:t>
            </a:r>
            <a:r>
              <a:rPr lang="en-US" sz="1700" b="1" i="0" dirty="0">
                <a:effectLst/>
              </a:rPr>
              <a:t>Partition the dataset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Split the dataset into two subsets based on the selected feature and split point from step 4.</a:t>
            </a:r>
          </a:p>
          <a:p>
            <a:pPr algn="l"/>
            <a:r>
              <a:rPr lang="en-US" sz="1700" b="1" dirty="0"/>
              <a:t>6. </a:t>
            </a:r>
            <a:r>
              <a:rPr lang="en-US" sz="1700" b="1" i="0" dirty="0">
                <a:effectLst/>
              </a:rPr>
              <a:t>Recursively apply the algorithm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Apply the CART algorithm recursively to the two subsets obtained in step 5.</a:t>
            </a:r>
          </a:p>
          <a:p>
            <a:pPr algn="l"/>
            <a:r>
              <a:rPr lang="en-US" sz="1700" b="1" dirty="0"/>
              <a:t>7. </a:t>
            </a:r>
            <a:r>
              <a:rPr lang="en-US" sz="1700" b="1" i="0" dirty="0">
                <a:effectLst/>
              </a:rPr>
              <a:t>Tree Pruning (Post-processing)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After constructing the tree, prune branches that have little importance or might cause overfitting. This is often done using a validation dataset and a cost-complexity algorithm.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B22329CC-66E2-5DFE-8575-75C1C9B0CE88}"/>
              </a:ext>
            </a:extLst>
          </p:cNvPr>
          <p:cNvSpPr txBox="1">
            <a:spLocks/>
          </p:cNvSpPr>
          <p:nvPr/>
        </p:nvSpPr>
        <p:spPr>
          <a:xfrm>
            <a:off x="781948" y="51500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E46102"/>
                </a:solidFill>
              </a:rPr>
              <a:t>CART Algorithm in detail</a:t>
            </a:r>
          </a:p>
        </p:txBody>
      </p:sp>
    </p:spTree>
    <p:extLst>
      <p:ext uri="{BB962C8B-B14F-4D97-AF65-F5344CB8AC3E}">
        <p14:creationId xmlns:p14="http://schemas.microsoft.com/office/powerpoint/2010/main" val="5823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>
              <a:spcAft>
                <a:spcPts val="600"/>
              </a:spcAft>
              <a:defRPr/>
            </a:pPr>
            <a:endParaRPr lang="en-US" dirty="0"/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0A99A-6C5B-09D8-7E1C-2BEFE745A25D}"/>
              </a:ext>
            </a:extLst>
          </p:cNvPr>
          <p:cNvSpPr txBox="1"/>
          <p:nvPr/>
        </p:nvSpPr>
        <p:spPr>
          <a:xfrm>
            <a:off x="1807779" y="2683596"/>
            <a:ext cx="7966842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2484514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</a:t>
            </a:r>
            <a:r>
              <a:rPr lang="en-US" u="sng" dirty="0">
                <a:latin typeface="Arial" panose="020B0604020202020204" pitchFamily="34" charset="0"/>
              </a:rPr>
              <a:t>smallest</a:t>
            </a:r>
            <a:r>
              <a:rPr lang="en-US" dirty="0">
                <a:latin typeface="Arial" panose="020B0604020202020204" pitchFamily="34" charset="0"/>
              </a:rPr>
              <a:t>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</a:t>
            </a:r>
            <a:r>
              <a:rPr lang="en-US" u="sng" dirty="0">
                <a:latin typeface="Arial" panose="020B0604020202020204" pitchFamily="34" charset="0"/>
              </a:rPr>
              <a:t>largest</a:t>
            </a:r>
            <a:r>
              <a:rPr lang="en-US" dirty="0">
                <a:latin typeface="Arial" panose="020B0604020202020204" pitchFamily="34" charset="0"/>
              </a:rPr>
              <a:t>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</a:t>
            </a:r>
            <a:r>
              <a:rPr lang="en-US" u="sng" dirty="0">
                <a:latin typeface="Arial" panose="020B0604020202020204" pitchFamily="34" charset="0"/>
              </a:rPr>
              <a:t>largest expected </a:t>
            </a:r>
            <a:r>
              <a:rPr lang="en-US" i="1" u="sng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b="1" i="1" dirty="0"/>
              <a:t>information gain</a:t>
            </a:r>
            <a:r>
              <a:rPr lang="en-US" b="1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features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algn="ctr">
              <a:spcAft>
                <a:spcPts val="600"/>
              </a:spcAft>
              <a:defRPr/>
            </a:pPr>
            <a:r>
              <a:rPr lang="en-US" dirty="0"/>
              <a:t>Decision trees attempt to </a:t>
            </a:r>
            <a:r>
              <a:rPr lang="en-US" b="1" dirty="0"/>
              <a:t>classify a pattern through a sequence of questions</a:t>
            </a:r>
            <a:r>
              <a:rPr lang="en-US" dirty="0"/>
              <a:t>. </a:t>
            </a:r>
          </a:p>
          <a:p>
            <a:pPr algn="ctr">
              <a:spcAft>
                <a:spcPts val="600"/>
              </a:spcAft>
              <a:defRPr/>
            </a:pPr>
            <a:endParaRPr lang="en-US" dirty="0"/>
          </a:p>
          <a:p>
            <a:pPr algn="ctr">
              <a:spcAft>
                <a:spcPts val="600"/>
              </a:spcAft>
              <a:defRPr/>
            </a:pPr>
            <a:r>
              <a:rPr lang="en-US" dirty="0"/>
              <a:t>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2082884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Prediction error measured by squared or relative absolute difference between observed and predicted values (MSE,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question. In a binary tree</a:t>
            </a:r>
            <a:r>
              <a:rPr lang="en-US" sz="2000" u="sng" dirty="0"/>
              <a:t>, by convention, if the answer to a question is “yes,</a:t>
            </a:r>
            <a:r>
              <a:rPr lang="en-US" sz="2000" dirty="0"/>
              <a:t>”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9506</TotalTime>
  <Words>3354</Words>
  <Application>Microsoft Macintosh PowerPoint</Application>
  <PresentationFormat>Widescreen</PresentationFormat>
  <Paragraphs>562</Paragraphs>
  <Slides>45</Slides>
  <Notes>44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Decision Trees</vt:lpstr>
      <vt:lpstr>Why use Trees</vt:lpstr>
      <vt:lpstr>Types of Decision Trees</vt:lpstr>
      <vt:lpstr>Types of Decision Trees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Pure Nodes</vt:lpstr>
      <vt:lpstr>Pure Nodes</vt:lpstr>
      <vt:lpstr>Significance of Pure Nodes</vt:lpstr>
      <vt:lpstr>CART – Basic Algorithm</vt:lpstr>
      <vt:lpstr>PowerPoint Presentation</vt:lpstr>
      <vt:lpstr>PowerPoint Presentation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868</cp:revision>
  <cp:lastPrinted>2018-04-25T02:50:23Z</cp:lastPrinted>
  <dcterms:created xsi:type="dcterms:W3CDTF">2021-08-24T04:52:52Z</dcterms:created>
  <dcterms:modified xsi:type="dcterms:W3CDTF">2023-10-03T11:23:50Z</dcterms:modified>
</cp:coreProperties>
</file>