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34"/>
  </p:notesMasterIdLst>
  <p:handoutMasterIdLst>
    <p:handoutMasterId r:id="rId35"/>
  </p:handoutMasterIdLst>
  <p:sldIdLst>
    <p:sldId id="266" r:id="rId2"/>
    <p:sldId id="298" r:id="rId3"/>
    <p:sldId id="361" r:id="rId4"/>
    <p:sldId id="362" r:id="rId5"/>
    <p:sldId id="355" r:id="rId6"/>
    <p:sldId id="330" r:id="rId7"/>
    <p:sldId id="364" r:id="rId8"/>
    <p:sldId id="363" r:id="rId9"/>
    <p:sldId id="357" r:id="rId10"/>
    <p:sldId id="331" r:id="rId11"/>
    <p:sldId id="358" r:id="rId12"/>
    <p:sldId id="334" r:id="rId13"/>
    <p:sldId id="335" r:id="rId14"/>
    <p:sldId id="336" r:id="rId15"/>
    <p:sldId id="337" r:id="rId16"/>
    <p:sldId id="338" r:id="rId17"/>
    <p:sldId id="339" r:id="rId18"/>
    <p:sldId id="360" r:id="rId19"/>
    <p:sldId id="340" r:id="rId20"/>
    <p:sldId id="341" r:id="rId21"/>
    <p:sldId id="342" r:id="rId22"/>
    <p:sldId id="343" r:id="rId23"/>
    <p:sldId id="345" r:id="rId24"/>
    <p:sldId id="346" r:id="rId25"/>
    <p:sldId id="348" r:id="rId26"/>
    <p:sldId id="349" r:id="rId27"/>
    <p:sldId id="359" r:id="rId28"/>
    <p:sldId id="356" r:id="rId29"/>
    <p:sldId id="365" r:id="rId30"/>
    <p:sldId id="366" r:id="rId31"/>
    <p:sldId id="367" r:id="rId32"/>
    <p:sldId id="368" r:id="rId33"/>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8"/>
            <p14:sldId id="361"/>
            <p14:sldId id="362"/>
            <p14:sldId id="355"/>
            <p14:sldId id="330"/>
            <p14:sldId id="364"/>
            <p14:sldId id="363"/>
            <p14:sldId id="357"/>
            <p14:sldId id="331"/>
            <p14:sldId id="358"/>
            <p14:sldId id="334"/>
            <p14:sldId id="335"/>
            <p14:sldId id="336"/>
            <p14:sldId id="337"/>
            <p14:sldId id="338"/>
            <p14:sldId id="339"/>
            <p14:sldId id="360"/>
            <p14:sldId id="340"/>
            <p14:sldId id="341"/>
            <p14:sldId id="342"/>
            <p14:sldId id="343"/>
            <p14:sldId id="345"/>
            <p14:sldId id="346"/>
            <p14:sldId id="348"/>
            <p14:sldId id="349"/>
            <p14:sldId id="359"/>
            <p14:sldId id="356"/>
            <p14:sldId id="365"/>
            <p14:sldId id="366"/>
            <p14:sldId id="367"/>
            <p14:sldId id="36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D95E00"/>
    <a:srgbClr val="E56618"/>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93" autoAdjust="0"/>
    <p:restoredTop sz="96723" autoAdjust="0"/>
  </p:normalViewPr>
  <p:slideViewPr>
    <p:cSldViewPr snapToGrid="0" snapToObjects="1">
      <p:cViewPr>
        <p:scale>
          <a:sx n="135" d="100"/>
          <a:sy n="135" d="100"/>
        </p:scale>
        <p:origin x="1112" y="272"/>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9/26/23</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9/26/23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1858519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920832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3442472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992455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425333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443019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673069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2909749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1139312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390479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275166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3309033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1131495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14545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825708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3534599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435838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4148991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41114034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8700344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1758739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21129448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266412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796889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2992341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1050270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4028658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1398332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782264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10875702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tmp"/></Relationships>
</file>

<file path=ppt/slides/_rels/slide1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tmp"/></Relationships>
</file>

<file path=ppt/slides/_rels/slide1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tmp"/></Relationships>
</file>

<file path=ppt/slides/_rels/slide1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1.tmp"/><Relationship Id="rId4" Type="http://schemas.openxmlformats.org/officeDocument/2006/relationships/image" Target="../media/image20.tmp"/></Relationships>
</file>

<file path=ppt/slides/_rels/slide21.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3.tmp"/></Relationships>
</file>

<file path=ppt/slides/_rels/slide22.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27.tmp"/><Relationship Id="rId4" Type="http://schemas.openxmlformats.org/officeDocument/2006/relationships/image" Target="../media/image26.tmp"/></Relationships>
</file>

<file path=ppt/slides/_rels/slide25.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9.tmp"/></Relationships>
</file>

<file path=ppt/slides/_rels/slide26.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5</a:t>
            </a:r>
            <a:endParaRPr lang="en-US" b="1" u="sng" dirty="0">
              <a:solidFill>
                <a:schemeClr val="tx1">
                  <a:lumMod val="75000"/>
                  <a:lumOff val="25000"/>
                </a:schemeClr>
              </a:solidFill>
            </a:endParaRP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Ridge Regression</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Regularized version of Linear Regression</a:t>
            </a:r>
          </a:p>
          <a:p>
            <a:endParaRPr lang="en-US" dirty="0"/>
          </a:p>
          <a:p>
            <a:pPr marL="342900" indent="-342900">
              <a:buFont typeface="Arial" panose="020B0604020202020204" pitchFamily="34" charset="0"/>
              <a:buChar char="•"/>
            </a:pPr>
            <a:r>
              <a:rPr lang="en-US" dirty="0"/>
              <a:t>a </a:t>
            </a:r>
            <a:r>
              <a:rPr lang="en-US" i="1" dirty="0"/>
              <a:t>regularization term </a:t>
            </a:r>
            <a:r>
              <a:rPr lang="en-US" dirty="0"/>
              <a:t>equal to                   is added to the cost function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pic>
        <p:nvPicPr>
          <p:cNvPr id="3" name="Picture 2">
            <a:extLst>
              <a:ext uri="{FF2B5EF4-FFF2-40B4-BE49-F238E27FC236}">
                <a16:creationId xmlns:a16="http://schemas.microsoft.com/office/drawing/2014/main" id="{F3B9406F-F17B-454B-84A4-50EE8AFF7A19}"/>
              </a:ext>
            </a:extLst>
          </p:cNvPr>
          <p:cNvPicPr>
            <a:picLocks noChangeAspect="1"/>
          </p:cNvPicPr>
          <p:nvPr/>
        </p:nvPicPr>
        <p:blipFill>
          <a:blip r:embed="rId3"/>
          <a:stretch>
            <a:fillRect/>
          </a:stretch>
        </p:blipFill>
        <p:spPr>
          <a:xfrm>
            <a:off x="5083347" y="2281034"/>
            <a:ext cx="1313201" cy="495141"/>
          </a:xfrm>
          <a:prstGeom prst="rect">
            <a:avLst/>
          </a:prstGeom>
        </p:spPr>
      </p:pic>
    </p:spTree>
    <p:extLst>
      <p:ext uri="{BB962C8B-B14F-4D97-AF65-F5344CB8AC3E}">
        <p14:creationId xmlns:p14="http://schemas.microsoft.com/office/powerpoint/2010/main" val="44076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Ridge Regression</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endParaRPr lang="en-US" dirty="0"/>
          </a:p>
          <a:p>
            <a:pPr marL="342900" indent="-342900">
              <a:buFont typeface="Arial" panose="020B0604020202020204" pitchFamily="34" charset="0"/>
              <a:buChar char="•"/>
            </a:pPr>
            <a:r>
              <a:rPr lang="en-US" dirty="0"/>
              <a:t>Forces learning algorithm to not only fit the data but also keep the </a:t>
            </a:r>
            <a:r>
              <a:rPr lang="en-US" b="1" dirty="0">
                <a:solidFill>
                  <a:schemeClr val="accent1"/>
                </a:solidFill>
              </a:rPr>
              <a:t>model weights as small as possible</a:t>
            </a:r>
            <a:r>
              <a:rPr lang="en-US" dirty="0"/>
              <a: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Note that the regularization term should only be added to cost function during training.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Once the model is trained, you want to evaluate the model’s performance using the unregularized performance measure.</a:t>
            </a:r>
            <a:endParaRPr dirty="0"/>
          </a:p>
        </p:txBody>
      </p:sp>
    </p:spTree>
    <p:extLst>
      <p:ext uri="{BB962C8B-B14F-4D97-AF65-F5344CB8AC3E}">
        <p14:creationId xmlns:p14="http://schemas.microsoft.com/office/powerpoint/2010/main" val="33130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717173" y="1656462"/>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Alpha is the hyperparameter here.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Alpha is the Learning Rate.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What is a hyperparameter? </a:t>
            </a:r>
          </a:p>
          <a:p>
            <a:pPr marL="952485" lvl="1" indent="-342900">
              <a:buFont typeface="Courier New" panose="02070309020205020404" pitchFamily="49" charset="0"/>
              <a:buChar char="o"/>
            </a:pPr>
            <a:r>
              <a:rPr lang="en-US" dirty="0"/>
              <a:t>help estimate model parameters</a:t>
            </a:r>
          </a:p>
          <a:p>
            <a:pPr marL="952485" lvl="1" indent="-342900">
              <a:buFont typeface="Courier New" panose="02070309020205020404" pitchFamily="49" charset="0"/>
              <a:buChar char="o"/>
            </a:pPr>
            <a:r>
              <a:rPr lang="en-US" dirty="0"/>
              <a:t>Is specified manually, </a:t>
            </a:r>
            <a:r>
              <a:rPr lang="en-US" b="1" i="1" u="sng" dirty="0"/>
              <a:t>not</a:t>
            </a:r>
            <a:r>
              <a:rPr lang="en-US" dirty="0"/>
              <a:t> from the data</a:t>
            </a:r>
          </a:p>
          <a:p>
            <a:pPr marL="952485" lvl="1" indent="-342900">
              <a:buFont typeface="Courier New" panose="02070309020205020404" pitchFamily="49" charset="0"/>
              <a:buChar char="o"/>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What happens if alpha = 0?</a:t>
            </a:r>
          </a:p>
          <a:p>
            <a:endParaRPr dirty="0"/>
          </a:p>
        </p:txBody>
      </p:sp>
      <p:sp>
        <p:nvSpPr>
          <p:cNvPr id="5" name="TextBox 4">
            <a:extLst>
              <a:ext uri="{FF2B5EF4-FFF2-40B4-BE49-F238E27FC236}">
                <a16:creationId xmlns:a16="http://schemas.microsoft.com/office/drawing/2014/main" id="{3EB301C0-A3FA-4C50-B47F-E652DFF7141F}"/>
              </a:ext>
            </a:extLst>
          </p:cNvPr>
          <p:cNvSpPr txBox="1"/>
          <p:nvPr/>
        </p:nvSpPr>
        <p:spPr>
          <a:xfrm>
            <a:off x="3463882" y="5601629"/>
            <a:ext cx="2222325" cy="461665"/>
          </a:xfrm>
          <a:prstGeom prst="rect">
            <a:avLst/>
          </a:prstGeom>
          <a:noFill/>
          <a:ln>
            <a:solidFill>
              <a:srgbClr val="E46102"/>
            </a:solidFill>
          </a:ln>
        </p:spPr>
        <p:txBody>
          <a:bodyPr wrap="square" rtlCol="0">
            <a:spAutoFit/>
          </a:bodyPr>
          <a:lstStyle/>
          <a:p>
            <a:r>
              <a:rPr lang="en-US" dirty="0">
                <a:solidFill>
                  <a:srgbClr val="E46102"/>
                </a:solidFill>
              </a:rPr>
              <a:t>Ridge = Linear</a:t>
            </a:r>
          </a:p>
        </p:txBody>
      </p:sp>
      <p:pic>
        <p:nvPicPr>
          <p:cNvPr id="4" name="Picture 3">
            <a:extLst>
              <a:ext uri="{FF2B5EF4-FFF2-40B4-BE49-F238E27FC236}">
                <a16:creationId xmlns:a16="http://schemas.microsoft.com/office/drawing/2014/main" id="{A70B17B3-CA0C-407B-8468-89524F9CC62F}"/>
              </a:ext>
            </a:extLst>
          </p:cNvPr>
          <p:cNvPicPr>
            <a:picLocks noChangeAspect="1"/>
          </p:cNvPicPr>
          <p:nvPr/>
        </p:nvPicPr>
        <p:blipFill rotWithShape="1">
          <a:blip r:embed="rId3"/>
          <a:srcRect l="6136" t="25154" r="9143" b="23136"/>
          <a:stretch/>
        </p:blipFill>
        <p:spPr>
          <a:xfrm>
            <a:off x="7881805" y="2762039"/>
            <a:ext cx="3245127" cy="461666"/>
          </a:xfrm>
          <a:prstGeom prst="rect">
            <a:avLst/>
          </a:prstGeom>
        </p:spPr>
      </p:pic>
      <p:sp>
        <p:nvSpPr>
          <p:cNvPr id="8" name="TextBox 7">
            <a:extLst>
              <a:ext uri="{FF2B5EF4-FFF2-40B4-BE49-F238E27FC236}">
                <a16:creationId xmlns:a16="http://schemas.microsoft.com/office/drawing/2014/main" id="{133C5D74-9831-41B9-A79F-ED55463E2196}"/>
              </a:ext>
            </a:extLst>
          </p:cNvPr>
          <p:cNvSpPr txBox="1"/>
          <p:nvPr/>
        </p:nvSpPr>
        <p:spPr>
          <a:xfrm>
            <a:off x="8001075" y="3275111"/>
            <a:ext cx="3006586" cy="307777"/>
          </a:xfrm>
          <a:prstGeom prst="rect">
            <a:avLst/>
          </a:prstGeom>
          <a:noFill/>
          <a:ln>
            <a:noFill/>
          </a:ln>
        </p:spPr>
        <p:txBody>
          <a:bodyPr wrap="square" rtlCol="0">
            <a:spAutoFit/>
          </a:bodyPr>
          <a:lstStyle/>
          <a:p>
            <a:pPr algn="ctr"/>
            <a:r>
              <a:rPr lang="en-US" sz="1400" i="1" dirty="0">
                <a:solidFill>
                  <a:srgbClr val="E46102"/>
                </a:solidFill>
              </a:rPr>
              <a:t>Ridge Cost Function</a:t>
            </a:r>
          </a:p>
        </p:txBody>
      </p:sp>
      <p:sp>
        <p:nvSpPr>
          <p:cNvPr id="9" name="Google Shape;95;p14">
            <a:extLst>
              <a:ext uri="{FF2B5EF4-FFF2-40B4-BE49-F238E27FC236}">
                <a16:creationId xmlns:a16="http://schemas.microsoft.com/office/drawing/2014/main" id="{0A2AB666-B4D6-4BA8-82A2-A662173EF821}"/>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a:solidFill>
                  <a:srgbClr val="E46102"/>
                </a:solidFill>
              </a:rPr>
              <a:t>Regularized Linear Models</a:t>
            </a:r>
            <a:endParaRPr lang="en-US" sz="4000" b="1" dirty="0">
              <a:solidFill>
                <a:srgbClr val="E46102"/>
              </a:solidFill>
            </a:endParaRPr>
          </a:p>
        </p:txBody>
      </p:sp>
      <p:pic>
        <p:nvPicPr>
          <p:cNvPr id="3" name="Picture 2">
            <a:extLst>
              <a:ext uri="{FF2B5EF4-FFF2-40B4-BE49-F238E27FC236}">
                <a16:creationId xmlns:a16="http://schemas.microsoft.com/office/drawing/2014/main" id="{CD04F024-82D0-DFEE-F101-12D6ACED165C}"/>
              </a:ext>
            </a:extLst>
          </p:cNvPr>
          <p:cNvPicPr>
            <a:picLocks noChangeAspect="1"/>
          </p:cNvPicPr>
          <p:nvPr/>
        </p:nvPicPr>
        <p:blipFill>
          <a:blip r:embed="rId4"/>
          <a:stretch>
            <a:fillRect/>
          </a:stretch>
        </p:blipFill>
        <p:spPr>
          <a:xfrm>
            <a:off x="5830094" y="1738830"/>
            <a:ext cx="1313201" cy="495141"/>
          </a:xfrm>
          <a:prstGeom prst="rect">
            <a:avLst/>
          </a:prstGeom>
        </p:spPr>
      </p:pic>
    </p:spTree>
    <p:extLst>
      <p:ext uri="{BB962C8B-B14F-4D97-AF65-F5344CB8AC3E}">
        <p14:creationId xmlns:p14="http://schemas.microsoft.com/office/powerpoint/2010/main" val="379191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4" name="Picture 3">
            <a:extLst>
              <a:ext uri="{FF2B5EF4-FFF2-40B4-BE49-F238E27FC236}">
                <a16:creationId xmlns:a16="http://schemas.microsoft.com/office/drawing/2014/main" id="{59F4A154-FF65-4B81-BA22-D23D8B10A47B}"/>
              </a:ext>
            </a:extLst>
          </p:cNvPr>
          <p:cNvPicPr>
            <a:picLocks noChangeAspect="1"/>
          </p:cNvPicPr>
          <p:nvPr/>
        </p:nvPicPr>
        <p:blipFill rotWithShape="1">
          <a:blip r:embed="rId3"/>
          <a:srcRect l="6136" t="25154" r="9143" b="23136"/>
          <a:stretch/>
        </p:blipFill>
        <p:spPr>
          <a:xfrm>
            <a:off x="3639499" y="1920078"/>
            <a:ext cx="4068299" cy="578774"/>
          </a:xfrm>
          <a:prstGeom prst="rect">
            <a:avLst/>
          </a:prstGeom>
        </p:spPr>
      </p:pic>
      <p:sp>
        <p:nvSpPr>
          <p:cNvPr id="5" name="TextBox 4">
            <a:extLst>
              <a:ext uri="{FF2B5EF4-FFF2-40B4-BE49-F238E27FC236}">
                <a16:creationId xmlns:a16="http://schemas.microsoft.com/office/drawing/2014/main" id="{00FB9888-6B89-4A21-ACE6-E7A2152D2AC0}"/>
              </a:ext>
            </a:extLst>
          </p:cNvPr>
          <p:cNvSpPr txBox="1"/>
          <p:nvPr/>
        </p:nvSpPr>
        <p:spPr>
          <a:xfrm>
            <a:off x="3978011" y="2467305"/>
            <a:ext cx="3006586" cy="307777"/>
          </a:xfrm>
          <a:prstGeom prst="rect">
            <a:avLst/>
          </a:prstGeom>
          <a:noFill/>
          <a:ln>
            <a:noFill/>
          </a:ln>
        </p:spPr>
        <p:txBody>
          <a:bodyPr wrap="square" rtlCol="0">
            <a:spAutoFit/>
          </a:bodyPr>
          <a:lstStyle/>
          <a:p>
            <a:pPr algn="ctr"/>
            <a:r>
              <a:rPr lang="en-US" sz="1400" i="1" dirty="0">
                <a:solidFill>
                  <a:srgbClr val="E46102"/>
                </a:solidFill>
              </a:rPr>
              <a:t>Ridge Cost Function</a:t>
            </a:r>
          </a:p>
        </p:txBody>
      </p:sp>
      <p:sp>
        <p:nvSpPr>
          <p:cNvPr id="2" name="TextBox 1">
            <a:extLst>
              <a:ext uri="{FF2B5EF4-FFF2-40B4-BE49-F238E27FC236}">
                <a16:creationId xmlns:a16="http://schemas.microsoft.com/office/drawing/2014/main" id="{07570971-7CE3-46EC-AF9A-7F6DDF694EFF}"/>
              </a:ext>
            </a:extLst>
          </p:cNvPr>
          <p:cNvSpPr txBox="1"/>
          <p:nvPr/>
        </p:nvSpPr>
        <p:spPr>
          <a:xfrm>
            <a:off x="1311965" y="3051313"/>
            <a:ext cx="9780105" cy="3046988"/>
          </a:xfrm>
          <a:prstGeom prst="rect">
            <a:avLst/>
          </a:prstGeom>
          <a:noFill/>
        </p:spPr>
        <p:txBody>
          <a:bodyPr wrap="square" rtlCol="0">
            <a:spAutoFit/>
          </a:bodyPr>
          <a:lstStyle/>
          <a:p>
            <a:r>
              <a:rPr lang="en-US" dirty="0"/>
              <a:t>J(</a:t>
            </a:r>
            <a:r>
              <a:rPr lang="it-IT" b="1" dirty="0"/>
              <a:t>θ</a:t>
            </a:r>
            <a:r>
              <a:rPr lang="en-US" dirty="0"/>
              <a:t>) = Cost function</a:t>
            </a:r>
          </a:p>
          <a:p>
            <a:r>
              <a:rPr lang="en-US" dirty="0"/>
              <a:t>MSE (</a:t>
            </a:r>
            <a:r>
              <a:rPr lang="it-IT" dirty="0"/>
              <a:t>θ) = Mean Squared Error</a:t>
            </a:r>
            <a:endParaRPr lang="en-US" dirty="0"/>
          </a:p>
          <a:p>
            <a:r>
              <a:rPr lang="en-US" dirty="0"/>
              <a:t>NOTE: </a:t>
            </a:r>
          </a:p>
          <a:p>
            <a:r>
              <a:rPr lang="en-US" dirty="0"/>
              <a:t>- if </a:t>
            </a:r>
            <a:r>
              <a:rPr lang="en-US" b="1" dirty="0"/>
              <a:t>w</a:t>
            </a:r>
            <a:r>
              <a:rPr lang="en-US" dirty="0"/>
              <a:t> = vector of feature weights (</a:t>
            </a:r>
            <a:r>
              <a:rPr lang="en-US" i="1" dirty="0"/>
              <a:t>θ</a:t>
            </a:r>
            <a:r>
              <a:rPr lang="en-US" baseline="-25000" dirty="0"/>
              <a:t>1</a:t>
            </a:r>
            <a:r>
              <a:rPr lang="en-US" dirty="0"/>
              <a:t> to </a:t>
            </a:r>
            <a:r>
              <a:rPr lang="en-US" i="1" dirty="0" err="1"/>
              <a:t>θ</a:t>
            </a:r>
            <a:r>
              <a:rPr lang="en-US" baseline="-25000" dirty="0" err="1"/>
              <a:t>n</a:t>
            </a:r>
            <a:r>
              <a:rPr lang="en-US" dirty="0"/>
              <a:t>), then regularization term is simply equal to ½ (∥</a:t>
            </a:r>
            <a:r>
              <a:rPr lang="en-US" b="1" dirty="0"/>
              <a:t>w</a:t>
            </a:r>
            <a:r>
              <a:rPr lang="en-US" dirty="0"/>
              <a:t>∥</a:t>
            </a:r>
            <a:r>
              <a:rPr lang="en-US" baseline="30000" dirty="0"/>
              <a:t>2</a:t>
            </a:r>
            <a:r>
              <a:rPr lang="en-US" dirty="0"/>
              <a:t>)</a:t>
            </a:r>
            <a:r>
              <a:rPr lang="en-US" baseline="-25000" dirty="0"/>
              <a:t>2</a:t>
            </a:r>
            <a:r>
              <a:rPr lang="en-US" dirty="0"/>
              <a:t>, where ∥</a:t>
            </a:r>
            <a:r>
              <a:rPr lang="en-US" b="1" dirty="0"/>
              <a:t>w</a:t>
            </a:r>
            <a:r>
              <a:rPr lang="en-US" dirty="0"/>
              <a:t>∥</a:t>
            </a:r>
            <a:r>
              <a:rPr lang="en-US" baseline="-25000" dirty="0"/>
              <a:t>2</a:t>
            </a:r>
            <a:r>
              <a:rPr lang="en-US" dirty="0"/>
              <a:t> represents the ℓ2 norm of the weight vector.</a:t>
            </a:r>
          </a:p>
          <a:p>
            <a:r>
              <a:rPr lang="en-US" dirty="0"/>
              <a:t>- for Gradient Descent, just add </a:t>
            </a:r>
            <a:r>
              <a:rPr lang="en-US" i="1" dirty="0"/>
              <a:t>α</a:t>
            </a:r>
            <a:r>
              <a:rPr lang="en-US" b="1" dirty="0"/>
              <a:t>w </a:t>
            </a:r>
            <a:r>
              <a:rPr lang="en-US" dirty="0"/>
              <a:t>to the MSE gradient vector.</a:t>
            </a:r>
          </a:p>
          <a:p>
            <a:r>
              <a:rPr lang="en-US" dirty="0"/>
              <a:t>- </a:t>
            </a:r>
            <a:r>
              <a:rPr lang="en-US" i="1" dirty="0"/>
              <a:t>θ</a:t>
            </a:r>
            <a:r>
              <a:rPr lang="en-US" baseline="-25000" dirty="0"/>
              <a:t>0</a:t>
            </a:r>
            <a:r>
              <a:rPr lang="en-US" dirty="0"/>
              <a:t> (bias term) is not regularized (the sum starts at </a:t>
            </a:r>
            <a:r>
              <a:rPr lang="en-US" i="1" dirty="0" err="1"/>
              <a:t>i</a:t>
            </a:r>
            <a:r>
              <a:rPr lang="en-US" i="1" dirty="0"/>
              <a:t> </a:t>
            </a:r>
            <a:r>
              <a:rPr lang="en-US" dirty="0"/>
              <a:t>= 1, not 0) </a:t>
            </a:r>
          </a:p>
        </p:txBody>
      </p:sp>
      <p:sp>
        <p:nvSpPr>
          <p:cNvPr id="7" name="Google Shape;95;p14">
            <a:extLst>
              <a:ext uri="{FF2B5EF4-FFF2-40B4-BE49-F238E27FC236}">
                <a16:creationId xmlns:a16="http://schemas.microsoft.com/office/drawing/2014/main" id="{8FAA6FEA-FED2-4481-A679-367F18D282F4}"/>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a:solidFill>
                  <a:srgbClr val="E46102"/>
                </a:solidFill>
              </a:rPr>
              <a:t>Regularized Linear Models</a:t>
            </a:r>
            <a:endParaRPr lang="en-US" sz="4000" b="1" dirty="0">
              <a:solidFill>
                <a:srgbClr val="E46102"/>
              </a:solidFill>
            </a:endParaRPr>
          </a:p>
        </p:txBody>
      </p:sp>
    </p:spTree>
    <p:extLst>
      <p:ext uri="{BB962C8B-B14F-4D97-AF65-F5344CB8AC3E}">
        <p14:creationId xmlns:p14="http://schemas.microsoft.com/office/powerpoint/2010/main" val="2906587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r>
              <a:rPr lang="en-US" dirty="0">
                <a:solidFill>
                  <a:srgbClr val="000000"/>
                </a:solidFill>
                <a:latin typeface="MinionPro-Regular"/>
              </a:rPr>
              <a:t>As with Linear Regression, we can perform Ridge Regression either by computing a</a:t>
            </a:r>
          </a:p>
          <a:p>
            <a:r>
              <a:rPr lang="en-US" dirty="0">
                <a:solidFill>
                  <a:srgbClr val="000000"/>
                </a:solidFill>
                <a:latin typeface="MinionPro-Regular"/>
              </a:rPr>
              <a:t>closed-form equation or by performing Gradient Descent. </a:t>
            </a:r>
          </a:p>
          <a:p>
            <a:endParaRPr lang="en-US" dirty="0">
              <a:solidFill>
                <a:srgbClr val="000000"/>
              </a:solidFill>
              <a:latin typeface="MinionPro-Regular"/>
            </a:endParaRPr>
          </a:p>
          <a:p>
            <a:r>
              <a:rPr lang="en-US" dirty="0">
                <a:solidFill>
                  <a:srgbClr val="000000"/>
                </a:solidFill>
                <a:latin typeface="MinionPro-Regular"/>
              </a:rPr>
              <a:t>See graphs where </a:t>
            </a:r>
            <a:r>
              <a:rPr lang="en-US" b="1" dirty="0">
                <a:solidFill>
                  <a:srgbClr val="000000"/>
                </a:solidFill>
                <a:latin typeface="MinionPro-Bold"/>
              </a:rPr>
              <a:t>A </a:t>
            </a:r>
            <a:r>
              <a:rPr lang="en-US" dirty="0">
                <a:solidFill>
                  <a:srgbClr val="000000"/>
                </a:solidFill>
                <a:latin typeface="MinionPro-Regular"/>
              </a:rPr>
              <a:t>is the (</a:t>
            </a:r>
            <a:r>
              <a:rPr lang="en-US" i="1" dirty="0">
                <a:solidFill>
                  <a:srgbClr val="000000"/>
                </a:solidFill>
                <a:latin typeface="MinionPro-It"/>
              </a:rPr>
              <a:t>n </a:t>
            </a:r>
            <a:r>
              <a:rPr lang="en-US" dirty="0">
                <a:solidFill>
                  <a:srgbClr val="000000"/>
                </a:solidFill>
                <a:latin typeface="MinionPro-Regular"/>
              </a:rPr>
              <a:t>+ 1) × (</a:t>
            </a:r>
            <a:r>
              <a:rPr lang="en-US" i="1" dirty="0">
                <a:solidFill>
                  <a:srgbClr val="000000"/>
                </a:solidFill>
                <a:latin typeface="MinionPro-It"/>
              </a:rPr>
              <a:t>n </a:t>
            </a:r>
            <a:r>
              <a:rPr lang="en-US" dirty="0">
                <a:solidFill>
                  <a:srgbClr val="000000"/>
                </a:solidFill>
                <a:latin typeface="MinionPro-Regular"/>
              </a:rPr>
              <a:t>+ 1)</a:t>
            </a:r>
          </a:p>
        </p:txBody>
      </p:sp>
      <p:pic>
        <p:nvPicPr>
          <p:cNvPr id="3" name="Picture 2">
            <a:extLst>
              <a:ext uri="{FF2B5EF4-FFF2-40B4-BE49-F238E27FC236}">
                <a16:creationId xmlns:a16="http://schemas.microsoft.com/office/drawing/2014/main" id="{8EB10768-C167-4571-946E-19B045DBDD60}"/>
              </a:ext>
            </a:extLst>
          </p:cNvPr>
          <p:cNvPicPr>
            <a:picLocks noChangeAspect="1"/>
          </p:cNvPicPr>
          <p:nvPr/>
        </p:nvPicPr>
        <p:blipFill>
          <a:blip r:embed="rId3"/>
          <a:stretch>
            <a:fillRect/>
          </a:stretch>
        </p:blipFill>
        <p:spPr>
          <a:xfrm>
            <a:off x="6347883" y="3188890"/>
            <a:ext cx="5058513" cy="2431688"/>
          </a:xfrm>
          <a:prstGeom prst="rect">
            <a:avLst/>
          </a:prstGeom>
        </p:spPr>
      </p:pic>
      <p:pic>
        <p:nvPicPr>
          <p:cNvPr id="5" name="Picture 4">
            <a:extLst>
              <a:ext uri="{FF2B5EF4-FFF2-40B4-BE49-F238E27FC236}">
                <a16:creationId xmlns:a16="http://schemas.microsoft.com/office/drawing/2014/main" id="{187FBBA6-417E-4542-8A0F-44095E9B71F1}"/>
              </a:ext>
            </a:extLst>
          </p:cNvPr>
          <p:cNvPicPr>
            <a:picLocks noChangeAspect="1"/>
          </p:cNvPicPr>
          <p:nvPr/>
        </p:nvPicPr>
        <p:blipFill>
          <a:blip r:embed="rId4"/>
          <a:stretch>
            <a:fillRect/>
          </a:stretch>
        </p:blipFill>
        <p:spPr>
          <a:xfrm>
            <a:off x="789802" y="4314059"/>
            <a:ext cx="5165101" cy="1054415"/>
          </a:xfrm>
          <a:prstGeom prst="rect">
            <a:avLst/>
          </a:prstGeom>
        </p:spPr>
      </p:pic>
      <p:sp>
        <p:nvSpPr>
          <p:cNvPr id="8" name="Google Shape;95;p14">
            <a:extLst>
              <a:ext uri="{FF2B5EF4-FFF2-40B4-BE49-F238E27FC236}">
                <a16:creationId xmlns:a16="http://schemas.microsoft.com/office/drawing/2014/main" id="{DBA513E1-F0DB-4383-997C-EC0D38F4173D}"/>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Ridge Regression (extra slide)</a:t>
            </a:r>
          </a:p>
        </p:txBody>
      </p:sp>
    </p:spTree>
    <p:extLst>
      <p:ext uri="{BB962C8B-B14F-4D97-AF65-F5344CB8AC3E}">
        <p14:creationId xmlns:p14="http://schemas.microsoft.com/office/powerpoint/2010/main" val="159353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Ridge Regression with </a:t>
            </a:r>
            <a:r>
              <a:rPr lang="en-US" sz="4000" b="1" dirty="0" err="1">
                <a:solidFill>
                  <a:srgbClr val="E46102"/>
                </a:solidFill>
              </a:rPr>
              <a:t>Scikit</a:t>
            </a:r>
            <a:r>
              <a:rPr lang="en-US" sz="4000" b="1" dirty="0">
                <a:solidFill>
                  <a:srgbClr val="E46102"/>
                </a:solidFill>
              </a:rPr>
              <a:t>-Learn</a:t>
            </a:r>
            <a:endParaRPr sz="4000" b="1" dirty="0">
              <a:solidFill>
                <a:srgbClr val="E46102"/>
              </a:solidFill>
            </a:endParaRPr>
          </a:p>
        </p:txBody>
      </p:sp>
      <p:pic>
        <p:nvPicPr>
          <p:cNvPr id="7" name="Picture 6">
            <a:extLst>
              <a:ext uri="{FF2B5EF4-FFF2-40B4-BE49-F238E27FC236}">
                <a16:creationId xmlns:a16="http://schemas.microsoft.com/office/drawing/2014/main" id="{D1B0DFE3-2639-485E-9F2E-FEE7C54A6D3F}"/>
              </a:ext>
            </a:extLst>
          </p:cNvPr>
          <p:cNvPicPr>
            <a:picLocks noChangeAspect="1"/>
          </p:cNvPicPr>
          <p:nvPr/>
        </p:nvPicPr>
        <p:blipFill>
          <a:blip r:embed="rId3"/>
          <a:stretch>
            <a:fillRect/>
          </a:stretch>
        </p:blipFill>
        <p:spPr>
          <a:xfrm>
            <a:off x="6925532" y="2784211"/>
            <a:ext cx="4632466" cy="1079155"/>
          </a:xfrm>
          <a:prstGeom prst="rect">
            <a:avLst/>
          </a:prstGeom>
        </p:spPr>
      </p:pic>
      <p:sp>
        <p:nvSpPr>
          <p:cNvPr id="8" name="TextBox 7">
            <a:extLst>
              <a:ext uri="{FF2B5EF4-FFF2-40B4-BE49-F238E27FC236}">
                <a16:creationId xmlns:a16="http://schemas.microsoft.com/office/drawing/2014/main" id="{BAD39CC6-CC20-45F2-B78B-A568A2F796F7}"/>
              </a:ext>
            </a:extLst>
          </p:cNvPr>
          <p:cNvSpPr txBox="1"/>
          <p:nvPr/>
        </p:nvSpPr>
        <p:spPr>
          <a:xfrm>
            <a:off x="717173" y="2142139"/>
            <a:ext cx="5617639" cy="2246769"/>
          </a:xfrm>
          <a:prstGeom prst="rect">
            <a:avLst/>
          </a:prstGeom>
          <a:noFill/>
        </p:spPr>
        <p:txBody>
          <a:bodyPr wrap="square" rtlCol="0">
            <a:spAutoFit/>
          </a:bodyPr>
          <a:lstStyle/>
          <a:p>
            <a:r>
              <a:rPr lang="en-US" sz="2000" dirty="0"/>
              <a:t>The penalty hyperparameter sets the type of regularization term to use. Specifying</a:t>
            </a:r>
          </a:p>
          <a:p>
            <a:r>
              <a:rPr lang="en-US" sz="2000" dirty="0"/>
              <a:t>”L</a:t>
            </a:r>
            <a:r>
              <a:rPr lang="en-US" sz="2000" baseline="-25000" dirty="0"/>
              <a:t>2</a:t>
            </a:r>
            <a:r>
              <a:rPr lang="en-US" sz="2000" dirty="0"/>
              <a:t>" indicates that you want SGD to add a regularization term to the cost function</a:t>
            </a:r>
          </a:p>
          <a:p>
            <a:r>
              <a:rPr lang="en-US" sz="2000" dirty="0"/>
              <a:t>equal to half the square of the ℓ2 norm of the weight vector.</a:t>
            </a:r>
          </a:p>
          <a:p>
            <a:r>
              <a:rPr lang="en-US" sz="2000" dirty="0"/>
              <a:t>- This is simply Ridge Regression.</a:t>
            </a:r>
          </a:p>
        </p:txBody>
      </p:sp>
      <p:sp>
        <p:nvSpPr>
          <p:cNvPr id="9" name="Rectangle 8">
            <a:extLst>
              <a:ext uri="{FF2B5EF4-FFF2-40B4-BE49-F238E27FC236}">
                <a16:creationId xmlns:a16="http://schemas.microsoft.com/office/drawing/2014/main" id="{C5D24E93-D564-451E-B7E4-6E4188C12A35}"/>
              </a:ext>
            </a:extLst>
          </p:cNvPr>
          <p:cNvSpPr/>
          <p:nvPr/>
        </p:nvSpPr>
        <p:spPr>
          <a:xfrm>
            <a:off x="6658814" y="2203538"/>
            <a:ext cx="4630498" cy="461665"/>
          </a:xfrm>
          <a:prstGeom prst="rect">
            <a:avLst/>
          </a:prstGeom>
        </p:spPr>
        <p:txBody>
          <a:bodyPr wrap="none">
            <a:spAutoFit/>
          </a:bodyPr>
          <a:lstStyle/>
          <a:p>
            <a:r>
              <a:rPr lang="en-US" dirty="0">
                <a:latin typeface="MinionPro-Regular"/>
              </a:rPr>
              <a:t>Using Stochastic Gradient Descent:</a:t>
            </a:r>
            <a:r>
              <a:rPr lang="en-US" sz="800" dirty="0">
                <a:latin typeface="MinionPro-Regular"/>
              </a:rPr>
              <a:t>14</a:t>
            </a:r>
            <a:endParaRPr lang="en-US" dirty="0"/>
          </a:p>
        </p:txBody>
      </p:sp>
    </p:spTree>
    <p:extLst>
      <p:ext uri="{BB962C8B-B14F-4D97-AF65-F5344CB8AC3E}">
        <p14:creationId xmlns:p14="http://schemas.microsoft.com/office/powerpoint/2010/main" val="295753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Lasso Regression</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b="1" u="sng" dirty="0"/>
              <a:t>L</a:t>
            </a:r>
            <a:r>
              <a:rPr lang="en-US" dirty="0"/>
              <a:t>east </a:t>
            </a:r>
            <a:r>
              <a:rPr lang="en-US" b="1" u="sng" dirty="0"/>
              <a:t>A</a:t>
            </a:r>
            <a:r>
              <a:rPr lang="en-US" dirty="0"/>
              <a:t>bsolute </a:t>
            </a:r>
            <a:r>
              <a:rPr lang="en-US" b="1" u="sng" dirty="0"/>
              <a:t>S</a:t>
            </a:r>
            <a:r>
              <a:rPr lang="en-US" dirty="0"/>
              <a:t>hrinkage and </a:t>
            </a:r>
            <a:r>
              <a:rPr lang="en-US" b="1" u="sng" dirty="0"/>
              <a:t>S</a:t>
            </a:r>
            <a:r>
              <a:rPr lang="en-US" dirty="0"/>
              <a:t>election </a:t>
            </a:r>
            <a:r>
              <a:rPr lang="en-US" b="1" u="sng" dirty="0"/>
              <a:t>O</a:t>
            </a:r>
            <a:r>
              <a:rPr lang="en-US" dirty="0"/>
              <a:t>perator </a:t>
            </a:r>
            <a:r>
              <a:rPr lang="en-US" b="1" u="sng" dirty="0"/>
              <a:t>R</a:t>
            </a:r>
            <a:r>
              <a:rPr lang="en-US" dirty="0"/>
              <a:t>egression (simply called Lasso Regression)</a:t>
            </a:r>
          </a:p>
          <a:p>
            <a:pPr marL="342900" indent="-342900">
              <a:buFont typeface="Arial" panose="020B0604020202020204" pitchFamily="34" charset="0"/>
              <a:buChar char="•"/>
            </a:pPr>
            <a:r>
              <a:rPr lang="en-US" dirty="0"/>
              <a:t>Like Ridge, adds a regularization term to the cost function, </a:t>
            </a:r>
          </a:p>
          <a:p>
            <a:pPr marL="342900" indent="-342900">
              <a:buFont typeface="Arial" panose="020B0604020202020204" pitchFamily="34" charset="0"/>
              <a:buChar char="•"/>
            </a:pPr>
            <a:r>
              <a:rPr lang="en-US" dirty="0"/>
              <a:t>Uses the ℓ1 norm of the weight vector, unlike Ridge which uses half the square of the ℓ2 norm</a:t>
            </a:r>
            <a:endParaRPr dirty="0"/>
          </a:p>
        </p:txBody>
      </p:sp>
      <p:pic>
        <p:nvPicPr>
          <p:cNvPr id="3" name="Picture 2">
            <a:extLst>
              <a:ext uri="{FF2B5EF4-FFF2-40B4-BE49-F238E27FC236}">
                <a16:creationId xmlns:a16="http://schemas.microsoft.com/office/drawing/2014/main" id="{47A32FE2-5BA4-46C5-987B-DD8567BE7C01}"/>
              </a:ext>
            </a:extLst>
          </p:cNvPr>
          <p:cNvPicPr>
            <a:picLocks noChangeAspect="1"/>
          </p:cNvPicPr>
          <p:nvPr/>
        </p:nvPicPr>
        <p:blipFill>
          <a:blip r:embed="rId3"/>
          <a:stretch>
            <a:fillRect/>
          </a:stretch>
        </p:blipFill>
        <p:spPr>
          <a:xfrm>
            <a:off x="1179881" y="3697346"/>
            <a:ext cx="3558266" cy="596358"/>
          </a:xfrm>
          <a:prstGeom prst="rect">
            <a:avLst/>
          </a:prstGeom>
        </p:spPr>
      </p:pic>
      <p:pic>
        <p:nvPicPr>
          <p:cNvPr id="7" name="Picture 6">
            <a:extLst>
              <a:ext uri="{FF2B5EF4-FFF2-40B4-BE49-F238E27FC236}">
                <a16:creationId xmlns:a16="http://schemas.microsoft.com/office/drawing/2014/main" id="{D63D9B1B-9679-4E12-BF58-6C9A63B4B887}"/>
              </a:ext>
            </a:extLst>
          </p:cNvPr>
          <p:cNvPicPr>
            <a:picLocks noChangeAspect="1"/>
          </p:cNvPicPr>
          <p:nvPr/>
        </p:nvPicPr>
        <p:blipFill rotWithShape="1">
          <a:blip r:embed="rId4"/>
          <a:srcRect l="6136" t="25154" r="9143" b="23136"/>
          <a:stretch/>
        </p:blipFill>
        <p:spPr>
          <a:xfrm>
            <a:off x="7653130" y="3640387"/>
            <a:ext cx="3245127" cy="461666"/>
          </a:xfrm>
          <a:prstGeom prst="rect">
            <a:avLst/>
          </a:prstGeom>
        </p:spPr>
      </p:pic>
    </p:spTree>
    <p:extLst>
      <p:ext uri="{BB962C8B-B14F-4D97-AF65-F5344CB8AC3E}">
        <p14:creationId xmlns:p14="http://schemas.microsoft.com/office/powerpoint/2010/main" val="523922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521775" y="1382233"/>
            <a:ext cx="5382068" cy="4176000"/>
          </a:xfrm>
          <a:prstGeom prst="rect">
            <a:avLst/>
          </a:prstGeom>
          <a:noFill/>
          <a:ln>
            <a:noFill/>
          </a:ln>
        </p:spPr>
        <p:txBody>
          <a:bodyPr spcFirstLastPara="1" wrap="square" lIns="121900" tIns="121900" rIns="121900" bIns="121900" anchor="t" anchorCtr="0">
            <a:noAutofit/>
          </a:bodyPr>
          <a:lstStyle/>
          <a:p>
            <a:r>
              <a:rPr lang="en-US" sz="2000" dirty="0"/>
              <a:t>Important characteristic of Lasso </a:t>
            </a:r>
          </a:p>
          <a:p>
            <a:r>
              <a:rPr lang="en-US" sz="2000" dirty="0"/>
              <a:t>- tends to completely eliminate</a:t>
            </a:r>
          </a:p>
          <a:p>
            <a:r>
              <a:rPr lang="en-US" sz="2000" dirty="0"/>
              <a:t>the weights of the least important features (i.e., set them to zero). </a:t>
            </a:r>
          </a:p>
          <a:p>
            <a:endParaRPr lang="en-US" sz="2000" dirty="0"/>
          </a:p>
          <a:p>
            <a:r>
              <a:rPr lang="en-US" sz="2000" dirty="0"/>
              <a:t>For example, the dashed line in the right plot on figure (with </a:t>
            </a:r>
            <a:r>
              <a:rPr lang="en-US" sz="2000" i="1" dirty="0"/>
              <a:t>α </a:t>
            </a:r>
            <a:r>
              <a:rPr lang="en-US" sz="2000" dirty="0"/>
              <a:t>= 10</a:t>
            </a:r>
            <a:r>
              <a:rPr lang="en-US" sz="2000" baseline="30000" dirty="0"/>
              <a:t>-7</a:t>
            </a:r>
            <a:r>
              <a:rPr lang="en-US" sz="2000" dirty="0"/>
              <a:t>) looks quadratic, almost linear: all the weights for the high-degree polynomial features are equal to zero.</a:t>
            </a:r>
          </a:p>
          <a:p>
            <a:endParaRPr lang="en-US" sz="2000" dirty="0"/>
          </a:p>
          <a:p>
            <a:r>
              <a:rPr lang="en-US" sz="2000" dirty="0"/>
              <a:t>In other words, Lasso Regression automatically performs feature selection and outputs a </a:t>
            </a:r>
            <a:r>
              <a:rPr lang="en-US" sz="2000" i="1" dirty="0"/>
              <a:t>sparse model </a:t>
            </a:r>
            <a:r>
              <a:rPr lang="en-US" sz="2000" dirty="0"/>
              <a:t>(i.e., with few nonzero feature weights).</a:t>
            </a:r>
            <a:endParaRPr sz="2000" dirty="0"/>
          </a:p>
        </p:txBody>
      </p:sp>
      <p:pic>
        <p:nvPicPr>
          <p:cNvPr id="3" name="Picture 2">
            <a:extLst>
              <a:ext uri="{FF2B5EF4-FFF2-40B4-BE49-F238E27FC236}">
                <a16:creationId xmlns:a16="http://schemas.microsoft.com/office/drawing/2014/main" id="{E7E18922-AD4E-4A7B-A43E-335A7AF4A6D6}"/>
              </a:ext>
            </a:extLst>
          </p:cNvPr>
          <p:cNvPicPr>
            <a:picLocks noChangeAspect="1"/>
          </p:cNvPicPr>
          <p:nvPr/>
        </p:nvPicPr>
        <p:blipFill>
          <a:blip r:embed="rId3"/>
          <a:stretch>
            <a:fillRect/>
          </a:stretch>
        </p:blipFill>
        <p:spPr>
          <a:xfrm>
            <a:off x="6038022" y="1382233"/>
            <a:ext cx="5590513" cy="2681221"/>
          </a:xfrm>
          <a:prstGeom prst="rect">
            <a:avLst/>
          </a:prstGeom>
        </p:spPr>
      </p:pic>
    </p:spTree>
    <p:extLst>
      <p:ext uri="{BB962C8B-B14F-4D97-AF65-F5344CB8AC3E}">
        <p14:creationId xmlns:p14="http://schemas.microsoft.com/office/powerpoint/2010/main" val="3481132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4" name="TextBox 3">
            <a:extLst>
              <a:ext uri="{FF2B5EF4-FFF2-40B4-BE49-F238E27FC236}">
                <a16:creationId xmlns:a16="http://schemas.microsoft.com/office/drawing/2014/main" id="{07B87474-8419-6920-DDB6-484D42EAC0E8}"/>
              </a:ext>
            </a:extLst>
          </p:cNvPr>
          <p:cNvSpPr txBox="1"/>
          <p:nvPr/>
        </p:nvSpPr>
        <p:spPr>
          <a:xfrm>
            <a:off x="3215674" y="5992614"/>
            <a:ext cx="5310108" cy="369332"/>
          </a:xfrm>
          <a:prstGeom prst="rect">
            <a:avLst/>
          </a:prstGeom>
          <a:noFill/>
        </p:spPr>
        <p:txBody>
          <a:bodyPr wrap="none" rtlCol="0">
            <a:spAutoFit/>
          </a:bodyPr>
          <a:lstStyle/>
          <a:p>
            <a:pPr algn="ctr" rtl="0"/>
            <a:r>
              <a:rPr lang="en-US" sz="1800" dirty="0">
                <a:solidFill>
                  <a:schemeClr val="accent1"/>
                </a:solidFill>
                <a:effectLst/>
                <a:latin typeface="Arial" panose="020B0604020202020204" pitchFamily="34" charset="0"/>
              </a:rPr>
              <a:t>Differences between Ridge and Lasso Regression</a:t>
            </a:r>
            <a:endParaRPr lang="en-US" sz="1800" dirty="0">
              <a:solidFill>
                <a:schemeClr val="accent1"/>
              </a:solidFill>
              <a:effectLst/>
            </a:endParaRPr>
          </a:p>
        </p:txBody>
      </p:sp>
      <p:pic>
        <p:nvPicPr>
          <p:cNvPr id="6" name="Picture 5">
            <a:extLst>
              <a:ext uri="{FF2B5EF4-FFF2-40B4-BE49-F238E27FC236}">
                <a16:creationId xmlns:a16="http://schemas.microsoft.com/office/drawing/2014/main" id="{688D9E00-9797-C46B-F7A0-D3BB54F07078}"/>
              </a:ext>
            </a:extLst>
          </p:cNvPr>
          <p:cNvPicPr>
            <a:picLocks noChangeAspect="1"/>
          </p:cNvPicPr>
          <p:nvPr/>
        </p:nvPicPr>
        <p:blipFill>
          <a:blip r:embed="rId3"/>
          <a:stretch>
            <a:fillRect/>
          </a:stretch>
        </p:blipFill>
        <p:spPr>
          <a:xfrm>
            <a:off x="1467145" y="639387"/>
            <a:ext cx="9257710" cy="5262867"/>
          </a:xfrm>
          <a:prstGeom prst="rect">
            <a:avLst/>
          </a:prstGeom>
        </p:spPr>
      </p:pic>
    </p:spTree>
    <p:extLst>
      <p:ext uri="{BB962C8B-B14F-4D97-AF65-F5344CB8AC3E}">
        <p14:creationId xmlns:p14="http://schemas.microsoft.com/office/powerpoint/2010/main" val="2315849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Logistic Regression</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middle ground between Ridge Regression and Lasso Regression</a:t>
            </a:r>
          </a:p>
          <a:p>
            <a:pPr marL="342900" indent="-342900">
              <a:buFont typeface="Arial" panose="020B0604020202020204" pitchFamily="34" charset="0"/>
              <a:buChar char="•"/>
            </a:pPr>
            <a:r>
              <a:rPr lang="en-US" dirty="0"/>
              <a:t>regularization term is a simple mix of both Ridge and Lasso’s regularization terms, and you can control the mix ratio </a:t>
            </a:r>
            <a:r>
              <a:rPr lang="en-US" i="1" dirty="0"/>
              <a:t>r</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Can be used for classification as well</a:t>
            </a:r>
          </a:p>
          <a:p>
            <a:pPr marL="952485" lvl="1" indent="-342900">
              <a:buFont typeface="Arial" panose="020B0604020202020204" pitchFamily="34" charset="0"/>
              <a:buChar char="•"/>
            </a:pPr>
            <a:r>
              <a:rPr lang="en-US" dirty="0"/>
              <a:t>Class + the Probability of a class.</a:t>
            </a:r>
            <a:endParaRPr dirty="0"/>
          </a:p>
        </p:txBody>
      </p:sp>
    </p:spTree>
    <p:extLst>
      <p:ext uri="{BB962C8B-B14F-4D97-AF65-F5344CB8AC3E}">
        <p14:creationId xmlns:p14="http://schemas.microsoft.com/office/powerpoint/2010/main" val="397365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Objective</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sz="2800" dirty="0"/>
              <a:t>Study and Implement </a:t>
            </a:r>
            <a:r>
              <a:rPr lang="en-US" sz="2800" b="1" dirty="0"/>
              <a:t>Training Models</a:t>
            </a:r>
          </a:p>
          <a:p>
            <a:pPr marL="1066785" lvl="1" indent="-457200">
              <a:buFont typeface="Arial" panose="020B0604020202020204" pitchFamily="34" charset="0"/>
              <a:buChar char="•"/>
            </a:pPr>
            <a:r>
              <a:rPr lang="en-US" dirty="0">
                <a:solidFill>
                  <a:schemeClr val="bg1">
                    <a:lumMod val="75000"/>
                  </a:schemeClr>
                </a:solidFill>
              </a:rPr>
              <a:t>Linear Regression</a:t>
            </a:r>
          </a:p>
          <a:p>
            <a:pPr marL="1066785" lvl="1" indent="-457200">
              <a:buFont typeface="Arial" panose="020B0604020202020204" pitchFamily="34" charset="0"/>
              <a:buChar char="•"/>
            </a:pPr>
            <a:r>
              <a:rPr lang="en-US" dirty="0">
                <a:solidFill>
                  <a:schemeClr val="tx1">
                    <a:lumMod val="50000"/>
                    <a:lumOff val="50000"/>
                  </a:schemeClr>
                </a:solidFill>
              </a:rPr>
              <a:t>Gradient Descent - recap</a:t>
            </a:r>
          </a:p>
          <a:p>
            <a:pPr marL="1066785" lvl="1" indent="-457200">
              <a:buFont typeface="Arial" panose="020B0604020202020204" pitchFamily="34" charset="0"/>
              <a:buChar char="•"/>
            </a:pPr>
            <a:r>
              <a:rPr lang="en-US" dirty="0"/>
              <a:t>Regularized Linear Models</a:t>
            </a:r>
          </a:p>
          <a:p>
            <a:pPr marL="1066785" lvl="1" indent="-457200">
              <a:buFont typeface="Arial" panose="020B0604020202020204" pitchFamily="34" charset="0"/>
              <a:buChar char="•"/>
            </a:pPr>
            <a:r>
              <a:rPr lang="en-US" dirty="0"/>
              <a:t>Logistic Regression</a:t>
            </a:r>
          </a:p>
          <a:p>
            <a:pPr marL="1066785" lvl="1" indent="-457200">
              <a:buFont typeface="Arial" panose="020B0604020202020204" pitchFamily="34" charset="0"/>
              <a:buChar char="•"/>
            </a:pPr>
            <a:r>
              <a:rPr lang="en-US" dirty="0"/>
              <a:t>Softmax Regression</a:t>
            </a:r>
          </a:p>
          <a:p>
            <a:pPr lvl="1"/>
            <a:endParaRPr lang="en-US" dirty="0"/>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2800" b="1" dirty="0">
                <a:solidFill>
                  <a:srgbClr val="E46102"/>
                </a:solidFill>
              </a:rPr>
              <a:t>Mathematically, Logistic Regression estimates probabilities</a:t>
            </a:r>
            <a:endParaRPr sz="28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Computes a weighted sum of input features plus a bias term</a:t>
            </a:r>
          </a:p>
          <a:p>
            <a:r>
              <a:rPr lang="en-US" dirty="0"/>
              <a:t>    (like linear regression)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Logistic is a sigmoid function</a:t>
            </a:r>
          </a:p>
          <a:p>
            <a:pPr marL="342900" indent="-342900">
              <a:buFont typeface="Arial" panose="020B0604020202020204" pitchFamily="34" charset="0"/>
              <a:buChar char="•"/>
            </a:pPr>
            <a:r>
              <a:rPr lang="en-US" dirty="0"/>
              <a:t>Outputs a number between 0 and 1</a:t>
            </a:r>
          </a:p>
          <a:p>
            <a:pPr marL="342900" indent="-342900">
              <a:buFont typeface="Arial" panose="020B0604020202020204" pitchFamily="34" charset="0"/>
              <a:buChar char="•"/>
            </a:pPr>
            <a:r>
              <a:rPr lang="en-US" dirty="0"/>
              <a:t>For Spam/Ham question</a:t>
            </a:r>
          </a:p>
          <a:p>
            <a:pPr marL="952485" lvl="1" indent="-342900">
              <a:buFont typeface="Arial" panose="020B0604020202020204" pitchFamily="34" charset="0"/>
              <a:buChar char="•"/>
            </a:pPr>
            <a:r>
              <a:rPr lang="en-US" sz="2000" dirty="0"/>
              <a:t>If it is &gt; 0.5, then email is spam</a:t>
            </a:r>
            <a:endParaRPr dirty="0"/>
          </a:p>
        </p:txBody>
      </p:sp>
      <p:pic>
        <p:nvPicPr>
          <p:cNvPr id="3" name="Picture 2">
            <a:extLst>
              <a:ext uri="{FF2B5EF4-FFF2-40B4-BE49-F238E27FC236}">
                <a16:creationId xmlns:a16="http://schemas.microsoft.com/office/drawing/2014/main" id="{CDE81D02-360A-4DCE-BA88-29DA087616CC}"/>
              </a:ext>
            </a:extLst>
          </p:cNvPr>
          <p:cNvPicPr>
            <a:picLocks noChangeAspect="1"/>
          </p:cNvPicPr>
          <p:nvPr/>
        </p:nvPicPr>
        <p:blipFill>
          <a:blip r:embed="rId3"/>
          <a:stretch>
            <a:fillRect/>
          </a:stretch>
        </p:blipFill>
        <p:spPr>
          <a:xfrm>
            <a:off x="4646543" y="2072047"/>
            <a:ext cx="1814836" cy="746203"/>
          </a:xfrm>
          <a:prstGeom prst="rect">
            <a:avLst/>
          </a:prstGeom>
        </p:spPr>
      </p:pic>
      <p:pic>
        <p:nvPicPr>
          <p:cNvPr id="5" name="Picture 4">
            <a:extLst>
              <a:ext uri="{FF2B5EF4-FFF2-40B4-BE49-F238E27FC236}">
                <a16:creationId xmlns:a16="http://schemas.microsoft.com/office/drawing/2014/main" id="{0459517E-378B-4213-AFB5-D24793993912}"/>
              </a:ext>
            </a:extLst>
          </p:cNvPr>
          <p:cNvPicPr>
            <a:picLocks noChangeAspect="1"/>
          </p:cNvPicPr>
          <p:nvPr/>
        </p:nvPicPr>
        <p:blipFill rotWithShape="1">
          <a:blip r:embed="rId4"/>
          <a:srcRect t="4006"/>
          <a:stretch/>
        </p:blipFill>
        <p:spPr>
          <a:xfrm>
            <a:off x="7145517" y="2244568"/>
            <a:ext cx="4316236" cy="1225665"/>
          </a:xfrm>
          <a:prstGeom prst="rect">
            <a:avLst/>
          </a:prstGeom>
        </p:spPr>
      </p:pic>
      <p:pic>
        <p:nvPicPr>
          <p:cNvPr id="8" name="Picture 7">
            <a:extLst>
              <a:ext uri="{FF2B5EF4-FFF2-40B4-BE49-F238E27FC236}">
                <a16:creationId xmlns:a16="http://schemas.microsoft.com/office/drawing/2014/main" id="{9133D068-0A8E-41D9-B5B9-7D1A148B988F}"/>
              </a:ext>
            </a:extLst>
          </p:cNvPr>
          <p:cNvPicPr>
            <a:picLocks noChangeAspect="1"/>
          </p:cNvPicPr>
          <p:nvPr/>
        </p:nvPicPr>
        <p:blipFill>
          <a:blip r:embed="rId5"/>
          <a:stretch>
            <a:fillRect/>
          </a:stretch>
        </p:blipFill>
        <p:spPr>
          <a:xfrm>
            <a:off x="1727703" y="4723346"/>
            <a:ext cx="2440558" cy="1132003"/>
          </a:xfrm>
          <a:prstGeom prst="rect">
            <a:avLst/>
          </a:prstGeom>
        </p:spPr>
      </p:pic>
      <p:sp>
        <p:nvSpPr>
          <p:cNvPr id="2" name="Google Shape;96;p14">
            <a:extLst>
              <a:ext uri="{FF2B5EF4-FFF2-40B4-BE49-F238E27FC236}">
                <a16:creationId xmlns:a16="http://schemas.microsoft.com/office/drawing/2014/main" id="{E5C1813A-9C8B-E5FF-8D78-443E47E8F61D}"/>
              </a:ext>
            </a:extLst>
          </p:cNvPr>
          <p:cNvSpPr txBox="1"/>
          <p:nvPr/>
        </p:nvSpPr>
        <p:spPr>
          <a:xfrm>
            <a:off x="6827067" y="4171466"/>
            <a:ext cx="4634686" cy="1989621"/>
          </a:xfrm>
          <a:prstGeom prst="rect">
            <a:avLst/>
          </a:prstGeom>
          <a:noFill/>
          <a:ln>
            <a:noFill/>
          </a:ln>
        </p:spPr>
        <p:txBody>
          <a:bodyPr spcFirstLastPara="1" wrap="square" lIns="121900" tIns="121900" rIns="121900" bIns="121900" anchor="t" anchorCtr="0">
            <a:noAutofit/>
          </a:bodyPr>
          <a:lstStyle/>
          <a:p>
            <a:r>
              <a:rPr lang="en-US" sz="1800" i="1" dirty="0"/>
              <a:t>σ</a:t>
            </a:r>
            <a:r>
              <a:rPr lang="en-US" sz="1800" dirty="0"/>
              <a:t>(</a:t>
            </a:r>
            <a:r>
              <a:rPr lang="en-US" sz="1800" i="1" dirty="0"/>
              <a:t>t</a:t>
            </a:r>
            <a:r>
              <a:rPr lang="en-US" sz="1800" dirty="0"/>
              <a:t>) &lt; 0.5 when </a:t>
            </a:r>
            <a:r>
              <a:rPr lang="en-US" sz="1800" i="1" dirty="0"/>
              <a:t>t </a:t>
            </a:r>
            <a:r>
              <a:rPr lang="en-US" sz="1800" dirty="0"/>
              <a:t>&lt; 0, and </a:t>
            </a:r>
            <a:r>
              <a:rPr lang="en-US" sz="1800" i="1" dirty="0"/>
              <a:t>σ</a:t>
            </a:r>
            <a:r>
              <a:rPr lang="en-US" sz="1800" dirty="0"/>
              <a:t>(</a:t>
            </a:r>
            <a:r>
              <a:rPr lang="en-US" sz="1800" i="1" dirty="0"/>
              <a:t>t</a:t>
            </a:r>
            <a:r>
              <a:rPr lang="en-US" sz="1800" dirty="0"/>
              <a:t>) ≥ 0.5 when </a:t>
            </a:r>
            <a:r>
              <a:rPr lang="en-US" sz="1800" i="1" dirty="0"/>
              <a:t>t </a:t>
            </a:r>
            <a:r>
              <a:rPr lang="en-US" sz="1800" dirty="0"/>
              <a:t>≥ 0, </a:t>
            </a:r>
          </a:p>
          <a:p>
            <a:endParaRPr lang="en-US" sz="1800" dirty="0"/>
          </a:p>
          <a:p>
            <a:r>
              <a:rPr lang="en-US" sz="1800" dirty="0"/>
              <a:t>Logistic Regression model predicts:</a:t>
            </a:r>
          </a:p>
          <a:p>
            <a:r>
              <a:rPr lang="en-US" sz="1800" dirty="0"/>
              <a:t>1 if </a:t>
            </a:r>
            <a:r>
              <a:rPr lang="en-US" sz="1800" b="1" dirty="0" err="1"/>
              <a:t>x</a:t>
            </a:r>
            <a:r>
              <a:rPr lang="en-US" sz="1800" i="1" baseline="30000" dirty="0" err="1"/>
              <a:t>T</a:t>
            </a:r>
            <a:r>
              <a:rPr lang="en-US" sz="1800" i="1" dirty="0"/>
              <a:t> </a:t>
            </a:r>
            <a:r>
              <a:rPr lang="en-US" sz="1800" b="1" dirty="0"/>
              <a:t>θ </a:t>
            </a:r>
            <a:r>
              <a:rPr lang="en-US" sz="1800" dirty="0"/>
              <a:t>is positive</a:t>
            </a:r>
          </a:p>
          <a:p>
            <a:r>
              <a:rPr lang="en-US" sz="1800" dirty="0"/>
              <a:t>0 if </a:t>
            </a:r>
            <a:r>
              <a:rPr lang="en-US" sz="1800" b="1" dirty="0" err="1"/>
              <a:t>x</a:t>
            </a:r>
            <a:r>
              <a:rPr lang="en-US" sz="1800" i="1" baseline="30000" dirty="0" err="1"/>
              <a:t>T</a:t>
            </a:r>
            <a:r>
              <a:rPr lang="en-US" sz="1800" i="1" dirty="0"/>
              <a:t> </a:t>
            </a:r>
            <a:r>
              <a:rPr lang="en-US" sz="1800" b="1" dirty="0"/>
              <a:t>θ </a:t>
            </a:r>
            <a:r>
              <a:rPr lang="en-US" sz="1800" dirty="0"/>
              <a:t>is negative.</a:t>
            </a:r>
          </a:p>
        </p:txBody>
      </p:sp>
    </p:spTree>
    <p:extLst>
      <p:ext uri="{BB962C8B-B14F-4D97-AF65-F5344CB8AC3E}">
        <p14:creationId xmlns:p14="http://schemas.microsoft.com/office/powerpoint/2010/main" val="3544184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and Cost Function (</a:t>
            </a:r>
            <a:r>
              <a:rPr lang="el-GR" sz="4000" b="1" dirty="0">
                <a:solidFill>
                  <a:srgbClr val="E46102"/>
                </a:solidFill>
              </a:rPr>
              <a:t>θ</a:t>
            </a:r>
            <a:r>
              <a:rPr lang="en-US" sz="4000" b="1" dirty="0">
                <a:solidFill>
                  <a:srgbClr val="E46102"/>
                </a:solidFill>
              </a:rPr>
              <a:t>)</a:t>
            </a:r>
            <a:endParaRPr sz="4000" b="1" dirty="0">
              <a:solidFill>
                <a:srgbClr val="E46102"/>
              </a:solidFill>
            </a:endParaRPr>
          </a:p>
        </p:txBody>
      </p:sp>
      <p:sp>
        <p:nvSpPr>
          <p:cNvPr id="96" name="Google Shape;96;p14"/>
          <p:cNvSpPr txBox="1"/>
          <p:nvPr/>
        </p:nvSpPr>
        <p:spPr>
          <a:xfrm>
            <a:off x="367720" y="1203702"/>
            <a:ext cx="11277600" cy="4176000"/>
          </a:xfrm>
          <a:prstGeom prst="rect">
            <a:avLst/>
          </a:prstGeom>
          <a:noFill/>
          <a:ln>
            <a:noFill/>
          </a:ln>
        </p:spPr>
        <p:txBody>
          <a:bodyPr spcFirstLastPara="1" wrap="square" lIns="121900" tIns="121900" rIns="121900" bIns="121900" anchor="t" anchorCtr="0">
            <a:noAutofit/>
          </a:bodyPr>
          <a:lstStyle/>
          <a:p>
            <a:r>
              <a:rPr lang="en-US" dirty="0"/>
              <a:t>GOAL: set parameter vector </a:t>
            </a:r>
            <a:r>
              <a:rPr lang="en-US" b="1" dirty="0"/>
              <a:t>θ </a:t>
            </a:r>
            <a:r>
              <a:rPr lang="en-US" dirty="0"/>
              <a:t>so that model estimates high probabilities for positive instances (</a:t>
            </a:r>
            <a:r>
              <a:rPr lang="en-US" i="1" dirty="0"/>
              <a:t>y </a:t>
            </a:r>
            <a:r>
              <a:rPr lang="en-US" dirty="0"/>
              <a:t>=1) and low probabilities for negative instances (</a:t>
            </a:r>
            <a:r>
              <a:rPr lang="en-US" i="1" dirty="0"/>
              <a:t>y </a:t>
            </a:r>
            <a:r>
              <a:rPr lang="en-US" dirty="0"/>
              <a:t>= 0)</a:t>
            </a:r>
          </a:p>
          <a:p>
            <a:endParaRPr lang="en-US" dirty="0"/>
          </a:p>
          <a:p>
            <a:endParaRPr dirty="0"/>
          </a:p>
        </p:txBody>
      </p:sp>
      <p:pic>
        <p:nvPicPr>
          <p:cNvPr id="3" name="Picture 2">
            <a:extLst>
              <a:ext uri="{FF2B5EF4-FFF2-40B4-BE49-F238E27FC236}">
                <a16:creationId xmlns:a16="http://schemas.microsoft.com/office/drawing/2014/main" id="{8C8C4ADE-EEBB-4DB1-8C09-AF0B39821271}"/>
              </a:ext>
            </a:extLst>
          </p:cNvPr>
          <p:cNvPicPr>
            <a:picLocks noChangeAspect="1"/>
          </p:cNvPicPr>
          <p:nvPr/>
        </p:nvPicPr>
        <p:blipFill rotWithShape="1">
          <a:blip r:embed="rId3"/>
          <a:srcRect t="13305"/>
          <a:stretch/>
        </p:blipFill>
        <p:spPr>
          <a:xfrm>
            <a:off x="7788661" y="2360543"/>
            <a:ext cx="3070974" cy="864704"/>
          </a:xfrm>
          <a:prstGeom prst="rect">
            <a:avLst/>
          </a:prstGeom>
        </p:spPr>
      </p:pic>
      <p:sp>
        <p:nvSpPr>
          <p:cNvPr id="4" name="TextBox 3">
            <a:extLst>
              <a:ext uri="{FF2B5EF4-FFF2-40B4-BE49-F238E27FC236}">
                <a16:creationId xmlns:a16="http://schemas.microsoft.com/office/drawing/2014/main" id="{B5C2D1AF-64EA-4F06-B7F3-021F13F4381E}"/>
              </a:ext>
            </a:extLst>
          </p:cNvPr>
          <p:cNvSpPr txBox="1"/>
          <p:nvPr/>
        </p:nvSpPr>
        <p:spPr>
          <a:xfrm>
            <a:off x="717173" y="2504660"/>
            <a:ext cx="6366013" cy="3416320"/>
          </a:xfrm>
          <a:prstGeom prst="rect">
            <a:avLst/>
          </a:prstGeom>
          <a:noFill/>
        </p:spPr>
        <p:txBody>
          <a:bodyPr wrap="square" rtlCol="0">
            <a:spAutoFit/>
          </a:bodyPr>
          <a:lstStyle/>
          <a:p>
            <a:pPr marL="342900" indent="-342900">
              <a:buFont typeface="Arial" panose="020B0604020202020204" pitchFamily="34" charset="0"/>
              <a:buChar char="•"/>
            </a:pPr>
            <a:r>
              <a:rPr lang="en-US" dirty="0"/>
              <a:t>cost function over the whole training set is simply the average cost over all training instances.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How to calculate </a:t>
            </a:r>
            <a:r>
              <a:rPr lang="en-US" b="1" dirty="0"/>
              <a:t>θ</a:t>
            </a:r>
            <a:r>
              <a:rPr lang="en-US" dirty="0"/>
              <a:t>, goal is minimize cost function</a:t>
            </a:r>
          </a:p>
        </p:txBody>
      </p:sp>
      <p:sp>
        <p:nvSpPr>
          <p:cNvPr id="5" name="TextBox 4">
            <a:extLst>
              <a:ext uri="{FF2B5EF4-FFF2-40B4-BE49-F238E27FC236}">
                <a16:creationId xmlns:a16="http://schemas.microsoft.com/office/drawing/2014/main" id="{7B04D35D-9B7D-464A-A3D5-7F9C2E67AA5D}"/>
              </a:ext>
            </a:extLst>
          </p:cNvPr>
          <p:cNvSpPr txBox="1"/>
          <p:nvPr/>
        </p:nvSpPr>
        <p:spPr>
          <a:xfrm flipH="1">
            <a:off x="8239539" y="3383281"/>
            <a:ext cx="3260034" cy="584775"/>
          </a:xfrm>
          <a:prstGeom prst="rect">
            <a:avLst/>
          </a:prstGeom>
          <a:noFill/>
        </p:spPr>
        <p:txBody>
          <a:bodyPr wrap="square" rtlCol="0">
            <a:spAutoFit/>
          </a:bodyPr>
          <a:lstStyle/>
          <a:p>
            <a:pPr algn="ctr"/>
            <a:r>
              <a:rPr lang="en-US" sz="1600" dirty="0">
                <a:solidFill>
                  <a:srgbClr val="E46102"/>
                </a:solidFill>
              </a:rPr>
              <a:t>Cost function of a single training instance, </a:t>
            </a:r>
            <a:r>
              <a:rPr lang="en-US" sz="1600" b="1" dirty="0">
                <a:solidFill>
                  <a:srgbClr val="E46102"/>
                </a:solidFill>
              </a:rPr>
              <a:t>x</a:t>
            </a:r>
          </a:p>
        </p:txBody>
      </p:sp>
      <p:pic>
        <p:nvPicPr>
          <p:cNvPr id="7" name="Picture 6">
            <a:extLst>
              <a:ext uri="{FF2B5EF4-FFF2-40B4-BE49-F238E27FC236}">
                <a16:creationId xmlns:a16="http://schemas.microsoft.com/office/drawing/2014/main" id="{89F04EA6-2E21-4777-8768-EECFD83FF345}"/>
              </a:ext>
            </a:extLst>
          </p:cNvPr>
          <p:cNvPicPr>
            <a:picLocks noChangeAspect="1"/>
          </p:cNvPicPr>
          <p:nvPr/>
        </p:nvPicPr>
        <p:blipFill>
          <a:blip r:embed="rId4"/>
          <a:stretch>
            <a:fillRect/>
          </a:stretch>
        </p:blipFill>
        <p:spPr>
          <a:xfrm>
            <a:off x="1386819" y="3883520"/>
            <a:ext cx="5660305" cy="742632"/>
          </a:xfrm>
          <a:prstGeom prst="rect">
            <a:avLst/>
          </a:prstGeom>
        </p:spPr>
      </p:pic>
      <p:sp>
        <p:nvSpPr>
          <p:cNvPr id="11" name="TextBox 10">
            <a:extLst>
              <a:ext uri="{FF2B5EF4-FFF2-40B4-BE49-F238E27FC236}">
                <a16:creationId xmlns:a16="http://schemas.microsoft.com/office/drawing/2014/main" id="{9B3CD559-F353-4FF3-B74C-9A757C0F7C0F}"/>
              </a:ext>
            </a:extLst>
          </p:cNvPr>
          <p:cNvSpPr txBox="1"/>
          <p:nvPr/>
        </p:nvSpPr>
        <p:spPr>
          <a:xfrm flipH="1">
            <a:off x="2637182" y="4512295"/>
            <a:ext cx="3458818" cy="338554"/>
          </a:xfrm>
          <a:prstGeom prst="rect">
            <a:avLst/>
          </a:prstGeom>
          <a:noFill/>
        </p:spPr>
        <p:txBody>
          <a:bodyPr wrap="square" rtlCol="0">
            <a:spAutoFit/>
          </a:bodyPr>
          <a:lstStyle/>
          <a:p>
            <a:pPr algn="ctr"/>
            <a:r>
              <a:rPr lang="en-US" sz="1600" dirty="0">
                <a:solidFill>
                  <a:srgbClr val="E46102"/>
                </a:solidFill>
              </a:rPr>
              <a:t>Cost function of Logistic Regression</a:t>
            </a:r>
            <a:endParaRPr lang="en-US" sz="1600" b="1" dirty="0">
              <a:solidFill>
                <a:srgbClr val="E46102"/>
              </a:solidFill>
            </a:endParaRPr>
          </a:p>
        </p:txBody>
      </p:sp>
    </p:spTree>
    <p:extLst>
      <p:ext uri="{BB962C8B-B14F-4D97-AF65-F5344CB8AC3E}">
        <p14:creationId xmlns:p14="http://schemas.microsoft.com/office/powerpoint/2010/main" val="1472573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521775" y="1382233"/>
            <a:ext cx="11168197" cy="2376809"/>
          </a:xfrm>
          <a:prstGeom prst="rect">
            <a:avLst/>
          </a:prstGeom>
          <a:noFill/>
          <a:ln>
            <a:noFill/>
          </a:ln>
        </p:spPr>
        <p:txBody>
          <a:bodyPr spcFirstLastPara="1" wrap="square" lIns="121900" tIns="121900" rIns="121900" bIns="121900" anchor="t" anchorCtr="0">
            <a:noAutofit/>
          </a:bodyPr>
          <a:lstStyle/>
          <a:p>
            <a:endParaRPr lang="en-US" dirty="0"/>
          </a:p>
          <a:p>
            <a:pPr marL="342900" indent="-342900">
              <a:buFont typeface="Arial" panose="020B0604020202020204" pitchFamily="34" charset="0"/>
              <a:buChar char="•"/>
            </a:pPr>
            <a:r>
              <a:rPr lang="en-US" dirty="0"/>
              <a:t>Can use Gradient Descent</a:t>
            </a:r>
          </a:p>
          <a:p>
            <a:endParaRPr lang="en-US" dirty="0"/>
          </a:p>
          <a:p>
            <a:pPr marL="342900" indent="-342900">
              <a:buFont typeface="Arial" panose="020B0604020202020204" pitchFamily="34" charset="0"/>
              <a:buChar char="•"/>
            </a:pPr>
            <a:r>
              <a:rPr lang="en-US" dirty="0"/>
              <a:t>partial derivatives of the cost function with regards to the </a:t>
            </a:r>
            <a:r>
              <a:rPr lang="en-US" dirty="0" err="1"/>
              <a:t>j</a:t>
            </a:r>
            <a:r>
              <a:rPr lang="en-US" baseline="30000" dirty="0" err="1"/>
              <a:t>th</a:t>
            </a:r>
            <a:r>
              <a:rPr lang="en-US" dirty="0"/>
              <a:t> model parameter </a:t>
            </a:r>
            <a:r>
              <a:rPr lang="en-US" i="1" dirty="0" err="1"/>
              <a:t>θ</a:t>
            </a:r>
            <a:r>
              <a:rPr lang="en-US" i="1" baseline="-25000" dirty="0" err="1"/>
              <a:t>j</a:t>
            </a:r>
            <a:r>
              <a:rPr lang="en-US" i="1" dirty="0"/>
              <a:t> </a:t>
            </a:r>
            <a:r>
              <a:rPr lang="en-US" dirty="0"/>
              <a:t>is given by</a:t>
            </a:r>
            <a:endParaRPr dirty="0"/>
          </a:p>
        </p:txBody>
      </p:sp>
      <p:pic>
        <p:nvPicPr>
          <p:cNvPr id="3" name="Picture 2">
            <a:extLst>
              <a:ext uri="{FF2B5EF4-FFF2-40B4-BE49-F238E27FC236}">
                <a16:creationId xmlns:a16="http://schemas.microsoft.com/office/drawing/2014/main" id="{41C061B5-C6FD-4E03-AECB-6EFD52704886}"/>
              </a:ext>
            </a:extLst>
          </p:cNvPr>
          <p:cNvPicPr>
            <a:picLocks noChangeAspect="1"/>
          </p:cNvPicPr>
          <p:nvPr/>
        </p:nvPicPr>
        <p:blipFill>
          <a:blip r:embed="rId3"/>
          <a:stretch>
            <a:fillRect/>
          </a:stretch>
        </p:blipFill>
        <p:spPr>
          <a:xfrm>
            <a:off x="3827541" y="3861629"/>
            <a:ext cx="3973999" cy="897354"/>
          </a:xfrm>
          <a:prstGeom prst="rect">
            <a:avLst/>
          </a:prstGeom>
        </p:spPr>
      </p:pic>
      <p:cxnSp>
        <p:nvCxnSpPr>
          <p:cNvPr id="5" name="Straight Arrow Connector 4">
            <a:extLst>
              <a:ext uri="{FF2B5EF4-FFF2-40B4-BE49-F238E27FC236}">
                <a16:creationId xmlns:a16="http://schemas.microsoft.com/office/drawing/2014/main" id="{04EC92DC-96F2-4236-B7E8-167C83F86B9A}"/>
              </a:ext>
            </a:extLst>
          </p:cNvPr>
          <p:cNvCxnSpPr>
            <a:cxnSpLocks/>
          </p:cNvCxnSpPr>
          <p:nvPr/>
        </p:nvCxnSpPr>
        <p:spPr>
          <a:xfrm>
            <a:off x="7801540" y="4437822"/>
            <a:ext cx="65169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ight Brace 5">
            <a:extLst>
              <a:ext uri="{FF2B5EF4-FFF2-40B4-BE49-F238E27FC236}">
                <a16:creationId xmlns:a16="http://schemas.microsoft.com/office/drawing/2014/main" id="{D473246B-51EB-4EB7-843B-BFBD4633493B}"/>
              </a:ext>
            </a:extLst>
          </p:cNvPr>
          <p:cNvSpPr/>
          <p:nvPr/>
        </p:nvSpPr>
        <p:spPr>
          <a:xfrm rot="5400000">
            <a:off x="6349030" y="4107587"/>
            <a:ext cx="357205" cy="130279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Oval 10">
            <a:extLst>
              <a:ext uri="{FF2B5EF4-FFF2-40B4-BE49-F238E27FC236}">
                <a16:creationId xmlns:a16="http://schemas.microsoft.com/office/drawing/2014/main" id="{351893C5-43F7-4A73-BF31-AB6ED1B4ECDD}"/>
              </a:ext>
            </a:extLst>
          </p:cNvPr>
          <p:cNvSpPr/>
          <p:nvPr/>
        </p:nvSpPr>
        <p:spPr>
          <a:xfrm>
            <a:off x="7377300" y="4112520"/>
            <a:ext cx="514369" cy="46786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7AAA6EC5-684A-4B00-90C4-09F1AA937679}"/>
              </a:ext>
            </a:extLst>
          </p:cNvPr>
          <p:cNvSpPr txBox="1"/>
          <p:nvPr/>
        </p:nvSpPr>
        <p:spPr>
          <a:xfrm>
            <a:off x="5015509" y="4960577"/>
            <a:ext cx="3278695" cy="338554"/>
          </a:xfrm>
          <a:prstGeom prst="rect">
            <a:avLst/>
          </a:prstGeom>
          <a:noFill/>
        </p:spPr>
        <p:txBody>
          <a:bodyPr wrap="square" rtlCol="0">
            <a:spAutoFit/>
          </a:bodyPr>
          <a:lstStyle/>
          <a:p>
            <a:pPr algn="ctr"/>
            <a:r>
              <a:rPr lang="en-US" sz="1600" dirty="0">
                <a:solidFill>
                  <a:srgbClr val="E46102"/>
                </a:solidFill>
              </a:rPr>
              <a:t>prediction error</a:t>
            </a:r>
          </a:p>
        </p:txBody>
      </p:sp>
      <p:sp>
        <p:nvSpPr>
          <p:cNvPr id="15" name="TextBox 14">
            <a:extLst>
              <a:ext uri="{FF2B5EF4-FFF2-40B4-BE49-F238E27FC236}">
                <a16:creationId xmlns:a16="http://schemas.microsoft.com/office/drawing/2014/main" id="{228E0076-CA9F-472A-B98A-E233F8216619}"/>
              </a:ext>
            </a:extLst>
          </p:cNvPr>
          <p:cNvSpPr txBox="1"/>
          <p:nvPr/>
        </p:nvSpPr>
        <p:spPr>
          <a:xfrm>
            <a:off x="7588376" y="4268545"/>
            <a:ext cx="3278695" cy="338554"/>
          </a:xfrm>
          <a:prstGeom prst="rect">
            <a:avLst/>
          </a:prstGeom>
          <a:noFill/>
        </p:spPr>
        <p:txBody>
          <a:bodyPr wrap="square" rtlCol="0">
            <a:spAutoFit/>
          </a:bodyPr>
          <a:lstStyle/>
          <a:p>
            <a:pPr algn="ctr"/>
            <a:r>
              <a:rPr lang="en-US" sz="1600" dirty="0">
                <a:solidFill>
                  <a:srgbClr val="E46102"/>
                </a:solidFill>
              </a:rPr>
              <a:t>training instance</a:t>
            </a:r>
          </a:p>
        </p:txBody>
      </p:sp>
      <p:sp>
        <p:nvSpPr>
          <p:cNvPr id="16" name="Right Brace 15">
            <a:extLst>
              <a:ext uri="{FF2B5EF4-FFF2-40B4-BE49-F238E27FC236}">
                <a16:creationId xmlns:a16="http://schemas.microsoft.com/office/drawing/2014/main" id="{D39CD481-6248-4CCF-98A6-0097B1B49D2A}"/>
              </a:ext>
            </a:extLst>
          </p:cNvPr>
          <p:cNvSpPr/>
          <p:nvPr/>
        </p:nvSpPr>
        <p:spPr>
          <a:xfrm rot="5400000">
            <a:off x="4093885" y="4391891"/>
            <a:ext cx="357205" cy="88989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95838AE-B429-4CA5-B1B3-07BF76C4E62C}"/>
              </a:ext>
            </a:extLst>
          </p:cNvPr>
          <p:cNvSpPr txBox="1"/>
          <p:nvPr/>
        </p:nvSpPr>
        <p:spPr>
          <a:xfrm>
            <a:off x="3235229" y="5009568"/>
            <a:ext cx="2239575" cy="338554"/>
          </a:xfrm>
          <a:prstGeom prst="rect">
            <a:avLst/>
          </a:prstGeom>
          <a:noFill/>
        </p:spPr>
        <p:txBody>
          <a:bodyPr wrap="square" rtlCol="0">
            <a:spAutoFit/>
          </a:bodyPr>
          <a:lstStyle/>
          <a:p>
            <a:pPr algn="ctr"/>
            <a:r>
              <a:rPr lang="en-US" sz="1600" dirty="0">
                <a:solidFill>
                  <a:srgbClr val="E46102"/>
                </a:solidFill>
              </a:rPr>
              <a:t>Cost function</a:t>
            </a:r>
          </a:p>
        </p:txBody>
      </p:sp>
    </p:spTree>
    <p:extLst>
      <p:ext uri="{BB962C8B-B14F-4D97-AF65-F5344CB8AC3E}">
        <p14:creationId xmlns:p14="http://schemas.microsoft.com/office/powerpoint/2010/main" val="4056576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Softmax Regression</a:t>
            </a:r>
            <a:endParaRPr sz="4000" b="1" dirty="0">
              <a:solidFill>
                <a:srgbClr val="E46102"/>
              </a:solidFill>
            </a:endParaRPr>
          </a:p>
        </p:txBody>
      </p:sp>
      <p:sp>
        <p:nvSpPr>
          <p:cNvPr id="96" name="Google Shape;96;p14"/>
          <p:cNvSpPr txBox="1"/>
          <p:nvPr/>
        </p:nvSpPr>
        <p:spPr>
          <a:xfrm>
            <a:off x="521776" y="1382233"/>
            <a:ext cx="11277600" cy="306510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Logistic Regression model can be generalized to support multiple classes directly, without having to train and combine multiple binary classifiers</a:t>
            </a:r>
          </a:p>
          <a:p>
            <a:pPr marL="342900" indent="-342900">
              <a:buFont typeface="Arial" panose="020B0604020202020204" pitchFamily="34" charset="0"/>
              <a:buChar char="•"/>
            </a:pPr>
            <a:r>
              <a:rPr lang="en-US" dirty="0"/>
              <a:t>Also called multinomial Logistic Regression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Model</a:t>
            </a:r>
          </a:p>
          <a:p>
            <a:pPr marL="952485" lvl="1" indent="-342900">
              <a:buFont typeface="Arial" panose="020B0604020202020204" pitchFamily="34" charset="0"/>
              <a:buChar char="•"/>
            </a:pPr>
            <a:r>
              <a:rPr lang="en-US" dirty="0"/>
              <a:t>for each instance </a:t>
            </a:r>
            <a:r>
              <a:rPr lang="en-US" b="1" dirty="0"/>
              <a:t>x</a:t>
            </a:r>
            <a:r>
              <a:rPr lang="en-US" dirty="0"/>
              <a:t>, compute a score </a:t>
            </a:r>
            <a:r>
              <a:rPr lang="en-US" dirty="0" err="1"/>
              <a:t>s</a:t>
            </a:r>
            <a:r>
              <a:rPr lang="en-US" baseline="-25000" dirty="0" err="1"/>
              <a:t>k</a:t>
            </a:r>
            <a:r>
              <a:rPr lang="en-US" dirty="0"/>
              <a:t>(</a:t>
            </a:r>
            <a:r>
              <a:rPr lang="en-US" b="1" dirty="0"/>
              <a:t>x</a:t>
            </a:r>
            <a:r>
              <a:rPr lang="en-US" dirty="0"/>
              <a:t>) for each class.</a:t>
            </a:r>
          </a:p>
          <a:p>
            <a:pPr marL="952485" lvl="1" indent="-342900">
              <a:buFont typeface="Arial" panose="020B0604020202020204" pitchFamily="34" charset="0"/>
              <a:buChar char="•"/>
            </a:pPr>
            <a:r>
              <a:rPr lang="en-US" dirty="0"/>
              <a:t>estimate the probability of each class by applying the </a:t>
            </a:r>
            <a:r>
              <a:rPr lang="en-US" dirty="0" err="1"/>
              <a:t>softmax</a:t>
            </a:r>
            <a:r>
              <a:rPr lang="en-US" dirty="0"/>
              <a:t> function</a:t>
            </a:r>
          </a:p>
          <a:p>
            <a:pPr marL="952485" lvl="1" indent="-342900">
              <a:buFont typeface="Arial" panose="020B0604020202020204" pitchFamily="34" charset="0"/>
              <a:buChar char="•"/>
            </a:pPr>
            <a:r>
              <a:rPr lang="en-US" dirty="0"/>
              <a:t>equation similar to linear regression</a:t>
            </a:r>
          </a:p>
          <a:p>
            <a:pPr marL="342900" indent="-342900">
              <a:buFont typeface="Arial" panose="020B0604020202020204" pitchFamily="34" charset="0"/>
              <a:buChar char="•"/>
            </a:pPr>
            <a:endParaRPr dirty="0"/>
          </a:p>
        </p:txBody>
      </p:sp>
      <p:pic>
        <p:nvPicPr>
          <p:cNvPr id="5" name="Picture 4">
            <a:extLst>
              <a:ext uri="{FF2B5EF4-FFF2-40B4-BE49-F238E27FC236}">
                <a16:creationId xmlns:a16="http://schemas.microsoft.com/office/drawing/2014/main" id="{AB97EA9A-997C-4348-A0E6-B0CB89916283}"/>
              </a:ext>
            </a:extLst>
          </p:cNvPr>
          <p:cNvPicPr>
            <a:picLocks noChangeAspect="1"/>
          </p:cNvPicPr>
          <p:nvPr/>
        </p:nvPicPr>
        <p:blipFill>
          <a:blip r:embed="rId3"/>
          <a:stretch>
            <a:fillRect/>
          </a:stretch>
        </p:blipFill>
        <p:spPr>
          <a:xfrm>
            <a:off x="4232413" y="4447338"/>
            <a:ext cx="2005083" cy="626588"/>
          </a:xfrm>
          <a:prstGeom prst="rect">
            <a:avLst/>
          </a:prstGeom>
        </p:spPr>
      </p:pic>
      <p:sp>
        <p:nvSpPr>
          <p:cNvPr id="6" name="Rectangle 5">
            <a:extLst>
              <a:ext uri="{FF2B5EF4-FFF2-40B4-BE49-F238E27FC236}">
                <a16:creationId xmlns:a16="http://schemas.microsoft.com/office/drawing/2014/main" id="{B6CCEAFA-D0C5-458E-96B3-EC05673342CF}"/>
              </a:ext>
            </a:extLst>
          </p:cNvPr>
          <p:cNvSpPr/>
          <p:nvPr/>
        </p:nvSpPr>
        <p:spPr>
          <a:xfrm>
            <a:off x="4232413" y="5031748"/>
            <a:ext cx="2221057" cy="338554"/>
          </a:xfrm>
          <a:prstGeom prst="rect">
            <a:avLst/>
          </a:prstGeom>
        </p:spPr>
        <p:txBody>
          <a:bodyPr wrap="none">
            <a:spAutoFit/>
          </a:bodyPr>
          <a:lstStyle/>
          <a:p>
            <a:r>
              <a:rPr lang="en-US" sz="1600" i="1" dirty="0">
                <a:solidFill>
                  <a:srgbClr val="E46102"/>
                </a:solidFill>
                <a:latin typeface="MinionPro-It"/>
              </a:rPr>
              <a:t>Softmax score for class k</a:t>
            </a:r>
            <a:endParaRPr lang="en-US" sz="1600" dirty="0">
              <a:solidFill>
                <a:srgbClr val="E46102"/>
              </a:solidFill>
            </a:endParaRPr>
          </a:p>
        </p:txBody>
      </p:sp>
    </p:spTree>
    <p:extLst>
      <p:ext uri="{BB962C8B-B14F-4D97-AF65-F5344CB8AC3E}">
        <p14:creationId xmlns:p14="http://schemas.microsoft.com/office/powerpoint/2010/main" val="2915172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Softmax Regression</a:t>
            </a:r>
            <a:endParaRPr sz="4000" b="1" dirty="0">
              <a:solidFill>
                <a:srgbClr val="E46102"/>
              </a:solidFill>
            </a:endParaRPr>
          </a:p>
        </p:txBody>
      </p:sp>
      <p:sp>
        <p:nvSpPr>
          <p:cNvPr id="96" name="Google Shape;96;p14"/>
          <p:cNvSpPr txBox="1"/>
          <p:nvPr/>
        </p:nvSpPr>
        <p:spPr>
          <a:xfrm>
            <a:off x="521776" y="1382233"/>
            <a:ext cx="8864076"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each class has its own dedicated parameter vector </a:t>
            </a:r>
            <a:r>
              <a:rPr lang="en-US" b="1" dirty="0"/>
              <a:t>θ</a:t>
            </a:r>
            <a:r>
              <a:rPr lang="en-US" i="1" dirty="0"/>
              <a:t>(k)</a:t>
            </a:r>
            <a:r>
              <a:rPr lang="en-US" dirty="0"/>
              <a:t>. </a:t>
            </a:r>
          </a:p>
          <a:p>
            <a:pPr marL="342900" indent="-342900">
              <a:buFont typeface="Arial" panose="020B0604020202020204" pitchFamily="34" charset="0"/>
              <a:buChar char="•"/>
            </a:pPr>
            <a:r>
              <a:rPr lang="en-US" dirty="0"/>
              <a:t>All these vectors are typically stored as rows in a </a:t>
            </a:r>
            <a:r>
              <a:rPr lang="en-US" i="1" dirty="0"/>
              <a:t>parameter matrix </a:t>
            </a:r>
            <a:r>
              <a:rPr lang="en-US" b="1" dirty="0"/>
              <a:t>Θ</a:t>
            </a:r>
            <a:endParaRPr lang="en-US" dirty="0"/>
          </a:p>
          <a:p>
            <a:pPr marL="342900" indent="-342900">
              <a:buFont typeface="Arial" panose="020B0604020202020204" pitchFamily="34" charset="0"/>
              <a:buChar char="•"/>
            </a:pPr>
            <a:r>
              <a:rPr lang="en-US" dirty="0"/>
              <a:t>You can estimate probability of an instance belonging to a class </a:t>
            </a:r>
            <a:r>
              <a:rPr lang="en-US" i="1" dirty="0"/>
              <a:t>k</a:t>
            </a:r>
            <a:r>
              <a:rPr lang="en-US" dirty="0"/>
              <a:t> by running scores through </a:t>
            </a:r>
            <a:r>
              <a:rPr lang="en-US" dirty="0" err="1"/>
              <a:t>softmax</a:t>
            </a:r>
            <a:r>
              <a:rPr lang="en-US" dirty="0"/>
              <a:t> function</a:t>
            </a:r>
          </a:p>
          <a:p>
            <a:pPr marL="342900" indent="-342900">
              <a:buFont typeface="Arial" panose="020B0604020202020204" pitchFamily="34" charset="0"/>
              <a:buChar char="•"/>
            </a:pPr>
            <a:r>
              <a:rPr lang="en-US" dirty="0"/>
              <a:t>Softmax function computes exponential of every score, then normalizes them (dividing by sum of all exponentials).</a:t>
            </a:r>
          </a:p>
          <a:p>
            <a:pPr marL="342900" indent="-342900">
              <a:buFont typeface="Arial" panose="020B0604020202020204" pitchFamily="34" charset="0"/>
              <a:buChar char="•"/>
            </a:pPr>
            <a:r>
              <a:rPr lang="en-US" dirty="0"/>
              <a:t>Scores generally called logits</a:t>
            </a:r>
          </a:p>
          <a:p>
            <a:pPr marL="342900" indent="-342900">
              <a:buFont typeface="Arial" panose="020B0604020202020204" pitchFamily="34" charset="0"/>
              <a:buChar char="•"/>
            </a:pPr>
            <a:endParaRPr lang="en-US" dirty="0"/>
          </a:p>
          <a:p>
            <a:endParaRPr lang="en-US" dirty="0"/>
          </a:p>
          <a:p>
            <a:endParaRPr dirty="0"/>
          </a:p>
        </p:txBody>
      </p:sp>
      <p:pic>
        <p:nvPicPr>
          <p:cNvPr id="4" name="Picture 3">
            <a:extLst>
              <a:ext uri="{FF2B5EF4-FFF2-40B4-BE49-F238E27FC236}">
                <a16:creationId xmlns:a16="http://schemas.microsoft.com/office/drawing/2014/main" id="{25747636-A202-43D7-BD86-C4CC4E3B8583}"/>
              </a:ext>
            </a:extLst>
          </p:cNvPr>
          <p:cNvPicPr>
            <a:picLocks noChangeAspect="1"/>
          </p:cNvPicPr>
          <p:nvPr/>
        </p:nvPicPr>
        <p:blipFill>
          <a:blip r:embed="rId3"/>
          <a:stretch>
            <a:fillRect/>
          </a:stretch>
        </p:blipFill>
        <p:spPr>
          <a:xfrm>
            <a:off x="9385852" y="1406658"/>
            <a:ext cx="2005083" cy="626588"/>
          </a:xfrm>
          <a:prstGeom prst="rect">
            <a:avLst/>
          </a:prstGeom>
        </p:spPr>
      </p:pic>
      <p:sp>
        <p:nvSpPr>
          <p:cNvPr id="5" name="Rectangle 4">
            <a:extLst>
              <a:ext uri="{FF2B5EF4-FFF2-40B4-BE49-F238E27FC236}">
                <a16:creationId xmlns:a16="http://schemas.microsoft.com/office/drawing/2014/main" id="{D1B26AB1-9C7D-4954-9A38-708FEB937EB0}"/>
              </a:ext>
            </a:extLst>
          </p:cNvPr>
          <p:cNvSpPr/>
          <p:nvPr/>
        </p:nvSpPr>
        <p:spPr>
          <a:xfrm>
            <a:off x="9385852" y="1991068"/>
            <a:ext cx="2221057" cy="338554"/>
          </a:xfrm>
          <a:prstGeom prst="rect">
            <a:avLst/>
          </a:prstGeom>
        </p:spPr>
        <p:txBody>
          <a:bodyPr wrap="none">
            <a:spAutoFit/>
          </a:bodyPr>
          <a:lstStyle/>
          <a:p>
            <a:r>
              <a:rPr lang="en-US" sz="1600" i="1" dirty="0">
                <a:solidFill>
                  <a:srgbClr val="E46102"/>
                </a:solidFill>
                <a:latin typeface="MinionPro-It"/>
              </a:rPr>
              <a:t>Softmax score for class k</a:t>
            </a:r>
            <a:endParaRPr lang="en-US" sz="1600" dirty="0">
              <a:solidFill>
                <a:srgbClr val="E46102"/>
              </a:solidFill>
            </a:endParaRPr>
          </a:p>
        </p:txBody>
      </p:sp>
      <p:pic>
        <p:nvPicPr>
          <p:cNvPr id="3" name="Picture 2">
            <a:extLst>
              <a:ext uri="{FF2B5EF4-FFF2-40B4-BE49-F238E27FC236}">
                <a16:creationId xmlns:a16="http://schemas.microsoft.com/office/drawing/2014/main" id="{C75FFBEC-DF95-4943-9560-DDA0566533B9}"/>
              </a:ext>
            </a:extLst>
          </p:cNvPr>
          <p:cNvPicPr>
            <a:picLocks noChangeAspect="1"/>
          </p:cNvPicPr>
          <p:nvPr/>
        </p:nvPicPr>
        <p:blipFill>
          <a:blip r:embed="rId4"/>
          <a:stretch>
            <a:fillRect/>
          </a:stretch>
        </p:blipFill>
        <p:spPr>
          <a:xfrm>
            <a:off x="771093" y="4793156"/>
            <a:ext cx="3443498" cy="1071873"/>
          </a:xfrm>
          <a:prstGeom prst="rect">
            <a:avLst/>
          </a:prstGeom>
        </p:spPr>
      </p:pic>
      <p:pic>
        <p:nvPicPr>
          <p:cNvPr id="7" name="Picture 6">
            <a:extLst>
              <a:ext uri="{FF2B5EF4-FFF2-40B4-BE49-F238E27FC236}">
                <a16:creationId xmlns:a16="http://schemas.microsoft.com/office/drawing/2014/main" id="{5C5288BD-E9A1-49D3-86AB-0BB9E20B8A09}"/>
              </a:ext>
            </a:extLst>
          </p:cNvPr>
          <p:cNvPicPr>
            <a:picLocks noChangeAspect="1"/>
          </p:cNvPicPr>
          <p:nvPr/>
        </p:nvPicPr>
        <p:blipFill>
          <a:blip r:embed="rId5"/>
          <a:stretch>
            <a:fillRect/>
          </a:stretch>
        </p:blipFill>
        <p:spPr>
          <a:xfrm>
            <a:off x="4535400" y="4664891"/>
            <a:ext cx="7568111" cy="1328405"/>
          </a:xfrm>
          <a:prstGeom prst="rect">
            <a:avLst/>
          </a:prstGeom>
        </p:spPr>
      </p:pic>
    </p:spTree>
    <p:extLst>
      <p:ext uri="{BB962C8B-B14F-4D97-AF65-F5344CB8AC3E}">
        <p14:creationId xmlns:p14="http://schemas.microsoft.com/office/powerpoint/2010/main" val="2683295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Softmax Regression</a:t>
            </a:r>
            <a:endParaRPr sz="4000" b="1" dirty="0">
              <a:solidFill>
                <a:srgbClr val="E46102"/>
              </a:solidFill>
            </a:endParaRPr>
          </a:p>
        </p:txBody>
      </p:sp>
      <p:sp>
        <p:nvSpPr>
          <p:cNvPr id="96" name="Google Shape;96;p14"/>
          <p:cNvSpPr txBox="1"/>
          <p:nvPr/>
        </p:nvSpPr>
        <p:spPr>
          <a:xfrm>
            <a:off x="521776" y="1382233"/>
            <a:ext cx="11277600" cy="3015832"/>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Predicts class with highest estimated probability (class with highest score)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r>
              <a:rPr lang="en-US" i="1" dirty="0">
                <a:latin typeface="MinionPro-It"/>
              </a:rPr>
              <a:t>argmax </a:t>
            </a:r>
            <a:r>
              <a:rPr lang="en-US" dirty="0">
                <a:latin typeface="MinionPro-Regular"/>
              </a:rPr>
              <a:t>operator returns the value of a variable that maximizes a function. In this equation, it returns the value of </a:t>
            </a:r>
            <a:r>
              <a:rPr lang="en-US" i="1" dirty="0">
                <a:latin typeface="MinionPro-It"/>
              </a:rPr>
              <a:t>k </a:t>
            </a:r>
            <a:r>
              <a:rPr lang="en-US" dirty="0">
                <a:latin typeface="MinionPro-Regular"/>
              </a:rPr>
              <a:t>that maximizes the estimated probability </a:t>
            </a:r>
            <a:r>
              <a:rPr lang="el-GR" i="1" dirty="0">
                <a:latin typeface="MinionPro-It"/>
              </a:rPr>
              <a:t>σ</a:t>
            </a:r>
            <a:r>
              <a:rPr lang="el-GR" dirty="0">
                <a:latin typeface="MinionPro-Regular"/>
              </a:rPr>
              <a:t>(</a:t>
            </a:r>
            <a:r>
              <a:rPr lang="en-US" b="1" dirty="0">
                <a:latin typeface="MinionPro-Bold"/>
              </a:rPr>
              <a:t>s</a:t>
            </a:r>
            <a:r>
              <a:rPr lang="en-US" dirty="0">
                <a:latin typeface="MinionPro-Regular"/>
              </a:rPr>
              <a:t>(</a:t>
            </a:r>
            <a:r>
              <a:rPr lang="en-US" b="1" dirty="0">
                <a:latin typeface="MinionPro-Bold"/>
              </a:rPr>
              <a:t>x</a:t>
            </a:r>
            <a:r>
              <a:rPr lang="en-US" dirty="0">
                <a:latin typeface="MinionPro-Regular"/>
              </a:rPr>
              <a:t>))</a:t>
            </a:r>
            <a:r>
              <a:rPr lang="en-US" i="1" baseline="-25000" dirty="0">
                <a:latin typeface="MinionPro-It"/>
              </a:rPr>
              <a:t>k</a:t>
            </a:r>
            <a:r>
              <a:rPr lang="en-US" dirty="0">
                <a:latin typeface="MinionPro-Regular"/>
              </a:rPr>
              <a:t>.</a:t>
            </a:r>
          </a:p>
          <a:p>
            <a:pPr marL="342900" indent="-342900">
              <a:buFont typeface="Arial" panose="020B0604020202020204" pitchFamily="34" charset="0"/>
              <a:buChar char="•"/>
            </a:pPr>
            <a:r>
              <a:rPr lang="en-US" dirty="0">
                <a:latin typeface="MinionPro-Regular"/>
              </a:rPr>
              <a:t>Cross entropy is frequently used to measure how well a set of estimated class probabilities match the target classes. Cost function.</a:t>
            </a:r>
            <a:endParaRPr dirty="0"/>
          </a:p>
        </p:txBody>
      </p:sp>
      <p:pic>
        <p:nvPicPr>
          <p:cNvPr id="3" name="Picture 2">
            <a:extLst>
              <a:ext uri="{FF2B5EF4-FFF2-40B4-BE49-F238E27FC236}">
                <a16:creationId xmlns:a16="http://schemas.microsoft.com/office/drawing/2014/main" id="{FB866F95-3C51-42CF-80AD-3B938610A6D6}"/>
              </a:ext>
            </a:extLst>
          </p:cNvPr>
          <p:cNvPicPr>
            <a:picLocks noChangeAspect="1"/>
          </p:cNvPicPr>
          <p:nvPr/>
        </p:nvPicPr>
        <p:blipFill>
          <a:blip r:embed="rId3"/>
          <a:stretch>
            <a:fillRect/>
          </a:stretch>
        </p:blipFill>
        <p:spPr>
          <a:xfrm>
            <a:off x="2655689" y="2188252"/>
            <a:ext cx="5928690" cy="664278"/>
          </a:xfrm>
          <a:prstGeom prst="rect">
            <a:avLst/>
          </a:prstGeom>
        </p:spPr>
      </p:pic>
      <p:pic>
        <p:nvPicPr>
          <p:cNvPr id="5" name="Picture 4">
            <a:extLst>
              <a:ext uri="{FF2B5EF4-FFF2-40B4-BE49-F238E27FC236}">
                <a16:creationId xmlns:a16="http://schemas.microsoft.com/office/drawing/2014/main" id="{E234E614-CEB0-4657-A002-C967F77678FE}"/>
              </a:ext>
            </a:extLst>
          </p:cNvPr>
          <p:cNvPicPr>
            <a:picLocks noChangeAspect="1"/>
          </p:cNvPicPr>
          <p:nvPr/>
        </p:nvPicPr>
        <p:blipFill>
          <a:blip r:embed="rId4"/>
          <a:stretch>
            <a:fillRect/>
          </a:stretch>
        </p:blipFill>
        <p:spPr>
          <a:xfrm>
            <a:off x="8054872" y="4753625"/>
            <a:ext cx="3046790" cy="519083"/>
          </a:xfrm>
          <a:prstGeom prst="rect">
            <a:avLst/>
          </a:prstGeom>
        </p:spPr>
      </p:pic>
      <p:sp>
        <p:nvSpPr>
          <p:cNvPr id="6" name="TextBox 5">
            <a:extLst>
              <a:ext uri="{FF2B5EF4-FFF2-40B4-BE49-F238E27FC236}">
                <a16:creationId xmlns:a16="http://schemas.microsoft.com/office/drawing/2014/main" id="{87A9B10A-C64B-44AC-8565-536094FFFF38}"/>
              </a:ext>
            </a:extLst>
          </p:cNvPr>
          <p:cNvSpPr txBox="1"/>
          <p:nvPr/>
        </p:nvSpPr>
        <p:spPr>
          <a:xfrm>
            <a:off x="521776" y="4576596"/>
            <a:ext cx="7439467" cy="1323439"/>
          </a:xfrm>
          <a:prstGeom prst="rect">
            <a:avLst/>
          </a:prstGeom>
          <a:noFill/>
        </p:spPr>
        <p:txBody>
          <a:bodyPr wrap="square" rtlCol="0">
            <a:spAutoFit/>
          </a:bodyPr>
          <a:lstStyle/>
          <a:p>
            <a:pPr marL="342900" indent="-342900">
              <a:buFont typeface="Arial" panose="020B0604020202020204" pitchFamily="34" charset="0"/>
              <a:buChar char="•"/>
            </a:pPr>
            <a:r>
              <a:rPr lang="en-US" sz="2000" i="1" dirty="0" err="1"/>
              <a:t>y</a:t>
            </a:r>
            <a:r>
              <a:rPr lang="en-US" sz="2000" i="1" baseline="-25000" dirty="0" err="1"/>
              <a:t>k</a:t>
            </a:r>
            <a:r>
              <a:rPr lang="en-US" sz="2000" i="1" baseline="30000" dirty="0"/>
              <a:t>(</a:t>
            </a:r>
            <a:r>
              <a:rPr lang="en-US" sz="2000" i="1" baseline="30000" dirty="0" err="1"/>
              <a:t>i</a:t>
            </a:r>
            <a:r>
              <a:rPr lang="en-US" sz="2000" i="1" baseline="30000" dirty="0"/>
              <a:t>)</a:t>
            </a:r>
            <a:r>
              <a:rPr lang="en-US" sz="2000" i="1" dirty="0"/>
              <a:t> = </a:t>
            </a:r>
            <a:r>
              <a:rPr lang="en-US" sz="2000" dirty="0"/>
              <a:t>target </a:t>
            </a:r>
            <a:r>
              <a:rPr lang="en-US" sz="2000"/>
              <a:t>probability that the </a:t>
            </a:r>
            <a:r>
              <a:rPr lang="en-US" sz="2000" dirty="0" err="1"/>
              <a:t>i</a:t>
            </a:r>
            <a:r>
              <a:rPr lang="en-US" sz="2000" baseline="-25000" dirty="0" err="1"/>
              <a:t>th</a:t>
            </a:r>
            <a:r>
              <a:rPr lang="en-US" sz="2000" dirty="0"/>
              <a:t> instance belongs to class </a:t>
            </a:r>
            <a:r>
              <a:rPr lang="en-US" sz="2000" i="1" dirty="0"/>
              <a:t>k</a:t>
            </a:r>
            <a:r>
              <a:rPr lang="en-US" sz="2000" dirty="0"/>
              <a:t>. It is either equal to 1 or 0, depending on whether the instance belongs to the class or not. When (</a:t>
            </a:r>
            <a:r>
              <a:rPr lang="en-US" sz="2000" i="1" dirty="0"/>
              <a:t>K </a:t>
            </a:r>
            <a:r>
              <a:rPr lang="en-US" sz="2000" dirty="0"/>
              <a:t>= 2), this cost function is equivalent to the Logistic Regression’s cost function</a:t>
            </a:r>
          </a:p>
        </p:txBody>
      </p:sp>
    </p:spTree>
    <p:extLst>
      <p:ext uri="{BB962C8B-B14F-4D97-AF65-F5344CB8AC3E}">
        <p14:creationId xmlns:p14="http://schemas.microsoft.com/office/powerpoint/2010/main" val="264381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Softmax Regression</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Minimizing cost function using GD</a:t>
            </a:r>
          </a:p>
          <a:p>
            <a:pPr marL="342900" indent="-342900">
              <a:buFont typeface="Arial" panose="020B0604020202020204" pitchFamily="34" charset="0"/>
              <a:buChar char="•"/>
            </a:pPr>
            <a:endParaRPr lang="en-US" dirty="0"/>
          </a:p>
          <a:p>
            <a:endParaRPr dirty="0"/>
          </a:p>
        </p:txBody>
      </p:sp>
      <p:pic>
        <p:nvPicPr>
          <p:cNvPr id="3" name="Picture 2">
            <a:extLst>
              <a:ext uri="{FF2B5EF4-FFF2-40B4-BE49-F238E27FC236}">
                <a16:creationId xmlns:a16="http://schemas.microsoft.com/office/drawing/2014/main" id="{01335301-AC09-4F7C-9EE3-9E0BD86F8811}"/>
              </a:ext>
            </a:extLst>
          </p:cNvPr>
          <p:cNvPicPr>
            <a:picLocks noChangeAspect="1"/>
          </p:cNvPicPr>
          <p:nvPr/>
        </p:nvPicPr>
        <p:blipFill>
          <a:blip r:embed="rId3"/>
          <a:stretch>
            <a:fillRect/>
          </a:stretch>
        </p:blipFill>
        <p:spPr>
          <a:xfrm>
            <a:off x="1219472" y="2022613"/>
            <a:ext cx="4235271" cy="1029627"/>
          </a:xfrm>
          <a:prstGeom prst="rect">
            <a:avLst/>
          </a:prstGeom>
        </p:spPr>
      </p:pic>
      <p:sp>
        <p:nvSpPr>
          <p:cNvPr id="6" name="Rectangle 5">
            <a:extLst>
              <a:ext uri="{FF2B5EF4-FFF2-40B4-BE49-F238E27FC236}">
                <a16:creationId xmlns:a16="http://schemas.microsoft.com/office/drawing/2014/main" id="{59D44D5D-6680-4C97-BB84-A2C30E629632}"/>
              </a:ext>
            </a:extLst>
          </p:cNvPr>
          <p:cNvSpPr/>
          <p:nvPr/>
        </p:nvSpPr>
        <p:spPr>
          <a:xfrm>
            <a:off x="1843922" y="3156136"/>
            <a:ext cx="3499291" cy="338554"/>
          </a:xfrm>
          <a:prstGeom prst="rect">
            <a:avLst/>
          </a:prstGeom>
        </p:spPr>
        <p:txBody>
          <a:bodyPr wrap="none">
            <a:spAutoFit/>
          </a:bodyPr>
          <a:lstStyle/>
          <a:p>
            <a:r>
              <a:rPr lang="en-US" sz="1600" i="1" dirty="0">
                <a:solidFill>
                  <a:srgbClr val="E46102"/>
                </a:solidFill>
                <a:latin typeface="MinionPro-It"/>
              </a:rPr>
              <a:t>Cross entropy gradient vector for class k</a:t>
            </a:r>
            <a:endParaRPr lang="en-US" sz="1600" dirty="0">
              <a:solidFill>
                <a:srgbClr val="E46102"/>
              </a:solidFill>
            </a:endParaRPr>
          </a:p>
        </p:txBody>
      </p:sp>
    </p:spTree>
    <p:extLst>
      <p:ext uri="{BB962C8B-B14F-4D97-AF65-F5344CB8AC3E}">
        <p14:creationId xmlns:p14="http://schemas.microsoft.com/office/powerpoint/2010/main" val="2999473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Softmax Regression</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Minimizing cost function using GD</a:t>
            </a:r>
          </a:p>
          <a:p>
            <a:pPr marL="342900" indent="-342900">
              <a:buFont typeface="Arial" panose="020B0604020202020204" pitchFamily="34" charset="0"/>
              <a:buChar char="•"/>
            </a:pPr>
            <a:endParaRPr lang="en-US" dirty="0"/>
          </a:p>
          <a:p>
            <a:endParaRPr dirty="0"/>
          </a:p>
        </p:txBody>
      </p:sp>
      <p:pic>
        <p:nvPicPr>
          <p:cNvPr id="3" name="Picture 2">
            <a:extLst>
              <a:ext uri="{FF2B5EF4-FFF2-40B4-BE49-F238E27FC236}">
                <a16:creationId xmlns:a16="http://schemas.microsoft.com/office/drawing/2014/main" id="{01335301-AC09-4F7C-9EE3-9E0BD86F8811}"/>
              </a:ext>
            </a:extLst>
          </p:cNvPr>
          <p:cNvPicPr>
            <a:picLocks noChangeAspect="1"/>
          </p:cNvPicPr>
          <p:nvPr/>
        </p:nvPicPr>
        <p:blipFill>
          <a:blip r:embed="rId3"/>
          <a:stretch>
            <a:fillRect/>
          </a:stretch>
        </p:blipFill>
        <p:spPr>
          <a:xfrm>
            <a:off x="1219472" y="2022613"/>
            <a:ext cx="4235271" cy="1029627"/>
          </a:xfrm>
          <a:prstGeom prst="rect">
            <a:avLst/>
          </a:prstGeom>
        </p:spPr>
      </p:pic>
      <p:sp>
        <p:nvSpPr>
          <p:cNvPr id="6" name="Rectangle 5">
            <a:extLst>
              <a:ext uri="{FF2B5EF4-FFF2-40B4-BE49-F238E27FC236}">
                <a16:creationId xmlns:a16="http://schemas.microsoft.com/office/drawing/2014/main" id="{59D44D5D-6680-4C97-BB84-A2C30E629632}"/>
              </a:ext>
            </a:extLst>
          </p:cNvPr>
          <p:cNvSpPr/>
          <p:nvPr/>
        </p:nvSpPr>
        <p:spPr>
          <a:xfrm>
            <a:off x="1843922" y="3156136"/>
            <a:ext cx="3499291" cy="338554"/>
          </a:xfrm>
          <a:prstGeom prst="rect">
            <a:avLst/>
          </a:prstGeom>
        </p:spPr>
        <p:txBody>
          <a:bodyPr wrap="none">
            <a:spAutoFit/>
          </a:bodyPr>
          <a:lstStyle/>
          <a:p>
            <a:r>
              <a:rPr lang="en-US" sz="1600" i="1" dirty="0">
                <a:solidFill>
                  <a:srgbClr val="E46102"/>
                </a:solidFill>
                <a:latin typeface="MinionPro-It"/>
              </a:rPr>
              <a:t>Cross entropy gradient vector for class k</a:t>
            </a:r>
            <a:endParaRPr lang="en-US" sz="1600" dirty="0">
              <a:solidFill>
                <a:srgbClr val="E46102"/>
              </a:solidFill>
            </a:endParaRPr>
          </a:p>
        </p:txBody>
      </p:sp>
    </p:spTree>
    <p:extLst>
      <p:ext uri="{BB962C8B-B14F-4D97-AF65-F5344CB8AC3E}">
        <p14:creationId xmlns:p14="http://schemas.microsoft.com/office/powerpoint/2010/main" val="3820654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74176" y="12751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Recap of Gradient Descent (GD)</a:t>
            </a:r>
            <a:endParaRPr sz="4000" b="1" dirty="0">
              <a:solidFill>
                <a:srgbClr val="E46102"/>
              </a:solidFill>
            </a:endParaRPr>
          </a:p>
        </p:txBody>
      </p:sp>
      <p:sp>
        <p:nvSpPr>
          <p:cNvPr id="96" name="Google Shape;96;p14"/>
          <p:cNvSpPr txBox="1"/>
          <p:nvPr/>
        </p:nvSpPr>
        <p:spPr>
          <a:xfrm>
            <a:off x="762000" y="2126596"/>
            <a:ext cx="10972800" cy="4176000"/>
          </a:xfrm>
          <a:prstGeom prst="rect">
            <a:avLst/>
          </a:prstGeom>
          <a:noFill/>
          <a:ln>
            <a:noFill/>
          </a:ln>
        </p:spPr>
        <p:txBody>
          <a:bodyPr spcFirstLastPara="1" wrap="square" lIns="121900" tIns="121900" rIns="121900" bIns="121900" anchor="t" anchorCtr="0">
            <a:noAutofit/>
          </a:bodyPr>
          <a:lstStyle/>
          <a:p>
            <a:endParaRPr lang="en-US" sz="3200" dirty="0"/>
          </a:p>
          <a:p>
            <a:pPr marL="457200" indent="-457200">
              <a:buFont typeface="+mj-lt"/>
              <a:buAutoNum type="arabicPeriod"/>
            </a:pPr>
            <a:r>
              <a:rPr lang="en-US" sz="3200" dirty="0"/>
              <a:t>Why do we need GD? </a:t>
            </a:r>
          </a:p>
          <a:p>
            <a:pPr marL="457200" indent="-457200">
              <a:buFont typeface="+mj-lt"/>
              <a:buAutoNum type="arabicPeriod"/>
            </a:pPr>
            <a:r>
              <a:rPr lang="en-US" sz="3200" dirty="0"/>
              <a:t>When do we </a:t>
            </a:r>
            <a:r>
              <a:rPr lang="en-US" sz="3200"/>
              <a:t>need GD?</a:t>
            </a:r>
            <a:endParaRPr lang="en-US" sz="3200" dirty="0"/>
          </a:p>
          <a:p>
            <a:pPr marL="457200" indent="-457200">
              <a:buFont typeface="+mj-lt"/>
              <a:buAutoNum type="arabicPeriod"/>
            </a:pPr>
            <a:r>
              <a:rPr lang="en-US" sz="3200" dirty="0"/>
              <a:t>What happens when we apply GD?</a:t>
            </a:r>
          </a:p>
          <a:p>
            <a:pPr marL="457200" indent="-457200">
              <a:buFont typeface="+mj-lt"/>
              <a:buAutoNum type="arabicPeriod"/>
            </a:pPr>
            <a:r>
              <a:rPr lang="en-US" sz="3200" dirty="0"/>
              <a:t>What if we do not use GD?</a:t>
            </a:r>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endParaRPr lang="en-US" sz="3200" dirty="0"/>
          </a:p>
          <a:p>
            <a:endParaRPr lang="en-US" sz="3200" dirty="0"/>
          </a:p>
        </p:txBody>
      </p:sp>
    </p:spTree>
    <p:extLst>
      <p:ext uri="{BB962C8B-B14F-4D97-AF65-F5344CB8AC3E}">
        <p14:creationId xmlns:p14="http://schemas.microsoft.com/office/powerpoint/2010/main" val="229997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74176" y="12751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Recap of Gradient Descent</a:t>
            </a:r>
            <a:endParaRPr sz="4000" b="1" dirty="0">
              <a:solidFill>
                <a:srgbClr val="E46102"/>
              </a:solidFill>
            </a:endParaRPr>
          </a:p>
        </p:txBody>
      </p:sp>
      <p:sp>
        <p:nvSpPr>
          <p:cNvPr id="96" name="Google Shape;96;p14"/>
          <p:cNvSpPr txBox="1"/>
          <p:nvPr/>
        </p:nvSpPr>
        <p:spPr>
          <a:xfrm>
            <a:off x="386499" y="2126596"/>
            <a:ext cx="11348301" cy="4176000"/>
          </a:xfrm>
          <a:prstGeom prst="rect">
            <a:avLst/>
          </a:prstGeom>
          <a:noFill/>
          <a:ln>
            <a:noFill/>
          </a:ln>
        </p:spPr>
        <p:txBody>
          <a:bodyPr spcFirstLastPara="1" wrap="square" lIns="121900" tIns="121900" rIns="121900" bIns="121900" anchor="t" anchorCtr="0">
            <a:noAutofit/>
          </a:bodyPr>
          <a:lstStyle/>
          <a:p>
            <a:r>
              <a:rPr lang="en-US" b="1" dirty="0"/>
              <a:t>1. Why do we need Gradient Descent?</a:t>
            </a:r>
            <a:endParaRPr lang="en-US" dirty="0"/>
          </a:p>
          <a:p>
            <a:r>
              <a:rPr lang="en-US" b="1" dirty="0"/>
              <a:t>Optimization</a:t>
            </a:r>
            <a:r>
              <a:rPr lang="en-US" dirty="0"/>
              <a:t>: Many problems in machine learning and statistics involve finding the minimum of a function (loss function) that measures the difference between the actual and the predicted data by the model. GD helps in finding the minimum of this function, which helps optimize the model.</a:t>
            </a:r>
          </a:p>
          <a:p>
            <a:endParaRPr lang="en-US" b="1" dirty="0"/>
          </a:p>
          <a:p>
            <a:r>
              <a:rPr lang="en-US" b="1" dirty="0"/>
              <a:t>Efficiency</a:t>
            </a:r>
            <a:r>
              <a:rPr lang="en-US" dirty="0"/>
              <a:t>: For large datasets or high-dimensional parameter spaces, to compute the optimal solution GD can be more efficient for these problems.</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10543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813313"/>
            <a:ext cx="10972800" cy="506789"/>
          </a:xfrm>
          <a:prstGeom prst="rect">
            <a:avLst/>
          </a:prstGeom>
        </p:spPr>
        <p:txBody>
          <a:bodyPr spcFirstLastPara="1" wrap="square" lIns="121900" tIns="121900" rIns="121900" bIns="121900" anchor="ctr" anchorCtr="0">
            <a:noAutofit/>
          </a:bodyPr>
          <a:lstStyle/>
          <a:p>
            <a:r>
              <a:rPr lang="en-US" sz="3600" b="1" dirty="0">
                <a:solidFill>
                  <a:srgbClr val="E46102"/>
                </a:solidFill>
              </a:rPr>
              <a:t>Review of Formal Definitions</a:t>
            </a:r>
            <a:endParaRPr sz="4000" b="1" dirty="0">
              <a:solidFill>
                <a:srgbClr val="E46102"/>
              </a:solidFill>
            </a:endParaRPr>
          </a:p>
        </p:txBody>
      </p:sp>
      <p:sp>
        <p:nvSpPr>
          <p:cNvPr id="96" name="Google Shape;96;p14"/>
          <p:cNvSpPr txBox="1"/>
          <p:nvPr/>
        </p:nvSpPr>
        <p:spPr>
          <a:xfrm>
            <a:off x="826576" y="1781926"/>
            <a:ext cx="10972800" cy="4176000"/>
          </a:xfrm>
          <a:prstGeom prst="rect">
            <a:avLst/>
          </a:prstGeom>
          <a:noFill/>
          <a:ln>
            <a:noFill/>
          </a:ln>
        </p:spPr>
        <p:txBody>
          <a:bodyPr spcFirstLastPara="1" wrap="square" lIns="121900" tIns="121900" rIns="121900" bIns="121900" anchor="t" anchorCtr="0">
            <a:noAutofit/>
          </a:bodyPr>
          <a:lstStyle/>
          <a:p>
            <a:r>
              <a:rPr lang="en-US" dirty="0"/>
              <a:t>for a linear model, the prediction </a:t>
            </a:r>
            <a:r>
              <a:rPr lang="en-US" i="1" dirty="0"/>
              <a:t>y</a:t>
            </a:r>
            <a:r>
              <a:rPr lang="en-US" dirty="0"/>
              <a:t> is calculated as:</a:t>
            </a:r>
          </a:p>
          <a:p>
            <a:pPr marL="342900" indent="-342900">
              <a:buFont typeface="Arial" panose="020B0604020202020204" pitchFamily="34" charset="0"/>
              <a:buChar char="•"/>
            </a:pPr>
            <a:endParaRPr lang="en-US" dirty="0"/>
          </a:p>
          <a:p>
            <a:endParaRPr lang="en-US" dirty="0"/>
          </a:p>
          <a:p>
            <a:endParaRPr lang="en-US" dirty="0"/>
          </a:p>
          <a:p>
            <a:r>
              <a:rPr lang="en-US" dirty="0"/>
              <a:t>here,</a:t>
            </a:r>
          </a:p>
        </p:txBody>
      </p:sp>
      <p:pic>
        <p:nvPicPr>
          <p:cNvPr id="5" name="Picture 4">
            <a:extLst>
              <a:ext uri="{FF2B5EF4-FFF2-40B4-BE49-F238E27FC236}">
                <a16:creationId xmlns:a16="http://schemas.microsoft.com/office/drawing/2014/main" id="{41A4F3B2-FA5C-0194-05ED-F7A59722FF3A}"/>
              </a:ext>
            </a:extLst>
          </p:cNvPr>
          <p:cNvPicPr>
            <a:picLocks noChangeAspect="1"/>
          </p:cNvPicPr>
          <p:nvPr/>
        </p:nvPicPr>
        <p:blipFill>
          <a:blip r:embed="rId3"/>
          <a:stretch>
            <a:fillRect/>
          </a:stretch>
        </p:blipFill>
        <p:spPr>
          <a:xfrm>
            <a:off x="3677920" y="2506980"/>
            <a:ext cx="4064000" cy="482600"/>
          </a:xfrm>
          <a:prstGeom prst="rect">
            <a:avLst/>
          </a:prstGeom>
        </p:spPr>
      </p:pic>
      <p:pic>
        <p:nvPicPr>
          <p:cNvPr id="7" name="Picture 6">
            <a:extLst>
              <a:ext uri="{FF2B5EF4-FFF2-40B4-BE49-F238E27FC236}">
                <a16:creationId xmlns:a16="http://schemas.microsoft.com/office/drawing/2014/main" id="{C8F42061-A9BF-5A3F-9700-B1FDFABB69DE}"/>
              </a:ext>
            </a:extLst>
          </p:cNvPr>
          <p:cNvPicPr>
            <a:picLocks noChangeAspect="1"/>
          </p:cNvPicPr>
          <p:nvPr/>
        </p:nvPicPr>
        <p:blipFill>
          <a:blip r:embed="rId4"/>
          <a:stretch>
            <a:fillRect/>
          </a:stretch>
        </p:blipFill>
        <p:spPr>
          <a:xfrm>
            <a:off x="1842770" y="3808900"/>
            <a:ext cx="3105150" cy="427821"/>
          </a:xfrm>
          <a:prstGeom prst="rect">
            <a:avLst/>
          </a:prstGeom>
        </p:spPr>
      </p:pic>
      <p:pic>
        <p:nvPicPr>
          <p:cNvPr id="9" name="Picture 8">
            <a:extLst>
              <a:ext uri="{FF2B5EF4-FFF2-40B4-BE49-F238E27FC236}">
                <a16:creationId xmlns:a16="http://schemas.microsoft.com/office/drawing/2014/main" id="{57AA70E2-31CF-92BD-66B1-A63E19B16BBC}"/>
              </a:ext>
            </a:extLst>
          </p:cNvPr>
          <p:cNvPicPr>
            <a:picLocks noChangeAspect="1"/>
          </p:cNvPicPr>
          <p:nvPr/>
        </p:nvPicPr>
        <p:blipFill>
          <a:blip r:embed="rId5"/>
          <a:stretch>
            <a:fillRect/>
          </a:stretch>
        </p:blipFill>
        <p:spPr>
          <a:xfrm>
            <a:off x="1842770" y="4236721"/>
            <a:ext cx="6388100" cy="419100"/>
          </a:xfrm>
          <a:prstGeom prst="rect">
            <a:avLst/>
          </a:prstGeom>
        </p:spPr>
      </p:pic>
      <p:pic>
        <p:nvPicPr>
          <p:cNvPr id="11" name="Picture 10">
            <a:extLst>
              <a:ext uri="{FF2B5EF4-FFF2-40B4-BE49-F238E27FC236}">
                <a16:creationId xmlns:a16="http://schemas.microsoft.com/office/drawing/2014/main" id="{E4F72141-5B65-DCF1-EB87-91B26CF4E538}"/>
              </a:ext>
            </a:extLst>
          </p:cNvPr>
          <p:cNvPicPr>
            <a:picLocks noChangeAspect="1"/>
          </p:cNvPicPr>
          <p:nvPr/>
        </p:nvPicPr>
        <p:blipFill>
          <a:blip r:embed="rId6"/>
          <a:stretch>
            <a:fillRect/>
          </a:stretch>
        </p:blipFill>
        <p:spPr>
          <a:xfrm>
            <a:off x="1842770" y="5447472"/>
            <a:ext cx="5308600" cy="431800"/>
          </a:xfrm>
          <a:prstGeom prst="rect">
            <a:avLst/>
          </a:prstGeom>
        </p:spPr>
      </p:pic>
      <p:pic>
        <p:nvPicPr>
          <p:cNvPr id="14" name="Picture 13">
            <a:extLst>
              <a:ext uri="{FF2B5EF4-FFF2-40B4-BE49-F238E27FC236}">
                <a16:creationId xmlns:a16="http://schemas.microsoft.com/office/drawing/2014/main" id="{344B04D2-F303-FE4B-0B09-A8D0F3BEC2F2}"/>
              </a:ext>
            </a:extLst>
          </p:cNvPr>
          <p:cNvPicPr>
            <a:picLocks noChangeAspect="1"/>
          </p:cNvPicPr>
          <p:nvPr/>
        </p:nvPicPr>
        <p:blipFill>
          <a:blip r:embed="rId7"/>
          <a:stretch>
            <a:fillRect/>
          </a:stretch>
        </p:blipFill>
        <p:spPr>
          <a:xfrm>
            <a:off x="2426776" y="4613654"/>
            <a:ext cx="7772400" cy="419100"/>
          </a:xfrm>
          <a:prstGeom prst="rect">
            <a:avLst/>
          </a:prstGeom>
        </p:spPr>
      </p:pic>
      <p:pic>
        <p:nvPicPr>
          <p:cNvPr id="16" name="Picture 15">
            <a:extLst>
              <a:ext uri="{FF2B5EF4-FFF2-40B4-BE49-F238E27FC236}">
                <a16:creationId xmlns:a16="http://schemas.microsoft.com/office/drawing/2014/main" id="{B4EE9B7D-03F5-A9CE-1B8B-AACA87A117D5}"/>
              </a:ext>
            </a:extLst>
          </p:cNvPr>
          <p:cNvPicPr>
            <a:picLocks noChangeAspect="1"/>
          </p:cNvPicPr>
          <p:nvPr/>
        </p:nvPicPr>
        <p:blipFill>
          <a:blip r:embed="rId8"/>
          <a:stretch>
            <a:fillRect/>
          </a:stretch>
        </p:blipFill>
        <p:spPr>
          <a:xfrm>
            <a:off x="2452370" y="5015987"/>
            <a:ext cx="6515100" cy="393700"/>
          </a:xfrm>
          <a:prstGeom prst="rect">
            <a:avLst/>
          </a:prstGeom>
        </p:spPr>
      </p:pic>
    </p:spTree>
    <p:extLst>
      <p:ext uri="{BB962C8B-B14F-4D97-AF65-F5344CB8AC3E}">
        <p14:creationId xmlns:p14="http://schemas.microsoft.com/office/powerpoint/2010/main" val="91571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74176" y="12751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Recap of Gradient Descent</a:t>
            </a:r>
            <a:endParaRPr sz="4000" b="1" dirty="0">
              <a:solidFill>
                <a:srgbClr val="E46102"/>
              </a:solidFill>
            </a:endParaRPr>
          </a:p>
        </p:txBody>
      </p:sp>
      <p:sp>
        <p:nvSpPr>
          <p:cNvPr id="96" name="Google Shape;96;p14"/>
          <p:cNvSpPr txBox="1"/>
          <p:nvPr/>
        </p:nvSpPr>
        <p:spPr>
          <a:xfrm>
            <a:off x="386499" y="2126596"/>
            <a:ext cx="11348301" cy="4176000"/>
          </a:xfrm>
          <a:prstGeom prst="rect">
            <a:avLst/>
          </a:prstGeom>
          <a:noFill/>
          <a:ln>
            <a:noFill/>
          </a:ln>
        </p:spPr>
        <p:txBody>
          <a:bodyPr spcFirstLastPara="1" wrap="square" lIns="121900" tIns="121900" rIns="121900" bIns="121900" anchor="t" anchorCtr="0">
            <a:noAutofit/>
          </a:bodyPr>
          <a:lstStyle/>
          <a:p>
            <a:r>
              <a:rPr lang="en-US" b="1" dirty="0"/>
              <a:t>2. When do we need Gradient Descent?</a:t>
            </a:r>
            <a:endParaRPr lang="en-US" dirty="0"/>
          </a:p>
          <a:p>
            <a:r>
              <a:rPr lang="en-US" b="1" dirty="0"/>
              <a:t>Machine Learning Models</a:t>
            </a:r>
            <a:r>
              <a:rPr lang="en-US" dirty="0"/>
              <a:t>: When training machine learning models like linear regression, neural networks (will study in later classes), etc., where the goal is to </a:t>
            </a:r>
            <a:r>
              <a:rPr lang="en-US" b="1" u="sng" dirty="0"/>
              <a:t>minimize the loss function</a:t>
            </a:r>
            <a:r>
              <a:rPr lang="en-US" dirty="0"/>
              <a:t>.</a:t>
            </a:r>
          </a:p>
          <a:p>
            <a:endParaRPr lang="en-US" b="1" dirty="0"/>
          </a:p>
          <a:p>
            <a:r>
              <a:rPr lang="en-US" b="1" dirty="0"/>
              <a:t>Large Scale Problems</a:t>
            </a:r>
            <a:r>
              <a:rPr lang="en-US" dirty="0"/>
              <a:t>: For problems involving large datasets or high-dimensional parameter spaces.</a:t>
            </a:r>
          </a:p>
        </p:txBody>
      </p:sp>
    </p:spTree>
    <p:extLst>
      <p:ext uri="{BB962C8B-B14F-4D97-AF65-F5344CB8AC3E}">
        <p14:creationId xmlns:p14="http://schemas.microsoft.com/office/powerpoint/2010/main" val="72397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74176" y="12751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Recap of Gradient Descent</a:t>
            </a:r>
            <a:endParaRPr sz="4000" b="1" dirty="0">
              <a:solidFill>
                <a:srgbClr val="E46102"/>
              </a:solidFill>
            </a:endParaRPr>
          </a:p>
        </p:txBody>
      </p:sp>
      <p:sp>
        <p:nvSpPr>
          <p:cNvPr id="96" name="Google Shape;96;p14"/>
          <p:cNvSpPr txBox="1"/>
          <p:nvPr/>
        </p:nvSpPr>
        <p:spPr>
          <a:xfrm>
            <a:off x="386499" y="2126596"/>
            <a:ext cx="11348301" cy="4176000"/>
          </a:xfrm>
          <a:prstGeom prst="rect">
            <a:avLst/>
          </a:prstGeom>
          <a:noFill/>
          <a:ln>
            <a:noFill/>
          </a:ln>
        </p:spPr>
        <p:txBody>
          <a:bodyPr spcFirstLastPara="1" wrap="square" lIns="121900" tIns="121900" rIns="121900" bIns="121900" anchor="t" anchorCtr="0">
            <a:noAutofit/>
          </a:bodyPr>
          <a:lstStyle/>
          <a:p>
            <a:r>
              <a:rPr lang="en-US" b="1" dirty="0"/>
              <a:t>What happens when we apply Gradient Descent?</a:t>
            </a:r>
            <a:endParaRPr lang="en-US" dirty="0"/>
          </a:p>
          <a:p>
            <a:endParaRPr lang="en-US" b="1" dirty="0"/>
          </a:p>
          <a:p>
            <a:r>
              <a:rPr lang="en-US" b="1" dirty="0"/>
              <a:t>Parameter Updates</a:t>
            </a:r>
            <a:r>
              <a:rPr lang="en-US" dirty="0"/>
              <a:t>: The parameters of the model are iteratively updated in the direction of the negative gradient of the loss function with respect to the parameters. This helps in reducing the loss.</a:t>
            </a:r>
          </a:p>
          <a:p>
            <a:endParaRPr lang="en-US" b="1" dirty="0"/>
          </a:p>
          <a:p>
            <a:r>
              <a:rPr lang="en-US" b="1" dirty="0"/>
              <a:t>Convergence</a:t>
            </a:r>
            <a:r>
              <a:rPr lang="en-US" dirty="0"/>
              <a:t>: Ideally, the algorithm converges to a local (or global) minimum of the loss function, resulting in optimized model parameters.</a:t>
            </a:r>
          </a:p>
          <a:p>
            <a:endParaRPr lang="en-US" b="1" dirty="0"/>
          </a:p>
          <a:p>
            <a:r>
              <a:rPr lang="en-US" b="1" dirty="0"/>
              <a:t>Learning Rate</a:t>
            </a:r>
            <a:r>
              <a:rPr lang="en-US" dirty="0"/>
              <a:t>: The step size or learning rate is crucial. If it is too large, the algorithm might overshoot the minimum, and if it is too small, it might take a very long time to converge or get stuck in a local minimum.</a:t>
            </a:r>
          </a:p>
          <a:p>
            <a:endParaRPr lang="en-US" dirty="0"/>
          </a:p>
        </p:txBody>
      </p:sp>
    </p:spTree>
    <p:extLst>
      <p:ext uri="{BB962C8B-B14F-4D97-AF65-F5344CB8AC3E}">
        <p14:creationId xmlns:p14="http://schemas.microsoft.com/office/powerpoint/2010/main" val="55949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74176" y="12751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Recap of Gradient Descent</a:t>
            </a:r>
            <a:endParaRPr sz="4000" b="1" dirty="0">
              <a:solidFill>
                <a:srgbClr val="E46102"/>
              </a:solidFill>
            </a:endParaRPr>
          </a:p>
        </p:txBody>
      </p:sp>
      <p:sp>
        <p:nvSpPr>
          <p:cNvPr id="96" name="Google Shape;96;p14"/>
          <p:cNvSpPr txBox="1"/>
          <p:nvPr/>
        </p:nvSpPr>
        <p:spPr>
          <a:xfrm>
            <a:off x="386499" y="2126596"/>
            <a:ext cx="11348301" cy="4176000"/>
          </a:xfrm>
          <a:prstGeom prst="rect">
            <a:avLst/>
          </a:prstGeom>
          <a:noFill/>
          <a:ln>
            <a:noFill/>
          </a:ln>
        </p:spPr>
        <p:txBody>
          <a:bodyPr spcFirstLastPara="1" wrap="square" lIns="121900" tIns="121900" rIns="121900" bIns="121900" anchor="t" anchorCtr="0">
            <a:noAutofit/>
          </a:bodyPr>
          <a:lstStyle/>
          <a:p>
            <a:r>
              <a:rPr lang="en-US" b="1" dirty="0"/>
              <a:t>What if we do not use Gradient Descent?</a:t>
            </a:r>
          </a:p>
          <a:p>
            <a:endParaRPr lang="en-US" dirty="0"/>
          </a:p>
          <a:p>
            <a:r>
              <a:rPr lang="en-US" b="1" dirty="0"/>
              <a:t>Computational Inefficiency</a:t>
            </a:r>
            <a:r>
              <a:rPr lang="en-US" dirty="0"/>
              <a:t>: For some problems, especially large-scale ones, not using GD could result in computational inefficiency, making it difficult to find the optimal solution.</a:t>
            </a:r>
          </a:p>
          <a:p>
            <a:r>
              <a:rPr lang="en-US" b="1" dirty="0"/>
              <a:t>Suboptimal Solutions</a:t>
            </a:r>
            <a:r>
              <a:rPr lang="en-US" dirty="0"/>
              <a:t>: Without proper optimization, the model might not perform as well, leading to suboptimal results and poor generalization to unseen data.</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75511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813313"/>
            <a:ext cx="10972800" cy="506789"/>
          </a:xfrm>
          <a:prstGeom prst="rect">
            <a:avLst/>
          </a:prstGeom>
        </p:spPr>
        <p:txBody>
          <a:bodyPr spcFirstLastPara="1" wrap="square" lIns="121900" tIns="121900" rIns="121900" bIns="121900" anchor="ctr" anchorCtr="0">
            <a:noAutofit/>
          </a:bodyPr>
          <a:lstStyle/>
          <a:p>
            <a:r>
              <a:rPr lang="en-US" sz="3600" b="1" dirty="0">
                <a:solidFill>
                  <a:srgbClr val="E46102"/>
                </a:solidFill>
              </a:rPr>
              <a:t>Review of Formal Definitions</a:t>
            </a:r>
            <a:endParaRPr sz="4000" b="1" dirty="0">
              <a:solidFill>
                <a:srgbClr val="E46102"/>
              </a:solidFill>
            </a:endParaRPr>
          </a:p>
        </p:txBody>
      </p:sp>
      <p:sp>
        <p:nvSpPr>
          <p:cNvPr id="3" name="TextBox 2">
            <a:extLst>
              <a:ext uri="{FF2B5EF4-FFF2-40B4-BE49-F238E27FC236}">
                <a16:creationId xmlns:a16="http://schemas.microsoft.com/office/drawing/2014/main" id="{60716C36-E34E-CBBF-F65E-E244CD1EE4F8}"/>
              </a:ext>
            </a:extLst>
          </p:cNvPr>
          <p:cNvSpPr txBox="1"/>
          <p:nvPr/>
        </p:nvSpPr>
        <p:spPr>
          <a:xfrm>
            <a:off x="1158240" y="1905506"/>
            <a:ext cx="10220960" cy="1200329"/>
          </a:xfrm>
          <a:prstGeom prst="rect">
            <a:avLst/>
          </a:prstGeom>
          <a:noFill/>
        </p:spPr>
        <p:txBody>
          <a:bodyPr wrap="square">
            <a:spAutoFit/>
          </a:bodyPr>
          <a:lstStyle/>
          <a:p>
            <a:pPr algn="ctr"/>
            <a:r>
              <a:rPr lang="en-US" b="0" i="0" dirty="0">
                <a:effectLst/>
                <a:latin typeface="Arial" panose="020B0604020202020204" pitchFamily="34" charset="0"/>
              </a:rPr>
              <a:t>Approach to Training Process: The </a:t>
            </a:r>
            <a:r>
              <a:rPr lang="el-GR" b="0" i="0" dirty="0">
                <a:effectLst/>
                <a:latin typeface="Arial" panose="020B0604020202020204" pitchFamily="34" charset="0"/>
              </a:rPr>
              <a:t>θ </a:t>
            </a:r>
            <a:r>
              <a:rPr lang="en-US" b="0" i="0" dirty="0">
                <a:effectLst/>
                <a:latin typeface="Arial" panose="020B0604020202020204" pitchFamily="34" charset="0"/>
              </a:rPr>
              <a:t>values are learned during the training process, where the model tries to minimize a loss function, such as the Mean Squared Error (MSE).</a:t>
            </a:r>
          </a:p>
        </p:txBody>
      </p:sp>
    </p:spTree>
    <p:extLst>
      <p:ext uri="{BB962C8B-B14F-4D97-AF65-F5344CB8AC3E}">
        <p14:creationId xmlns:p14="http://schemas.microsoft.com/office/powerpoint/2010/main" val="1271892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74176" y="1275137"/>
            <a:ext cx="10972800" cy="506789"/>
          </a:xfrm>
          <a:prstGeom prst="rect">
            <a:avLst/>
          </a:prstGeom>
        </p:spPr>
        <p:txBody>
          <a:bodyPr spcFirstLastPara="1" wrap="square" lIns="121900" tIns="121900" rIns="121900" bIns="121900" anchor="ctr" anchorCtr="0">
            <a:noAutofit/>
          </a:bodyPr>
          <a:lstStyle/>
          <a:p>
            <a:r>
              <a:rPr lang="en-US" sz="3600" b="1" dirty="0">
                <a:solidFill>
                  <a:srgbClr val="E46102"/>
                </a:solidFill>
              </a:rPr>
              <a:t>Why should we study regularization</a:t>
            </a:r>
            <a:r>
              <a:rPr lang="en-US" sz="4000" b="1" dirty="0">
                <a:solidFill>
                  <a:srgbClr val="E46102"/>
                </a:solidFill>
              </a:rPr>
              <a:t>?</a:t>
            </a:r>
            <a:endParaRPr sz="4000" b="1" dirty="0">
              <a:solidFill>
                <a:srgbClr val="E46102"/>
              </a:solidFill>
            </a:endParaRPr>
          </a:p>
        </p:txBody>
      </p:sp>
      <p:sp>
        <p:nvSpPr>
          <p:cNvPr id="96" name="Google Shape;96;p14"/>
          <p:cNvSpPr txBox="1"/>
          <p:nvPr/>
        </p:nvSpPr>
        <p:spPr>
          <a:xfrm>
            <a:off x="521776" y="2847956"/>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Underfitting </a:t>
            </a:r>
          </a:p>
          <a:p>
            <a:pPr marL="342900" indent="-342900">
              <a:buFont typeface="Arial" panose="020B0604020202020204" pitchFamily="34" charset="0"/>
              <a:buChar char="•"/>
            </a:pPr>
            <a:r>
              <a:rPr lang="en-US" dirty="0"/>
              <a:t>Fitting</a:t>
            </a:r>
          </a:p>
          <a:p>
            <a:pPr marL="342900" indent="-342900">
              <a:buFont typeface="Arial" panose="020B0604020202020204" pitchFamily="34" charset="0"/>
              <a:buChar char="•"/>
            </a:pPr>
            <a:r>
              <a:rPr lang="en-US" dirty="0"/>
              <a:t>Overfitting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pic>
        <p:nvPicPr>
          <p:cNvPr id="1026" name="Picture 2" descr="What is underfitting and overfitting in machine learning and how to deal  with it. | by Anup Bhande | GreyAtom | Medium">
            <a:extLst>
              <a:ext uri="{FF2B5EF4-FFF2-40B4-BE49-F238E27FC236}">
                <a16:creationId xmlns:a16="http://schemas.microsoft.com/office/drawing/2014/main" id="{27E0D413-33A0-4FE4-AE7E-8CD84F680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5348" y="3264815"/>
            <a:ext cx="6390862" cy="2221180"/>
          </a:xfrm>
          <a:prstGeom prst="rect">
            <a:avLst/>
          </a:prstGeom>
          <a:noFill/>
          <a:extLst>
            <a:ext uri="{909E8E84-426E-40DD-AFC4-6F175D3DCCD1}">
              <a14:hiddenFill xmlns:a14="http://schemas.microsoft.com/office/drawing/2010/main">
                <a:solidFill>
                  <a:srgbClr val="FFFFFF"/>
                </a:solidFill>
              </a14:hiddenFill>
            </a:ext>
          </a:extLst>
        </p:spPr>
      </p:pic>
      <p:sp>
        <p:nvSpPr>
          <p:cNvPr id="4" name="Double Bracket 3">
            <a:extLst>
              <a:ext uri="{FF2B5EF4-FFF2-40B4-BE49-F238E27FC236}">
                <a16:creationId xmlns:a16="http://schemas.microsoft.com/office/drawing/2014/main" id="{6E49A226-8199-CBED-28D9-9B64F2E50DAA}"/>
              </a:ext>
            </a:extLst>
          </p:cNvPr>
          <p:cNvSpPr/>
          <p:nvPr/>
        </p:nvSpPr>
        <p:spPr>
          <a:xfrm>
            <a:off x="8239760" y="3322320"/>
            <a:ext cx="2336800" cy="202173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4785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07013" y="245459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Regularization</a:t>
            </a:r>
            <a:endParaRPr sz="4000" b="1" dirty="0">
              <a:solidFill>
                <a:srgbClr val="E46102"/>
              </a:solidFill>
            </a:endParaRPr>
          </a:p>
        </p:txBody>
      </p:sp>
    </p:spTree>
    <p:extLst>
      <p:ext uri="{BB962C8B-B14F-4D97-AF65-F5344CB8AC3E}">
        <p14:creationId xmlns:p14="http://schemas.microsoft.com/office/powerpoint/2010/main" val="162400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Regularized Linear Models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r>
              <a:rPr lang="en-US" dirty="0"/>
              <a:t>Conceptually,</a:t>
            </a:r>
          </a:p>
          <a:p>
            <a:pPr marL="342900"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Reduces </a:t>
            </a:r>
            <a:r>
              <a:rPr lang="en-US" b="1" u="sng" dirty="0"/>
              <a:t>overfitting</a:t>
            </a:r>
            <a:r>
              <a:rPr lang="en-US" dirty="0"/>
              <a:t> to regularize the model (i.e., to constrain it)</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How -&gt; Reduces the degrees of freedom the model has so it is harder to overfit the data </a:t>
            </a:r>
            <a:r>
              <a:rPr lang="en-US" sz="2000" i="1" dirty="0"/>
              <a:t>(number of values in the final calculation of a statistic that are free to vary)</a:t>
            </a:r>
            <a:endParaRPr lang="en-US" i="1" dirty="0"/>
          </a:p>
          <a:p>
            <a:endParaRPr lang="en-US" dirty="0"/>
          </a:p>
        </p:txBody>
      </p:sp>
    </p:spTree>
    <p:extLst>
      <p:ext uri="{BB962C8B-B14F-4D97-AF65-F5344CB8AC3E}">
        <p14:creationId xmlns:p14="http://schemas.microsoft.com/office/powerpoint/2010/main" val="236942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Regularized Linear Models</a:t>
            </a:r>
            <a:endParaRPr sz="4000" b="1" dirty="0">
              <a:solidFill>
                <a:srgbClr val="E46102"/>
              </a:solidFill>
            </a:endParaRPr>
          </a:p>
        </p:txBody>
      </p:sp>
      <p:sp>
        <p:nvSpPr>
          <p:cNvPr id="2" name="TextBox 1">
            <a:extLst>
              <a:ext uri="{FF2B5EF4-FFF2-40B4-BE49-F238E27FC236}">
                <a16:creationId xmlns:a16="http://schemas.microsoft.com/office/drawing/2014/main" id="{AD2618DC-8460-DB64-58BA-F2837A548155}"/>
              </a:ext>
            </a:extLst>
          </p:cNvPr>
          <p:cNvSpPr txBox="1"/>
          <p:nvPr/>
        </p:nvSpPr>
        <p:spPr>
          <a:xfrm>
            <a:off x="892879" y="2090172"/>
            <a:ext cx="10621387" cy="2677656"/>
          </a:xfrm>
          <a:prstGeom prst="rect">
            <a:avLst/>
          </a:prstGeom>
          <a:noFill/>
        </p:spPr>
        <p:txBody>
          <a:bodyPr wrap="square">
            <a:spAutoFit/>
          </a:bodyPr>
          <a:lstStyle/>
          <a:p>
            <a:r>
              <a:rPr lang="en-US" b="0" i="0" dirty="0">
                <a:solidFill>
                  <a:schemeClr val="accent1"/>
                </a:solidFill>
                <a:effectLst/>
                <a:latin typeface="Arial" panose="020B0604020202020204" pitchFamily="34" charset="0"/>
              </a:rPr>
              <a:t>Previous Approach to Training Process</a:t>
            </a:r>
            <a:r>
              <a:rPr lang="en-US" b="0" i="0" dirty="0">
                <a:solidFill>
                  <a:schemeClr val="tx2"/>
                </a:solidFill>
                <a:effectLst/>
                <a:latin typeface="Arial" panose="020B0604020202020204" pitchFamily="34" charset="0"/>
              </a:rPr>
              <a:t>: The </a:t>
            </a:r>
            <a:r>
              <a:rPr lang="el-GR" b="0" i="0" dirty="0">
                <a:solidFill>
                  <a:schemeClr val="tx2"/>
                </a:solidFill>
                <a:effectLst/>
                <a:latin typeface="Arial" panose="020B0604020202020204" pitchFamily="34" charset="0"/>
              </a:rPr>
              <a:t>θ </a:t>
            </a:r>
            <a:r>
              <a:rPr lang="en-US" b="0" i="0" dirty="0">
                <a:solidFill>
                  <a:schemeClr val="tx2"/>
                </a:solidFill>
                <a:effectLst/>
                <a:latin typeface="Arial" panose="020B0604020202020204" pitchFamily="34" charset="0"/>
              </a:rPr>
              <a:t>values are learned during the training process, where the model tries to minimize a loss function, such as the Mean Squared Error (MSE), </a:t>
            </a:r>
          </a:p>
          <a:p>
            <a:endParaRPr lang="en-US" dirty="0">
              <a:latin typeface="Arial" panose="020B0604020202020204" pitchFamily="34" charset="0"/>
            </a:endParaRPr>
          </a:p>
          <a:p>
            <a:endParaRPr lang="en-US" dirty="0">
              <a:latin typeface="Arial" panose="020B0604020202020204" pitchFamily="34" charset="0"/>
            </a:endParaRPr>
          </a:p>
          <a:p>
            <a:r>
              <a:rPr lang="en-US" i="1" dirty="0">
                <a:solidFill>
                  <a:schemeClr val="accent1"/>
                </a:solidFill>
                <a:latin typeface="Arial" panose="020B0604020202020204" pitchFamily="34" charset="0"/>
              </a:rPr>
              <a:t>New addition to training process-&gt; </a:t>
            </a:r>
            <a:r>
              <a:rPr lang="en-US" b="1" i="0" dirty="0">
                <a:effectLst/>
                <a:latin typeface="Arial" panose="020B0604020202020204" pitchFamily="34" charset="0"/>
              </a:rPr>
              <a:t>while also considering the Regularization </a:t>
            </a:r>
            <a:r>
              <a:rPr lang="en-US" b="1" dirty="0">
                <a:latin typeface="Arial" panose="020B0604020202020204" pitchFamily="34" charset="0"/>
              </a:rPr>
              <a:t>T</a:t>
            </a:r>
            <a:r>
              <a:rPr lang="en-US" b="1" i="0" dirty="0">
                <a:effectLst/>
                <a:latin typeface="Arial" panose="020B0604020202020204" pitchFamily="34" charset="0"/>
              </a:rPr>
              <a:t>erm.</a:t>
            </a:r>
            <a:endParaRPr lang="en-US" dirty="0"/>
          </a:p>
        </p:txBody>
      </p:sp>
    </p:spTree>
    <p:extLst>
      <p:ext uri="{BB962C8B-B14F-4D97-AF65-F5344CB8AC3E}">
        <p14:creationId xmlns:p14="http://schemas.microsoft.com/office/powerpoint/2010/main" val="2219122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Regularized Linear Models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endParaRPr lang="en-US" dirty="0"/>
          </a:p>
          <a:p>
            <a:r>
              <a:rPr lang="en-US" dirty="0"/>
              <a:t>For a linear model, regularization is typically achieved by constraining the weights of the model. </a:t>
            </a:r>
          </a:p>
          <a:p>
            <a:endParaRPr lang="en-US" dirty="0"/>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2 common ways to constraint the weights:</a:t>
            </a:r>
          </a:p>
          <a:p>
            <a:pPr marL="1066785" lvl="1" indent="-457200">
              <a:buAutoNum type="arabicPeriod"/>
            </a:pPr>
            <a:r>
              <a:rPr lang="en-US" dirty="0"/>
              <a:t>Ridge Regression – Also called L2 Regression</a:t>
            </a:r>
          </a:p>
          <a:p>
            <a:pPr marL="1066785" lvl="1" indent="-457200">
              <a:buAutoNum type="arabicPeriod"/>
            </a:pPr>
            <a:r>
              <a:rPr lang="en-US" dirty="0"/>
              <a:t>Lasso Regression – Also called L1 Regression</a:t>
            </a:r>
            <a:endParaRPr dirty="0"/>
          </a:p>
        </p:txBody>
      </p:sp>
    </p:spTree>
    <p:extLst>
      <p:ext uri="{BB962C8B-B14F-4D97-AF65-F5344CB8AC3E}">
        <p14:creationId xmlns:p14="http://schemas.microsoft.com/office/powerpoint/2010/main" val="276178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14219</TotalTime>
  <Words>1806</Words>
  <Application>Microsoft Macintosh PowerPoint</Application>
  <PresentationFormat>Widescreen</PresentationFormat>
  <Paragraphs>230</Paragraphs>
  <Slides>32</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MS Gothic</vt:lpstr>
      <vt:lpstr>Arial</vt:lpstr>
      <vt:lpstr>Calibri</vt:lpstr>
      <vt:lpstr>Courier New</vt:lpstr>
      <vt:lpstr>Georgia</vt:lpstr>
      <vt:lpstr>MinionPro-Bold</vt:lpstr>
      <vt:lpstr>MinionPro-It</vt:lpstr>
      <vt:lpstr>MinionPro-Regular</vt:lpstr>
      <vt:lpstr>System Font Regular</vt:lpstr>
      <vt:lpstr>Wingdings</vt:lpstr>
      <vt:lpstr>RIT</vt:lpstr>
      <vt:lpstr>PowerPoint Presentation</vt:lpstr>
      <vt:lpstr>Lecture Objective</vt:lpstr>
      <vt:lpstr>Review of Formal Definitions</vt:lpstr>
      <vt:lpstr>Review of Formal Definitions</vt:lpstr>
      <vt:lpstr>Why should we study regularization?</vt:lpstr>
      <vt:lpstr>Regularization</vt:lpstr>
      <vt:lpstr>Regularized Linear Models</vt:lpstr>
      <vt:lpstr>Regularized Linear Models</vt:lpstr>
      <vt:lpstr>Regularized Linear Models</vt:lpstr>
      <vt:lpstr>Ridge Regression</vt:lpstr>
      <vt:lpstr>Ridge Regression</vt:lpstr>
      <vt:lpstr>PowerPoint Presentation</vt:lpstr>
      <vt:lpstr>PowerPoint Presentation</vt:lpstr>
      <vt:lpstr>PowerPoint Presentation</vt:lpstr>
      <vt:lpstr>Ridge Regression with Scikit-Learn</vt:lpstr>
      <vt:lpstr>Lasso Regression</vt:lpstr>
      <vt:lpstr>PowerPoint Presentation</vt:lpstr>
      <vt:lpstr>PowerPoint Presentation</vt:lpstr>
      <vt:lpstr>Logistic Regression</vt:lpstr>
      <vt:lpstr>Mathematically, Logistic Regression estimates probabilities</vt:lpstr>
      <vt:lpstr>Training and Cost Function (θ)</vt:lpstr>
      <vt:lpstr>PowerPoint Presentation</vt:lpstr>
      <vt:lpstr>Softmax Regression</vt:lpstr>
      <vt:lpstr>Softmax Regression</vt:lpstr>
      <vt:lpstr>Softmax Regression</vt:lpstr>
      <vt:lpstr>Softmax Regression</vt:lpstr>
      <vt:lpstr>Softmax Regression</vt:lpstr>
      <vt:lpstr>Recap of Gradient Descent (GD)</vt:lpstr>
      <vt:lpstr>Recap of Gradient Descent</vt:lpstr>
      <vt:lpstr>Recap of Gradient Descent</vt:lpstr>
      <vt:lpstr>Recap of Gradient Descent</vt:lpstr>
      <vt:lpstr>Recap of Gradient Descent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656</cp:revision>
  <cp:lastPrinted>2018-04-25T02:50:23Z</cp:lastPrinted>
  <dcterms:created xsi:type="dcterms:W3CDTF">2021-08-24T04:52:52Z</dcterms:created>
  <dcterms:modified xsi:type="dcterms:W3CDTF">2023-09-26T13:02:09Z</dcterms:modified>
</cp:coreProperties>
</file>