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266" r:id="rId2"/>
    <p:sldId id="298" r:id="rId3"/>
    <p:sldId id="313" r:id="rId4"/>
    <p:sldId id="328" r:id="rId5"/>
    <p:sldId id="354" r:id="rId6"/>
    <p:sldId id="330" r:id="rId7"/>
    <p:sldId id="331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51" r:id="rId17"/>
    <p:sldId id="342" r:id="rId18"/>
    <p:sldId id="343" r:id="rId19"/>
    <p:sldId id="345" r:id="rId20"/>
    <p:sldId id="346" r:id="rId21"/>
    <p:sldId id="352" r:id="rId22"/>
    <p:sldId id="348" r:id="rId23"/>
    <p:sldId id="349" r:id="rId24"/>
    <p:sldId id="290" r:id="rId2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13"/>
            <p14:sldId id="328"/>
            <p14:sldId id="354"/>
            <p14:sldId id="330"/>
            <p14:sldId id="331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51"/>
            <p14:sldId id="342"/>
            <p14:sldId id="343"/>
            <p14:sldId id="345"/>
            <p14:sldId id="346"/>
            <p14:sldId id="352"/>
            <p14:sldId id="348"/>
            <p14:sldId id="34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3" autoAdjust="0"/>
    <p:restoredTop sz="90659" autoAdjust="0"/>
  </p:normalViewPr>
  <p:slideViewPr>
    <p:cSldViewPr snapToGrid="0" snapToObjects="1">
      <p:cViewPr varScale="1">
        <p:scale>
          <a:sx n="95" d="100"/>
          <a:sy n="95" d="100"/>
        </p:scale>
        <p:origin x="1304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25333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43019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673069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9312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04791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61831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09033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1495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14545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2570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5872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34599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3583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5139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3405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5027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7570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2083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247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9245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5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08, 2022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As with Linear Regression, we can perform Ridge Regression either by computing a</a:t>
            </a: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closed-form equation or by performing Gradient Descent. </a:t>
            </a:r>
          </a:p>
          <a:p>
            <a:endParaRPr lang="en-US" dirty="0">
              <a:solidFill>
                <a:srgbClr val="000000"/>
              </a:solidFill>
              <a:latin typeface="MinionPro-Regular"/>
            </a:endParaRP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See graphs where </a:t>
            </a:r>
            <a:r>
              <a:rPr lang="en-US" b="1" dirty="0">
                <a:solidFill>
                  <a:srgbClr val="000000"/>
                </a:solidFill>
                <a:latin typeface="MinionPro-Bold"/>
              </a:rPr>
              <a:t>A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is the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 ×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10768-C167-4571-946E-19B045DB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83" y="3188890"/>
            <a:ext cx="5058513" cy="243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FBBA6-417E-4542-8A0F-44095E9B7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2" y="4314059"/>
            <a:ext cx="5165101" cy="1054415"/>
          </a:xfrm>
          <a:prstGeom prst="rect">
            <a:avLst/>
          </a:prstGeom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DBA513E1-F0DB-4383-997C-EC0D38F4173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59353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 with </a:t>
            </a:r>
            <a:r>
              <a:rPr lang="en-US" sz="4000" b="1" dirty="0" err="1">
                <a:solidFill>
                  <a:srgbClr val="E46102"/>
                </a:solidFill>
              </a:rPr>
              <a:t>Scikit</a:t>
            </a:r>
            <a:r>
              <a:rPr lang="en-US" sz="4000" b="1" dirty="0">
                <a:solidFill>
                  <a:srgbClr val="E46102"/>
                </a:solidFill>
              </a:rPr>
              <a:t>-Learn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764667" y="1371707"/>
            <a:ext cx="6231863" cy="50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Closed-form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Cholesky – matrix factorization technique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4222A-6F05-40A4-9611-B380053C3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27" y="1564233"/>
            <a:ext cx="4530287" cy="821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638C0-A8BE-46FD-8255-80367873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576" y="2234079"/>
            <a:ext cx="2580806" cy="444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0DFE3-2639-485E-9F2E-FEE7C54A6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507" y="4009673"/>
            <a:ext cx="4632466" cy="1079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39CC6-CC20-45F2-B78B-A568A2F796F7}"/>
              </a:ext>
            </a:extLst>
          </p:cNvPr>
          <p:cNvSpPr txBox="1"/>
          <p:nvPr/>
        </p:nvSpPr>
        <p:spPr>
          <a:xfrm>
            <a:off x="1160576" y="3518453"/>
            <a:ext cx="5560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penalty hyperparameter sets the type of regularization term to use. Specifying</a:t>
            </a:r>
          </a:p>
          <a:p>
            <a:r>
              <a:rPr lang="en-US" sz="2000" dirty="0"/>
              <a:t>"l2" indicates that you want SGD to add a regularization term to the cost function</a:t>
            </a:r>
          </a:p>
          <a:p>
            <a:r>
              <a:rPr lang="en-US" sz="2000" dirty="0"/>
              <a:t>equal to half the square of the ℓ2 norm of the weight vector: this is simply Ridge</a:t>
            </a:r>
          </a:p>
          <a:p>
            <a:r>
              <a:rPr lang="en-US" sz="2000" dirty="0"/>
              <a:t>Regression.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24E93-D564-451E-B7E4-6E4188C12A35}"/>
              </a:ext>
            </a:extLst>
          </p:cNvPr>
          <p:cNvSpPr/>
          <p:nvPr/>
        </p:nvSpPr>
        <p:spPr>
          <a:xfrm>
            <a:off x="6790789" y="3429000"/>
            <a:ext cx="5165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nionPro-Regular"/>
              </a:rPr>
              <a:t>And using Stochastic Gradient Descent:</a:t>
            </a:r>
            <a:r>
              <a:rPr lang="en-US" sz="800" dirty="0">
                <a:latin typeface="MinionPro-Regular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Lasso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Least Absolute Shrinkage and Selection Operator Regression (simply called Lasso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Ridge, adds a regularization term to the cost function,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the ℓ1 norm of the weight vector, unlike Ridge which uses half the square of the ℓ2 norm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32FE2-5BA4-46C5-987B-DD8567BE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81" y="3697346"/>
            <a:ext cx="3558266" cy="59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D9B1B-9679-4E12-BF58-6C9A63B4B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" t="25154" r="9143" b="23136"/>
          <a:stretch/>
        </p:blipFill>
        <p:spPr>
          <a:xfrm>
            <a:off x="7653130" y="3640387"/>
            <a:ext cx="3245127" cy="4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538206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/>
              <a:t>Important characteristic of Lasso </a:t>
            </a:r>
          </a:p>
          <a:p>
            <a:r>
              <a:rPr lang="en-US" sz="2000" dirty="0"/>
              <a:t>- tends to completely eliminate</a:t>
            </a:r>
          </a:p>
          <a:p>
            <a:r>
              <a:rPr lang="en-US" sz="2000" dirty="0"/>
              <a:t>the weights of the least important features (i.e., set them to zero). </a:t>
            </a:r>
          </a:p>
          <a:p>
            <a:endParaRPr lang="en-US" sz="2000" dirty="0"/>
          </a:p>
          <a:p>
            <a:r>
              <a:rPr lang="en-US" sz="2000" dirty="0"/>
              <a:t>For example, the dashed line in the right plot on figure (with </a:t>
            </a:r>
            <a:r>
              <a:rPr lang="en-US" sz="2000" i="1" dirty="0"/>
              <a:t>α </a:t>
            </a:r>
            <a:r>
              <a:rPr lang="en-US" sz="2000" dirty="0"/>
              <a:t>= 10</a:t>
            </a:r>
            <a:r>
              <a:rPr lang="en-US" sz="2000" baseline="30000" dirty="0"/>
              <a:t>-7</a:t>
            </a:r>
            <a:r>
              <a:rPr lang="en-US" sz="2000" dirty="0"/>
              <a:t>) looks quadratic, almost linear: all the weights for the high-degree polynomial features are equal to zero.</a:t>
            </a:r>
          </a:p>
          <a:p>
            <a:endParaRPr lang="en-US" sz="2000" dirty="0"/>
          </a:p>
          <a:p>
            <a:r>
              <a:rPr lang="en-US" sz="2000" dirty="0"/>
              <a:t>In other words, Lasso Regression automatically performs feature selection and outputs a </a:t>
            </a:r>
            <a:r>
              <a:rPr lang="en-US" sz="2000" i="1" dirty="0"/>
              <a:t>sparse model </a:t>
            </a:r>
            <a:r>
              <a:rPr lang="en-US" sz="2000" dirty="0"/>
              <a:t>(i.e., with few nonzero feature weights).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18922-AD4E-4A7B-A43E-335A7AF4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022" y="1382233"/>
            <a:ext cx="5590513" cy="2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Logistic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middle ground between Ridge Regression and Lasso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regularization term is a simple mix of both Ridge and Lasso’s regularization terms, and you can control the mix ratio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used for classification as well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Class + the Probability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6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Computes a weighted sum of input features plus a bias term</a:t>
            </a:r>
          </a:p>
          <a:p>
            <a:r>
              <a:rPr lang="en-US" dirty="0"/>
              <a:t>    (like linear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is a sigmoid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 a number between 0 and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Spam/Ham question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it is &gt; 0.5, then email is spam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43" y="2072047"/>
            <a:ext cx="1814836" cy="74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703" y="4723346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8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629513"/>
            <a:ext cx="5272737" cy="292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&lt; 0.5 when </a:t>
            </a:r>
            <a:r>
              <a:rPr lang="en-US" i="1" dirty="0"/>
              <a:t>t </a:t>
            </a:r>
            <a:r>
              <a:rPr lang="en-US" dirty="0"/>
              <a:t>&lt; 0, and </a:t>
            </a:r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≥ 0.5 when </a:t>
            </a:r>
            <a:r>
              <a:rPr lang="en-US" i="1" dirty="0"/>
              <a:t>t </a:t>
            </a:r>
            <a:r>
              <a:rPr lang="en-US" dirty="0"/>
              <a:t>≥ 0, </a:t>
            </a:r>
          </a:p>
          <a:p>
            <a:endParaRPr lang="en-US" dirty="0"/>
          </a:p>
          <a:p>
            <a:r>
              <a:rPr lang="en-US" dirty="0"/>
              <a:t>Logistic Regression model predicts:</a:t>
            </a:r>
          </a:p>
          <a:p>
            <a:r>
              <a:rPr lang="en-US" dirty="0"/>
              <a:t>1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positive</a:t>
            </a:r>
          </a:p>
          <a:p>
            <a:r>
              <a:rPr lang="en-US" dirty="0"/>
              <a:t>0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negative.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57" y="1467702"/>
            <a:ext cx="2183561" cy="897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104" y="1350605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1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Training and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67720" y="120370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GOAL: set parameter vector </a:t>
            </a:r>
            <a:r>
              <a:rPr lang="en-US" b="1" dirty="0"/>
              <a:t>θ </a:t>
            </a:r>
            <a:r>
              <a:rPr lang="en-US" dirty="0"/>
              <a:t>so that model estimates high probabilities for positive instances (</a:t>
            </a:r>
            <a:r>
              <a:rPr lang="en-US" i="1" dirty="0"/>
              <a:t>y </a:t>
            </a:r>
            <a:r>
              <a:rPr lang="en-US" dirty="0"/>
              <a:t>=1) and low probabilities for negative instances (</a:t>
            </a:r>
            <a:r>
              <a:rPr lang="en-US" i="1" dirty="0"/>
              <a:t>y </a:t>
            </a:r>
            <a:r>
              <a:rPr lang="en-US" dirty="0"/>
              <a:t>= 0)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4ADE-EEBB-4DB1-8C09-AF0B39821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05"/>
          <a:stretch/>
        </p:blipFill>
        <p:spPr>
          <a:xfrm>
            <a:off x="7788661" y="2360543"/>
            <a:ext cx="3070974" cy="864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2D1AF-64EA-4F06-B7F3-021F13F4381E}"/>
              </a:ext>
            </a:extLst>
          </p:cNvPr>
          <p:cNvSpPr txBox="1"/>
          <p:nvPr/>
        </p:nvSpPr>
        <p:spPr>
          <a:xfrm>
            <a:off x="717173" y="2504660"/>
            <a:ext cx="6366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function over the whole training set is simply the average cost over all training instances.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calculate </a:t>
            </a:r>
            <a:r>
              <a:rPr lang="en-US" b="1" dirty="0"/>
              <a:t>θ</a:t>
            </a:r>
            <a:r>
              <a:rPr lang="en-US" dirty="0"/>
              <a:t>, goal is minimize cost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4D35D-9B7D-464A-A3D5-7F9C2E67AA5D}"/>
              </a:ext>
            </a:extLst>
          </p:cNvPr>
          <p:cNvSpPr txBox="1"/>
          <p:nvPr/>
        </p:nvSpPr>
        <p:spPr>
          <a:xfrm flipH="1">
            <a:off x="8239539" y="3383281"/>
            <a:ext cx="326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a single training instance, </a:t>
            </a:r>
            <a:r>
              <a:rPr lang="en-US" sz="1600" b="1" dirty="0">
                <a:solidFill>
                  <a:srgbClr val="E46102"/>
                </a:solidFill>
              </a:rPr>
              <a:t>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04EA6-2E21-4777-8768-EECFD83FF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19" y="3883520"/>
            <a:ext cx="5660305" cy="742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3CD559-F353-4FF3-B74C-9A757C0F7C0F}"/>
              </a:ext>
            </a:extLst>
          </p:cNvPr>
          <p:cNvSpPr txBox="1"/>
          <p:nvPr/>
        </p:nvSpPr>
        <p:spPr>
          <a:xfrm flipH="1">
            <a:off x="2637182" y="4512295"/>
            <a:ext cx="3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Logistic Regression</a:t>
            </a:r>
            <a:endParaRPr lang="en-US" sz="16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11168197" cy="237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known Normal Equation/ closed-form equation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use Gradient Descent (SGD, Batch..)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partial derivatives of the cost function with regards to the </a:t>
            </a:r>
            <a:r>
              <a:rPr lang="en-US" dirty="0" err="1"/>
              <a:t>jth</a:t>
            </a:r>
            <a:r>
              <a:rPr lang="en-US" dirty="0"/>
              <a:t> model parameter </a:t>
            </a:r>
            <a:r>
              <a:rPr lang="en-US" i="1" dirty="0" err="1"/>
              <a:t>θj</a:t>
            </a:r>
            <a:r>
              <a:rPr lang="en-US" i="1" dirty="0"/>
              <a:t> </a:t>
            </a:r>
            <a:r>
              <a:rPr lang="en-US" dirty="0"/>
              <a:t>is given by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061B5-C6FD-4E03-AECB-6EFD5270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41" y="3861629"/>
            <a:ext cx="3973999" cy="8973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EC92DC-96F2-4236-B7E8-167C83F86B9A}"/>
              </a:ext>
            </a:extLst>
          </p:cNvPr>
          <p:cNvCxnSpPr>
            <a:cxnSpLocks/>
          </p:cNvCxnSpPr>
          <p:nvPr/>
        </p:nvCxnSpPr>
        <p:spPr>
          <a:xfrm>
            <a:off x="7801540" y="4437822"/>
            <a:ext cx="651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D473246B-51EB-4EB7-843B-BFBD4633493B}"/>
              </a:ext>
            </a:extLst>
          </p:cNvPr>
          <p:cNvSpPr/>
          <p:nvPr/>
        </p:nvSpPr>
        <p:spPr>
          <a:xfrm rot="5400000">
            <a:off x="6349030" y="4107587"/>
            <a:ext cx="357205" cy="13027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1893C5-43F7-4A73-BF31-AB6ED1B4ECDD}"/>
              </a:ext>
            </a:extLst>
          </p:cNvPr>
          <p:cNvSpPr/>
          <p:nvPr/>
        </p:nvSpPr>
        <p:spPr>
          <a:xfrm>
            <a:off x="7377300" y="4112520"/>
            <a:ext cx="514369" cy="46786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A6EC5-684A-4B00-90C4-09F1AA937679}"/>
              </a:ext>
            </a:extLst>
          </p:cNvPr>
          <p:cNvSpPr txBox="1"/>
          <p:nvPr/>
        </p:nvSpPr>
        <p:spPr>
          <a:xfrm>
            <a:off x="5015509" y="4960577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prediction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E0076-CA9F-472A-B98A-E233F8216619}"/>
              </a:ext>
            </a:extLst>
          </p:cNvPr>
          <p:cNvSpPr txBox="1"/>
          <p:nvPr/>
        </p:nvSpPr>
        <p:spPr>
          <a:xfrm>
            <a:off x="7588376" y="4268545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training instance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39CD481-6248-4CCF-98A6-0097B1B49D2A}"/>
              </a:ext>
            </a:extLst>
          </p:cNvPr>
          <p:cNvSpPr/>
          <p:nvPr/>
        </p:nvSpPr>
        <p:spPr>
          <a:xfrm rot="5400000">
            <a:off x="4093885" y="4391891"/>
            <a:ext cx="357205" cy="8898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838AE-B429-4CA5-B1B3-07BF76C4E62C}"/>
              </a:ext>
            </a:extLst>
          </p:cNvPr>
          <p:cNvSpPr txBox="1"/>
          <p:nvPr/>
        </p:nvSpPr>
        <p:spPr>
          <a:xfrm>
            <a:off x="3235229" y="5009568"/>
            <a:ext cx="223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40565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6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 model can be generalized to support multiple classes directly, without having to train and combine multiple binary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called multinomial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for each instance </a:t>
            </a:r>
            <a:r>
              <a:rPr lang="en-US" b="1" dirty="0"/>
              <a:t>x</a:t>
            </a:r>
            <a:r>
              <a:rPr lang="en-US" dirty="0"/>
              <a:t>, compute a score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for each class.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estimate the probability of each class by applying 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equation similar to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7EA9A-997C-4348-A0E6-B0CB8991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413" y="4447338"/>
            <a:ext cx="2005083" cy="626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CCEAFA-D0C5-458E-96B3-EC05673342CF}"/>
              </a:ext>
            </a:extLst>
          </p:cNvPr>
          <p:cNvSpPr/>
          <p:nvPr/>
        </p:nvSpPr>
        <p:spPr>
          <a:xfrm>
            <a:off x="4232413" y="503174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7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Softmax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1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1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Predicts class with highest estimated probability (class with highest score)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MinionPro-It"/>
              </a:rPr>
              <a:t>argmax </a:t>
            </a:r>
            <a:r>
              <a:rPr lang="en-US" dirty="0">
                <a:latin typeface="MinionPro-Regular"/>
              </a:rPr>
              <a:t>operator returns the value of a variable that maximizes a function. In this equation, it returns the value of </a:t>
            </a:r>
            <a:r>
              <a:rPr lang="en-US" i="1" dirty="0">
                <a:latin typeface="MinionPro-It"/>
              </a:rPr>
              <a:t>k </a:t>
            </a:r>
            <a:r>
              <a:rPr lang="en-US" dirty="0">
                <a:latin typeface="MinionPro-Regular"/>
              </a:rPr>
              <a:t>that maximizes the estimated probability </a:t>
            </a:r>
            <a:r>
              <a:rPr lang="el-GR" i="1" dirty="0">
                <a:latin typeface="MinionPro-It"/>
              </a:rPr>
              <a:t>σ</a:t>
            </a:r>
            <a:r>
              <a:rPr lang="el-GR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s</a:t>
            </a:r>
            <a:r>
              <a:rPr lang="en-US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))</a:t>
            </a:r>
            <a:r>
              <a:rPr lang="en-US" i="1" baseline="-25000" dirty="0">
                <a:latin typeface="MinionPro-It"/>
              </a:rPr>
              <a:t>k</a:t>
            </a:r>
            <a:r>
              <a:rPr lang="en-US" dirty="0">
                <a:latin typeface="MinionPro-Regular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Cross entropy is frequently used to measure how well a set of estimated class probabilities match the target classes. Cost function.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6F95-3C51-42CF-80AD-3B938610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89" y="2188252"/>
            <a:ext cx="5928690" cy="664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4E614-CEB0-4657-A002-C967F7767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872" y="4753625"/>
            <a:ext cx="3046790" cy="519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9B10A-C64B-44AC-8565-536094FFFF38}"/>
              </a:ext>
            </a:extLst>
          </p:cNvPr>
          <p:cNvSpPr txBox="1"/>
          <p:nvPr/>
        </p:nvSpPr>
        <p:spPr>
          <a:xfrm>
            <a:off x="521776" y="4576596"/>
            <a:ext cx="7439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/>
              <a:t>y</a:t>
            </a:r>
            <a:r>
              <a:rPr lang="en-US" sz="2000" i="1" baseline="-25000" dirty="0" err="1"/>
              <a:t>k</a:t>
            </a:r>
            <a:r>
              <a:rPr lang="en-US" sz="2000" i="1" baseline="30000" dirty="0"/>
              <a:t>(</a:t>
            </a:r>
            <a:r>
              <a:rPr lang="en-US" sz="2000" i="1" baseline="30000" dirty="0" err="1"/>
              <a:t>i</a:t>
            </a:r>
            <a:r>
              <a:rPr lang="en-US" sz="2000" i="1" baseline="30000" dirty="0"/>
              <a:t>)</a:t>
            </a:r>
            <a:r>
              <a:rPr lang="en-US" sz="2000" i="1" dirty="0"/>
              <a:t> = </a:t>
            </a:r>
            <a:r>
              <a:rPr lang="en-US" sz="2000" dirty="0"/>
              <a:t>target </a:t>
            </a:r>
            <a:r>
              <a:rPr lang="en-US" sz="2000"/>
              <a:t>probability that the </a:t>
            </a:r>
            <a:r>
              <a:rPr lang="en-US" sz="2000" dirty="0" err="1"/>
              <a:t>i</a:t>
            </a:r>
            <a:r>
              <a:rPr lang="en-US" sz="2000" baseline="-25000" dirty="0" err="1"/>
              <a:t>th</a:t>
            </a:r>
            <a:r>
              <a:rPr lang="en-US" sz="2000" dirty="0"/>
              <a:t> instance belongs to class </a:t>
            </a:r>
            <a:r>
              <a:rPr lang="en-US" sz="2000" i="1" dirty="0"/>
              <a:t>k</a:t>
            </a:r>
            <a:r>
              <a:rPr lang="en-US" sz="2000" dirty="0"/>
              <a:t>. It is either equal to 1 or 0, depending on whether the instance belongs to the class or not. When (</a:t>
            </a:r>
            <a:r>
              <a:rPr lang="en-US" sz="2000" i="1" dirty="0"/>
              <a:t>K </a:t>
            </a:r>
            <a:r>
              <a:rPr lang="en-US" sz="2000" dirty="0"/>
              <a:t>= 2), this cost function is equivalent to the Logistic Regression’s cost function</a:t>
            </a:r>
          </a:p>
        </p:txBody>
      </p:sp>
    </p:spTree>
    <p:extLst>
      <p:ext uri="{BB962C8B-B14F-4D97-AF65-F5344CB8AC3E}">
        <p14:creationId xmlns:p14="http://schemas.microsoft.com/office/powerpoint/2010/main" val="2643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Minimizing cost function using GD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5301-AC09-4F7C-9EE3-9E0BD86F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72" y="2022613"/>
            <a:ext cx="4235271" cy="1029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D44D5D-6680-4C97-BB84-A2C30E629632}"/>
              </a:ext>
            </a:extLst>
          </p:cNvPr>
          <p:cNvSpPr/>
          <p:nvPr/>
        </p:nvSpPr>
        <p:spPr>
          <a:xfrm>
            <a:off x="1843922" y="3156136"/>
            <a:ext cx="3499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Cross entropy gradient vector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74176" y="127513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Some concepts first</a:t>
            </a:r>
            <a:br>
              <a:rPr lang="en-US" sz="4000" b="1" dirty="0">
                <a:solidFill>
                  <a:srgbClr val="E46102"/>
                </a:solidFill>
              </a:rPr>
            </a:br>
            <a:br>
              <a:rPr lang="en-US" sz="4000" b="1" dirty="0">
                <a:solidFill>
                  <a:srgbClr val="E46102"/>
                </a:solidFill>
              </a:rPr>
            </a:br>
            <a:r>
              <a:rPr lang="en-US" sz="4000" b="1" dirty="0">
                <a:solidFill>
                  <a:srgbClr val="E46102"/>
                </a:solidFill>
              </a:rPr>
              <a:t>What is 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847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Underfitting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27E0D413-33A0-4FE4-AE7E-8CD84F68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48" y="3264815"/>
            <a:ext cx="6390862" cy="22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82628" y="900185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How will a straight line pass through this data?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22F8B-1B34-4F8E-9078-87247F47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77" y="1689180"/>
            <a:ext cx="5201101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800" b="1" dirty="0">
                <a:solidFill>
                  <a:srgbClr val="E46102"/>
                </a:solidFill>
              </a:rPr>
              <a:t>How will a straight line pass through this data?</a:t>
            </a:r>
          </a:p>
        </p:txBody>
      </p:sp>
      <p:sp>
        <p:nvSpPr>
          <p:cNvPr id="96" name="Google Shape;96;p14"/>
          <p:cNvSpPr txBox="1"/>
          <p:nvPr/>
        </p:nvSpPr>
        <p:spPr>
          <a:xfrm>
            <a:off x="531772" y="189504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ED2167DA-D8AF-4A4B-A596-B051FDCEA48C}"/>
              </a:ext>
            </a:extLst>
          </p:cNvPr>
          <p:cNvSpPr txBox="1"/>
          <p:nvPr/>
        </p:nvSpPr>
        <p:spPr>
          <a:xfrm>
            <a:off x="477053" y="146175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is more complex than a simple straight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i="1" u="sng" dirty="0"/>
              <a:t>can</a:t>
            </a:r>
            <a:r>
              <a:rPr lang="en-US" dirty="0"/>
              <a:t> use linear models to fit non-linear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powers of each feature as new features, then train a linear model on this extended set of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Technique called Polynomial Regression.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38340-84D4-466F-A847-24B27BA3D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918" y="2002263"/>
            <a:ext cx="2385174" cy="1481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A6200-737B-4360-B13A-536368866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616" y="5550913"/>
            <a:ext cx="1334129" cy="432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68200-9483-4D69-9CE2-17928CF55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794" y="5465905"/>
            <a:ext cx="1927059" cy="51745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722B74-442C-4064-9B5B-43A7A1AB6777}"/>
              </a:ext>
            </a:extLst>
          </p:cNvPr>
          <p:cNvCxnSpPr/>
          <p:nvPr/>
        </p:nvCxnSpPr>
        <p:spPr>
          <a:xfrm>
            <a:off x="3678745" y="5685183"/>
            <a:ext cx="34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Regularized Linear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reduce overfitting is to regularize the model (i.e., to constrain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fewer degrees of freedom it has, the harder it will be for it to overfit the data</a:t>
            </a:r>
          </a:p>
          <a:p>
            <a:pPr lvl="1"/>
            <a:r>
              <a:rPr lang="en-US" sz="2000" i="1" dirty="0"/>
              <a:t>(number of values in the final calculation of a statistic that are free to vary)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regularize a polynomial model is to reduce the number of polynomial degrees.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linear model, regularization is typically achieved by constraining the weights of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common ways to constraint the weights: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Ridge Regression, Lasso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00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regularized version of Linear Regression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regularization term </a:t>
            </a:r>
            <a:r>
              <a:rPr lang="en-US" dirty="0"/>
              <a:t>equal to                   is added to the cost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forces learning algorithm to not only fit the data but also keep the model weights as small as possible.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the regularization term should only be added to cost function during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model is trained, you want to evaluate the model’s performance using the unregularized performance measure.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9406F-F17B-454B-84A4-50EE8AFF7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47" y="2281034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 is the hyperparameter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hyperparameter? 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dirty="0"/>
              <a:t>help estimate model parameters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dirty="0"/>
              <a:t>Is specified manually, not from the data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happens if alpha = 0?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301C0-A3FA-4C50-B47F-E652DFF7141F}"/>
              </a:ext>
            </a:extLst>
          </p:cNvPr>
          <p:cNvSpPr txBox="1"/>
          <p:nvPr/>
        </p:nvSpPr>
        <p:spPr>
          <a:xfrm>
            <a:off x="4825741" y="3252730"/>
            <a:ext cx="2222325" cy="461665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Ridge =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17B3-CA0C-407B-8468-89524F9CC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3203177" y="4387403"/>
            <a:ext cx="3245127" cy="461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C5D74-9831-41B9-A79F-ED55463E2196}"/>
              </a:ext>
            </a:extLst>
          </p:cNvPr>
          <p:cNvSpPr txBox="1"/>
          <p:nvPr/>
        </p:nvSpPr>
        <p:spPr>
          <a:xfrm>
            <a:off x="2530824" y="4842620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9" name="Google Shape;95;p14">
            <a:extLst>
              <a:ext uri="{FF2B5EF4-FFF2-40B4-BE49-F238E27FC236}">
                <a16:creationId xmlns:a16="http://schemas.microsoft.com/office/drawing/2014/main" id="{0A2AB666-B4D6-4BA8-82A2-A662173EF821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4F024-82D0-DFEE-F101-12D6ACED1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107" y="1408892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F4A154-FF65-4B81-BA22-D23D8B10A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3639499" y="1920078"/>
            <a:ext cx="4068299" cy="578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B9888-6B89-4A21-ACE6-E7A2152D2AC0}"/>
              </a:ext>
            </a:extLst>
          </p:cNvPr>
          <p:cNvSpPr txBox="1"/>
          <p:nvPr/>
        </p:nvSpPr>
        <p:spPr>
          <a:xfrm>
            <a:off x="4204254" y="1612301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70971-7CE3-46EC-AF9A-7F6DDF694EFF}"/>
              </a:ext>
            </a:extLst>
          </p:cNvPr>
          <p:cNvSpPr txBox="1"/>
          <p:nvPr/>
        </p:nvSpPr>
        <p:spPr>
          <a:xfrm>
            <a:off x="1311965" y="3051313"/>
            <a:ext cx="97801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J(</a:t>
            </a:r>
            <a:r>
              <a:rPr lang="it-IT" b="1" dirty="0"/>
              <a:t>θ</a:t>
            </a:r>
            <a:r>
              <a:rPr lang="en-US" dirty="0"/>
              <a:t>) = Cost function</a:t>
            </a:r>
          </a:p>
          <a:p>
            <a:r>
              <a:rPr lang="en-US" dirty="0"/>
              <a:t>MSE (</a:t>
            </a:r>
            <a:r>
              <a:rPr lang="it-IT" dirty="0"/>
              <a:t>θ) = Mean Squared Error</a:t>
            </a:r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i="1" dirty="0"/>
              <a:t>- θ</a:t>
            </a:r>
            <a:r>
              <a:rPr lang="en-US" baseline="-25000" dirty="0"/>
              <a:t>0</a:t>
            </a:r>
            <a:r>
              <a:rPr lang="en-US" dirty="0"/>
              <a:t> (bias term) is not regularized (the sum starts at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1, not 0) </a:t>
            </a:r>
          </a:p>
          <a:p>
            <a:r>
              <a:rPr lang="en-US" dirty="0"/>
              <a:t>- if </a:t>
            </a:r>
            <a:r>
              <a:rPr lang="en-US" b="1" dirty="0"/>
              <a:t>w</a:t>
            </a:r>
            <a:r>
              <a:rPr lang="en-US" dirty="0"/>
              <a:t> = vector of feature weights (</a:t>
            </a:r>
            <a:r>
              <a:rPr lang="en-US" i="1" dirty="0"/>
              <a:t>θ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 err="1"/>
              <a:t>θ</a:t>
            </a:r>
            <a:r>
              <a:rPr lang="en-US" baseline="-25000" dirty="0" err="1"/>
              <a:t>n</a:t>
            </a:r>
            <a:r>
              <a:rPr lang="en-US" dirty="0"/>
              <a:t>), then regularization term is simply equal to ½ (∥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, where 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-25000" dirty="0"/>
              <a:t>2</a:t>
            </a:r>
            <a:r>
              <a:rPr lang="en-US" dirty="0"/>
              <a:t> represents the ℓ2 norm of the weight vector.</a:t>
            </a:r>
          </a:p>
          <a:p>
            <a:r>
              <a:rPr lang="en-US" dirty="0"/>
              <a:t>- for Gradient Descent, just add </a:t>
            </a:r>
            <a:r>
              <a:rPr lang="en-US" i="1" dirty="0"/>
              <a:t>α</a:t>
            </a:r>
            <a:r>
              <a:rPr lang="en-US" b="1" dirty="0"/>
              <a:t>w </a:t>
            </a:r>
            <a:r>
              <a:rPr lang="en-US" dirty="0"/>
              <a:t>to the MSE gradient vector.</a:t>
            </a:r>
          </a:p>
        </p:txBody>
      </p:sp>
      <p:sp>
        <p:nvSpPr>
          <p:cNvPr id="7" name="Google Shape;95;p14">
            <a:extLst>
              <a:ext uri="{FF2B5EF4-FFF2-40B4-BE49-F238E27FC236}">
                <a16:creationId xmlns:a16="http://schemas.microsoft.com/office/drawing/2014/main" id="{8FAA6FEA-FED2-4481-A679-367F18D282F4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7546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6969</TotalTime>
  <Words>1407</Words>
  <Application>Microsoft Macintosh PowerPoint</Application>
  <PresentationFormat>Widescreen</PresentationFormat>
  <Paragraphs>189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MS Gothic</vt:lpstr>
      <vt:lpstr>Arial</vt:lpstr>
      <vt:lpstr>Calibri</vt:lpstr>
      <vt:lpstr>Courier New</vt:lpstr>
      <vt:lpstr>Georgia</vt:lpstr>
      <vt:lpstr>MinionPro-Bold</vt:lpstr>
      <vt:lpstr>MinionPro-It</vt:lpstr>
      <vt:lpstr>MinionPro-Regular</vt:lpstr>
      <vt:lpstr>System Font Regular</vt:lpstr>
      <vt:lpstr>Wingdings</vt:lpstr>
      <vt:lpstr>RIT</vt:lpstr>
      <vt:lpstr>PowerPoint Presentation</vt:lpstr>
      <vt:lpstr>Lecture Objective</vt:lpstr>
      <vt:lpstr>Some concepts first  What is …</vt:lpstr>
      <vt:lpstr>PowerPoint Presentation</vt:lpstr>
      <vt:lpstr>How will a straight line pass through this data?</vt:lpstr>
      <vt:lpstr>Regularized Linear Models</vt:lpstr>
      <vt:lpstr>Ridge Regression</vt:lpstr>
      <vt:lpstr>PowerPoint Presentation</vt:lpstr>
      <vt:lpstr>PowerPoint Presentation</vt:lpstr>
      <vt:lpstr>PowerPoint Presentation</vt:lpstr>
      <vt:lpstr>Ridge Regression with Scikit-Learn</vt:lpstr>
      <vt:lpstr>Lasso Regression</vt:lpstr>
      <vt:lpstr>PowerPoint Presentation</vt:lpstr>
      <vt:lpstr>Logistic Regression</vt:lpstr>
      <vt:lpstr>Estimating Probabilities</vt:lpstr>
      <vt:lpstr>Estimating Probabilities</vt:lpstr>
      <vt:lpstr>Training and Cost Function</vt:lpstr>
      <vt:lpstr>PowerPoint Presentation</vt:lpstr>
      <vt:lpstr>Softmax Regression</vt:lpstr>
      <vt:lpstr>Softmax Regression</vt:lpstr>
      <vt:lpstr>Softmax Regression</vt:lpstr>
      <vt:lpstr>Softmax Regression</vt:lpstr>
      <vt:lpstr>Softmax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570</cp:revision>
  <cp:lastPrinted>2018-04-25T02:50:23Z</cp:lastPrinted>
  <dcterms:created xsi:type="dcterms:W3CDTF">2021-08-24T04:52:52Z</dcterms:created>
  <dcterms:modified xsi:type="dcterms:W3CDTF">2022-09-08T11:57:47Z</dcterms:modified>
</cp:coreProperties>
</file>