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7.xml" ContentType="application/vnd.openxmlformats-officedocument.presentationml.notesSlide+xml"/>
  <Override PartName="/ppt/ink/ink3.xml" ContentType="application/inkml+xml"/>
  <Override PartName="/ppt/notesSlides/notesSlide18.xml" ContentType="application/vnd.openxmlformats-officedocument.presentationml.notesSlide+xml"/>
  <Override PartName="/ppt/ink/ink4.xml" ContentType="application/inkml+xml"/>
  <Override PartName="/ppt/notesSlides/notesSlide19.xml" ContentType="application/vnd.openxmlformats-officedocument.presentationml.notesSlide+xml"/>
  <Override PartName="/ppt/ink/ink5.xml" ContentType="application/inkml+xml"/>
  <Override PartName="/ppt/notesSlides/notesSlide20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21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22.xml" ContentType="application/vnd.openxmlformats-officedocument.presentationml.notesSlide+xml"/>
  <Override PartName="/ppt/ink/ink10.xml" ContentType="application/inkml+xml"/>
  <Override PartName="/ppt/notesSlides/notesSlide23.xml" ContentType="application/vnd.openxmlformats-officedocument.presentationml.notesSlide+xml"/>
  <Override PartName="/ppt/ink/ink11.xml" ContentType="application/inkml+xml"/>
  <Override PartName="/ppt/notesSlides/notesSlide24.xml" ContentType="application/vnd.openxmlformats-officedocument.presentationml.notesSlide+xml"/>
  <Override PartName="/ppt/ink/ink12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48"/>
  </p:notesMasterIdLst>
  <p:handoutMasterIdLst>
    <p:handoutMasterId r:id="rId49"/>
  </p:handoutMasterIdLst>
  <p:sldIdLst>
    <p:sldId id="266" r:id="rId2"/>
    <p:sldId id="298" r:id="rId3"/>
    <p:sldId id="359" r:id="rId4"/>
    <p:sldId id="384" r:id="rId5"/>
    <p:sldId id="417" r:id="rId6"/>
    <p:sldId id="444" r:id="rId7"/>
    <p:sldId id="443" r:id="rId8"/>
    <p:sldId id="1058" r:id="rId9"/>
    <p:sldId id="1071" r:id="rId10"/>
    <p:sldId id="1072" r:id="rId11"/>
    <p:sldId id="1073" r:id="rId12"/>
    <p:sldId id="1074" r:id="rId13"/>
    <p:sldId id="1075" r:id="rId14"/>
    <p:sldId id="1059" r:id="rId15"/>
    <p:sldId id="1063" r:id="rId16"/>
    <p:sldId id="1062" r:id="rId17"/>
    <p:sldId id="1065" r:id="rId18"/>
    <p:sldId id="1066" r:id="rId19"/>
    <p:sldId id="1067" r:id="rId20"/>
    <p:sldId id="1068" r:id="rId21"/>
    <p:sldId id="1069" r:id="rId22"/>
    <p:sldId id="1070" r:id="rId23"/>
    <p:sldId id="1079" r:id="rId24"/>
    <p:sldId id="1077" r:id="rId25"/>
    <p:sldId id="1078" r:id="rId26"/>
    <p:sldId id="1076" r:id="rId27"/>
    <p:sldId id="1064" r:id="rId28"/>
    <p:sldId id="278" r:id="rId29"/>
    <p:sldId id="280" r:id="rId30"/>
    <p:sldId id="279" r:id="rId31"/>
    <p:sldId id="1080" r:id="rId32"/>
    <p:sldId id="1095" r:id="rId33"/>
    <p:sldId id="1081" r:id="rId34"/>
    <p:sldId id="1082" r:id="rId35"/>
    <p:sldId id="1092" r:id="rId36"/>
    <p:sldId id="1093" r:id="rId37"/>
    <p:sldId id="1083" r:id="rId38"/>
    <p:sldId id="1084" r:id="rId39"/>
    <p:sldId id="1094" r:id="rId40"/>
    <p:sldId id="1087" r:id="rId41"/>
    <p:sldId id="1088" r:id="rId42"/>
    <p:sldId id="1089" r:id="rId43"/>
    <p:sldId id="1091" r:id="rId44"/>
    <p:sldId id="416" r:id="rId45"/>
    <p:sldId id="410" r:id="rId46"/>
    <p:sldId id="290" r:id="rId47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8"/>
            <p14:sldId id="359"/>
            <p14:sldId id="384"/>
            <p14:sldId id="417"/>
            <p14:sldId id="444"/>
            <p14:sldId id="443"/>
            <p14:sldId id="1058"/>
            <p14:sldId id="1071"/>
            <p14:sldId id="1072"/>
            <p14:sldId id="1073"/>
            <p14:sldId id="1074"/>
            <p14:sldId id="1075"/>
            <p14:sldId id="1059"/>
            <p14:sldId id="1063"/>
            <p14:sldId id="1062"/>
            <p14:sldId id="1065"/>
            <p14:sldId id="1066"/>
            <p14:sldId id="1067"/>
            <p14:sldId id="1068"/>
            <p14:sldId id="1069"/>
            <p14:sldId id="1070"/>
            <p14:sldId id="1079"/>
            <p14:sldId id="1077"/>
            <p14:sldId id="1078"/>
            <p14:sldId id="1076"/>
            <p14:sldId id="1064"/>
            <p14:sldId id="278"/>
            <p14:sldId id="280"/>
            <p14:sldId id="279"/>
            <p14:sldId id="1080"/>
            <p14:sldId id="1095"/>
            <p14:sldId id="1081"/>
            <p14:sldId id="1082"/>
            <p14:sldId id="1092"/>
            <p14:sldId id="1093"/>
            <p14:sldId id="1083"/>
            <p14:sldId id="1084"/>
            <p14:sldId id="1094"/>
            <p14:sldId id="1087"/>
            <p14:sldId id="1088"/>
            <p14:sldId id="1089"/>
            <p14:sldId id="1091"/>
            <p14:sldId id="416"/>
            <p14:sldId id="410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5E00"/>
    <a:srgbClr val="E46102"/>
    <a:srgbClr val="E56618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21" autoAdjust="0"/>
    <p:restoredTop sz="86421" autoAdjust="0"/>
  </p:normalViewPr>
  <p:slideViewPr>
    <p:cSldViewPr snapToGrid="0" snapToObjects="1">
      <p:cViewPr>
        <p:scale>
          <a:sx n="120" d="100"/>
          <a:sy n="120" d="100"/>
        </p:scale>
        <p:origin x="248" y="-4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9/21/22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8:38.2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3059 4378,'8'3,"6"0,1-1,-1 0,1-1,0-1,-1-1,1 0,0-1,-1 0,0-1,1-1,-1 0,10-5,-9 5,84-27,-1-4,-2-5,3-6,-57 24,-1-1,-2-3,0-1,-2-2,-1-1,-1-2,-2-1,11-16,44-65,-4-5,-6-3,-5-3,-6-3,0-15,-10 28,4 3,22-24,-21 42,3 2,4 3,4 3,46-40,3 17,76-48,-102 92,3 5,2 5,2 4,3 4,60-16,174-75,-260 102,-45 23,0-2,-1-1,-1-2,0-1,-1-2,-2-1,0-1,10-12,39-77,-60 83,-11 14,0 2</inkml:trace>
  <inkml:trace contextRef="#ctx0" brushRef="#br0" timeOffset="13562.34">3170 4292,'-11'-8,"9"7,-4-2,1-1,-1 0,1 0,-1 0,1-1,0 1,1-1,-1 0,1-1,0 1,0-1,0-2,-16-38,2-1,3 0,-9-45,7 25,-7-21,-3 2,-4 2,-4 1,-4 0,-59-89,-19-12,71 115,-4 3,-2 1,-3 4,-11-6,-65-55,-5 6,-42-21,-414-292,136 87,352 260,4-5,4-4,4-4,-68-93,129 147,2 0,2-2,2-1,2-1,2 0,2-2,2-1,2 0,-4-28,0-38,-3-83,12 86,-23-97,29 194,4 13</inkml:trace>
  <inkml:trace contextRef="#ctx0" brushRef="#br0" timeOffset="15640.83">3246 4437,'-74'28,"74"-28,-1 0,1 1,-1-1,1 0,0 1,-1-1,1 1,0-1,-1 0,1 1,0-1,0 1,0-1,-1 1,1-1,0 1,0-1,0 1,0-1,0 1,0-1,0 1,0-1,0 1,0-1,0 0,0 1,0-1,0 1,0-1,1 1,-1-1,0 1,0-1,0 1,1-1,-1 0,0 1,1-1,-1 1,0-1,1 0,-1 1,1-1,-1 0,0 0,1 1,-1-1,1 0,-1 0,1 0,-1 1,1-1,-1 0,1 0,-1 0,1 0,-1 0,1 0,-1 0,4 2,55 42,-1 3,-3 3,-2 1,7 12,107 124,-131-152,-2 0,-2 3,-1 0,-2 2,14 28,6 26,31 90,-65-144,-2 0,-1 0,-2 1,-2 1,-2 0,-1 0,-3 0,-1 15,-12 85,-6 0,-11 26,-16 129,35-219,4 1,3 0,4-1,3 1,9 36,-6-69,-5-16,1-1,2 0,1 0,2 0,0-1,2 0,1-1,14 22,38 23,-62-69,-1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9:42:00.0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2520 3438,'7'2,"4"1,2-2,-2 1,2-2,-1 0,-1 0,2-1,-1-1,0 1,-1-2,2 0,-2 0,9-4,-8 4,70-21,-2-4,0-3,1-5,-46 18,-2 0,0-2,-1-1,-2-2,0-1,-1-1,-2-1,9-12,37-52,-4-3,-5-3,-4-2,-5-3,1-11,-9 22,3 2,18-19,-17 33,3 2,3 2,3 3,38-32,2 13,63-37,-83 72,1 4,2 3,2 4,2 3,50-12,143-59,-214 79,-37 19,0-2,-1 0,-1-2,0-1,0-2,-3 0,1-1,8-9,32-61,-49 65,-10 11,1 2</inkml:trace>
  <inkml:trace contextRef="#ctx0" brushRef="#br0" timeOffset="1">2612 3370,'-9'-6,"7"5,-3-1,1-1,-1 0,1-1,-1 1,1-1,0 1,0-1,0 0,1 0,0 0,-1-1,1-1,-14-30,3-1,1 0,-6-35,5 19,-6-16,-2 1,-4 2,-3 1,-3 0,-49-70,-15-9,58 89,-3 4,-2-1,-2 5,-10-6,-53-43,-4 5,-34-16,-342-230,112 68,291 205,2-5,4-2,3-4,-55-72,105 115,2-1,2 0,1-2,2 0,2-1,2 0,1-2,1 0,-3-22,1-29,-3-66,9 68,-18-76,24 152,3 10</inkml:trace>
  <inkml:trace contextRef="#ctx0" brushRef="#br0" timeOffset="2">2674 3484,'-61'22,"61"-22,-1 0,1 1,0-1,0 0,0 1,-1-1,1 0,0 0,-1 0,1 1,0-1,0 1,0-1,-1 1,1-1,0 1,0-1,0 0,0 0,0 1,0-1,0 1,0-1,0 1,0-1,0 0,0 1,0-1,0 0,0 0,1 1,-1-1,0 1,0-1,0 1,1-1,-1 0,0 0,1 0,-1 1,0-1,0 0,0 1,1-1,-1 0,0 0,1 1,-1-1,1 0,-1 0,1 0,-1 1,1-1,-1 0,0 0,0 0,1 0,-1 0,1 0,-1 0,3 1,46 34,-1 2,-3 2,-1 1,5 9,89 98,-109-119,-1-1,-1 3,-2 0,-1 1,12 23,4 19,26 72,-54-114,-1 1,-1-1,-2 1,-1 1,-2 0,-1 0,-3 0,0 12,-10 67,-5-1,-9 21,-13 101,28-172,4 1,3 0,2 0,3 0,8 28,-6-54,-3-12,0-2,2 1,1 0,1 0,1-1,1 0,1-1,11 17,32 19,-52-55,0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9:41:38.9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3059 4378,'8'3,"6"0,1-1,-1 0,1-1,0-1,-1-1,1 0,0-1,-1 0,0-1,1-1,-1 0,10-5,-9 5,84-27,-1-4,-2-5,3-6,-57 24,-1-1,-2-3,0-1,-2-2,-1-1,-1-2,-2-1,11-16,44-65,-4-5,-6-3,-5-3,-6-3,0-15,-10 28,4 3,22-24,-21 42,3 2,4 3,4 3,46-40,3 17,76-48,-102 92,3 5,2 5,2 4,3 4,60-16,174-75,-260 102,-45 23,0-2,-1-1,-1-2,0-1,-1-2,-2-1,0-1,10-12,39-77,-60 83,-11 14,0 2</inkml:trace>
  <inkml:trace contextRef="#ctx0" brushRef="#br0" timeOffset="1">3170 4292,'-11'-8,"9"7,-4-2,1-1,-1 0,1 0,-1 0,1-1,0 1,1-1,-1 0,1-1,0 1,0-1,0-2,-16-38,2-1,3 0,-9-45,7 25,-7-21,-3 2,-4 2,-4 1,-4 0,-59-89,-19-12,71 115,-4 3,-2 1,-3 4,-11-6,-65-55,-5 6,-42-21,-414-292,136 87,352 260,4-5,4-4,4-4,-68-93,129 147,2 0,2-2,2-1,2-1,2 0,2-2,2-1,2 0,-4-28,0-38,-3-83,12 86,-23-97,29 194,4 13</inkml:trace>
  <inkml:trace contextRef="#ctx0" brushRef="#br0" timeOffset="2">3246 4437,'-74'28,"74"-28,-1 0,1 1,-1-1,1 0,0 1,-1-1,1 1,0-1,-1 0,1 1,0-1,0 1,0-1,-1 1,1-1,0 1,0-1,0 1,0-1,0 1,0-1,0 1,0-1,0 1,0-1,0 0,0 1,0-1,0 1,0-1,1 1,-1-1,0 1,0-1,0 1,1-1,-1 0,0 1,1-1,-1 1,0-1,1 0,-1 1,1-1,-1 0,0 0,1 1,-1-1,1 0,-1 0,1 0,-1 1,1-1,-1 0,1 0,-1 0,1 0,-1 0,1 0,-1 0,4 2,55 42,-1 3,-3 3,-2 1,7 12,107 124,-131-152,-2 0,-2 3,-1 0,-2 2,14 28,6 26,31 90,-65-144,-2 0,-1 0,-2 1,-2 1,-2 0,-1 0,-3 0,-1 15,-12 85,-6 0,-11 26,-16 129,35-219,4 1,3 0,4-1,3 1,9 36,-6-69,-5-16,1-1,2 0,1 0,2 0,0-1,2 0,1-1,14 22,38 23,-62-69,-1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9/21/22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117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/>
              <a:t>Kronecker Function</a:t>
            </a: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6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47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87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808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29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33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861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34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390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294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44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2169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2230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146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3943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655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id="{542B4543-4381-41A9-B9EB-0E710E6322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17C9D6B-DC33-42DD-B339-C30124629D3F}" type="slidenum">
              <a:rPr lang="en-US" altLang="en-US" sz="1200" i="0">
                <a:latin typeface="Times New Roman" panose="02020603050405020304" pitchFamily="18" charset="0"/>
              </a:rPr>
              <a:pPr eaLnBrk="1" hangingPunct="1"/>
              <a:t>28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7F981D9E-6C21-4C51-A6D7-8DBE436696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FF4EA685-05FA-4F4B-B72F-BDF628625D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Minkowsky = l-norm</a:t>
            </a:r>
          </a:p>
        </p:txBody>
      </p:sp>
    </p:spTree>
    <p:extLst>
      <p:ext uri="{BB962C8B-B14F-4D97-AF65-F5344CB8AC3E}">
        <p14:creationId xmlns:p14="http://schemas.microsoft.com/office/powerpoint/2010/main" val="33846029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06434AE3-2867-44E6-9CDB-8BC6297C52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A251C0C-F5A4-42A0-9968-2EFF0B1DDF9B}" type="slidenum">
              <a:rPr lang="en-US" altLang="en-US" sz="1200" i="0">
                <a:latin typeface="Times New Roman" panose="02020603050405020304" pitchFamily="18" charset="0"/>
              </a:rPr>
              <a:pPr eaLnBrk="1" hangingPunct="1"/>
              <a:t>29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751DA99A-B25D-41AA-A571-4E11E72C39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FBE42303-30AF-468F-A6B1-05756CB57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Do a single example here.  Shape (Round, Square) 6/10 and 3/5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4F036C6B-1C6F-4AB2-88A1-A1EF57384A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CDFFC90-5DFD-484A-A1B9-DB5585BB0D1F}" type="slidenum">
              <a:rPr lang="en-US" altLang="en-US" sz="1200" i="0">
                <a:latin typeface="Times New Roman" panose="02020603050405020304" pitchFamily="18" charset="0"/>
              </a:rPr>
              <a:pPr eaLnBrk="1" hangingPunct="1"/>
              <a:t>30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0DCFDC96-1711-4258-ABD0-BB0B5B65BB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D6669952-F44D-410C-9EE3-AA46E6C348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297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841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1657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6544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407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308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337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050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712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5636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646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57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290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21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363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469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5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51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81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28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9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Title and Content 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609600" y="900113"/>
            <a:ext cx="10972800" cy="10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585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17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754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339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697867" y="2030300"/>
            <a:ext cx="10972800" cy="31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89457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9347200" y="92011"/>
            <a:ext cx="2844800" cy="6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846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  <p:sldLayoutId id="2147483667" r:id="rId9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7" Type="http://schemas.openxmlformats.org/officeDocument/2006/relationships/image" Target="../media/image13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tmp"/><Relationship Id="rId5" Type="http://schemas.openxmlformats.org/officeDocument/2006/relationships/image" Target="../media/image11.tmp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customXml" Target="../ink/ink7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customXml" Target="../ink/ink9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</a:t>
            </a:r>
          </a:p>
          <a:p>
            <a:r>
              <a:rPr lang="en-US" sz="2800" b="1" u="sng">
                <a:solidFill>
                  <a:schemeClr val="tx1">
                    <a:lumMod val="75000"/>
                    <a:lumOff val="25000"/>
                  </a:schemeClr>
                </a:solidFill>
              </a:rPr>
              <a:t>Lecture 8</a:t>
            </a:r>
            <a:endParaRPr lang="en-US" sz="28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800" i="1" dirty="0">
                <a:solidFill>
                  <a:schemeClr val="bg1">
                    <a:lumMod val="75000"/>
                  </a:schemeClr>
                </a:solidFill>
              </a:rPr>
              <a:t>(material sources cited in the last slide)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</a:t>
            </a:r>
            <a:r>
              <a:rPr lang="en-US" sz="2400">
                <a:solidFill>
                  <a:srgbClr val="E46102"/>
                </a:solidFill>
              </a:rPr>
              <a:t>, RIT</a:t>
            </a:r>
            <a:endParaRPr lang="en-US" sz="24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Example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8F9168-3B65-4E77-8607-EDC15443DDD1}"/>
              </a:ext>
            </a:extLst>
          </p:cNvPr>
          <p:cNvGrpSpPr/>
          <p:nvPr/>
        </p:nvGrpSpPr>
        <p:grpSpPr>
          <a:xfrm>
            <a:off x="3853282" y="2031177"/>
            <a:ext cx="4212091" cy="3662065"/>
            <a:chOff x="1235832" y="1574508"/>
            <a:chExt cx="4212091" cy="366206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C14D12-1318-49DD-B401-79DAE34908F1}"/>
                </a:ext>
              </a:extLst>
            </p:cNvPr>
            <p:cNvSpPr txBox="1"/>
            <p:nvPr/>
          </p:nvSpPr>
          <p:spPr>
            <a:xfrm rot="16200000">
              <a:off x="475534" y="2791476"/>
              <a:ext cx="19822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18CBB1-52C3-4855-B74B-E4DABFCDE2CA}"/>
                </a:ext>
              </a:extLst>
            </p:cNvPr>
            <p:cNvSpPr txBox="1"/>
            <p:nvPr/>
          </p:nvSpPr>
          <p:spPr>
            <a:xfrm>
              <a:off x="2543656" y="4774908"/>
              <a:ext cx="13702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2C59715B-8708-44FE-85D1-14AA97E437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1574508"/>
              <a:ext cx="0" cy="3200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AF269B59-C248-43D4-9DD5-BEF686701B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4774908"/>
              <a:ext cx="37145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5763533-A32C-4465-8205-23C3B3A1D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721" y="1843710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AC288F1-9F32-485C-90F9-EF0AA2F7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764" y="268014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D80EA4-1929-4DE5-9391-89A0A5AC2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565" y="21841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5B2C097-16B5-45F6-932F-877A31C44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965" y="15745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B3A350F-9C84-4065-8DD7-3EF0B957C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764" y="17269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9615FB-3F17-4822-B6AC-E916F64F6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164" y="3250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4500A70-D005-4D74-9E2E-72FC81BFC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71B0DB1-6290-4E1D-8EBC-AC84C5972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389" y="43177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472A425-8BBA-4D18-963D-62D8EFA94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D33BC91-ABC2-4050-BA2E-3E419EAC7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564" y="4089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DA0709-9A5F-49AE-B132-5F1D6EB5B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164" y="2869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3217707-A726-49DA-86F2-FC9D81838270}"/>
                </a:ext>
              </a:extLst>
            </p:cNvPr>
            <p:cNvSpPr/>
            <p:nvPr/>
          </p:nvSpPr>
          <p:spPr>
            <a:xfrm>
              <a:off x="3913921" y="30985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26E4AB20-3012-4816-BA23-A5C61FC79BC3}"/>
                </a:ext>
              </a:extLst>
            </p:cNvPr>
            <p:cNvSpPr/>
            <p:nvPr/>
          </p:nvSpPr>
          <p:spPr>
            <a:xfrm>
              <a:off x="4392246" y="28699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5EDDF00C-0841-423B-837C-1C4E95E07AF5}"/>
                </a:ext>
              </a:extLst>
            </p:cNvPr>
            <p:cNvSpPr/>
            <p:nvPr/>
          </p:nvSpPr>
          <p:spPr>
            <a:xfrm>
              <a:off x="4336403" y="3506277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630FD6A5-FA3A-4777-AF11-D5D623FB62B2}"/>
                </a:ext>
              </a:extLst>
            </p:cNvPr>
            <p:cNvSpPr/>
            <p:nvPr/>
          </p:nvSpPr>
          <p:spPr>
            <a:xfrm>
              <a:off x="4661693" y="3035692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97338E01-640E-4B71-9959-019BDD6CBE3F}"/>
                </a:ext>
              </a:extLst>
            </p:cNvPr>
            <p:cNvSpPr/>
            <p:nvPr/>
          </p:nvSpPr>
          <p:spPr>
            <a:xfrm>
              <a:off x="3913921" y="3905300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00C6B0B-F269-4F10-9C30-925FB1212082}"/>
                </a:ext>
              </a:extLst>
            </p:cNvPr>
            <p:cNvSpPr/>
            <p:nvPr/>
          </p:nvSpPr>
          <p:spPr>
            <a:xfrm>
              <a:off x="4442226" y="3921815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Flowchart: Summing Junction 27">
            <a:extLst>
              <a:ext uri="{FF2B5EF4-FFF2-40B4-BE49-F238E27FC236}">
                <a16:creationId xmlns:a16="http://schemas.microsoft.com/office/drawing/2014/main" id="{2B745111-5CC0-4984-9026-779B77105678}"/>
              </a:ext>
            </a:extLst>
          </p:cNvPr>
          <p:cNvSpPr/>
          <p:nvPr/>
        </p:nvSpPr>
        <p:spPr>
          <a:xfrm>
            <a:off x="6178751" y="3631377"/>
            <a:ext cx="229903" cy="261257"/>
          </a:xfrm>
          <a:prstGeom prst="flowChartSummingJunction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718136-585A-4A4A-ADB6-D17ED0FE34BB}"/>
              </a:ext>
            </a:extLst>
          </p:cNvPr>
          <p:cNvSpPr txBox="1"/>
          <p:nvPr/>
        </p:nvSpPr>
        <p:spPr>
          <a:xfrm>
            <a:off x="7398813" y="2162913"/>
            <a:ext cx="207924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classify image using k-</a:t>
            </a:r>
            <a:r>
              <a:rPr lang="en-US" sz="1400" b="1" dirty="0" err="1"/>
              <a:t>nn</a:t>
            </a:r>
            <a:endParaRPr lang="en-US" sz="14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D20082-14B0-4154-900D-A33506B1757E}"/>
              </a:ext>
            </a:extLst>
          </p:cNvPr>
          <p:cNvCxnSpPr>
            <a:cxnSpLocks/>
            <a:stCxn id="29" idx="1"/>
            <a:endCxn id="28" idx="0"/>
          </p:cNvCxnSpPr>
          <p:nvPr/>
        </p:nvCxnSpPr>
        <p:spPr>
          <a:xfrm flipH="1">
            <a:off x="6293703" y="2424523"/>
            <a:ext cx="1105110" cy="1206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F12C5EB0-406C-480E-B607-67C451B9D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19"/>
          <a:stretch/>
        </p:blipFill>
        <p:spPr>
          <a:xfrm>
            <a:off x="6034444" y="3354489"/>
            <a:ext cx="461570" cy="80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6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– Basic Idea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F98896-A55C-426B-803D-A42D5BFB9198}"/>
              </a:ext>
            </a:extLst>
          </p:cNvPr>
          <p:cNvSpPr txBox="1"/>
          <p:nvPr/>
        </p:nvSpPr>
        <p:spPr>
          <a:xfrm>
            <a:off x="1822745" y="2943036"/>
            <a:ext cx="7805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/>
              <a:t>Given a query, assign majority category label of its</a:t>
            </a:r>
          </a:p>
          <a:p>
            <a:pPr algn="ctr"/>
            <a:r>
              <a:rPr lang="en-US" altLang="en-US" b="1" dirty="0"/>
              <a:t> </a:t>
            </a:r>
            <a:r>
              <a:rPr lang="en-US" altLang="en-US" b="1" i="1" dirty="0"/>
              <a:t>k-</a:t>
            </a:r>
            <a:r>
              <a:rPr lang="en-US" altLang="en-US" b="1" dirty="0"/>
              <a:t>nearest training samples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2836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6DFD3E-F6A5-4FA3-87DC-C949AECB2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511" y="1686161"/>
            <a:ext cx="10488349" cy="282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400" dirty="0"/>
              <a:t>For each training instance </a:t>
            </a:r>
            <a:r>
              <a:rPr lang="en-US" altLang="en-US" sz="2400" b="1" dirty="0"/>
              <a:t>t </a:t>
            </a:r>
            <a:r>
              <a:rPr lang="en-US" altLang="en-US" sz="2400" dirty="0"/>
              <a:t>= (</a:t>
            </a:r>
            <a:r>
              <a:rPr lang="en-US" altLang="en-US" sz="2400" i="1" dirty="0"/>
              <a:t>x</a:t>
            </a:r>
            <a:r>
              <a:rPr lang="en-US" altLang="en-US" sz="2400" dirty="0"/>
              <a:t>, </a:t>
            </a:r>
            <a:r>
              <a:rPr lang="en-US" altLang="en-US" sz="2400" i="1" dirty="0"/>
              <a:t>f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))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Add </a:t>
            </a:r>
            <a:r>
              <a:rPr lang="en-US" altLang="en-US" sz="2400" b="1" dirty="0"/>
              <a:t>t</a:t>
            </a:r>
            <a:r>
              <a:rPr lang="en-US" altLang="en-US" sz="2400" dirty="0"/>
              <a:t> to the set of </a:t>
            </a:r>
            <a:r>
              <a:rPr lang="en-US" altLang="en-US" sz="2400" i="1" dirty="0" err="1"/>
              <a:t>tr_instances</a:t>
            </a:r>
            <a:endParaRPr lang="en-US" altLang="en-US" sz="2400" i="1" dirty="0"/>
          </a:p>
          <a:p>
            <a:pPr marL="609585" lvl="1" indent="0">
              <a:lnSpc>
                <a:spcPct val="80000"/>
              </a:lnSpc>
              <a:buNone/>
            </a:pPr>
            <a:endParaRPr lang="en-US" altLang="en-US" sz="2400" i="1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Given a query instance </a:t>
            </a:r>
            <a:r>
              <a:rPr lang="en-US" altLang="en-US" sz="2400" i="1" dirty="0"/>
              <a:t>q (or test instance)</a:t>
            </a:r>
            <a:r>
              <a:rPr lang="en-US" altLang="en-US" sz="2400" dirty="0"/>
              <a:t> to be classified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Let </a:t>
            </a:r>
            <a:r>
              <a:rPr lang="en-US" altLang="en-US" sz="2400" i="1" dirty="0"/>
              <a:t>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…, </a:t>
            </a:r>
            <a:r>
              <a:rPr lang="en-US" altLang="en-US" sz="2400" i="1" dirty="0" err="1"/>
              <a:t>x</a:t>
            </a:r>
            <a:r>
              <a:rPr lang="en-US" altLang="en-US" sz="2400" i="1" baseline="-25000" dirty="0" err="1"/>
              <a:t>k</a:t>
            </a:r>
            <a:r>
              <a:rPr lang="en-US" altLang="en-US" sz="2400" dirty="0"/>
              <a:t> be the </a:t>
            </a:r>
            <a:r>
              <a:rPr lang="en-US" altLang="en-US" sz="2400" b="1" i="1" dirty="0"/>
              <a:t>k</a:t>
            </a:r>
            <a:r>
              <a:rPr lang="en-US" altLang="en-US" sz="2400" dirty="0"/>
              <a:t> training instances in </a:t>
            </a:r>
            <a:r>
              <a:rPr lang="en-US" altLang="en-US" sz="2400" i="1" dirty="0" err="1"/>
              <a:t>tr_instances</a:t>
            </a:r>
            <a:r>
              <a:rPr lang="en-US" altLang="en-US" sz="2400" dirty="0"/>
              <a:t> nearest to </a:t>
            </a:r>
            <a:r>
              <a:rPr lang="en-US" altLang="en-US" sz="2400" i="1" dirty="0"/>
              <a:t>q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return</a:t>
            </a:r>
          </a:p>
          <a:p>
            <a:pPr lvl="1"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 marL="0" indent="0">
              <a:lnSpc>
                <a:spcPct val="80000"/>
              </a:lnSpc>
              <a:buFont typeface="Arial"/>
              <a:buNone/>
            </a:pPr>
            <a:endParaRPr lang="en-US" altLang="en-US" sz="2400" dirty="0"/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A37F454C-3A5F-43DA-83A3-0C7B5E3EDF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966597"/>
              </p:ext>
            </p:extLst>
          </p:nvPr>
        </p:nvGraphicFramePr>
        <p:xfrm>
          <a:off x="3643186" y="3748368"/>
          <a:ext cx="408146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81400" imgH="863600" progId="Equation.3">
                  <p:embed/>
                </p:oleObj>
              </mc:Choice>
              <mc:Fallback>
                <p:oleObj name="Equation" r:id="rId3" imgW="3581400" imgH="863600" progId="Equation.3">
                  <p:embed/>
                  <p:pic>
                    <p:nvPicPr>
                      <p:cNvPr id="26627" name="Object 2">
                        <a:extLst>
                          <a:ext uri="{FF2B5EF4-FFF2-40B4-BE49-F238E27FC236}">
                            <a16:creationId xmlns:a16="http://schemas.microsoft.com/office/drawing/2014/main" id="{E0EE9F45-B111-4E6A-B812-6E8CE1B16B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186" y="3748368"/>
                        <a:ext cx="4081462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784A086-25D8-445C-9757-22051B293A49}"/>
              </a:ext>
            </a:extLst>
          </p:cNvPr>
          <p:cNvSpPr txBox="1"/>
          <p:nvPr/>
        </p:nvSpPr>
        <p:spPr>
          <a:xfrm>
            <a:off x="1701212" y="5201368"/>
            <a:ext cx="9004721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i="1" dirty="0"/>
              <a:t>where, v is the finite set of target class values</a:t>
            </a:r>
          </a:p>
          <a:p>
            <a:pPr>
              <a:lnSpc>
                <a:spcPct val="80000"/>
              </a:lnSpc>
            </a:pPr>
            <a:r>
              <a:rPr lang="en-US" altLang="en-US" i="1" dirty="0"/>
              <a:t> </a:t>
            </a:r>
          </a:p>
          <a:p>
            <a:pPr>
              <a:lnSpc>
                <a:spcPct val="80000"/>
              </a:lnSpc>
            </a:pPr>
            <a:r>
              <a:rPr lang="en-US" altLang="en-US" i="1" dirty="0"/>
              <a:t>δ(</a:t>
            </a:r>
            <a:r>
              <a:rPr lang="en-US" altLang="en-US" i="1" dirty="0" err="1"/>
              <a:t>a,b</a:t>
            </a:r>
            <a:r>
              <a:rPr lang="en-US" altLang="en-US" i="1" dirty="0"/>
              <a:t>)=1 if a=b, and 0 otherwise (Kronecker function)</a:t>
            </a:r>
          </a:p>
          <a:p>
            <a:pPr>
              <a:lnSpc>
                <a:spcPct val="80000"/>
              </a:lnSpc>
            </a:pPr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292330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Algorithm (on twitter)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8194" name="Picture 2" descr="Image">
            <a:extLst>
              <a:ext uri="{FF2B5EF4-FFF2-40B4-BE49-F238E27FC236}">
                <a16:creationId xmlns:a16="http://schemas.microsoft.com/office/drawing/2014/main" id="{BE3C394E-BCA5-44B7-B929-A30C8959C3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5"/>
          <a:stretch/>
        </p:blipFill>
        <p:spPr bwMode="auto">
          <a:xfrm>
            <a:off x="3652554" y="1383574"/>
            <a:ext cx="4572000" cy="477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EBC872-E58E-417D-AAB2-F108F64D09C5}"/>
              </a:ext>
            </a:extLst>
          </p:cNvPr>
          <p:cNvSpPr txBox="1"/>
          <p:nvPr/>
        </p:nvSpPr>
        <p:spPr>
          <a:xfrm flipH="1">
            <a:off x="257666" y="6340959"/>
            <a:ext cx="9201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https://twitter.com/dataiku/status/798981230960246785/photo/1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5D5E5-1BFE-4335-B09B-452B44B118EA}"/>
              </a:ext>
            </a:extLst>
          </p:cNvPr>
          <p:cNvSpPr txBox="1"/>
          <p:nvPr/>
        </p:nvSpPr>
        <p:spPr>
          <a:xfrm>
            <a:off x="6625423" y="5821879"/>
            <a:ext cx="366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k=4</a:t>
            </a: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F0D54ED6-A165-43A0-B78F-19D33DC0CF47}"/>
              </a:ext>
            </a:extLst>
          </p:cNvPr>
          <p:cNvSpPr/>
          <p:nvPr/>
        </p:nvSpPr>
        <p:spPr>
          <a:xfrm>
            <a:off x="6700889" y="5761778"/>
            <a:ext cx="215361" cy="120037"/>
          </a:xfrm>
          <a:prstGeom prst="mathMultiply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0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</a:t>
            </a:r>
            <a:r>
              <a:rPr lang="en-US" sz="4000" b="1" dirty="0">
                <a:solidFill>
                  <a:srgbClr val="E46102"/>
                </a:solidFill>
              </a:rPr>
              <a:t>Example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6F4363-DB52-4E0D-A02A-58C958C0B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080" y="1273164"/>
            <a:ext cx="8470950" cy="31473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CBB11A-7078-4809-8E12-5B12A2E65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143" y="4552636"/>
            <a:ext cx="6783263" cy="15251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F69B5A-6304-44F6-994F-749C215D3932}"/>
              </a:ext>
            </a:extLst>
          </p:cNvPr>
          <p:cNvSpPr txBox="1"/>
          <p:nvPr/>
        </p:nvSpPr>
        <p:spPr>
          <a:xfrm>
            <a:off x="1070321" y="4077794"/>
            <a:ext cx="953588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find k-nearest neighbors -&gt; how to measure “nearest”</a:t>
            </a:r>
          </a:p>
        </p:txBody>
      </p:sp>
    </p:spTree>
    <p:extLst>
      <p:ext uri="{BB962C8B-B14F-4D97-AF65-F5344CB8AC3E}">
        <p14:creationId xmlns:p14="http://schemas.microsoft.com/office/powerpoint/2010/main" val="87079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Distance Metric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CBB11A-7078-4809-8E12-5B12A2E65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876" y="3149939"/>
            <a:ext cx="5036055" cy="113232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077A47D7-CA28-4D88-9C2C-8DDA6A000EC2}"/>
              </a:ext>
            </a:extLst>
          </p:cNvPr>
          <p:cNvGrpSpPr/>
          <p:nvPr/>
        </p:nvGrpSpPr>
        <p:grpSpPr>
          <a:xfrm>
            <a:off x="599031" y="2760560"/>
            <a:ext cx="4212091" cy="3662065"/>
            <a:chOff x="1235832" y="1574508"/>
            <a:chExt cx="4212091" cy="36620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DEFD91-E9CB-42D3-B06D-E5109E6955E5}"/>
                </a:ext>
              </a:extLst>
            </p:cNvPr>
            <p:cNvSpPr txBox="1"/>
            <p:nvPr/>
          </p:nvSpPr>
          <p:spPr>
            <a:xfrm rot="16200000">
              <a:off x="475534" y="2791476"/>
              <a:ext cx="19822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714DCC-8860-4D2C-AE34-168462A4EBC5}"/>
                </a:ext>
              </a:extLst>
            </p:cNvPr>
            <p:cNvSpPr txBox="1"/>
            <p:nvPr/>
          </p:nvSpPr>
          <p:spPr>
            <a:xfrm>
              <a:off x="2543656" y="4774908"/>
              <a:ext cx="13702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6863C122-11FE-4F6B-936A-69E4263E1E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1574508"/>
              <a:ext cx="0" cy="3200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67992F0A-2400-4B00-971B-3A255630D3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4774908"/>
              <a:ext cx="37145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1330997-9326-4CAB-9633-E61E29D0F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721" y="1843710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9921582-4442-4BD1-906E-9FD7B9CEE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764" y="268014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D89BE11-F149-454E-944F-872DE249A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565" y="21841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67F14FB-5E50-46FC-BA51-C27BE8719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965" y="15745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2D46814-F191-4094-AA74-D23CB1E4B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764" y="17269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E26CC3-4D53-498E-B520-AE7D7FB20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164" y="3250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DA7B52D-A19C-4CC5-A15A-7461BE327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6D97B54-2306-40E1-AD81-9C2FCFAE8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389" y="43177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A94AD72-798D-4138-8327-B9C529C1E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6023C06-49F3-49DB-8819-9A4A1D3B1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564" y="4089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FD7105A-DA7F-4FD6-B9BC-EF5EC255F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164" y="2869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7DF8AC99-3847-4905-A2C6-C22F70596CAF}"/>
                </a:ext>
              </a:extLst>
            </p:cNvPr>
            <p:cNvSpPr/>
            <p:nvPr/>
          </p:nvSpPr>
          <p:spPr>
            <a:xfrm>
              <a:off x="3913921" y="30985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AC0876B5-184C-4D99-AA20-B797BA9D473D}"/>
                </a:ext>
              </a:extLst>
            </p:cNvPr>
            <p:cNvSpPr/>
            <p:nvPr/>
          </p:nvSpPr>
          <p:spPr>
            <a:xfrm>
              <a:off x="4392246" y="28699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465D3E52-3370-4932-91C8-01B2B91F05D2}"/>
                </a:ext>
              </a:extLst>
            </p:cNvPr>
            <p:cNvSpPr/>
            <p:nvPr/>
          </p:nvSpPr>
          <p:spPr>
            <a:xfrm>
              <a:off x="4336403" y="3506277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420D13ED-5C2B-47C6-B8C3-484DFCFEBE23}"/>
                </a:ext>
              </a:extLst>
            </p:cNvPr>
            <p:cNvSpPr/>
            <p:nvPr/>
          </p:nvSpPr>
          <p:spPr>
            <a:xfrm>
              <a:off x="4661693" y="3035692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EAEBEF42-AA8E-4AAC-8265-3AFBB0AC3153}"/>
                </a:ext>
              </a:extLst>
            </p:cNvPr>
            <p:cNvSpPr/>
            <p:nvPr/>
          </p:nvSpPr>
          <p:spPr>
            <a:xfrm>
              <a:off x="3913921" y="3905300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DC134863-E803-47DC-8022-1B1016CA1EC0}"/>
                </a:ext>
              </a:extLst>
            </p:cNvPr>
            <p:cNvSpPr/>
            <p:nvPr/>
          </p:nvSpPr>
          <p:spPr>
            <a:xfrm>
              <a:off x="4442226" y="3921815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Summing Junction 26">
              <a:extLst>
                <a:ext uri="{FF2B5EF4-FFF2-40B4-BE49-F238E27FC236}">
                  <a16:creationId xmlns:a16="http://schemas.microsoft.com/office/drawing/2014/main" id="{3EB1312D-7FAD-4878-A98C-71BF6874C022}"/>
                </a:ext>
              </a:extLst>
            </p:cNvPr>
            <p:cNvSpPr/>
            <p:nvPr/>
          </p:nvSpPr>
          <p:spPr>
            <a:xfrm>
              <a:off x="3561301" y="3174708"/>
              <a:ext cx="229903" cy="261257"/>
            </a:xfrm>
            <a:prstGeom prst="flowChartSummingJunction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10A724-145E-496C-8A66-EE77F369C3EE}"/>
              </a:ext>
            </a:extLst>
          </p:cNvPr>
          <p:cNvGrpSpPr/>
          <p:nvPr/>
        </p:nvGrpSpPr>
        <p:grpSpPr>
          <a:xfrm>
            <a:off x="7999770" y="5237671"/>
            <a:ext cx="4041956" cy="697974"/>
            <a:chOff x="7532116" y="3989489"/>
            <a:chExt cx="4041956" cy="69797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D947DBF-A8EA-41FE-B8ED-E015523D1344}"/>
                </a:ext>
              </a:extLst>
            </p:cNvPr>
            <p:cNvGrpSpPr/>
            <p:nvPr/>
          </p:nvGrpSpPr>
          <p:grpSpPr>
            <a:xfrm>
              <a:off x="7532116" y="3989489"/>
              <a:ext cx="2671995" cy="697974"/>
              <a:chOff x="7532116" y="3989489"/>
              <a:chExt cx="2671995" cy="697974"/>
            </a:xfrm>
          </p:grpSpPr>
          <p:sp>
            <p:nvSpPr>
              <p:cNvPr id="31" name="Flowchart: Summing Junction 30">
                <a:extLst>
                  <a:ext uri="{FF2B5EF4-FFF2-40B4-BE49-F238E27FC236}">
                    <a16:creationId xmlns:a16="http://schemas.microsoft.com/office/drawing/2014/main" id="{A08419E1-0F82-439A-B68C-16BA2131A02C}"/>
                  </a:ext>
                </a:extLst>
              </p:cNvPr>
              <p:cNvSpPr/>
              <p:nvPr/>
            </p:nvSpPr>
            <p:spPr>
              <a:xfrm>
                <a:off x="7999770" y="4013440"/>
                <a:ext cx="229903" cy="261257"/>
              </a:xfrm>
              <a:prstGeom prst="flowChartSummingJunction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90EC227-D0CD-48C7-9AF2-0B6E36C83B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9673" y="4089108"/>
                <a:ext cx="1656297" cy="29900"/>
              </a:xfrm>
              <a:prstGeom prst="straightConnector1">
                <a:avLst/>
              </a:prstGeom>
              <a:ln w="38100"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1EC10AA-CB58-42E9-8E26-80E45912555F}"/>
                  </a:ext>
                </a:extLst>
              </p:cNvPr>
              <p:cNvSpPr txBox="1"/>
              <p:nvPr/>
            </p:nvSpPr>
            <p:spPr>
              <a:xfrm>
                <a:off x="7532116" y="4225798"/>
                <a:ext cx="1907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</a:t>
                </a:r>
                <a:r>
                  <a:rPr lang="en-US" baseline="-25000" dirty="0"/>
                  <a:t>1</a:t>
                </a:r>
                <a:r>
                  <a:rPr lang="en-US" dirty="0"/>
                  <a:t>, a</a:t>
                </a:r>
                <a:r>
                  <a:rPr lang="en-US" baseline="-25000" dirty="0"/>
                  <a:t>2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F9457985-9457-444A-8DAE-4D105CBE73F4}"/>
                  </a:ext>
                </a:extLst>
              </p:cNvPr>
              <p:cNvSpPr/>
              <p:nvPr/>
            </p:nvSpPr>
            <p:spPr>
              <a:xfrm>
                <a:off x="9964768" y="3989489"/>
                <a:ext cx="239343" cy="152400"/>
              </a:xfrm>
              <a:prstGeom prst="triangl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647C546-CBD3-4371-B4D8-8424EFB9A4B6}"/>
                </a:ext>
              </a:extLst>
            </p:cNvPr>
            <p:cNvSpPr txBox="1"/>
            <p:nvPr/>
          </p:nvSpPr>
          <p:spPr>
            <a:xfrm>
              <a:off x="9666895" y="4165308"/>
              <a:ext cx="1907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(b</a:t>
              </a:r>
              <a:r>
                <a:rPr lang="en-US" baseline="-25000" dirty="0"/>
                <a:t>1</a:t>
              </a:r>
              <a:r>
                <a:rPr lang="en-US" dirty="0"/>
                <a:t>, b</a:t>
              </a:r>
              <a:r>
                <a:rPr lang="en-US" baseline="-25000" dirty="0"/>
                <a:t>2</a:t>
              </a:r>
              <a:r>
                <a:rPr lang="en-US" dirty="0"/>
                <a:t>)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848A2AB-F10B-4095-806A-892A0E38E25A}"/>
              </a:ext>
            </a:extLst>
          </p:cNvPr>
          <p:cNvSpPr txBox="1"/>
          <p:nvPr/>
        </p:nvSpPr>
        <p:spPr>
          <a:xfrm>
            <a:off x="1706163" y="1747574"/>
            <a:ext cx="95358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find k-nearest neighbors -&gt; how to measure “nearest”</a:t>
            </a:r>
          </a:p>
        </p:txBody>
      </p:sp>
    </p:spTree>
    <p:extLst>
      <p:ext uri="{BB962C8B-B14F-4D97-AF65-F5344CB8AC3E}">
        <p14:creationId xmlns:p14="http://schemas.microsoft.com/office/powerpoint/2010/main" val="268790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Common Approaches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10A724-145E-496C-8A66-EE77F369C3EE}"/>
              </a:ext>
            </a:extLst>
          </p:cNvPr>
          <p:cNvGrpSpPr/>
          <p:nvPr/>
        </p:nvGrpSpPr>
        <p:grpSpPr>
          <a:xfrm>
            <a:off x="6724836" y="3691083"/>
            <a:ext cx="4041956" cy="697974"/>
            <a:chOff x="7532116" y="3989489"/>
            <a:chExt cx="4041956" cy="69797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D947DBF-A8EA-41FE-B8ED-E015523D1344}"/>
                </a:ext>
              </a:extLst>
            </p:cNvPr>
            <p:cNvGrpSpPr/>
            <p:nvPr/>
          </p:nvGrpSpPr>
          <p:grpSpPr>
            <a:xfrm>
              <a:off x="7532116" y="3989489"/>
              <a:ext cx="2671995" cy="697974"/>
              <a:chOff x="7532116" y="3989489"/>
              <a:chExt cx="2671995" cy="697974"/>
            </a:xfrm>
          </p:grpSpPr>
          <p:sp>
            <p:nvSpPr>
              <p:cNvPr id="31" name="Flowchart: Summing Junction 30">
                <a:extLst>
                  <a:ext uri="{FF2B5EF4-FFF2-40B4-BE49-F238E27FC236}">
                    <a16:creationId xmlns:a16="http://schemas.microsoft.com/office/drawing/2014/main" id="{A08419E1-0F82-439A-B68C-16BA2131A02C}"/>
                  </a:ext>
                </a:extLst>
              </p:cNvPr>
              <p:cNvSpPr/>
              <p:nvPr/>
            </p:nvSpPr>
            <p:spPr>
              <a:xfrm>
                <a:off x="7999770" y="4013440"/>
                <a:ext cx="229903" cy="261257"/>
              </a:xfrm>
              <a:prstGeom prst="flowChartSummingJunction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90EC227-D0CD-48C7-9AF2-0B6E36C83B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9673" y="4089108"/>
                <a:ext cx="1656297" cy="29900"/>
              </a:xfrm>
              <a:prstGeom prst="straightConnector1">
                <a:avLst/>
              </a:prstGeom>
              <a:ln w="38100"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1EC10AA-CB58-42E9-8E26-80E45912555F}"/>
                  </a:ext>
                </a:extLst>
              </p:cNvPr>
              <p:cNvSpPr txBox="1"/>
              <p:nvPr/>
            </p:nvSpPr>
            <p:spPr>
              <a:xfrm>
                <a:off x="7532116" y="4225798"/>
                <a:ext cx="1907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</a:t>
                </a:r>
                <a:r>
                  <a:rPr lang="en-US" baseline="-25000" dirty="0"/>
                  <a:t>1</a:t>
                </a:r>
                <a:r>
                  <a:rPr lang="en-US" dirty="0"/>
                  <a:t>, a</a:t>
                </a:r>
                <a:r>
                  <a:rPr lang="en-US" baseline="-25000" dirty="0"/>
                  <a:t>2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F9457985-9457-444A-8DAE-4D105CBE73F4}"/>
                  </a:ext>
                </a:extLst>
              </p:cNvPr>
              <p:cNvSpPr/>
              <p:nvPr/>
            </p:nvSpPr>
            <p:spPr>
              <a:xfrm>
                <a:off x="9964768" y="3989489"/>
                <a:ext cx="239343" cy="152400"/>
              </a:xfrm>
              <a:prstGeom prst="triangl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647C546-CBD3-4371-B4D8-8424EFB9A4B6}"/>
                </a:ext>
              </a:extLst>
            </p:cNvPr>
            <p:cNvSpPr txBox="1"/>
            <p:nvPr/>
          </p:nvSpPr>
          <p:spPr>
            <a:xfrm>
              <a:off x="9666895" y="4165308"/>
              <a:ext cx="1907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(b</a:t>
              </a:r>
              <a:r>
                <a:rPr lang="en-US" baseline="-25000" dirty="0"/>
                <a:t>1</a:t>
              </a:r>
              <a:r>
                <a:rPr lang="en-US" dirty="0"/>
                <a:t>, b</a:t>
              </a:r>
              <a:r>
                <a:rPr lang="en-US" baseline="-25000" dirty="0"/>
                <a:t>2</a:t>
              </a:r>
              <a:r>
                <a:rPr lang="en-US" dirty="0"/>
                <a:t>)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848A2AB-F10B-4095-806A-892A0E38E25A}"/>
              </a:ext>
            </a:extLst>
          </p:cNvPr>
          <p:cNvSpPr txBox="1"/>
          <p:nvPr/>
        </p:nvSpPr>
        <p:spPr>
          <a:xfrm>
            <a:off x="9096973" y="1307643"/>
            <a:ext cx="24167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Measuring “nearest”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781FFA-868E-4A4C-9199-2976E9268B1B}"/>
              </a:ext>
            </a:extLst>
          </p:cNvPr>
          <p:cNvSpPr txBox="1"/>
          <p:nvPr/>
        </p:nvSpPr>
        <p:spPr>
          <a:xfrm>
            <a:off x="804672" y="1786999"/>
            <a:ext cx="67508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</a:t>
            </a:r>
            <a:r>
              <a:rPr lang="en-US" b="1" dirty="0"/>
              <a:t>Euclidean</a:t>
            </a:r>
            <a:r>
              <a:rPr lang="en-US" dirty="0"/>
              <a:t> distance metric</a:t>
            </a:r>
          </a:p>
          <a:p>
            <a:endParaRPr lang="en-US" dirty="0"/>
          </a:p>
          <a:p>
            <a:r>
              <a:rPr lang="it-IT" dirty="0"/>
              <a:t> - two-dimensional:</a:t>
            </a:r>
          </a:p>
          <a:p>
            <a:r>
              <a:rPr lang="it-IT" i="1" dirty="0"/>
              <a:t>dist(</a:t>
            </a:r>
            <a:r>
              <a:rPr lang="it-IT" b="1" i="1" dirty="0"/>
              <a:t>a,b</a:t>
            </a:r>
            <a:r>
              <a:rPr lang="it-IT" i="1" dirty="0"/>
              <a:t>)</a:t>
            </a:r>
            <a:r>
              <a:rPr lang="it-IT" dirty="0"/>
              <a:t> = sqrt((a</a:t>
            </a:r>
            <a:r>
              <a:rPr lang="it-IT" baseline="-25000" dirty="0"/>
              <a:t>1</a:t>
            </a:r>
            <a:r>
              <a:rPr lang="it-IT" dirty="0"/>
              <a:t> – b</a:t>
            </a:r>
            <a:r>
              <a:rPr lang="it-IT" baseline="-25000" dirty="0"/>
              <a:t>1</a:t>
            </a:r>
            <a:r>
              <a:rPr lang="it-IT" dirty="0"/>
              <a:t>)</a:t>
            </a:r>
            <a:r>
              <a:rPr lang="it-IT" baseline="30000" dirty="0"/>
              <a:t>2</a:t>
            </a:r>
            <a:r>
              <a:rPr lang="it-IT" dirty="0"/>
              <a:t> + (a</a:t>
            </a:r>
            <a:r>
              <a:rPr lang="it-IT" baseline="-25000" dirty="0"/>
              <a:t>2</a:t>
            </a:r>
            <a:r>
              <a:rPr lang="it-IT" dirty="0"/>
              <a:t> – b</a:t>
            </a:r>
            <a:r>
              <a:rPr lang="it-IT" baseline="-25000" dirty="0"/>
              <a:t>2</a:t>
            </a:r>
            <a:r>
              <a:rPr lang="it-IT" dirty="0"/>
              <a:t>)</a:t>
            </a:r>
            <a:r>
              <a:rPr lang="it-IT" baseline="30000" dirty="0"/>
              <a:t>2</a:t>
            </a:r>
            <a:r>
              <a:rPr lang="it-IT" dirty="0"/>
              <a:t>)</a:t>
            </a:r>
          </a:p>
          <a:p>
            <a:endParaRPr lang="it-IT" dirty="0"/>
          </a:p>
          <a:p>
            <a:r>
              <a:rPr lang="it-IT" dirty="0"/>
              <a:t>- n-dimensional:</a:t>
            </a:r>
          </a:p>
          <a:p>
            <a:r>
              <a:rPr lang="it-IT" i="1" dirty="0"/>
              <a:t>dist(</a:t>
            </a:r>
            <a:r>
              <a:rPr lang="it-IT" b="1" i="1" dirty="0"/>
              <a:t>a,b</a:t>
            </a:r>
            <a:r>
              <a:rPr lang="it-IT" i="1" dirty="0"/>
              <a:t>)</a:t>
            </a:r>
            <a:r>
              <a:rPr lang="it-IT" dirty="0"/>
              <a:t> = sqrt(</a:t>
            </a:r>
            <a:r>
              <a:rPr lang="el-GR" dirty="0"/>
              <a:t>Σ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it-IT" dirty="0"/>
              <a:t>(a</a:t>
            </a:r>
            <a:r>
              <a:rPr lang="it-IT" baseline="-25000" dirty="0"/>
              <a:t>i</a:t>
            </a:r>
            <a:r>
              <a:rPr lang="it-IT" dirty="0"/>
              <a:t> – b</a:t>
            </a:r>
            <a:r>
              <a:rPr lang="it-IT" baseline="-25000" dirty="0"/>
              <a:t>i</a:t>
            </a:r>
            <a:r>
              <a:rPr lang="it-IT" dirty="0"/>
              <a:t>)</a:t>
            </a:r>
            <a:r>
              <a:rPr lang="it-IT" baseline="30000" dirty="0"/>
              <a:t>2</a:t>
            </a:r>
            <a:r>
              <a:rPr lang="it-IT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22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k-NN decision boundaries 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527609"/>
            <a:ext cx="72002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Where are decision boundaries for k-NN?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k-NN gives </a:t>
            </a:r>
            <a:r>
              <a:rPr lang="en-US" b="1" dirty="0"/>
              <a:t>locally defined</a:t>
            </a:r>
            <a:r>
              <a:rPr lang="en-US" dirty="0"/>
              <a:t> decision boundaries between classes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B6089B-53FE-4D8B-A9A3-C13728B49FE9}"/>
              </a:ext>
            </a:extLst>
          </p:cNvPr>
          <p:cNvSpPr txBox="1"/>
          <p:nvPr/>
        </p:nvSpPr>
        <p:spPr>
          <a:xfrm rot="16200000">
            <a:off x="6954711" y="2927361"/>
            <a:ext cx="198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5DF399-F939-47D0-B6F2-B7DC8167DBBE}"/>
              </a:ext>
            </a:extLst>
          </p:cNvPr>
          <p:cNvSpPr txBox="1"/>
          <p:nvPr/>
        </p:nvSpPr>
        <p:spPr>
          <a:xfrm>
            <a:off x="9022833" y="4910793"/>
            <a:ext cx="137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2</a:t>
            </a:r>
          </a:p>
        </p:txBody>
      </p:sp>
      <p:sp>
        <p:nvSpPr>
          <p:cNvPr id="14" name="Line 5">
            <a:extLst>
              <a:ext uri="{FF2B5EF4-FFF2-40B4-BE49-F238E27FC236}">
                <a16:creationId xmlns:a16="http://schemas.microsoft.com/office/drawing/2014/main" id="{D5DD371C-FBCA-4C98-9FA2-B9D1C23D26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2541" y="1710393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6170C17E-AD13-43BF-ACD6-66AA8FED8A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2541" y="4910793"/>
            <a:ext cx="3714559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6FA7795-A4D4-4914-8645-2451BD2AA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6898" y="197959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33FA0B-FE8F-4595-B101-714DC41D6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8941" y="281603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865EC7-60BB-47ED-AA6F-9922D450F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2742" y="23199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2EC9107-B4F8-4977-90D9-3B5188BD9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142" y="17103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F16A1F6-0690-447D-AA96-1F70AEE53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6941" y="18627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2316B5-AF1C-439B-AEAE-1FD238F09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7341" y="33867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99CED1-5EA4-40DF-9634-E315D08EE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6541" y="3843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B10027-94E9-4F79-B87E-DED73B1C3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5566" y="44535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A5B4CB-8EF8-43AE-B630-284A7841F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4541" y="3843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108BD8-B3D6-4ABC-9134-0A9F6511D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9741" y="4224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B205D4-760E-4D8B-8C18-4C2ADE334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8341" y="30057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D3301FC5-69A7-436A-B62D-19C99AC040AD}"/>
              </a:ext>
            </a:extLst>
          </p:cNvPr>
          <p:cNvSpPr/>
          <p:nvPr/>
        </p:nvSpPr>
        <p:spPr>
          <a:xfrm>
            <a:off x="10393098" y="3234393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4A885B55-8B74-4AFD-8611-58B57FD567AA}"/>
              </a:ext>
            </a:extLst>
          </p:cNvPr>
          <p:cNvSpPr/>
          <p:nvPr/>
        </p:nvSpPr>
        <p:spPr>
          <a:xfrm>
            <a:off x="10871423" y="3005793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0F754CB-1154-44DE-AD98-19AB0305DCF1}"/>
              </a:ext>
            </a:extLst>
          </p:cNvPr>
          <p:cNvSpPr/>
          <p:nvPr/>
        </p:nvSpPr>
        <p:spPr>
          <a:xfrm>
            <a:off x="10815580" y="3642162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161678D7-8D44-4885-B056-EB21DE21E39D}"/>
              </a:ext>
            </a:extLst>
          </p:cNvPr>
          <p:cNvSpPr/>
          <p:nvPr/>
        </p:nvSpPr>
        <p:spPr>
          <a:xfrm>
            <a:off x="11140870" y="3171577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B405C7E-A000-44A7-A319-EA59EB065A52}"/>
              </a:ext>
            </a:extLst>
          </p:cNvPr>
          <p:cNvSpPr/>
          <p:nvPr/>
        </p:nvSpPr>
        <p:spPr>
          <a:xfrm>
            <a:off x="10393098" y="4041185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238AC57-CCCE-4AE3-88D6-C0621FB42988}"/>
              </a:ext>
            </a:extLst>
          </p:cNvPr>
          <p:cNvSpPr/>
          <p:nvPr/>
        </p:nvSpPr>
        <p:spPr>
          <a:xfrm>
            <a:off x="10921403" y="4057700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C28E559-2EED-4FCD-A245-D084C0FD634D}"/>
                  </a:ext>
                </a:extLst>
              </p14:cNvPr>
              <p14:cNvContentPartPr/>
              <p14:nvPr/>
            </p14:nvContentPartPr>
            <p14:xfrm>
              <a:off x="8676340" y="1923980"/>
              <a:ext cx="2480760" cy="2702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C28E559-2EED-4FCD-A245-D084C0FD63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67700" y="1915340"/>
                <a:ext cx="2498400" cy="27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0138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k-NN decision boundaries 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1000988" y="1484930"/>
            <a:ext cx="97152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be changed by different distance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Becomes more complex as more examples are stored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A9620DD-CEB7-430E-B8AB-343A2EAEDC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6216"/>
          <a:stretch/>
        </p:blipFill>
        <p:spPr>
          <a:xfrm>
            <a:off x="3076237" y="2391109"/>
            <a:ext cx="4834054" cy="22786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4485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k-NN decision boundaries 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1152379" y="1905506"/>
            <a:ext cx="97152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classify instance </a:t>
            </a:r>
            <a:r>
              <a:rPr lang="en-US" sz="2800" b="1" i="1" dirty="0"/>
              <a:t>x</a:t>
            </a:r>
            <a:r>
              <a:rPr lang="en-US" sz="2800" b="1" dirty="0"/>
              <a:t> 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r>
              <a:rPr lang="en-US" sz="2800" dirty="0"/>
              <a:t>Find </a:t>
            </a:r>
            <a:r>
              <a:rPr lang="en-US" sz="2800" b="1" i="1" dirty="0">
                <a:solidFill>
                  <a:srgbClr val="D95E00"/>
                </a:solidFill>
              </a:rPr>
              <a:t>k</a:t>
            </a:r>
            <a:r>
              <a:rPr lang="en-US" sz="2800" dirty="0"/>
              <a:t> nearest neighbors of </a:t>
            </a:r>
            <a:r>
              <a:rPr lang="en-US" sz="2800" b="1" i="1" dirty="0"/>
              <a:t>x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Choose as label the majority label within </a:t>
            </a:r>
            <a:r>
              <a:rPr lang="en-US" sz="2800" b="1" i="1" dirty="0"/>
              <a:t>k</a:t>
            </a:r>
            <a:r>
              <a:rPr lang="en-US" sz="2800" dirty="0"/>
              <a:t> nearest neighbors</a:t>
            </a:r>
          </a:p>
          <a:p>
            <a:endParaRPr lang="en-US" sz="2800" dirty="0"/>
          </a:p>
          <a:p>
            <a:endParaRPr lang="en-US" sz="2800" b="1" i="1" dirty="0">
              <a:solidFill>
                <a:srgbClr val="D95E00"/>
              </a:solidFill>
            </a:endParaRPr>
          </a:p>
          <a:p>
            <a:r>
              <a:rPr lang="en-US" sz="2800" b="1" i="1" dirty="0">
                <a:solidFill>
                  <a:srgbClr val="D95E00"/>
                </a:solidFill>
              </a:rPr>
              <a:t>How do we choose k?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594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Lecture Agenda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K-Nearest Neighbors</a:t>
            </a:r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Impact of 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1000988" y="1484930"/>
            <a:ext cx="97152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 of k?</a:t>
            </a:r>
          </a:p>
          <a:p>
            <a:endParaRPr lang="en-US" dirty="0"/>
          </a:p>
          <a:p>
            <a:r>
              <a:rPr lang="en-US" dirty="0"/>
              <a:t>How does it relate to overfitting and underfitting?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i="1" dirty="0"/>
          </a:p>
          <a:p>
            <a:r>
              <a:rPr lang="en-US" b="1" i="1" dirty="0"/>
              <a:t>   k= 1					 k= 3				 k=31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FE47A84-0F8E-465B-8222-4AC39B3777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306" y="3039491"/>
            <a:ext cx="2519298" cy="25444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2BEC43-BF26-43D5-BFB4-F5FC07E73A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7788" y="3039491"/>
            <a:ext cx="2499082" cy="249908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C4D20F-74EE-42A7-B640-C45A89D0F3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9276" y="3049871"/>
            <a:ext cx="2383810" cy="243271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4332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Impact</a:t>
            </a:r>
            <a:r>
              <a:rPr lang="en-US" sz="4000" b="1" i="1" dirty="0">
                <a:solidFill>
                  <a:srgbClr val="E46102"/>
                </a:solidFill>
              </a:rPr>
              <a:t> of 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763732" y="1557211"/>
            <a:ext cx="752422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Choosing </a:t>
            </a:r>
            <a:r>
              <a:rPr lang="en-US" b="1" i="1" dirty="0"/>
              <a:t>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Often data-dependent and heuristic-based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Common heuristic – choose odd number (3,5,7..)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validation data instead of using only train/test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Avoid too small or too large values of k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too small (</a:t>
            </a:r>
            <a:r>
              <a:rPr lang="en-US" sz="2000" b="0" i="0" dirty="0">
                <a:effectLst/>
                <a:latin typeface="urw-din"/>
              </a:rPr>
              <a:t>algorithm would be more sensitive to outliers</a:t>
            </a:r>
            <a:r>
              <a:rPr lang="en-US" sz="2000" dirty="0"/>
              <a:t>)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too large (</a:t>
            </a:r>
            <a:r>
              <a:rPr lang="en-US" sz="2000" b="0" i="0" dirty="0">
                <a:effectLst/>
                <a:latin typeface="urw-din"/>
              </a:rPr>
              <a:t>neighborhood may include too many points from other classes</a:t>
            </a:r>
            <a:r>
              <a:rPr lang="en-US" sz="2000" dirty="0"/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39AC6865-E4F0-D7AC-6B93-813BBB926818}"/>
              </a:ext>
            </a:extLst>
          </p:cNvPr>
          <p:cNvGrpSpPr/>
          <p:nvPr/>
        </p:nvGrpSpPr>
        <p:grpSpPr>
          <a:xfrm>
            <a:off x="8293395" y="2106406"/>
            <a:ext cx="3444504" cy="2827101"/>
            <a:chOff x="7556586" y="2106406"/>
            <a:chExt cx="4181313" cy="3600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987227-494E-4EA7-9685-548B2EE1402B}"/>
                </a:ext>
              </a:extLst>
            </p:cNvPr>
            <p:cNvSpPr txBox="1"/>
            <p:nvPr/>
          </p:nvSpPr>
          <p:spPr>
            <a:xfrm rot="16200000">
              <a:off x="6765510" y="3354151"/>
              <a:ext cx="19822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feature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767DDD-0F9B-42B8-8319-216F8E0EB7CB}"/>
                </a:ext>
              </a:extLst>
            </p:cNvPr>
            <p:cNvSpPr txBox="1"/>
            <p:nvPr/>
          </p:nvSpPr>
          <p:spPr>
            <a:xfrm>
              <a:off x="8833632" y="5306806"/>
              <a:ext cx="13702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feature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12" name="Line 5">
              <a:extLst>
                <a:ext uri="{FF2B5EF4-FFF2-40B4-BE49-F238E27FC236}">
                  <a16:creationId xmlns:a16="http://schemas.microsoft.com/office/drawing/2014/main" id="{7ABC2F1D-0ED6-4428-A9B2-0705BFF60E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23340" y="2106406"/>
              <a:ext cx="0" cy="3200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6">
              <a:extLst>
                <a:ext uri="{FF2B5EF4-FFF2-40B4-BE49-F238E27FC236}">
                  <a16:creationId xmlns:a16="http://schemas.microsoft.com/office/drawing/2014/main" id="{7E90FA4B-6680-43CE-ACDC-E778D5B2E0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23340" y="5306806"/>
              <a:ext cx="37145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FDD8541-B38E-4929-82AE-E823D2CE2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7697" y="23756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A6AEA69-2400-4EB6-9C0A-42752D83E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9740" y="3212046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0FBE416-D134-407D-98D9-113FD3958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3541" y="2716006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1EEBBA7-7079-49FE-A508-55D20B1F9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941" y="2106406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B9BDD90-6816-4EE3-9A6D-76E02551A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7740" y="2258806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4D879AA-3B07-48B3-BAD8-3BDDA4D1C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8140" y="3782806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619F62F-2550-4EDC-9B92-51F9BB625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7340" y="4240006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071718C-C4C4-49E0-B34B-9D35DE6C1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6365" y="4849606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CFB62DD-DFBA-4945-BA54-C28C619E9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340" y="4240006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B6C6C4E-0933-4B30-938C-E9DC25678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0540" y="4621006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4885728-B055-4627-B013-910B3DC90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9140" y="3401806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9C58DAB6-85AF-43C2-8902-EC6056C74465}"/>
                </a:ext>
              </a:extLst>
            </p:cNvPr>
            <p:cNvSpPr/>
            <p:nvPr/>
          </p:nvSpPr>
          <p:spPr>
            <a:xfrm>
              <a:off x="10203897" y="3630406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4335A40F-5DF1-4805-8C5A-A2599DE42E6C}"/>
                </a:ext>
              </a:extLst>
            </p:cNvPr>
            <p:cNvSpPr/>
            <p:nvPr/>
          </p:nvSpPr>
          <p:spPr>
            <a:xfrm>
              <a:off x="10682222" y="3401806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18F18C94-F296-4F61-A324-407B33DD14C1}"/>
                </a:ext>
              </a:extLst>
            </p:cNvPr>
            <p:cNvSpPr/>
            <p:nvPr/>
          </p:nvSpPr>
          <p:spPr>
            <a:xfrm>
              <a:off x="10626379" y="4038175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19C08B9-510B-4153-9894-CA8C0E2F3171}"/>
                </a:ext>
              </a:extLst>
            </p:cNvPr>
            <p:cNvSpPr/>
            <p:nvPr/>
          </p:nvSpPr>
          <p:spPr>
            <a:xfrm>
              <a:off x="10951669" y="3567590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AD22AC2-A12E-4303-B826-DF6E70F6898F}"/>
                </a:ext>
              </a:extLst>
            </p:cNvPr>
            <p:cNvSpPr/>
            <p:nvPr/>
          </p:nvSpPr>
          <p:spPr>
            <a:xfrm>
              <a:off x="10203897" y="443719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4DD18087-804A-4DE4-9C5E-6225BC3AE485}"/>
                </a:ext>
              </a:extLst>
            </p:cNvPr>
            <p:cNvSpPr/>
            <p:nvPr/>
          </p:nvSpPr>
          <p:spPr>
            <a:xfrm>
              <a:off x="10732202" y="4453713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9520FE9-2187-4017-9958-7D3BF1650177}"/>
                    </a:ext>
                  </a:extLst>
                </p14:cNvPr>
                <p14:cNvContentPartPr/>
                <p14:nvPr/>
              </p14:nvContentPartPr>
              <p14:xfrm>
                <a:off x="8487139" y="2319993"/>
                <a:ext cx="2480760" cy="2702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9520FE9-2187-4017-9958-7D3BF165017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76214" y="2308532"/>
                  <a:ext cx="2502172" cy="272498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20887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Variant of 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878845" y="1950282"/>
            <a:ext cx="61893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Weighted k-NN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Modified version of k-NN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Instead of treating all examples equally, weight “vote” of examples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Closer examples to have more vote/weight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B8FBD99-6528-4FE0-AAEA-A9F23BDF37C4}"/>
              </a:ext>
            </a:extLst>
          </p:cNvPr>
          <p:cNvSpPr txBox="1"/>
          <p:nvPr/>
        </p:nvSpPr>
        <p:spPr>
          <a:xfrm rot="16200000">
            <a:off x="6954711" y="2927361"/>
            <a:ext cx="198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1B1631-3399-45A8-BC8B-6C0EE52A4859}"/>
              </a:ext>
            </a:extLst>
          </p:cNvPr>
          <p:cNvSpPr txBox="1"/>
          <p:nvPr/>
        </p:nvSpPr>
        <p:spPr>
          <a:xfrm>
            <a:off x="9022833" y="4910793"/>
            <a:ext cx="137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2</a:t>
            </a: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AA5B2D1C-4B6C-4FE1-ABFC-AA4303086A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2541" y="1710393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6FD03503-8D84-4A31-87A5-E951FD44A5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2541" y="4910793"/>
            <a:ext cx="3714559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68CA74-A382-4509-830F-0237BF92C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6898" y="197959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C9D23E-CDA2-47AB-8ADB-14298299C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8941" y="281603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EAF2CA4-8C91-4E64-98E5-E77568B9F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2742" y="23199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D90EEA-34CD-4D08-B981-942099584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142" y="17103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0C528E-314F-48E1-9944-3AD9C8370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6941" y="18627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AD83C9-1904-4CFE-A7B2-1C3594ACA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7341" y="33867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53729A-81CD-4838-91D9-14A83F18F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6541" y="3843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631CA-C03F-438B-9EA7-F2722924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5566" y="44535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002BB8-9A37-477D-A357-C40206B21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4541" y="3843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A1EA0F-BD5D-4901-9423-A6EC618B0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9741" y="4224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7A9621-991C-40E9-84D7-E6C9BCA30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8341" y="30057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6DE7E2-7793-41FA-A367-43A6BEB259A7}"/>
              </a:ext>
            </a:extLst>
          </p:cNvPr>
          <p:cNvSpPr/>
          <p:nvPr/>
        </p:nvSpPr>
        <p:spPr>
          <a:xfrm>
            <a:off x="10393098" y="3234393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8AEA9761-E9D1-404C-86CA-3AD6984C5CAE}"/>
              </a:ext>
            </a:extLst>
          </p:cNvPr>
          <p:cNvSpPr/>
          <p:nvPr/>
        </p:nvSpPr>
        <p:spPr>
          <a:xfrm>
            <a:off x="10871423" y="3005793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7FF16E7-A953-4FFA-AB58-BC9DB850DF6A}"/>
              </a:ext>
            </a:extLst>
          </p:cNvPr>
          <p:cNvSpPr/>
          <p:nvPr/>
        </p:nvSpPr>
        <p:spPr>
          <a:xfrm>
            <a:off x="10815580" y="3642162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8BDD51D8-4489-466B-8599-6F9C74E3E5D4}"/>
              </a:ext>
            </a:extLst>
          </p:cNvPr>
          <p:cNvSpPr/>
          <p:nvPr/>
        </p:nvSpPr>
        <p:spPr>
          <a:xfrm>
            <a:off x="11140870" y="3171577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A377C25-3FAC-4351-BD9F-3E661B53F977}"/>
              </a:ext>
            </a:extLst>
          </p:cNvPr>
          <p:cNvSpPr/>
          <p:nvPr/>
        </p:nvSpPr>
        <p:spPr>
          <a:xfrm>
            <a:off x="10393098" y="4041185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00620E1-70CA-4F30-BA54-DAE31E21E98E}"/>
              </a:ext>
            </a:extLst>
          </p:cNvPr>
          <p:cNvSpPr/>
          <p:nvPr/>
        </p:nvSpPr>
        <p:spPr>
          <a:xfrm>
            <a:off x="10921403" y="4057700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D6C753B-E9E1-468B-ADA0-A76F167EFF5A}"/>
                  </a:ext>
                </a:extLst>
              </p14:cNvPr>
              <p14:cNvContentPartPr/>
              <p14:nvPr/>
            </p14:nvContentPartPr>
            <p14:xfrm>
              <a:off x="8676340" y="1923980"/>
              <a:ext cx="2480760" cy="2702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D6C753B-E9E1-468B-ADA0-A76F167EFF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67700" y="1915340"/>
                <a:ext cx="2498400" cy="27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0989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Weighted k-NN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589206" y="1372483"/>
            <a:ext cx="67138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Normalized data looks like: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[id = 0, 0.32, 0.43, class = 0]</a:t>
            </a:r>
          </a:p>
          <a:p>
            <a:r>
              <a:rPr lang="en-US" sz="2000" dirty="0"/>
              <a:t>[id = 0, 0.52, 0.23, class = 4]</a:t>
            </a:r>
          </a:p>
          <a:p>
            <a:r>
              <a:rPr lang="en-US" sz="2000" dirty="0"/>
              <a:t>…</a:t>
            </a:r>
          </a:p>
          <a:p>
            <a:r>
              <a:rPr lang="en-US" sz="2000" dirty="0"/>
              <a:t>[id = 29, 0.71, 0.22, class = 2]</a:t>
            </a:r>
          </a:p>
          <a:p>
            <a:endParaRPr lang="en-US" sz="2000" dirty="0"/>
          </a:p>
          <a:p>
            <a:r>
              <a:rPr lang="en-US" sz="2000" dirty="0"/>
              <a:t>Nearest Neighbors (k=6) to (0.62, 0.35):</a:t>
            </a:r>
          </a:p>
          <a:p>
            <a:endParaRPr lang="en-US" sz="2000" dirty="0"/>
          </a:p>
          <a:p>
            <a:r>
              <a:rPr lang="en-US" sz="2000" dirty="0"/>
              <a:t>Id: 9 (0.61 0.42)  class = 0, distance = 0.0707</a:t>
            </a:r>
          </a:p>
          <a:p>
            <a:r>
              <a:rPr lang="en-US" sz="2000" dirty="0"/>
              <a:t>Id: 7 (0.55 0.32)  class = 0, distance = 0.0762</a:t>
            </a:r>
          </a:p>
          <a:p>
            <a:r>
              <a:rPr lang="en-US" sz="2000" dirty="0"/>
              <a:t>Id: 7 (0.55 0.41)  class = 1, distance = 0.0922</a:t>
            </a:r>
          </a:p>
          <a:p>
            <a:r>
              <a:rPr lang="en-US" sz="2000" dirty="0"/>
              <a:t>Id: 7 (0.64 0.24)  class = 2, distance = 0.1118</a:t>
            </a:r>
          </a:p>
          <a:p>
            <a:r>
              <a:rPr lang="en-US" sz="2000" dirty="0"/>
              <a:t>Id: 7 (0.49 0.32)  class = 0, distance = 0.1334</a:t>
            </a:r>
          </a:p>
          <a:p>
            <a:r>
              <a:rPr lang="en-US" sz="2000" dirty="0"/>
              <a:t>Id: 7 (0.71 0.22)  class = 2, distance = 0.1581</a:t>
            </a:r>
          </a:p>
          <a:p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07F256D-8124-4896-94B0-C37B27F874E0}"/>
              </a:ext>
            </a:extLst>
          </p:cNvPr>
          <p:cNvSpPr txBox="1"/>
          <p:nvPr/>
        </p:nvSpPr>
        <p:spPr>
          <a:xfrm flipH="1">
            <a:off x="6352354" y="3724212"/>
            <a:ext cx="57669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Weights (inverse distance techniques)</a:t>
            </a:r>
          </a:p>
          <a:p>
            <a:r>
              <a:rPr lang="en-US" sz="2000" dirty="0"/>
              <a:t>0.2323</a:t>
            </a:r>
          </a:p>
          <a:p>
            <a:r>
              <a:rPr lang="en-US" sz="2000" dirty="0"/>
              <a:t>0.2157</a:t>
            </a:r>
          </a:p>
          <a:p>
            <a:r>
              <a:rPr lang="en-US" sz="2000" dirty="0"/>
              <a:t>0.1782</a:t>
            </a:r>
          </a:p>
          <a:p>
            <a:r>
              <a:rPr lang="en-US" sz="2000" dirty="0"/>
              <a:t>0.1469</a:t>
            </a:r>
          </a:p>
          <a:p>
            <a:r>
              <a:rPr lang="en-US" sz="2000" dirty="0"/>
              <a:t>0.1231</a:t>
            </a:r>
          </a:p>
          <a:p>
            <a:r>
              <a:rPr lang="en-US" sz="2000" dirty="0"/>
              <a:t>0.1039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E0BB87-B34B-4211-A7AB-A44F1F6A59AC}"/>
              </a:ext>
            </a:extLst>
          </p:cNvPr>
          <p:cNvSpPr txBox="1"/>
          <p:nvPr/>
        </p:nvSpPr>
        <p:spPr>
          <a:xfrm flipH="1">
            <a:off x="8729491" y="4481165"/>
            <a:ext cx="31905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Predicted class</a:t>
            </a:r>
            <a:br>
              <a:rPr lang="en-US" b="1" dirty="0"/>
            </a:br>
            <a:r>
              <a:rPr lang="en-US" sz="1800" dirty="0"/>
              <a:t>[0] 0.5711</a:t>
            </a:r>
          </a:p>
          <a:p>
            <a:r>
              <a:rPr lang="en-US" sz="1800" dirty="0"/>
              <a:t>[1] 0.1782</a:t>
            </a:r>
          </a:p>
          <a:p>
            <a:r>
              <a:rPr lang="en-US" sz="1800" dirty="0"/>
              <a:t>[2] 0.2508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9C5361-B91B-41F1-9822-82D365B48E31}"/>
              </a:ext>
            </a:extLst>
          </p:cNvPr>
          <p:cNvCxnSpPr/>
          <p:nvPr/>
        </p:nvCxnSpPr>
        <p:spPr>
          <a:xfrm>
            <a:off x="7242532" y="4220774"/>
            <a:ext cx="1598687" cy="781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CA1733-027A-41C3-85F0-E0DFC2060391}"/>
              </a:ext>
            </a:extLst>
          </p:cNvPr>
          <p:cNvCxnSpPr/>
          <p:nvPr/>
        </p:nvCxnSpPr>
        <p:spPr>
          <a:xfrm>
            <a:off x="7216947" y="4578056"/>
            <a:ext cx="1624272" cy="4238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5C73C4-0B4A-4B21-A8F7-D18D6168EEA2}"/>
              </a:ext>
            </a:extLst>
          </p:cNvPr>
          <p:cNvCxnSpPr/>
          <p:nvPr/>
        </p:nvCxnSpPr>
        <p:spPr>
          <a:xfrm flipV="1">
            <a:off x="7242532" y="4968356"/>
            <a:ext cx="1656543" cy="61493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990FA5-AAA5-4463-9532-69836307630F}"/>
              </a:ext>
            </a:extLst>
          </p:cNvPr>
          <p:cNvCxnSpPr/>
          <p:nvPr/>
        </p:nvCxnSpPr>
        <p:spPr>
          <a:xfrm>
            <a:off x="7242532" y="4872836"/>
            <a:ext cx="1598687" cy="48639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1DAADC-4709-45B5-9D1B-E466C196861E}"/>
              </a:ext>
            </a:extLst>
          </p:cNvPr>
          <p:cNvCxnSpPr>
            <a:cxnSpLocks/>
          </p:cNvCxnSpPr>
          <p:nvPr/>
        </p:nvCxnSpPr>
        <p:spPr>
          <a:xfrm flipV="1">
            <a:off x="7303090" y="5659984"/>
            <a:ext cx="1495739" cy="183698"/>
          </a:xfrm>
          <a:prstGeom prst="line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D264C1-2212-4844-8DF1-DBCBD6EDD02F}"/>
              </a:ext>
            </a:extLst>
          </p:cNvPr>
          <p:cNvCxnSpPr>
            <a:cxnSpLocks/>
          </p:cNvCxnSpPr>
          <p:nvPr/>
        </p:nvCxnSpPr>
        <p:spPr>
          <a:xfrm>
            <a:off x="7216947" y="5134724"/>
            <a:ext cx="1581882" cy="509248"/>
          </a:xfrm>
          <a:prstGeom prst="line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CD5F237-787B-40F2-C9E8-DA1E5DF92D4F}"/>
              </a:ext>
            </a:extLst>
          </p:cNvPr>
          <p:cNvSpPr txBox="1"/>
          <p:nvPr/>
        </p:nvSpPr>
        <p:spPr>
          <a:xfrm>
            <a:off x="6614548" y="1993359"/>
            <a:ext cx="50754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0" i="0" dirty="0">
                <a:solidFill>
                  <a:srgbClr val="273239"/>
                </a:solidFill>
                <a:effectLst/>
                <a:latin typeface="urw-din"/>
              </a:rPr>
              <a:t>nearest k points are given a weight using a function called kernel function</a:t>
            </a:r>
          </a:p>
          <a:p>
            <a:pPr algn="ctr"/>
            <a:endParaRPr lang="en-US" sz="1800" dirty="0">
              <a:solidFill>
                <a:srgbClr val="273239"/>
              </a:solidFill>
              <a:latin typeface="urw-din"/>
            </a:endParaRPr>
          </a:p>
          <a:p>
            <a:pPr algn="ctr"/>
            <a:r>
              <a:rPr lang="en-US" sz="1800" b="0" i="0" dirty="0">
                <a:solidFill>
                  <a:srgbClr val="273239"/>
                </a:solidFill>
                <a:effectLst/>
                <a:latin typeface="urw-din"/>
              </a:rPr>
              <a:t>IDT most common kernel function</a:t>
            </a:r>
          </a:p>
        </p:txBody>
      </p:sp>
    </p:spTree>
    <p:extLst>
      <p:ext uri="{BB962C8B-B14F-4D97-AF65-F5344CB8AC3E}">
        <p14:creationId xmlns:p14="http://schemas.microsoft.com/office/powerpoint/2010/main" val="3163186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Weighted k-NN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1000988" y="1484930"/>
            <a:ext cx="97152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rgbClr val="000000"/>
                </a:solidFill>
              </a:rPr>
              <a:t>Weighted </a:t>
            </a:r>
            <a:r>
              <a:rPr lang="en-US" b="1" dirty="0">
                <a:solidFill>
                  <a:srgbClr val="000000"/>
                </a:solidFill>
              </a:rPr>
              <a:t>Euclidean distance</a:t>
            </a:r>
            <a:r>
              <a:rPr lang="en-US" dirty="0">
                <a:solidFill>
                  <a:srgbClr val="000000"/>
                </a:solidFill>
              </a:rPr>
              <a:t>: Once we have some idea of the relative importance of each variable, we can weight them: </a:t>
            </a:r>
          </a:p>
          <a:p>
            <a:pPr lvl="0"/>
            <a:endParaRPr lang="en-US" dirty="0">
              <a:solidFill>
                <a:srgbClr val="000000"/>
              </a:solidFill>
            </a:endParaRPr>
          </a:p>
          <a:p>
            <a:pPr lvl="0"/>
            <a:r>
              <a:rPr lang="en-US" b="1" dirty="0">
                <a:solidFill>
                  <a:srgbClr val="000000"/>
                </a:solidFill>
              </a:rPr>
              <a:t>WAS (non-weighted): </a:t>
            </a:r>
          </a:p>
          <a:p>
            <a:pPr lvl="0"/>
            <a:r>
              <a:rPr lang="it-IT" dirty="0">
                <a:solidFill>
                  <a:srgbClr val="000000"/>
                </a:solidFill>
              </a:rPr>
              <a:t> - n-dimensional:</a:t>
            </a:r>
          </a:p>
          <a:p>
            <a:pPr lvl="0"/>
            <a:r>
              <a:rPr lang="it-IT" i="1" dirty="0">
                <a:solidFill>
                  <a:srgbClr val="000000"/>
                </a:solidFill>
              </a:rPr>
              <a:t>dist(</a:t>
            </a:r>
            <a:r>
              <a:rPr lang="it-IT" b="1" i="1" dirty="0">
                <a:solidFill>
                  <a:srgbClr val="000000"/>
                </a:solidFill>
              </a:rPr>
              <a:t>a,b</a:t>
            </a:r>
            <a:r>
              <a:rPr lang="it-IT" i="1" dirty="0">
                <a:solidFill>
                  <a:srgbClr val="000000"/>
                </a:solidFill>
              </a:rPr>
              <a:t>)</a:t>
            </a:r>
            <a:r>
              <a:rPr lang="it-IT" dirty="0">
                <a:solidFill>
                  <a:srgbClr val="000000"/>
                </a:solidFill>
              </a:rPr>
              <a:t> = sqrt(</a:t>
            </a:r>
            <a:r>
              <a:rPr lang="el-GR" dirty="0">
                <a:solidFill>
                  <a:srgbClr val="000000"/>
                </a:solidFill>
              </a:rPr>
              <a:t>Σ</a:t>
            </a:r>
            <a:r>
              <a:rPr lang="en-US" i="1" baseline="-25000" dirty="0" err="1">
                <a:solidFill>
                  <a:srgbClr val="000000"/>
                </a:solidFill>
              </a:rPr>
              <a:t>i</a:t>
            </a:r>
            <a:r>
              <a:rPr lang="en-US" i="1" baseline="-25000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00"/>
                </a:solidFill>
              </a:rPr>
              <a:t>(a</a:t>
            </a:r>
            <a:r>
              <a:rPr lang="it-IT" baseline="-25000" dirty="0">
                <a:solidFill>
                  <a:srgbClr val="000000"/>
                </a:solidFill>
              </a:rPr>
              <a:t>i</a:t>
            </a:r>
            <a:r>
              <a:rPr lang="it-IT" dirty="0">
                <a:solidFill>
                  <a:srgbClr val="000000"/>
                </a:solidFill>
              </a:rPr>
              <a:t> – b</a:t>
            </a:r>
            <a:r>
              <a:rPr lang="it-IT" baseline="-25000" dirty="0">
                <a:solidFill>
                  <a:srgbClr val="000000"/>
                </a:solidFill>
              </a:rPr>
              <a:t>i</a:t>
            </a:r>
            <a:r>
              <a:rPr lang="it-IT" dirty="0">
                <a:solidFill>
                  <a:srgbClr val="000000"/>
                </a:solidFill>
              </a:rPr>
              <a:t>)</a:t>
            </a:r>
            <a:r>
              <a:rPr lang="it-IT" baseline="30000" dirty="0">
                <a:solidFill>
                  <a:srgbClr val="000000"/>
                </a:solidFill>
              </a:rPr>
              <a:t>2</a:t>
            </a:r>
            <a:r>
              <a:rPr lang="it-IT" dirty="0">
                <a:solidFill>
                  <a:srgbClr val="000000"/>
                </a:solidFill>
              </a:rPr>
              <a:t>)</a:t>
            </a:r>
          </a:p>
          <a:p>
            <a:pPr lvl="0"/>
            <a:endParaRPr lang="en-US" dirty="0">
              <a:solidFill>
                <a:srgbClr val="000000"/>
              </a:solidFill>
            </a:endParaRPr>
          </a:p>
          <a:p>
            <a:pPr lvl="0"/>
            <a:r>
              <a:rPr lang="en-US" b="1" dirty="0">
                <a:solidFill>
                  <a:srgbClr val="000000"/>
                </a:solidFill>
              </a:rPr>
              <a:t>Weighted distance</a:t>
            </a:r>
          </a:p>
          <a:p>
            <a:pPr lvl="0"/>
            <a:r>
              <a:rPr lang="it-IT" dirty="0">
                <a:solidFill>
                  <a:srgbClr val="000000"/>
                </a:solidFill>
              </a:rPr>
              <a:t>- n-dimensional:</a:t>
            </a:r>
          </a:p>
          <a:p>
            <a:pPr lvl="0"/>
            <a:r>
              <a:rPr lang="it-IT" i="1" dirty="0">
                <a:solidFill>
                  <a:srgbClr val="000000"/>
                </a:solidFill>
              </a:rPr>
              <a:t>dist(</a:t>
            </a:r>
            <a:r>
              <a:rPr lang="it-IT" b="1" i="1" dirty="0">
                <a:solidFill>
                  <a:srgbClr val="000000"/>
                </a:solidFill>
              </a:rPr>
              <a:t>a,b</a:t>
            </a:r>
            <a:r>
              <a:rPr lang="it-IT" i="1" dirty="0">
                <a:solidFill>
                  <a:srgbClr val="000000"/>
                </a:solidFill>
              </a:rPr>
              <a:t>)</a:t>
            </a:r>
            <a:r>
              <a:rPr lang="it-IT" dirty="0">
                <a:solidFill>
                  <a:srgbClr val="000000"/>
                </a:solidFill>
              </a:rPr>
              <a:t> = sqrt(</a:t>
            </a:r>
            <a:r>
              <a:rPr lang="el-GR" dirty="0">
                <a:solidFill>
                  <a:srgbClr val="000000"/>
                </a:solidFill>
              </a:rPr>
              <a:t>Σ</a:t>
            </a:r>
            <a:r>
              <a:rPr lang="en-US" i="1" baseline="-25000" dirty="0" err="1">
                <a:solidFill>
                  <a:srgbClr val="000000"/>
                </a:solidFill>
              </a:rPr>
              <a:t>i</a:t>
            </a:r>
            <a:r>
              <a:rPr lang="en-US" i="1" baseline="-25000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00"/>
                </a:solidFill>
              </a:rPr>
              <a:t>w</a:t>
            </a:r>
            <a:r>
              <a:rPr lang="it-IT" baseline="-25000" dirty="0">
                <a:solidFill>
                  <a:srgbClr val="000000"/>
                </a:solidFill>
              </a:rPr>
              <a:t>k</a:t>
            </a:r>
            <a:r>
              <a:rPr lang="it-IT" dirty="0">
                <a:solidFill>
                  <a:srgbClr val="000000"/>
                </a:solidFill>
              </a:rPr>
              <a:t>(a</a:t>
            </a:r>
            <a:r>
              <a:rPr lang="it-IT" baseline="-25000" dirty="0">
                <a:solidFill>
                  <a:srgbClr val="000000"/>
                </a:solidFill>
              </a:rPr>
              <a:t>i</a:t>
            </a:r>
            <a:r>
              <a:rPr lang="it-IT" dirty="0">
                <a:solidFill>
                  <a:srgbClr val="000000"/>
                </a:solidFill>
              </a:rPr>
              <a:t> – b</a:t>
            </a:r>
            <a:r>
              <a:rPr lang="it-IT" baseline="-25000" dirty="0">
                <a:solidFill>
                  <a:srgbClr val="000000"/>
                </a:solidFill>
              </a:rPr>
              <a:t>i</a:t>
            </a:r>
            <a:r>
              <a:rPr lang="it-IT" dirty="0">
                <a:solidFill>
                  <a:srgbClr val="000000"/>
                </a:solidFill>
              </a:rPr>
              <a:t>)</a:t>
            </a:r>
            <a:r>
              <a:rPr lang="it-IT" baseline="30000" dirty="0">
                <a:solidFill>
                  <a:srgbClr val="000000"/>
                </a:solidFill>
              </a:rPr>
              <a:t>2</a:t>
            </a:r>
            <a:r>
              <a:rPr lang="it-IT" dirty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89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Issues with Distance Metrics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1000988" y="1484930"/>
            <a:ext cx="9715220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585" lvl="0" indent="-507987">
              <a:spcBef>
                <a:spcPts val="640"/>
              </a:spcBef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altLang="en-US" sz="3200" dirty="0">
                <a:solidFill>
                  <a:srgbClr val="000000"/>
                </a:solidFill>
                <a:cs typeface="Arial"/>
                <a:sym typeface="Arial"/>
              </a:rPr>
              <a:t>Most distance measures were designed for linear/real-valued attributes</a:t>
            </a:r>
          </a:p>
          <a:p>
            <a:pPr marL="101598" lvl="0">
              <a:spcBef>
                <a:spcPts val="640"/>
              </a:spcBef>
              <a:buClr>
                <a:srgbClr val="000000"/>
              </a:buClr>
              <a:buSzPts val="2400"/>
            </a:pPr>
            <a:endParaRPr lang="en-US" altLang="en-US" sz="3200" dirty="0">
              <a:solidFill>
                <a:srgbClr val="000000"/>
              </a:solidFill>
              <a:cs typeface="Arial"/>
              <a:sym typeface="Arial"/>
            </a:endParaRPr>
          </a:p>
          <a:p>
            <a:pPr marL="609585" lvl="0" indent="-507987">
              <a:spcBef>
                <a:spcPts val="640"/>
              </a:spcBef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altLang="en-US" sz="3200" dirty="0">
                <a:solidFill>
                  <a:srgbClr val="000000"/>
                </a:solidFill>
                <a:cs typeface="Arial"/>
                <a:sym typeface="Arial"/>
              </a:rPr>
              <a:t>Two important questions in the context of machine learning:</a:t>
            </a:r>
          </a:p>
          <a:p>
            <a:pPr marL="1219170" lvl="1" indent="-507987">
              <a:spcBef>
                <a:spcPts val="640"/>
              </a:spcBef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altLang="en-US" sz="3200" dirty="0">
                <a:solidFill>
                  <a:srgbClr val="000000"/>
                </a:solidFill>
                <a:cs typeface="Arial"/>
                <a:sym typeface="Arial"/>
              </a:rPr>
              <a:t>How best to handle nominal attributes</a:t>
            </a:r>
          </a:p>
          <a:p>
            <a:pPr marL="1219170" lvl="1" indent="-507987">
              <a:spcBef>
                <a:spcPts val="640"/>
              </a:spcBef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altLang="en-US" sz="3200" dirty="0">
                <a:solidFill>
                  <a:srgbClr val="000000"/>
                </a:solidFill>
                <a:cs typeface="Arial"/>
                <a:sym typeface="Arial"/>
              </a:rPr>
              <a:t>What to do when attribute types are mixed</a:t>
            </a:r>
          </a:p>
          <a:p>
            <a:pPr marL="609585" lvl="0" indent="-507987">
              <a:spcBef>
                <a:spcPts val="640"/>
              </a:spcBef>
              <a:buClr>
                <a:srgbClr val="000000"/>
              </a:buClr>
              <a:buSzPts val="2400"/>
              <a:buFont typeface="Arial"/>
              <a:buChar char="•"/>
            </a:pPr>
            <a:endParaRPr lang="en-US" altLang="en-US" sz="3200" dirty="0">
              <a:solidFill>
                <a:srgbClr val="000000"/>
              </a:solidFill>
              <a:cs typeface="Arial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8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Scale Effects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781FFA-868E-4A4C-9199-2976E9268B1B}"/>
              </a:ext>
            </a:extLst>
          </p:cNvPr>
          <p:cNvSpPr txBox="1"/>
          <p:nvPr/>
        </p:nvSpPr>
        <p:spPr>
          <a:xfrm>
            <a:off x="804672" y="1786999"/>
            <a:ext cx="108160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/>
              <a:t>Different features may have different measurement scales</a:t>
            </a:r>
          </a:p>
          <a:p>
            <a:pPr lvl="1"/>
            <a:r>
              <a:rPr lang="en-US" altLang="en-US" sz="3200" dirty="0"/>
              <a:t>E.g., patient weight in kg (range [50,200]) vs. blood protein values in ng/dL (range [-3,3])</a:t>
            </a:r>
          </a:p>
          <a:p>
            <a:pPr lvl="1"/>
            <a:endParaRPr lang="en-US" altLang="en-US" sz="3200" dirty="0"/>
          </a:p>
          <a:p>
            <a:r>
              <a:rPr lang="en-US" altLang="en-US" sz="3200" dirty="0"/>
              <a:t>Consequences</a:t>
            </a:r>
          </a:p>
          <a:p>
            <a:pPr lvl="1"/>
            <a:r>
              <a:rPr lang="en-US" altLang="en-US" sz="3200" dirty="0"/>
              <a:t>Patient weight will have a much greater influence on the distance between samples</a:t>
            </a:r>
          </a:p>
          <a:p>
            <a:pPr lvl="1"/>
            <a:r>
              <a:rPr lang="en-US" altLang="en-US" sz="3200" dirty="0"/>
              <a:t>May bias the performance of the classifier</a:t>
            </a:r>
          </a:p>
        </p:txBody>
      </p:sp>
    </p:spTree>
    <p:extLst>
      <p:ext uri="{BB962C8B-B14F-4D97-AF65-F5344CB8AC3E}">
        <p14:creationId xmlns:p14="http://schemas.microsoft.com/office/powerpoint/2010/main" val="1262472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Other distance measures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10A724-145E-496C-8A66-EE77F369C3EE}"/>
              </a:ext>
            </a:extLst>
          </p:cNvPr>
          <p:cNvGrpSpPr/>
          <p:nvPr/>
        </p:nvGrpSpPr>
        <p:grpSpPr>
          <a:xfrm>
            <a:off x="8684264" y="2599028"/>
            <a:ext cx="4041956" cy="697974"/>
            <a:chOff x="7532116" y="3989489"/>
            <a:chExt cx="4041956" cy="69797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D947DBF-A8EA-41FE-B8ED-E015523D1344}"/>
                </a:ext>
              </a:extLst>
            </p:cNvPr>
            <p:cNvGrpSpPr/>
            <p:nvPr/>
          </p:nvGrpSpPr>
          <p:grpSpPr>
            <a:xfrm>
              <a:off x="7532116" y="3989489"/>
              <a:ext cx="2671995" cy="697974"/>
              <a:chOff x="7532116" y="3989489"/>
              <a:chExt cx="2671995" cy="697974"/>
            </a:xfrm>
          </p:grpSpPr>
          <p:sp>
            <p:nvSpPr>
              <p:cNvPr id="31" name="Flowchart: Summing Junction 30">
                <a:extLst>
                  <a:ext uri="{FF2B5EF4-FFF2-40B4-BE49-F238E27FC236}">
                    <a16:creationId xmlns:a16="http://schemas.microsoft.com/office/drawing/2014/main" id="{A08419E1-0F82-439A-B68C-16BA2131A02C}"/>
                  </a:ext>
                </a:extLst>
              </p:cNvPr>
              <p:cNvSpPr/>
              <p:nvPr/>
            </p:nvSpPr>
            <p:spPr>
              <a:xfrm>
                <a:off x="7999770" y="4013440"/>
                <a:ext cx="229903" cy="261257"/>
              </a:xfrm>
              <a:prstGeom prst="flowChartSummingJunction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90EC227-D0CD-48C7-9AF2-0B6E36C83B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9673" y="4089108"/>
                <a:ext cx="1656297" cy="29900"/>
              </a:xfrm>
              <a:prstGeom prst="straightConnector1">
                <a:avLst/>
              </a:prstGeom>
              <a:ln w="38100"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1EC10AA-CB58-42E9-8E26-80E45912555F}"/>
                  </a:ext>
                </a:extLst>
              </p:cNvPr>
              <p:cNvSpPr txBox="1"/>
              <p:nvPr/>
            </p:nvSpPr>
            <p:spPr>
              <a:xfrm>
                <a:off x="7532116" y="4225798"/>
                <a:ext cx="1907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</a:t>
                </a:r>
                <a:r>
                  <a:rPr lang="en-US" baseline="-25000" dirty="0"/>
                  <a:t>1</a:t>
                </a:r>
                <a:r>
                  <a:rPr lang="en-US" dirty="0"/>
                  <a:t>, a</a:t>
                </a:r>
                <a:r>
                  <a:rPr lang="en-US" baseline="-25000" dirty="0"/>
                  <a:t>2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F9457985-9457-444A-8DAE-4D105CBE73F4}"/>
                  </a:ext>
                </a:extLst>
              </p:cNvPr>
              <p:cNvSpPr/>
              <p:nvPr/>
            </p:nvSpPr>
            <p:spPr>
              <a:xfrm>
                <a:off x="9964768" y="3989489"/>
                <a:ext cx="239343" cy="152400"/>
              </a:xfrm>
              <a:prstGeom prst="triangl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647C546-CBD3-4371-B4D8-8424EFB9A4B6}"/>
                </a:ext>
              </a:extLst>
            </p:cNvPr>
            <p:cNvSpPr txBox="1"/>
            <p:nvPr/>
          </p:nvSpPr>
          <p:spPr>
            <a:xfrm>
              <a:off x="9666895" y="4165308"/>
              <a:ext cx="1907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(b</a:t>
              </a:r>
              <a:r>
                <a:rPr lang="en-US" baseline="-25000" dirty="0"/>
                <a:t>1</a:t>
              </a:r>
              <a:r>
                <a:rPr lang="en-US" dirty="0"/>
                <a:t>, b</a:t>
              </a:r>
              <a:r>
                <a:rPr lang="en-US" baseline="-25000" dirty="0"/>
                <a:t>2</a:t>
              </a:r>
              <a:r>
                <a:rPr lang="en-US" dirty="0"/>
                <a:t>)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848A2AB-F10B-4095-806A-892A0E38E25A}"/>
              </a:ext>
            </a:extLst>
          </p:cNvPr>
          <p:cNvSpPr txBox="1"/>
          <p:nvPr/>
        </p:nvSpPr>
        <p:spPr>
          <a:xfrm>
            <a:off x="9096973" y="1307643"/>
            <a:ext cx="24167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Measuring “nearest”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527609"/>
            <a:ext cx="78063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Binary-valued features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Hamming distance </a:t>
            </a:r>
            <a:r>
              <a:rPr lang="en-US" i="1" dirty="0"/>
              <a:t>dist(</a:t>
            </a:r>
            <a:r>
              <a:rPr lang="en-US" b="1" i="1" dirty="0" err="1"/>
              <a:t>a,b</a:t>
            </a:r>
            <a:r>
              <a:rPr lang="en-US" i="1" dirty="0"/>
              <a:t>)</a:t>
            </a:r>
            <a:r>
              <a:rPr lang="en-US" dirty="0"/>
              <a:t> = </a:t>
            </a:r>
            <a:r>
              <a:rPr lang="el-GR" dirty="0"/>
              <a:t>Σ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it-IT" i="1" dirty="0"/>
              <a:t>I(a</a:t>
            </a:r>
            <a:r>
              <a:rPr lang="it-IT" i="1" baseline="-25000" dirty="0"/>
              <a:t>i</a:t>
            </a:r>
            <a:r>
              <a:rPr lang="it-IT" i="1" dirty="0"/>
              <a:t> ≠ b</a:t>
            </a:r>
            <a:r>
              <a:rPr lang="it-IT" i="1" baseline="-25000" dirty="0"/>
              <a:t>i</a:t>
            </a:r>
            <a:r>
              <a:rPr lang="it-IT" i="1" dirty="0"/>
              <a:t>)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Counts number of features where two examples disagree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Mixed feature types (some real, some binary, some nominal)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Mixed distance measures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E.g. Euclidean for real part, hamming for binary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also assign weights to features</a:t>
            </a:r>
          </a:p>
          <a:p>
            <a:r>
              <a:rPr lang="en-US" dirty="0"/>
              <a:t>	</a:t>
            </a:r>
            <a:r>
              <a:rPr lang="en-US" i="1" dirty="0"/>
              <a:t>dist(</a:t>
            </a:r>
            <a:r>
              <a:rPr lang="en-US" b="1" i="1" dirty="0" err="1"/>
              <a:t>a,b</a:t>
            </a:r>
            <a:r>
              <a:rPr lang="en-US" i="1" dirty="0"/>
              <a:t>)</a:t>
            </a:r>
            <a:r>
              <a:rPr lang="en-US" dirty="0"/>
              <a:t> = </a:t>
            </a:r>
            <a:r>
              <a:rPr lang="el-GR" dirty="0"/>
              <a:t>Σ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it-IT" i="1" dirty="0"/>
              <a:t>w</a:t>
            </a:r>
            <a:r>
              <a:rPr lang="it-IT" i="1" baseline="-25000" dirty="0"/>
              <a:t>i</a:t>
            </a:r>
            <a:r>
              <a:rPr lang="it-IT" i="1" dirty="0"/>
              <a:t> .d(a</a:t>
            </a:r>
            <a:r>
              <a:rPr lang="it-IT" i="1" baseline="-25000" dirty="0"/>
              <a:t>i</a:t>
            </a:r>
            <a:r>
              <a:rPr lang="it-IT" i="1" dirty="0"/>
              <a:t> ,b</a:t>
            </a:r>
            <a:r>
              <a:rPr lang="it-IT" i="1" baseline="-25000" dirty="0"/>
              <a:t>i</a:t>
            </a:r>
            <a:r>
              <a:rPr lang="it-IT" i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74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4F365EF8-E05B-4FD2-9A9D-9C4D506EF55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25998" y="785160"/>
            <a:ext cx="4197531" cy="1068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4000" b="0" dirty="0"/>
              <a:t>Cheat-sheet of distance metrics</a:t>
            </a:r>
          </a:p>
        </p:txBody>
      </p:sp>
      <p:pic>
        <p:nvPicPr>
          <p:cNvPr id="52226" name="Picture 3" descr="Snapshot 2005-11-03 15-11-07">
            <a:extLst>
              <a:ext uri="{FF2B5EF4-FFF2-40B4-BE49-F238E27FC236}">
                <a16:creationId xmlns:a16="http://schemas.microsoft.com/office/drawing/2014/main" id="{6610C956-CB02-48E6-88B8-1DDE87484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95"/>
          <a:stretch/>
        </p:blipFill>
        <p:spPr bwMode="auto">
          <a:xfrm>
            <a:off x="4600928" y="697175"/>
            <a:ext cx="6934709" cy="572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4862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2">
            <a:extLst>
              <a:ext uri="{FF2B5EF4-FFF2-40B4-BE49-F238E27FC236}">
                <a16:creationId xmlns:a16="http://schemas.microsoft.com/office/drawing/2014/main" id="{DBA2EF7C-C4A1-4B60-A150-5A7A792B3B1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/>
              <a:t>Distance for Nominal Attributes</a:t>
            </a:r>
          </a:p>
        </p:txBody>
      </p:sp>
      <p:pic>
        <p:nvPicPr>
          <p:cNvPr id="54274" name="Picture 2" descr="Snapshot 2005-11-04 09-14-44">
            <a:extLst>
              <a:ext uri="{FF2B5EF4-FFF2-40B4-BE49-F238E27FC236}">
                <a16:creationId xmlns:a16="http://schemas.microsoft.com/office/drawing/2014/main" id="{759454EE-2283-4064-BB08-6CEC6B319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88" y="1688101"/>
            <a:ext cx="5019629" cy="4769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Classification Models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Base classification models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Linear Regression (covered in previous class)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Decision Tree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b="1" dirty="0"/>
              <a:t>Instance-based (Nearest-neighbor)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Rule-based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Naïve Bayes and Bayesian Belief Networks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Support Vector Machines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Neural Networks and Deep Learning</a:t>
            </a:r>
          </a:p>
          <a:p>
            <a:pPr lvl="1"/>
            <a:endParaRPr lang="en-US" dirty="0"/>
          </a:p>
          <a:p>
            <a:r>
              <a:rPr lang="en-US" dirty="0"/>
              <a:t>Ensemble Classifiers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Boosting, Bagging, Random Forests</a:t>
            </a:r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0941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03E52AF9-144B-4690-8558-6EA2ED3F053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/>
              <a:t>Distance for Heterogeneous Data</a:t>
            </a:r>
          </a:p>
        </p:txBody>
      </p:sp>
      <p:pic>
        <p:nvPicPr>
          <p:cNvPr id="55298" name="Picture 3" descr="Snapshot 2005-11-03 15-46-36">
            <a:extLst>
              <a:ext uri="{FF2B5EF4-FFF2-40B4-BE49-F238E27FC236}">
                <a16:creationId xmlns:a16="http://schemas.microsoft.com/office/drawing/2014/main" id="{4B780CD8-A0E6-4642-9EBD-F923CB064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63" y="1616075"/>
            <a:ext cx="8107362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TextBox 3">
            <a:extLst>
              <a:ext uri="{FF2B5EF4-FFF2-40B4-BE49-F238E27FC236}">
                <a16:creationId xmlns:a16="http://schemas.microsoft.com/office/drawing/2014/main" id="{F702537D-5BCC-4DD7-A842-463B109F9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6238" y="5530851"/>
            <a:ext cx="6069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" panose="02020603050405020304" pitchFamily="18" charset="0"/>
              </a:rPr>
              <a:t>Wilson, D. R. and Martinez, T. R., Improved Heterogeneous Distance Functions, Journal of Artificial Intelligence Research, vol. </a:t>
            </a:r>
            <a:r>
              <a:rPr lang="en-US" altLang="en-US" sz="1200" b="1">
                <a:latin typeface="Times" panose="02020603050405020304" pitchFamily="18" charset="0"/>
              </a:rPr>
              <a:t>6</a:t>
            </a:r>
            <a:r>
              <a:rPr lang="en-US" altLang="en-US" sz="1200">
                <a:latin typeface="Times" panose="02020603050405020304" pitchFamily="18" charset="0"/>
              </a:rPr>
              <a:t>, no. 1, pp. 1-34, 1997</a:t>
            </a:r>
            <a:endParaRPr lang="en-US" altLang="en-US" sz="1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662673" y="305255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k-NN</a:t>
            </a:r>
            <a:endParaRPr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268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k-NN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527609"/>
            <a:ext cx="10359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</a:t>
            </a:r>
            <a:r>
              <a:rPr lang="en" sz="2800" dirty="0"/>
              <a:t>hat is the accuracy of the </a:t>
            </a:r>
            <a:r>
              <a:rPr lang="en" sz="2800" b="1" dirty="0"/>
              <a:t>k-</a:t>
            </a:r>
            <a:r>
              <a:rPr lang="en" sz="2800" dirty="0"/>
              <a:t>nearest neighbor classifier on the training data?</a:t>
            </a:r>
            <a:endParaRPr lang="en-US" sz="2800" dirty="0"/>
          </a:p>
        </p:txBody>
      </p:sp>
      <p:pic>
        <p:nvPicPr>
          <p:cNvPr id="12" name="Shape 299">
            <a:extLst>
              <a:ext uri="{FF2B5EF4-FFF2-40B4-BE49-F238E27FC236}">
                <a16:creationId xmlns:a16="http://schemas.microsoft.com/office/drawing/2014/main" id="{6FE3DF40-06F0-4B2B-86AB-26532E1A176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038" y="2947862"/>
            <a:ext cx="2820100" cy="2479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3" name="Shape 301">
            <a:extLst>
              <a:ext uri="{FF2B5EF4-FFF2-40B4-BE49-F238E27FC236}">
                <a16:creationId xmlns:a16="http://schemas.microsoft.com/office/drawing/2014/main" id="{6FDB0FBA-5AAE-405E-AB35-B053FE12683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188" y="2947859"/>
            <a:ext cx="2817624" cy="2473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4" name="Shape 303">
            <a:extLst>
              <a:ext uri="{FF2B5EF4-FFF2-40B4-BE49-F238E27FC236}">
                <a16:creationId xmlns:a16="http://schemas.microsoft.com/office/drawing/2014/main" id="{FF49BC98-FA39-41C3-B754-FD95A12BCBB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68338" y="2947860"/>
            <a:ext cx="2820106" cy="2473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3932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best </a:t>
            </a:r>
            <a:r>
              <a:rPr lang="en-US" sz="2800" b="1" dirty="0"/>
              <a:t>distance</a:t>
            </a:r>
            <a:r>
              <a:rPr lang="en-US" sz="2800" dirty="0"/>
              <a:t> to use?</a:t>
            </a:r>
          </a:p>
          <a:p>
            <a:r>
              <a:rPr lang="en-US" sz="2800" dirty="0"/>
              <a:t>What is the best value of </a:t>
            </a:r>
            <a:r>
              <a:rPr lang="en-US" sz="2800" b="1" dirty="0"/>
              <a:t>k</a:t>
            </a:r>
            <a:r>
              <a:rPr lang="en-US" sz="2800" dirty="0"/>
              <a:t> to use?</a:t>
            </a:r>
          </a:p>
          <a:p>
            <a:endParaRPr lang="en-US" sz="2800" dirty="0"/>
          </a:p>
          <a:p>
            <a:r>
              <a:rPr lang="en-US" sz="2800" dirty="0"/>
              <a:t>i.e. how do we set the </a:t>
            </a:r>
            <a:r>
              <a:rPr lang="en-US" sz="2800" b="1" dirty="0"/>
              <a:t>hyperparameters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68250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855159" y="1545776"/>
            <a:ext cx="103598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b="1" dirty="0"/>
              <a:t>Bias</a:t>
            </a:r>
            <a:r>
              <a:rPr lang="en-US" dirty="0"/>
              <a:t> and </a:t>
            </a:r>
            <a:r>
              <a:rPr lang="en-US" b="1" dirty="0"/>
              <a:t>Variance</a:t>
            </a:r>
            <a:r>
              <a:rPr lang="en-US" dirty="0"/>
              <a:t> are prediction errors </a:t>
            </a:r>
          </a:p>
          <a:p>
            <a:r>
              <a:rPr lang="en-US" dirty="0"/>
              <a:t>- Tradeoff between a model’s ability to minimize bias and variance.</a:t>
            </a:r>
          </a:p>
          <a:p>
            <a:endParaRPr lang="en-US" dirty="0"/>
          </a:p>
          <a:p>
            <a:r>
              <a:rPr lang="en-US" b="1" dirty="0"/>
              <a:t>Bias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Average Prediction  - Actual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 with </a:t>
            </a:r>
            <a:r>
              <a:rPr lang="en-US" b="1" dirty="0"/>
              <a:t>high bias pays very little attention to the training data</a:t>
            </a:r>
            <a:r>
              <a:rPr lang="en-US" dirty="0"/>
              <a:t> and oversimplifies the model.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High bias leads to high error on training and test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Also a function of called model complexity and flexibility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More complex models have low bias, consider several features</a:t>
            </a:r>
          </a:p>
        </p:txBody>
      </p:sp>
    </p:spTree>
    <p:extLst>
      <p:ext uri="{BB962C8B-B14F-4D97-AF65-F5344CB8AC3E}">
        <p14:creationId xmlns:p14="http://schemas.microsoft.com/office/powerpoint/2010/main" val="420531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855159" y="1545776"/>
            <a:ext cx="103598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b="1" dirty="0"/>
              <a:t>Bias</a:t>
            </a:r>
            <a:r>
              <a:rPr lang="en-US" dirty="0"/>
              <a:t> and </a:t>
            </a:r>
            <a:r>
              <a:rPr lang="en-US" b="1" dirty="0"/>
              <a:t>Variance</a:t>
            </a:r>
            <a:r>
              <a:rPr lang="en-US" dirty="0"/>
              <a:t> are prediction errors </a:t>
            </a:r>
          </a:p>
          <a:p>
            <a:r>
              <a:rPr lang="en-US" dirty="0"/>
              <a:t>- Tradeoff between a model’s ability to minimize bias and variance.</a:t>
            </a:r>
          </a:p>
          <a:p>
            <a:endParaRPr lang="en-US" dirty="0"/>
          </a:p>
          <a:p>
            <a:r>
              <a:rPr lang="en-US" b="1" dirty="0">
                <a:sym typeface="Symbol"/>
              </a:rPr>
              <a:t>Variance: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ym typeface="Symbol"/>
              </a:rPr>
              <a:t>V</a:t>
            </a:r>
            <a:r>
              <a:rPr lang="en-US" dirty="0">
                <a:sym typeface="Symbol"/>
              </a:rPr>
              <a:t>ariability of model prediction for a given data point or a value which tells us spread of our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Symbol"/>
              </a:rPr>
              <a:t>Models with high variance pays a lot of attention to training data and does not generalize on the data which it hasn’t seen before.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Symbol"/>
              </a:rPr>
              <a:t>As a result, such models perform very well on training data but has high error rates on test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32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855159" y="1691111"/>
            <a:ext cx="103598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b="1" dirty="0"/>
              <a:t>Bias</a:t>
            </a:r>
            <a:r>
              <a:rPr lang="en-US" dirty="0"/>
              <a:t> and </a:t>
            </a:r>
            <a:r>
              <a:rPr lang="en-US" b="1" dirty="0"/>
              <a:t>Variance</a:t>
            </a:r>
            <a:r>
              <a:rPr lang="en-US" dirty="0"/>
              <a:t> are prediction errors </a:t>
            </a:r>
          </a:p>
          <a:p>
            <a:r>
              <a:rPr lang="en-US" dirty="0"/>
              <a:t>- Tradeoff between a model’s ability to minimize bias and variance.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we are tuning Parameter controls, we are </a:t>
            </a:r>
          </a:p>
          <a:p>
            <a:r>
              <a:rPr lang="en-US" dirty="0"/>
              <a:t>     trying to make the model more flexible.</a:t>
            </a:r>
          </a:p>
          <a:p>
            <a:endParaRPr lang="en-US" dirty="0"/>
          </a:p>
        </p:txBody>
      </p:sp>
      <p:pic>
        <p:nvPicPr>
          <p:cNvPr id="22530" name="Picture 2" descr="Day 3 — K-Nearest Neighbors and Bias–Variance Tradeoff | by Tzu-Chi Lin |  30 days of Machine Learning | Medium">
            <a:extLst>
              <a:ext uri="{FF2B5EF4-FFF2-40B4-BE49-F238E27FC236}">
                <a16:creationId xmlns:a16="http://schemas.microsoft.com/office/drawing/2014/main" id="{E1AC61AC-62E4-437F-A7AD-62854CA5F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12" y="2826118"/>
            <a:ext cx="3128774" cy="296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0D615BB-915B-4EC7-9AA4-730DD380065B}"/>
              </a:ext>
            </a:extLst>
          </p:cNvPr>
          <p:cNvGrpSpPr/>
          <p:nvPr/>
        </p:nvGrpSpPr>
        <p:grpSpPr>
          <a:xfrm>
            <a:off x="1072924" y="3862747"/>
            <a:ext cx="6760104" cy="1749873"/>
            <a:chOff x="1072924" y="3862747"/>
            <a:chExt cx="6760104" cy="1749873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B4F5E36-3F1F-49BC-AFEB-CE6920AF77DE}"/>
                </a:ext>
              </a:extLst>
            </p:cNvPr>
            <p:cNvCxnSpPr/>
            <p:nvPr/>
          </p:nvCxnSpPr>
          <p:spPr>
            <a:xfrm>
              <a:off x="1083958" y="5062506"/>
              <a:ext cx="6467412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AC03E9E5-A9CC-4C59-B2BE-1F931738BD8D}"/>
                </a:ext>
              </a:extLst>
            </p:cNvPr>
            <p:cNvSpPr/>
            <p:nvPr/>
          </p:nvSpPr>
          <p:spPr>
            <a:xfrm rot="16200000">
              <a:off x="966855" y="4551770"/>
              <a:ext cx="362455" cy="15031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3763246C-E720-492C-85BC-07362804B2C2}"/>
                </a:ext>
              </a:extLst>
            </p:cNvPr>
            <p:cNvSpPr/>
            <p:nvPr/>
          </p:nvSpPr>
          <p:spPr>
            <a:xfrm rot="5400000">
              <a:off x="958814" y="4101398"/>
              <a:ext cx="362455" cy="13423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0AEB09C-A97F-41D7-B651-981A8F9A2E22}"/>
                </a:ext>
              </a:extLst>
            </p:cNvPr>
            <p:cNvSpPr/>
            <p:nvPr/>
          </p:nvSpPr>
          <p:spPr>
            <a:xfrm rot="5400000">
              <a:off x="7294986" y="4563917"/>
              <a:ext cx="362455" cy="15031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A2ED645B-7AA2-4E12-9C5C-94B215EA44C4}"/>
                </a:ext>
              </a:extLst>
            </p:cNvPr>
            <p:cNvSpPr/>
            <p:nvPr/>
          </p:nvSpPr>
          <p:spPr>
            <a:xfrm rot="16200000">
              <a:off x="7286945" y="4113546"/>
              <a:ext cx="362455" cy="13423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330036-9778-4B03-8260-A7120DCD58A2}"/>
                </a:ext>
              </a:extLst>
            </p:cNvPr>
            <p:cNvSpPr txBox="1"/>
            <p:nvPr/>
          </p:nvSpPr>
          <p:spPr>
            <a:xfrm>
              <a:off x="1207160" y="3862747"/>
              <a:ext cx="1114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bias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3B3BD6-BF57-40B0-8024-BBCB52DD0642}"/>
                </a:ext>
              </a:extLst>
            </p:cNvPr>
            <p:cNvSpPr txBox="1"/>
            <p:nvPr/>
          </p:nvSpPr>
          <p:spPr>
            <a:xfrm>
              <a:off x="6718792" y="3862747"/>
              <a:ext cx="1114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bias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B15D79-4B7D-4CCC-BAF5-749486D78297}"/>
                </a:ext>
              </a:extLst>
            </p:cNvPr>
            <p:cNvSpPr txBox="1"/>
            <p:nvPr/>
          </p:nvSpPr>
          <p:spPr>
            <a:xfrm>
              <a:off x="1232429" y="4539198"/>
              <a:ext cx="1114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variance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84F2745-3611-4B2B-82BC-335B13FF8483}"/>
                </a:ext>
              </a:extLst>
            </p:cNvPr>
            <p:cNvSpPr txBox="1"/>
            <p:nvPr/>
          </p:nvSpPr>
          <p:spPr>
            <a:xfrm>
              <a:off x="6277631" y="4565999"/>
              <a:ext cx="1114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variance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4607F5-B3BB-44DF-A633-AE7EE27877F4}"/>
                </a:ext>
              </a:extLst>
            </p:cNvPr>
            <p:cNvSpPr/>
            <p:nvPr/>
          </p:nvSpPr>
          <p:spPr>
            <a:xfrm>
              <a:off x="3144845" y="5150955"/>
              <a:ext cx="26677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tuning parameters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59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Increasing </a:t>
            </a:r>
            <a:r>
              <a:rPr lang="en-US" sz="2800" b="1" dirty="0"/>
              <a:t>k</a:t>
            </a:r>
            <a:r>
              <a:rPr lang="en-US" sz="2800" dirty="0"/>
              <a:t> in the </a:t>
            </a:r>
            <a:r>
              <a:rPr lang="en-US" sz="2800" dirty="0" err="1"/>
              <a:t>kNN</a:t>
            </a:r>
            <a:r>
              <a:rPr lang="en-US" sz="2800" dirty="0"/>
              <a:t> algorithm should have what effect on: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b="1" dirty="0"/>
              <a:t>Bias: ?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Variance: ?</a:t>
            </a:r>
          </a:p>
        </p:txBody>
      </p:sp>
    </p:spTree>
    <p:extLst>
      <p:ext uri="{BB962C8B-B14F-4D97-AF65-F5344CB8AC3E}">
        <p14:creationId xmlns:p14="http://schemas.microsoft.com/office/powerpoint/2010/main" val="563636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Increasing k in the </a:t>
            </a:r>
            <a:r>
              <a:rPr lang="en-US" sz="2800" dirty="0" err="1"/>
              <a:t>kNN</a:t>
            </a:r>
            <a:r>
              <a:rPr lang="en-US" sz="2800" dirty="0"/>
              <a:t> algorithm should have what effect on:</a:t>
            </a:r>
          </a:p>
          <a:p>
            <a:endParaRPr lang="en-US" sz="2800" dirty="0"/>
          </a:p>
          <a:p>
            <a:endParaRPr lang="en-US" sz="2800" b="1" dirty="0"/>
          </a:p>
          <a:p>
            <a:r>
              <a:rPr lang="en-US" sz="2800" b="1" dirty="0"/>
              <a:t>Bias: </a:t>
            </a:r>
            <a:r>
              <a:rPr lang="en-US" sz="2800" dirty="0"/>
              <a:t>Should </a:t>
            </a:r>
            <a:r>
              <a:rPr lang="en-US" sz="2800" b="1" dirty="0">
                <a:solidFill>
                  <a:srgbClr val="C00000"/>
                </a:solidFill>
              </a:rPr>
              <a:t>increase</a:t>
            </a:r>
            <a:r>
              <a:rPr lang="en-US" sz="2800" dirty="0"/>
              <a:t>. 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Variance: ?</a:t>
            </a:r>
          </a:p>
        </p:txBody>
      </p:sp>
    </p:spTree>
    <p:extLst>
      <p:ext uri="{BB962C8B-B14F-4D97-AF65-F5344CB8AC3E}">
        <p14:creationId xmlns:p14="http://schemas.microsoft.com/office/powerpoint/2010/main" val="8150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Increasing k in the </a:t>
            </a:r>
            <a:r>
              <a:rPr lang="en-US" sz="2800" dirty="0" err="1"/>
              <a:t>kNN</a:t>
            </a:r>
            <a:r>
              <a:rPr lang="en-US" sz="2800" dirty="0"/>
              <a:t> algorithm should have what effect on:</a:t>
            </a:r>
          </a:p>
          <a:p>
            <a:endParaRPr lang="en-US" sz="2800" dirty="0"/>
          </a:p>
          <a:p>
            <a:endParaRPr lang="en-US" sz="2800" b="1" dirty="0"/>
          </a:p>
          <a:p>
            <a:r>
              <a:rPr lang="en-US" sz="2800" b="1" dirty="0"/>
              <a:t>Bias: </a:t>
            </a:r>
            <a:r>
              <a:rPr lang="en-US" sz="2800" dirty="0"/>
              <a:t>Should </a:t>
            </a:r>
            <a:r>
              <a:rPr lang="en-US" sz="2800" b="1" dirty="0">
                <a:solidFill>
                  <a:srgbClr val="C00000"/>
                </a:solidFill>
              </a:rPr>
              <a:t>increase</a:t>
            </a:r>
            <a:r>
              <a:rPr lang="en-US" sz="2800" dirty="0"/>
              <a:t>. 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Variance: </a:t>
            </a:r>
            <a:r>
              <a:rPr lang="en-US" sz="2800" dirty="0"/>
              <a:t>Should </a:t>
            </a:r>
            <a:r>
              <a:rPr lang="en-US" sz="2800" b="1" dirty="0">
                <a:solidFill>
                  <a:srgbClr val="C00000"/>
                </a:solidFill>
              </a:rPr>
              <a:t>decrease</a:t>
            </a:r>
          </a:p>
        </p:txBody>
      </p:sp>
    </p:spTree>
    <p:extLst>
      <p:ext uri="{BB962C8B-B14F-4D97-AF65-F5344CB8AC3E}">
        <p14:creationId xmlns:p14="http://schemas.microsoft.com/office/powerpoint/2010/main" val="358265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Classification Problem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5415406-A4B3-4A9E-B277-492D0C7CC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691" y="403962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1D80EF-190F-439C-91A6-9382676A6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726" y="3337034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DE66A2-C786-4A41-88F8-91E1635E2C42}"/>
              </a:ext>
            </a:extLst>
          </p:cNvPr>
          <p:cNvSpPr/>
          <p:nvPr/>
        </p:nvSpPr>
        <p:spPr>
          <a:xfrm>
            <a:off x="5853193" y="168013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dirty="0"/>
              <a:t>So far studied learning problems </a:t>
            </a:r>
          </a:p>
          <a:p>
            <a:pPr algn="ctr"/>
            <a:r>
              <a:rPr lang="en-US" altLang="en-US" dirty="0"/>
              <a:t>using linear classifier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A4B696-ECE0-4FB2-80FF-1CAA2C0A2A37}"/>
              </a:ext>
            </a:extLst>
          </p:cNvPr>
          <p:cNvSpPr txBox="1"/>
          <p:nvPr/>
        </p:nvSpPr>
        <p:spPr>
          <a:xfrm>
            <a:off x="1813638" y="3654158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53AA83-74C5-4432-926A-317FE2B81951}"/>
              </a:ext>
            </a:extLst>
          </p:cNvPr>
          <p:cNvSpPr txBox="1"/>
          <p:nvPr/>
        </p:nvSpPr>
        <p:spPr>
          <a:xfrm>
            <a:off x="3717237" y="5320655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A5A597-5D2F-463C-8357-5497B27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501" y="280828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7BCDED8-70FF-49D2-A871-105C9A97A383}"/>
              </a:ext>
            </a:extLst>
          </p:cNvPr>
          <p:cNvGrpSpPr>
            <a:grpSpLocks/>
          </p:cNvGrpSpPr>
          <p:nvPr/>
        </p:nvGrpSpPr>
        <p:grpSpPr bwMode="auto">
          <a:xfrm>
            <a:off x="2496701" y="2046288"/>
            <a:ext cx="6294439" cy="3200400"/>
            <a:chOff x="720" y="1584"/>
            <a:chExt cx="3965" cy="2016"/>
          </a:xfrm>
        </p:grpSpPr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C2F89908-35FB-4203-B8DA-1AFDED432D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B5F297AD-3E6D-448A-A351-3FBE4096A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045A4FB2-1259-4A86-8A62-E52ED7F7E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0" y="2287"/>
              <a:ext cx="6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Tahoma" panose="020B0604030504040204" pitchFamily="34" charset="0"/>
                </a:rPr>
                <a:t>Class 1</a:t>
              </a: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CC54128C-40B1-4407-85F0-7257BD39B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8" y="2736"/>
              <a:ext cx="6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Tahoma" panose="020B0604030504040204" pitchFamily="34" charset="0"/>
                </a:rPr>
                <a:t>Class 2</a:t>
              </a: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9CC154BC-5ACC-4DC0-9AD1-19E54B9D0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680"/>
              <a:ext cx="1488" cy="17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59C2207-CA33-4F5A-99FE-4A032F037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8063CF6-7489-41DD-B6EF-881008E44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239A72C-D2F4-42EF-BB13-76A914B32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F4DDC8A-7048-4D7F-A625-CF0AEC195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95DD073-E6B7-4DC9-AD34-D201389AC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4853D5-0C66-4153-9323-11D187616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FA832D-33DF-45CA-97C7-B8AF6D1B6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748596-26F2-4746-89BD-70F748202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FE4F779-1D2E-467F-9CFE-AF620F0F3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35F9C7-CFCD-4815-826F-76FCA4F2D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15E6A0-E35A-4DB1-9E6E-A0A135AD3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0784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Compared to simpler (fewer parameters), complex models have what kind of Bias and Variance?:</a:t>
            </a:r>
          </a:p>
          <a:p>
            <a:endParaRPr lang="en-US" sz="2800" b="1" dirty="0"/>
          </a:p>
          <a:p>
            <a:r>
              <a:rPr lang="en-US" sz="2800" b="1" dirty="0"/>
              <a:t>Bias: ?</a:t>
            </a:r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Variance:?</a:t>
            </a:r>
          </a:p>
        </p:txBody>
      </p:sp>
    </p:spTree>
    <p:extLst>
      <p:ext uri="{BB962C8B-B14F-4D97-AF65-F5344CB8AC3E}">
        <p14:creationId xmlns:p14="http://schemas.microsoft.com/office/powerpoint/2010/main" val="39974399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Compared to simpler (fewer parameters), complex models have what kind of Bias and Variance?:</a:t>
            </a:r>
          </a:p>
          <a:p>
            <a:endParaRPr lang="en-US" sz="2800" b="1" dirty="0"/>
          </a:p>
          <a:p>
            <a:r>
              <a:rPr lang="en-US" sz="2800" b="1" dirty="0"/>
              <a:t>Bias: ? </a:t>
            </a:r>
            <a:r>
              <a:rPr lang="en-US" sz="2800" b="1" dirty="0">
                <a:solidFill>
                  <a:srgbClr val="C00000"/>
                </a:solidFill>
              </a:rPr>
              <a:t>Lower</a:t>
            </a:r>
            <a:r>
              <a:rPr lang="en-US" sz="2800" dirty="0"/>
              <a:t>, because complex models can better model local variation. </a:t>
            </a:r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Variance:?</a:t>
            </a:r>
          </a:p>
        </p:txBody>
      </p:sp>
    </p:spTree>
    <p:extLst>
      <p:ext uri="{BB962C8B-B14F-4D97-AF65-F5344CB8AC3E}">
        <p14:creationId xmlns:p14="http://schemas.microsoft.com/office/powerpoint/2010/main" val="188375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Compared to simpler (fewer parameters), complex models have what kind of Bias and Variance?:</a:t>
            </a:r>
          </a:p>
          <a:p>
            <a:endParaRPr lang="en-US" sz="2800" b="1" dirty="0"/>
          </a:p>
          <a:p>
            <a:r>
              <a:rPr lang="en-US" sz="2800" b="1" dirty="0"/>
              <a:t>Bias: </a:t>
            </a:r>
            <a:r>
              <a:rPr lang="en-US" sz="2800" dirty="0"/>
              <a:t>Lower, because complex models can better model local variation. </a:t>
            </a:r>
            <a:endParaRPr lang="en-US" sz="2800" b="1" dirty="0"/>
          </a:p>
          <a:p>
            <a:endParaRPr lang="en-US" sz="2800" b="1" dirty="0"/>
          </a:p>
          <a:p>
            <a:r>
              <a:rPr lang="en-US" sz="2800" b="1" dirty="0" err="1"/>
              <a:t>Variance:</a:t>
            </a:r>
            <a:r>
              <a:rPr lang="en-US" sz="2800" b="1" dirty="0" err="1">
                <a:solidFill>
                  <a:srgbClr val="C00000"/>
                </a:solidFill>
              </a:rPr>
              <a:t>Higher</a:t>
            </a:r>
            <a:r>
              <a:rPr lang="en-US" sz="2800" dirty="0"/>
              <a:t>, because the parameters are generally more sensitive to few data values. </a:t>
            </a:r>
          </a:p>
        </p:txBody>
      </p:sp>
    </p:spTree>
    <p:extLst>
      <p:ext uri="{BB962C8B-B14F-4D97-AF65-F5344CB8AC3E}">
        <p14:creationId xmlns:p14="http://schemas.microsoft.com/office/powerpoint/2010/main" val="415528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717173" y="1874728"/>
            <a:ext cx="10972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best </a:t>
            </a:r>
            <a:r>
              <a:rPr lang="en-US" sz="2800" b="1" dirty="0"/>
              <a:t>distance</a:t>
            </a:r>
            <a:r>
              <a:rPr lang="en-US" sz="2800" dirty="0"/>
              <a:t> to use?</a:t>
            </a:r>
          </a:p>
          <a:p>
            <a:r>
              <a:rPr lang="en-US" sz="2800" dirty="0"/>
              <a:t>What is the best value of </a:t>
            </a:r>
            <a:r>
              <a:rPr lang="en-US" sz="2800" b="1" dirty="0"/>
              <a:t>k</a:t>
            </a:r>
            <a:r>
              <a:rPr lang="en-US" sz="2800" dirty="0"/>
              <a:t> to use?</a:t>
            </a:r>
          </a:p>
          <a:p>
            <a:endParaRPr lang="en-US" sz="2800" dirty="0"/>
          </a:p>
          <a:p>
            <a:r>
              <a:rPr lang="en-US" sz="2800" dirty="0"/>
              <a:t>i.e. how do we set the </a:t>
            </a:r>
            <a:r>
              <a:rPr lang="en-US" sz="2800" b="1" dirty="0"/>
              <a:t>hyperparameters</a:t>
            </a:r>
            <a:r>
              <a:rPr lang="en-US" sz="2800" dirty="0"/>
              <a:t>?</a:t>
            </a:r>
          </a:p>
          <a:p>
            <a:endParaRPr lang="en-US" sz="2800" dirty="0"/>
          </a:p>
          <a:p>
            <a:pPr>
              <a:buClr>
                <a:schemeClr val="dk1"/>
              </a:buClr>
              <a:buSzPct val="45833"/>
            </a:pPr>
            <a:r>
              <a:rPr lang="en-US" sz="2800" dirty="0">
                <a:solidFill>
                  <a:srgbClr val="38761D"/>
                </a:solidFill>
              </a:rPr>
              <a:t>Very problem-dependent. </a:t>
            </a:r>
          </a:p>
          <a:p>
            <a:pPr>
              <a:buClr>
                <a:schemeClr val="dk1"/>
              </a:buClr>
              <a:buSzPct val="45833"/>
            </a:pPr>
            <a:r>
              <a:rPr lang="en-US" sz="2800" dirty="0">
                <a:solidFill>
                  <a:srgbClr val="38761D"/>
                </a:solidFill>
              </a:rPr>
              <a:t>Must try them all out and see what works best.</a:t>
            </a:r>
          </a:p>
        </p:txBody>
      </p:sp>
    </p:spTree>
    <p:extLst>
      <p:ext uri="{BB962C8B-B14F-4D97-AF65-F5344CB8AC3E}">
        <p14:creationId xmlns:p14="http://schemas.microsoft.com/office/powerpoint/2010/main" val="26066902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818773" y="26908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Coding Exercise</a:t>
            </a:r>
            <a:endParaRPr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1270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412373" y="1460956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1"/>
            <a:r>
              <a:rPr lang="en-US" dirty="0"/>
              <a:t>Attributions: Some of these slides are based on slides prepared by Fei-Fei Li, Wikipedia, Eric Eaton, Andrew Moore, </a:t>
            </a:r>
            <a:r>
              <a:rPr lang="en-US" dirty="0" err="1"/>
              <a:t>towardsdatascience</a:t>
            </a:r>
            <a:r>
              <a:rPr lang="en-US" dirty="0"/>
              <a:t> articles, and searches on the Internet!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Coding exercise is from Kaggle.com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7289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EF9D8-F9CF-4472-9C2F-EC46482A82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598" indent="0" algn="ctr">
              <a:buNone/>
            </a:pPr>
            <a:r>
              <a:rPr lang="en-US" b="1" dirty="0"/>
              <a:t>Open Floor</a:t>
            </a:r>
          </a:p>
        </p:txBody>
      </p:sp>
    </p:spTree>
    <p:extLst>
      <p:ext uri="{BB962C8B-B14F-4D97-AF65-F5344CB8AC3E}">
        <p14:creationId xmlns:p14="http://schemas.microsoft.com/office/powerpoint/2010/main" val="188479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Introduction: Instance-based Learning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6" name="Google Shape;96;p14">
            <a:extLst>
              <a:ext uri="{FF2B5EF4-FFF2-40B4-BE49-F238E27FC236}">
                <a16:creationId xmlns:a16="http://schemas.microsoft.com/office/drawing/2014/main" id="{C8719E65-8B84-484C-A697-628B5A7069D6}"/>
              </a:ext>
            </a:extLst>
          </p:cNvPr>
          <p:cNvSpPr txBox="1"/>
          <p:nvPr/>
        </p:nvSpPr>
        <p:spPr>
          <a:xfrm>
            <a:off x="521776" y="1382232"/>
            <a:ext cx="11229570" cy="4971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b="1" i="1" dirty="0"/>
              <a:t>Recall</a:t>
            </a:r>
            <a:r>
              <a:rPr lang="en-US" dirty="0"/>
              <a:t> : Linear regression is an example of a parametric approach - assumes a linear functional form for f(X).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Instance-based - Do not form a general hypothesis regarding target function </a:t>
            </a:r>
          </a:p>
          <a:p>
            <a:pPr marL="457200" lvl="0" indent="-4572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600" dirty="0">
              <a:solidFill>
                <a:prstClr val="black"/>
              </a:solidFill>
              <a:latin typeface="Calibri"/>
              <a:ea typeface="MS PGothic" panose="020B0600070205080204" pitchFamily="34" charset="-128"/>
            </a:endParaRPr>
          </a:p>
          <a:p>
            <a:pPr marL="457200" lvl="0" indent="-4572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non-parametric</a:t>
            </a:r>
            <a:r>
              <a:rPr lang="en-US" dirty="0"/>
              <a:t> - does not make any assumption of the data distribution. </a:t>
            </a: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Training data is simply stored. </a:t>
            </a:r>
          </a:p>
          <a:p>
            <a:pPr marL="342900" lvl="0" indent="-3429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600" dirty="0">
              <a:solidFill>
                <a:prstClr val="black"/>
              </a:solidFill>
              <a:latin typeface="Calibri"/>
              <a:ea typeface="MS PGothic" panose="020B0600070205080204" pitchFamily="34" charset="-128"/>
            </a:endParaRPr>
          </a:p>
          <a:p>
            <a:pPr marL="342900" lvl="0" indent="-3429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When new query instance (test instance) is encountered, a set of similar, related instances is retrieved from memory.</a:t>
            </a:r>
          </a:p>
          <a:p>
            <a:pPr marL="952485" lvl="1" indent="-3429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used to classify new query instance (test instance).</a:t>
            </a:r>
          </a:p>
          <a:p>
            <a:pPr marL="342900" lvl="0" indent="-3429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600" dirty="0">
              <a:solidFill>
                <a:prstClr val="black"/>
              </a:solidFill>
              <a:latin typeface="Calibri"/>
              <a:ea typeface="MS PGothic" panose="020B0600070205080204" pitchFamily="34" charset="-128"/>
            </a:endParaRPr>
          </a:p>
          <a:p>
            <a:pPr marL="342900" lvl="0" indent="-3429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They simply compute classification of each </a:t>
            </a:r>
            <a:r>
              <a:rPr lang="en-US" altLang="en-US" sz="2600" u="sng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new</a:t>
            </a: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 query instance, as needed</a:t>
            </a:r>
          </a:p>
        </p:txBody>
      </p:sp>
    </p:spTree>
    <p:extLst>
      <p:ext uri="{BB962C8B-B14F-4D97-AF65-F5344CB8AC3E}">
        <p14:creationId xmlns:p14="http://schemas.microsoft.com/office/powerpoint/2010/main" val="146468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</a:t>
            </a:r>
            <a:r>
              <a:rPr lang="en-US" sz="4000" b="1" dirty="0">
                <a:solidFill>
                  <a:srgbClr val="E46102"/>
                </a:solidFill>
              </a:rPr>
              <a:t>-Nearest Neighbor (k-NN) approach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6" name="Google Shape;96;p14">
            <a:extLst>
              <a:ext uri="{FF2B5EF4-FFF2-40B4-BE49-F238E27FC236}">
                <a16:creationId xmlns:a16="http://schemas.microsoft.com/office/drawing/2014/main" id="{C8719E65-8B84-484C-A697-628B5A7069D6}"/>
              </a:ext>
            </a:extLst>
          </p:cNvPr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Simplest, most used instance-based learning algorithm</a:t>
            </a:r>
          </a:p>
          <a:p>
            <a:pPr lvl="0" defTabSz="457200" fontAlgn="base">
              <a:spcBef>
                <a:spcPct val="20000"/>
              </a:spcBef>
              <a:spcAft>
                <a:spcPct val="0"/>
              </a:spcAft>
            </a:pPr>
            <a:endParaRPr lang="en-US" altLang="en-US" sz="3200" dirty="0">
              <a:solidFill>
                <a:prstClr val="black"/>
              </a:solidFill>
              <a:latin typeface="Calibri"/>
              <a:ea typeface="MS PGothic" panose="020B0600070205080204" pitchFamily="34" charset="-128"/>
            </a:endParaRPr>
          </a:p>
          <a:p>
            <a:pPr marL="342900" lvl="0" indent="-3429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Assumes all instances are points in some </a:t>
            </a:r>
            <a:r>
              <a:rPr lang="en-US" altLang="en-US" sz="3200" i="1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n</a:t>
            </a:r>
            <a:r>
              <a:rPr lang="en-US" altLang="en-US" sz="32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-dimensional space and defines neighbors in terms of distance</a:t>
            </a:r>
          </a:p>
          <a:p>
            <a:pPr marL="342900" lvl="0" indent="-3429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200" dirty="0">
              <a:solidFill>
                <a:prstClr val="black"/>
              </a:solidFill>
              <a:latin typeface="Calibri"/>
              <a:ea typeface="MS PGothic" panose="020B0600070205080204" pitchFamily="34" charset="-128"/>
            </a:endParaRPr>
          </a:p>
          <a:p>
            <a:pPr marL="342900" lvl="0" indent="-3429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i="1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k</a:t>
            </a:r>
            <a:r>
              <a:rPr lang="en-US" altLang="en-US" sz="32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 is the number of neighbors considered</a:t>
            </a:r>
          </a:p>
        </p:txBody>
      </p:sp>
    </p:spTree>
    <p:extLst>
      <p:ext uri="{BB962C8B-B14F-4D97-AF65-F5344CB8AC3E}">
        <p14:creationId xmlns:p14="http://schemas.microsoft.com/office/powerpoint/2010/main" val="380381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k-NN approach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6" name="Google Shape;96;p14">
            <a:extLst>
              <a:ext uri="{FF2B5EF4-FFF2-40B4-BE49-F238E27FC236}">
                <a16:creationId xmlns:a16="http://schemas.microsoft.com/office/drawing/2014/main" id="{C8719E65-8B84-484C-A697-628B5A7069D6}"/>
              </a:ext>
            </a:extLst>
          </p:cNvPr>
          <p:cNvSpPr txBox="1"/>
          <p:nvPr/>
        </p:nvSpPr>
        <p:spPr>
          <a:xfrm>
            <a:off x="564773" y="1899522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Supervised method: Training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Record labeled instances and feature-value vectors</a:t>
            </a:r>
          </a:p>
          <a:p>
            <a:pPr lvl="1"/>
            <a:endParaRPr lang="en-US" alt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Goal: For each new, unlabeled instance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Identify “nearest” labeled instance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Assign same label</a:t>
            </a:r>
          </a:p>
          <a:p>
            <a:pPr lvl="1"/>
            <a:endParaRPr lang="en-US" alt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i="1" dirty="0"/>
              <a:t>Assume</a:t>
            </a:r>
            <a:r>
              <a:rPr lang="en-US" altLang="en-US" sz="2800" dirty="0"/>
              <a:t> - property is same as that of the nearest reference case.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092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Example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6F4363-DB52-4E0D-A02A-58C958C0B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117"/>
          <a:stretch/>
        </p:blipFill>
        <p:spPr>
          <a:xfrm>
            <a:off x="1667967" y="2030809"/>
            <a:ext cx="5919736" cy="31473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A47E45-3BFD-486C-B0B0-93C69CB7C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19"/>
          <a:stretch/>
        </p:blipFill>
        <p:spPr>
          <a:xfrm>
            <a:off x="8217488" y="1976508"/>
            <a:ext cx="1811205" cy="314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3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Example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8F9168-3B65-4E77-8607-EDC15443DDD1}"/>
              </a:ext>
            </a:extLst>
          </p:cNvPr>
          <p:cNvGrpSpPr/>
          <p:nvPr/>
        </p:nvGrpSpPr>
        <p:grpSpPr>
          <a:xfrm>
            <a:off x="3853282" y="2031177"/>
            <a:ext cx="4212091" cy="3662065"/>
            <a:chOff x="1235832" y="1574508"/>
            <a:chExt cx="4212091" cy="366206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C14D12-1318-49DD-B401-79DAE34908F1}"/>
                </a:ext>
              </a:extLst>
            </p:cNvPr>
            <p:cNvSpPr txBox="1"/>
            <p:nvPr/>
          </p:nvSpPr>
          <p:spPr>
            <a:xfrm rot="16200000">
              <a:off x="475534" y="2791476"/>
              <a:ext cx="19822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18CBB1-52C3-4855-B74B-E4DABFCDE2CA}"/>
                </a:ext>
              </a:extLst>
            </p:cNvPr>
            <p:cNvSpPr txBox="1"/>
            <p:nvPr/>
          </p:nvSpPr>
          <p:spPr>
            <a:xfrm>
              <a:off x="2543656" y="4774908"/>
              <a:ext cx="13702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2C59715B-8708-44FE-85D1-14AA97E437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1574508"/>
              <a:ext cx="0" cy="3200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AF269B59-C248-43D4-9DD5-BEF686701B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4774908"/>
              <a:ext cx="37145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5763533-A32C-4465-8205-23C3B3A1D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721" y="1843710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AC288F1-9F32-485C-90F9-EF0AA2F7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764" y="268014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D80EA4-1929-4DE5-9391-89A0A5AC2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565" y="21841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5B2C097-16B5-45F6-932F-877A31C44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965" y="15745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B3A350F-9C84-4065-8DD7-3EF0B957C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764" y="17269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9615FB-3F17-4822-B6AC-E916F64F6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164" y="3250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4500A70-D005-4D74-9E2E-72FC81BFC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71B0DB1-6290-4E1D-8EBC-AC84C5972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389" y="43177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472A425-8BBA-4D18-963D-62D8EFA94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D33BC91-ABC2-4050-BA2E-3E419EAC7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564" y="4089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DA0709-9A5F-49AE-B132-5F1D6EB5B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164" y="2869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3217707-A726-49DA-86F2-FC9D81838270}"/>
                </a:ext>
              </a:extLst>
            </p:cNvPr>
            <p:cNvSpPr/>
            <p:nvPr/>
          </p:nvSpPr>
          <p:spPr>
            <a:xfrm>
              <a:off x="3913921" y="30985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26E4AB20-3012-4816-BA23-A5C61FC79BC3}"/>
                </a:ext>
              </a:extLst>
            </p:cNvPr>
            <p:cNvSpPr/>
            <p:nvPr/>
          </p:nvSpPr>
          <p:spPr>
            <a:xfrm>
              <a:off x="4392246" y="28699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5EDDF00C-0841-423B-837C-1C4E95E07AF5}"/>
                </a:ext>
              </a:extLst>
            </p:cNvPr>
            <p:cNvSpPr/>
            <p:nvPr/>
          </p:nvSpPr>
          <p:spPr>
            <a:xfrm>
              <a:off x="4336403" y="3506277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630FD6A5-FA3A-4777-AF11-D5D623FB62B2}"/>
                </a:ext>
              </a:extLst>
            </p:cNvPr>
            <p:cNvSpPr/>
            <p:nvPr/>
          </p:nvSpPr>
          <p:spPr>
            <a:xfrm>
              <a:off x="4661693" y="3035692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97338E01-640E-4B71-9959-019BDD6CBE3F}"/>
                </a:ext>
              </a:extLst>
            </p:cNvPr>
            <p:cNvSpPr/>
            <p:nvPr/>
          </p:nvSpPr>
          <p:spPr>
            <a:xfrm>
              <a:off x="3913921" y="3905300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00C6B0B-F269-4F10-9C30-925FB1212082}"/>
                </a:ext>
              </a:extLst>
            </p:cNvPr>
            <p:cNvSpPr/>
            <p:nvPr/>
          </p:nvSpPr>
          <p:spPr>
            <a:xfrm>
              <a:off x="4442226" y="3921815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Flowchart: Summing Junction 27">
            <a:extLst>
              <a:ext uri="{FF2B5EF4-FFF2-40B4-BE49-F238E27FC236}">
                <a16:creationId xmlns:a16="http://schemas.microsoft.com/office/drawing/2014/main" id="{2B745111-5CC0-4984-9026-779B77105678}"/>
              </a:ext>
            </a:extLst>
          </p:cNvPr>
          <p:cNvSpPr/>
          <p:nvPr/>
        </p:nvSpPr>
        <p:spPr>
          <a:xfrm>
            <a:off x="6178751" y="3631377"/>
            <a:ext cx="229903" cy="261257"/>
          </a:xfrm>
          <a:prstGeom prst="flowChartSummingJunction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718136-585A-4A4A-ADB6-D17ED0FE34BB}"/>
              </a:ext>
            </a:extLst>
          </p:cNvPr>
          <p:cNvSpPr txBox="1"/>
          <p:nvPr/>
        </p:nvSpPr>
        <p:spPr>
          <a:xfrm>
            <a:off x="7398813" y="2162913"/>
            <a:ext cx="207924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classify test object/ </a:t>
            </a:r>
          </a:p>
          <a:p>
            <a:r>
              <a:rPr lang="en-US" sz="1400" b="1" dirty="0"/>
              <a:t>new query using k-</a:t>
            </a:r>
            <a:r>
              <a:rPr lang="en-US" sz="1400" b="1" dirty="0" err="1"/>
              <a:t>nn</a:t>
            </a:r>
            <a:endParaRPr lang="en-US" sz="14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D20082-14B0-4154-900D-A33506B1757E}"/>
              </a:ext>
            </a:extLst>
          </p:cNvPr>
          <p:cNvCxnSpPr>
            <a:cxnSpLocks/>
            <a:stCxn id="29" idx="1"/>
            <a:endCxn id="28" idx="0"/>
          </p:cNvCxnSpPr>
          <p:nvPr/>
        </p:nvCxnSpPr>
        <p:spPr>
          <a:xfrm flipH="1">
            <a:off x="6293703" y="2424523"/>
            <a:ext cx="1105110" cy="1206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A69EECB2-0623-4BA8-A326-AC208EA62E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19"/>
          <a:stretch/>
        </p:blipFill>
        <p:spPr>
          <a:xfrm>
            <a:off x="10374293" y="3618019"/>
            <a:ext cx="550633" cy="95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9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10205</TotalTime>
  <Words>1812</Words>
  <Application>Microsoft Macintosh PowerPoint</Application>
  <PresentationFormat>Widescreen</PresentationFormat>
  <Paragraphs>336</Paragraphs>
  <Slides>46</Slides>
  <Notes>44</Notes>
  <HiddenSlides>2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MS Gothic</vt:lpstr>
      <vt:lpstr>Arial</vt:lpstr>
      <vt:lpstr>Calibri</vt:lpstr>
      <vt:lpstr>Georgia</vt:lpstr>
      <vt:lpstr>System Font Regular</vt:lpstr>
      <vt:lpstr>Tahoma</vt:lpstr>
      <vt:lpstr>Times</vt:lpstr>
      <vt:lpstr>Times New Roman</vt:lpstr>
      <vt:lpstr>urw-din</vt:lpstr>
      <vt:lpstr>Wingdings</vt:lpstr>
      <vt:lpstr>RIT</vt:lpstr>
      <vt:lpstr>Equation</vt:lpstr>
      <vt:lpstr>PowerPoint Presentation</vt:lpstr>
      <vt:lpstr>Lecture Agenda</vt:lpstr>
      <vt:lpstr>Classification Models</vt:lpstr>
      <vt:lpstr>Classification Problem</vt:lpstr>
      <vt:lpstr>Introduction: Instance-based Learning</vt:lpstr>
      <vt:lpstr>k-Nearest Neighbor (k-NN) approach</vt:lpstr>
      <vt:lpstr>k-NN approach</vt:lpstr>
      <vt:lpstr>k-NN Example</vt:lpstr>
      <vt:lpstr>k-NN Example</vt:lpstr>
      <vt:lpstr>k-NN Example</vt:lpstr>
      <vt:lpstr>k-NN – Basic Idea</vt:lpstr>
      <vt:lpstr>k-NN Algorithm</vt:lpstr>
      <vt:lpstr>k-NN Algorithm (on twitter)</vt:lpstr>
      <vt:lpstr>k-NN Example</vt:lpstr>
      <vt:lpstr>Distance Metric</vt:lpstr>
      <vt:lpstr>Common Approaches</vt:lpstr>
      <vt:lpstr>k-NN decision boundaries </vt:lpstr>
      <vt:lpstr>k-NN decision boundaries </vt:lpstr>
      <vt:lpstr>k-NN decision boundaries </vt:lpstr>
      <vt:lpstr>Impact of k</vt:lpstr>
      <vt:lpstr>Impact of k</vt:lpstr>
      <vt:lpstr>Variant of k</vt:lpstr>
      <vt:lpstr>Weighted k-NN</vt:lpstr>
      <vt:lpstr>Weighted k-NN</vt:lpstr>
      <vt:lpstr>Issues with Distance Metrics</vt:lpstr>
      <vt:lpstr>Scale Effects</vt:lpstr>
      <vt:lpstr>Other distance measures</vt:lpstr>
      <vt:lpstr>Cheat-sheet of distance metrics</vt:lpstr>
      <vt:lpstr>Distance for Nominal Attributes</vt:lpstr>
      <vt:lpstr>Distance for Heterogeneous Data</vt:lpstr>
      <vt:lpstr>Accuracy of k-NN</vt:lpstr>
      <vt:lpstr>Accuracy of k-NN</vt:lpstr>
      <vt:lpstr>Accuracy of kNN</vt:lpstr>
      <vt:lpstr>Accuracy of kNN</vt:lpstr>
      <vt:lpstr>Accuracy of kNN</vt:lpstr>
      <vt:lpstr>Accuracy of kNN</vt:lpstr>
      <vt:lpstr>Discussion: kNN (Bias vs Variance)</vt:lpstr>
      <vt:lpstr>Discussion: kNN (Bias vs Variance)</vt:lpstr>
      <vt:lpstr>Discussion: kNN (Bias vs Variance)</vt:lpstr>
      <vt:lpstr>Discussion: kNN (Bias vs Variance)</vt:lpstr>
      <vt:lpstr>Discussion: kNN (Bias vs Variance)</vt:lpstr>
      <vt:lpstr>Discussion: kNN (Bias vs Variance)</vt:lpstr>
      <vt:lpstr>Discussion: kNN (Bias vs Variance)</vt:lpstr>
      <vt:lpstr>Coding Exercise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1066</cp:revision>
  <cp:lastPrinted>2018-04-25T02:50:23Z</cp:lastPrinted>
  <dcterms:created xsi:type="dcterms:W3CDTF">2021-08-24T04:52:52Z</dcterms:created>
  <dcterms:modified xsi:type="dcterms:W3CDTF">2022-09-22T00:05:31Z</dcterms:modified>
</cp:coreProperties>
</file>