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54"/>
  </p:notesMasterIdLst>
  <p:handoutMasterIdLst>
    <p:handoutMasterId r:id="rId55"/>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3" r:id="rId14"/>
    <p:sldId id="347" r:id="rId15"/>
    <p:sldId id="309" r:id="rId16"/>
    <p:sldId id="324" r:id="rId17"/>
    <p:sldId id="326" r:id="rId18"/>
    <p:sldId id="344" r:id="rId19"/>
    <p:sldId id="325" r:id="rId20"/>
    <p:sldId id="328" r:id="rId21"/>
    <p:sldId id="358" r:id="rId22"/>
    <p:sldId id="327" r:id="rId23"/>
    <p:sldId id="357" r:id="rId24"/>
    <p:sldId id="366" r:id="rId25"/>
    <p:sldId id="350" r:id="rId26"/>
    <p:sldId id="362" r:id="rId27"/>
    <p:sldId id="356" r:id="rId28"/>
    <p:sldId id="360" r:id="rId29"/>
    <p:sldId id="359" r:id="rId30"/>
    <p:sldId id="349" r:id="rId31"/>
    <p:sldId id="363" r:id="rId32"/>
    <p:sldId id="352" r:id="rId33"/>
    <p:sldId id="353" r:id="rId34"/>
    <p:sldId id="364" r:id="rId35"/>
    <p:sldId id="354" r:id="rId36"/>
    <p:sldId id="365" r:id="rId37"/>
    <p:sldId id="367" r:id="rId38"/>
    <p:sldId id="348" r:id="rId39"/>
    <p:sldId id="330" r:id="rId40"/>
    <p:sldId id="329" r:id="rId41"/>
    <p:sldId id="332" r:id="rId42"/>
    <p:sldId id="333" r:id="rId43"/>
    <p:sldId id="355" r:id="rId44"/>
    <p:sldId id="334" r:id="rId45"/>
    <p:sldId id="336" r:id="rId46"/>
    <p:sldId id="338" r:id="rId47"/>
    <p:sldId id="339" r:id="rId48"/>
    <p:sldId id="341" r:id="rId49"/>
    <p:sldId id="343" r:id="rId50"/>
    <p:sldId id="342" r:id="rId51"/>
    <p:sldId id="290" r:id="rId52"/>
    <p:sldId id="345" r:id="rId53"/>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3"/>
            <p14:sldId id="347"/>
            <p14:sldId id="309"/>
            <p14:sldId id="324"/>
            <p14:sldId id="326"/>
            <p14:sldId id="344"/>
            <p14:sldId id="325"/>
            <p14:sldId id="328"/>
            <p14:sldId id="358"/>
            <p14:sldId id="327"/>
            <p14:sldId id="357"/>
            <p14:sldId id="366"/>
            <p14:sldId id="350"/>
            <p14:sldId id="362"/>
            <p14:sldId id="356"/>
            <p14:sldId id="360"/>
            <p14:sldId id="359"/>
            <p14:sldId id="349"/>
            <p14:sldId id="363"/>
            <p14:sldId id="352"/>
            <p14:sldId id="353"/>
            <p14:sldId id="364"/>
            <p14:sldId id="354"/>
            <p14:sldId id="365"/>
            <p14:sldId id="367"/>
            <p14:sldId id="348"/>
            <p14:sldId id="330"/>
            <p14:sldId id="329"/>
            <p14:sldId id="332"/>
            <p14:sldId id="333"/>
            <p14:sldId id="355"/>
            <p14:sldId id="334"/>
            <p14:sldId id="336"/>
            <p14:sldId id="338"/>
            <p14:sldId id="339"/>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79" autoAdjust="0"/>
    <p:restoredTop sz="93568" autoAdjust="0"/>
  </p:normalViewPr>
  <p:slideViewPr>
    <p:cSldViewPr snapToGrid="0" snapToObjects="1">
      <p:cViewPr varScale="1">
        <p:scale>
          <a:sx n="135" d="100"/>
          <a:sy n="135" d="100"/>
        </p:scale>
        <p:origin x="1080" y="168"/>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9/4/23</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9/4/23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4544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rgbClr val="374151"/>
                </a:solidFill>
                <a:effectLst/>
                <a:latin typeface="Söhne"/>
              </a:rPr>
              <a:t>Supervised Learning</a:t>
            </a:r>
            <a:r>
              <a:rPr lang="en-US" b="0" i="0" dirty="0">
                <a:solidFill>
                  <a:srgbClr val="374151"/>
                </a:solidFill>
                <a:effectLst/>
                <a:latin typeface="Söhne"/>
              </a:rPr>
              <a:t>: Movie Recommendation System, Predicting House Prices, Identifying Customers Who Might Churn.</a:t>
            </a:r>
          </a:p>
          <a:p>
            <a:pPr algn="l">
              <a:buFont typeface="+mj-lt"/>
              <a:buAutoNum type="arabicPeriod"/>
            </a:pPr>
            <a:r>
              <a:rPr lang="en-US" b="1" i="0" dirty="0">
                <a:solidFill>
                  <a:srgbClr val="374151"/>
                </a:solidFill>
                <a:effectLst/>
                <a:latin typeface="Söhne"/>
              </a:rPr>
              <a:t>Unsupervised Learning</a:t>
            </a:r>
            <a:r>
              <a:rPr lang="en-US" b="0" i="0" dirty="0">
                <a:solidFill>
                  <a:srgbClr val="374151"/>
                </a:solidFill>
                <a:effectLst/>
                <a:latin typeface="Söhne"/>
              </a:rPr>
              <a:t>: Customer Segmentation for a Supermarket, Image Compression, Identifying Topics in News Articles.</a:t>
            </a:r>
          </a:p>
          <a:p>
            <a:pPr algn="l">
              <a:buFont typeface="+mj-lt"/>
              <a:buAutoNum type="arabicPeriod"/>
            </a:pPr>
            <a:r>
              <a:rPr lang="en-US" b="1" i="0" dirty="0">
                <a:solidFill>
                  <a:srgbClr val="374151"/>
                </a:solidFill>
                <a:effectLst/>
                <a:latin typeface="Söhne"/>
              </a:rPr>
              <a:t>Anomaly Detection</a:t>
            </a:r>
            <a:r>
              <a:rPr lang="en-US" b="0" i="0" dirty="0">
                <a:solidFill>
                  <a:srgbClr val="374151"/>
                </a:solidFill>
                <a:effectLst/>
                <a:latin typeface="Söhne"/>
              </a:rPr>
              <a:t>: Credit Card Fraud Detection, Detecting Manufacturing Defects.</a:t>
            </a:r>
          </a:p>
          <a:p>
            <a:pPr algn="l">
              <a:buFont typeface="+mj-lt"/>
              <a:buAutoNum type="arabicPeriod"/>
            </a:pPr>
            <a:r>
              <a:rPr lang="en-US" b="1" i="0" dirty="0">
                <a:solidFill>
                  <a:srgbClr val="374151"/>
                </a:solidFill>
                <a:effectLst/>
                <a:latin typeface="Söhne"/>
              </a:rPr>
              <a:t>Reinforcement Learning</a:t>
            </a:r>
            <a:r>
              <a:rPr lang="en-US" b="0" i="0" dirty="0">
                <a:solidFill>
                  <a:srgbClr val="374151"/>
                </a:solidFill>
                <a:effectLst/>
                <a:latin typeface="Söhne"/>
              </a:rPr>
              <a:t>: Playing Chess Against a Computer, Self-driving Car.</a:t>
            </a:r>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49949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62777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72089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74151"/>
                </a:solidFill>
                <a:effectLst/>
                <a:latin typeface="Söhne"/>
              </a:rPr>
              <a:t>Naive Bayes is like your brain's internal process when making that guess.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Prior Knowledge</a:t>
            </a:r>
            <a:r>
              <a:rPr lang="en-US" b="0" i="0" dirty="0">
                <a:solidFill>
                  <a:srgbClr val="374151"/>
                </a:solidFill>
                <a:effectLst/>
                <a:latin typeface="Söhne"/>
              </a:rPr>
              <a:t>: You know from past experiences (or based on the fruits you saw before closing your eyes) how many of each fruit are generally in the basket. This is your base rate or prior probability. For instance, if half of the fruits you've seen in your life were apples, then, without any other information, there's a 50% chance any given fruit you pick is an apple.</a:t>
            </a:r>
          </a:p>
          <a:p>
            <a:pPr algn="l">
              <a:buFont typeface="+mj-lt"/>
              <a:buAutoNum type="arabicPeriod"/>
            </a:pPr>
            <a:r>
              <a:rPr lang="en-US" b="1" i="0" dirty="0">
                <a:solidFill>
                  <a:srgbClr val="374151"/>
                </a:solidFill>
                <a:effectLst/>
                <a:latin typeface="Söhne"/>
              </a:rPr>
              <a:t>Feature Evidence</a:t>
            </a:r>
            <a:r>
              <a:rPr lang="en-US" b="0" i="0" dirty="0">
                <a:solidFill>
                  <a:srgbClr val="374151"/>
                </a:solidFill>
                <a:effectLst/>
                <a:latin typeface="Söhne"/>
              </a:rPr>
              <a:t>: Now, consider the fruit's features. If the fruit feels round and smooth, it might be an apple or an orange but likely not a banana. If it smells citrusy, it's probably an orange. Each of these features gives you evidence to update your guess.</a:t>
            </a:r>
          </a:p>
          <a:p>
            <a:pPr algn="l">
              <a:buFont typeface="+mj-lt"/>
              <a:buAutoNum type="arabicPeriod"/>
            </a:pPr>
            <a:r>
              <a:rPr lang="en-US" b="1" i="0" dirty="0">
                <a:solidFill>
                  <a:srgbClr val="374151"/>
                </a:solidFill>
                <a:effectLst/>
                <a:latin typeface="Söhne"/>
              </a:rPr>
              <a:t>Combining Information</a:t>
            </a:r>
            <a:r>
              <a:rPr lang="en-US" b="0" i="0" dirty="0">
                <a:solidFill>
                  <a:srgbClr val="374151"/>
                </a:solidFill>
                <a:effectLst/>
                <a:latin typeface="Söhne"/>
              </a:rPr>
              <a:t>: Naive Bayes combines your prior knowledge with the feature evidence to give a more informed guess about the fruit's identity.</a:t>
            </a:r>
          </a:p>
          <a:p>
            <a:pPr algn="l">
              <a:buFont typeface="+mj-lt"/>
              <a:buAutoNum type="arabicPeriod"/>
            </a:pPr>
            <a:r>
              <a:rPr lang="en-US" b="1" i="0" dirty="0">
                <a:solidFill>
                  <a:srgbClr val="374151"/>
                </a:solidFill>
                <a:effectLst/>
                <a:latin typeface="Söhne"/>
              </a:rPr>
              <a:t>"Naive" Assumption</a:t>
            </a:r>
            <a:r>
              <a:rPr lang="en-US" b="0" i="0" dirty="0">
                <a:solidFill>
                  <a:srgbClr val="374151"/>
                </a:solidFill>
                <a:effectLst/>
                <a:latin typeface="Söhne"/>
              </a:rPr>
              <a:t>: The "naive" part is because the algorithm assumes each feature (like shape or smell) is independent of the other. In our example, it would mean the shape of the fruit doesn't affect its smell, which might not always be true, but this simplification often works surprisingly well in practice.</a:t>
            </a:r>
          </a:p>
          <a:p>
            <a:pPr algn="l"/>
            <a:r>
              <a:rPr lang="en-US" b="0" i="0" dirty="0">
                <a:solidFill>
                  <a:srgbClr val="374151"/>
                </a:solidFill>
                <a:effectLst/>
                <a:latin typeface="Söhne"/>
              </a:rPr>
              <a:t>In summary, </a:t>
            </a:r>
            <a:r>
              <a:rPr lang="en-US" b="1" i="0" dirty="0">
                <a:solidFill>
                  <a:srgbClr val="374151"/>
                </a:solidFill>
                <a:effectLst/>
                <a:latin typeface="Söhne"/>
              </a:rPr>
              <a:t>Naive Bayes uses prior knowledge and feature evidence to make educated guesses, while simplifying things by treating each feature as independent.</a:t>
            </a:r>
            <a:endParaRPr lang="en-US" b="0" i="0" dirty="0">
              <a:solidFill>
                <a:srgbClr val="374151"/>
              </a:solidFill>
              <a:effectLst/>
              <a:latin typeface="Söhne"/>
            </a:endParaRPr>
          </a:p>
        </p:txBody>
      </p:sp>
    </p:spTree>
    <p:extLst>
      <p:ext uri="{BB962C8B-B14F-4D97-AF65-F5344CB8AC3E}">
        <p14:creationId xmlns:p14="http://schemas.microsoft.com/office/powerpoint/2010/main" val="1840587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solidFill>
                  <a:srgbClr val="374151"/>
                </a:solidFill>
                <a:effectLst/>
                <a:latin typeface="Söhne"/>
              </a:rPr>
              <a:t>Naive Bayes is like your brain's internal process when making that guess.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Prior Knowledge</a:t>
            </a:r>
            <a:r>
              <a:rPr lang="en-US" b="0" i="0" dirty="0">
                <a:solidFill>
                  <a:srgbClr val="374151"/>
                </a:solidFill>
                <a:effectLst/>
                <a:latin typeface="Söhne"/>
              </a:rPr>
              <a:t>: You know from past experiences (or based on the fruits you saw before closing your eyes) how many of each fruit are generally in the basket. This is your base rate or prior probability. For instance, if half of the fruits you've seen in your life were apples, then, without any other information, there's a 50% chance any given fruit you pick is an apple.</a:t>
            </a:r>
          </a:p>
          <a:p>
            <a:pPr algn="l">
              <a:buFont typeface="+mj-lt"/>
              <a:buAutoNum type="arabicPeriod"/>
            </a:pPr>
            <a:r>
              <a:rPr lang="en-US" b="1" i="0" dirty="0">
                <a:solidFill>
                  <a:srgbClr val="374151"/>
                </a:solidFill>
                <a:effectLst/>
                <a:latin typeface="Söhne"/>
              </a:rPr>
              <a:t>Feature Evidence</a:t>
            </a:r>
            <a:r>
              <a:rPr lang="en-US" b="0" i="0" dirty="0">
                <a:solidFill>
                  <a:srgbClr val="374151"/>
                </a:solidFill>
                <a:effectLst/>
                <a:latin typeface="Söhne"/>
              </a:rPr>
              <a:t>: Now, consider the fruit's features. If the fruit feels round and smooth, it might be an apple or an orange but likely not a banana. If it smells citrusy, it's probably an orange. Each of these features gives you evidence to update your guess.</a:t>
            </a:r>
          </a:p>
          <a:p>
            <a:pPr algn="l">
              <a:buFont typeface="+mj-lt"/>
              <a:buAutoNum type="arabicPeriod"/>
            </a:pPr>
            <a:r>
              <a:rPr lang="en-US" b="1" i="0" dirty="0">
                <a:solidFill>
                  <a:srgbClr val="374151"/>
                </a:solidFill>
                <a:effectLst/>
                <a:latin typeface="Söhne"/>
              </a:rPr>
              <a:t>Combining Information</a:t>
            </a:r>
            <a:r>
              <a:rPr lang="en-US" b="0" i="0" dirty="0">
                <a:solidFill>
                  <a:srgbClr val="374151"/>
                </a:solidFill>
                <a:effectLst/>
                <a:latin typeface="Söhne"/>
              </a:rPr>
              <a:t>: Naive Bayes combines your prior knowledge with the feature evidence to give a more informed guess about the fruit's identity.</a:t>
            </a:r>
          </a:p>
          <a:p>
            <a:pPr algn="l">
              <a:buFont typeface="+mj-lt"/>
              <a:buAutoNum type="arabicPeriod"/>
            </a:pPr>
            <a:r>
              <a:rPr lang="en-US" b="1" i="0" dirty="0">
                <a:solidFill>
                  <a:srgbClr val="374151"/>
                </a:solidFill>
                <a:effectLst/>
                <a:latin typeface="Söhne"/>
              </a:rPr>
              <a:t>"Naive" Assumption</a:t>
            </a:r>
            <a:r>
              <a:rPr lang="en-US" b="0" i="0" dirty="0">
                <a:solidFill>
                  <a:srgbClr val="374151"/>
                </a:solidFill>
                <a:effectLst/>
                <a:latin typeface="Söhne"/>
              </a:rPr>
              <a:t>: The "naive" part is because the algorithm assumes each feature (like shape or smell) is independent of the other. In our example, it would mean the shape of the fruit doesn't affect its smell, which might not always be true, but this simplification often works surprisingly well in practice.</a:t>
            </a:r>
          </a:p>
          <a:p>
            <a:pPr algn="l"/>
            <a:r>
              <a:rPr lang="en-US" b="0" i="0" dirty="0">
                <a:solidFill>
                  <a:srgbClr val="374151"/>
                </a:solidFill>
                <a:effectLst/>
                <a:latin typeface="Söhne"/>
              </a:rPr>
              <a:t>In summary, </a:t>
            </a:r>
            <a:r>
              <a:rPr lang="en-US" b="1" i="0" dirty="0">
                <a:solidFill>
                  <a:srgbClr val="374151"/>
                </a:solidFill>
                <a:effectLst/>
                <a:latin typeface="Söhne"/>
              </a:rPr>
              <a:t>Naive Bayes uses prior knowledge and feature evidence to make educated guesses, while simplifying things by treating each feature as independent.</a:t>
            </a:r>
            <a:endParaRPr lang="en-US" b="0" i="0" dirty="0">
              <a:solidFill>
                <a:srgbClr val="374151"/>
              </a:solidFill>
              <a:effectLst/>
              <a:latin typeface="Söhne"/>
            </a:endParaRPr>
          </a:p>
        </p:txBody>
      </p:sp>
    </p:spTree>
    <p:extLst>
      <p:ext uri="{BB962C8B-B14F-4D97-AF65-F5344CB8AC3E}">
        <p14:creationId xmlns:p14="http://schemas.microsoft.com/office/powerpoint/2010/main" val="3611874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56237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0314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47856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79414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860100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1022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99971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2023</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a:t>
            </a:r>
            <a:r>
              <a:rPr lang="en-US" sz="2400">
                <a:solidFill>
                  <a:srgbClr val="E46102"/>
                </a:solidFill>
              </a:rPr>
              <a:t>, RIT</a:t>
            </a:r>
            <a:endParaRPr lang="en-US" sz="2400" dirty="0">
              <a:solidFill>
                <a:srgbClr val="E46102"/>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p>
          <a:p>
            <a:pPr marL="444498" indent="-342900">
              <a:buSzPts val="2400"/>
              <a:buFontTx/>
              <a:buChar char="-"/>
            </a:pPr>
            <a:endParaRPr lang="en-US" dirty="0"/>
          </a:p>
          <a:p>
            <a:pPr marL="444498" indent="-342900">
              <a:buSzPts val="2400"/>
              <a:buFontTx/>
              <a:buChar char="-"/>
            </a:pPr>
            <a:r>
              <a:rPr lang="en-US" dirty="0"/>
              <a:t>Will </a:t>
            </a:r>
            <a:r>
              <a:rPr lang="en-US" u="sng" dirty="0"/>
              <a:t>not</a:t>
            </a:r>
            <a:r>
              <a:rPr lang="en-US" dirty="0"/>
              <a:t> be covered in this course.</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129F53-7CCE-3DA5-577A-2432A255CD21}"/>
              </a:ext>
            </a:extLst>
          </p:cNvPr>
          <p:cNvSpPr txBox="1"/>
          <p:nvPr/>
        </p:nvSpPr>
        <p:spPr>
          <a:xfrm>
            <a:off x="521776" y="5851498"/>
            <a:ext cx="11670224" cy="461665"/>
          </a:xfrm>
          <a:prstGeom prst="rect">
            <a:avLst/>
          </a:prstGeom>
          <a:noFill/>
        </p:spPr>
        <p:txBody>
          <a:bodyPr wrap="square">
            <a:spAutoFit/>
          </a:bodyPr>
          <a:lstStyle/>
          <a:p>
            <a:pPr marL="609585" indent="-507987">
              <a:buSzPct val="100000"/>
              <a:buFont typeface="Arial" panose="020B0604020202020204" pitchFamily="34" charset="0"/>
              <a:buChar char="•"/>
            </a:pPr>
            <a:r>
              <a:rPr lang="en-US" dirty="0"/>
              <a:t>Most of them are combinations of unsupervised and supervised algorithms</a:t>
            </a:r>
          </a:p>
        </p:txBody>
      </p:sp>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302696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u="sng" dirty="0"/>
              <a:t>Goal</a:t>
            </a:r>
            <a:r>
              <a:rPr lang="en-US" dirty="0"/>
              <a:t>: to get the most reward over time</a:t>
            </a:r>
          </a:p>
          <a:p>
            <a:pPr marL="609585" indent="-507987">
              <a:buSzPts val="2400"/>
              <a:buFont typeface="Arial" panose="020B0604020202020204" pitchFamily="34" charset="0"/>
              <a:buChar char="•"/>
            </a:pPr>
            <a:endParaRPr lang="en-US" sz="2800" dirty="0"/>
          </a:p>
          <a:p>
            <a:pPr marL="609585" indent="-507987">
              <a:buSzPts val="2400"/>
              <a:buFont typeface="Arial" panose="020B0604020202020204" pitchFamily="34" charset="0"/>
              <a:buChar char="•"/>
            </a:pPr>
            <a:r>
              <a:rPr lang="en-US" sz="2800" dirty="0"/>
              <a:t>Roomba, the home vacuum cleaner </a:t>
            </a:r>
          </a:p>
          <a:p>
            <a:pPr marL="1219170" lvl="1" indent="-507987">
              <a:buSzPts val="2400"/>
              <a:buFont typeface="Arial" panose="020B0604020202020204" pitchFamily="34" charset="0"/>
              <a:buChar char="•"/>
            </a:pPr>
            <a:endParaRPr lang="en-US" sz="2800" dirty="0"/>
          </a:p>
          <a:p>
            <a:pPr marL="711183" lvl="1">
              <a:buSzPts val="2400"/>
            </a:pPr>
            <a:r>
              <a:rPr lang="en-US" sz="2800" dirty="0"/>
              <a:t>	</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55950" y="1342164"/>
            <a:ext cx="3745555" cy="2617697"/>
          </a:xfrm>
          <a:prstGeom prst="rect">
            <a:avLst/>
          </a:prstGeom>
        </p:spPr>
      </p:pic>
      <p:pic>
        <p:nvPicPr>
          <p:cNvPr id="1026" name="Picture 2" descr="iRobot Roomba i7+ | RIGA, AUGUST 2019 - New iRobot Roomba i7… | Flickr">
            <a:extLst>
              <a:ext uri="{FF2B5EF4-FFF2-40B4-BE49-F238E27FC236}">
                <a16:creationId xmlns:a16="http://schemas.microsoft.com/office/drawing/2014/main" id="{E6551655-6978-8999-6F3A-7CA8E91D1D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698" t="13043" r="15901" b="16587"/>
          <a:stretch/>
        </p:blipFill>
        <p:spPr bwMode="auto">
          <a:xfrm>
            <a:off x="5774634" y="4795120"/>
            <a:ext cx="2584174" cy="1675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6">
                                            <p:txEl>
                                              <p:pRg st="7" end="7"/>
                                            </p:txEl>
                                          </p:spTgt>
                                        </p:tgtEl>
                                        <p:attrNameLst>
                                          <p:attrName>style.visibility</p:attrName>
                                        </p:attrNameLst>
                                      </p:cBhvr>
                                      <p:to>
                                        <p:strVal val="visible"/>
                                      </p:to>
                                    </p:set>
                                    <p:animEffect transition="in" filter="fade">
                                      <p:cBhvr>
                                        <p:cTn id="41" dur="1000"/>
                                        <p:tgtEl>
                                          <p:spTgt spid="96">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6">
                                            <p:txEl>
                                              <p:pRg st="9" end="9"/>
                                            </p:txEl>
                                          </p:spTgt>
                                        </p:tgtEl>
                                        <p:attrNameLst>
                                          <p:attrName>style.visibility</p:attrName>
                                        </p:attrNameLst>
                                      </p:cBhvr>
                                      <p:to>
                                        <p:strVal val="visible"/>
                                      </p:to>
                                    </p:set>
                                    <p:animEffect transition="in" filter="fade">
                                      <p:cBhvr>
                                        <p:cTn id="46"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a:p>
            <a:pPr marL="609585" indent="-507987">
              <a:buSzPts val="2400"/>
              <a:buFont typeface="Arial" panose="020B0604020202020204" pitchFamily="34" charset="0"/>
              <a:buChar char="•"/>
            </a:pPr>
            <a:r>
              <a:rPr lang="en-US" sz="2800" dirty="0">
                <a:solidFill>
                  <a:srgbClr val="000000"/>
                </a:solidFill>
              </a:rPr>
              <a:t>More details in future lecture.</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6">
                                            <p:txEl>
                                              <p:pRg st="8" end="8"/>
                                            </p:txEl>
                                          </p:spTgt>
                                        </p:tgtEl>
                                        <p:attrNameLst>
                                          <p:attrName>style.visibility</p:attrName>
                                        </p:attrNameLst>
                                      </p:cBhvr>
                                      <p:to>
                                        <p:strVal val="visible"/>
                                      </p:to>
                                    </p:set>
                                    <p:animEffect transition="in" filter="fade">
                                      <p:cBhvr>
                                        <p:cTn id="41"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t>
            </a:r>
          </a:p>
          <a:p>
            <a:pPr marL="1054083" lvl="1" indent="-342900">
              <a:buSzPts val="2400"/>
              <a:buFont typeface="Arial" panose="020B0604020202020204" pitchFamily="34" charset="0"/>
              <a:buChar char="•"/>
            </a:pPr>
            <a:r>
              <a:rPr lang="en-US" dirty="0"/>
              <a:t>You can ask questions on slack channel or email them and/or the instructor.</a:t>
            </a:r>
          </a:p>
          <a:p>
            <a:pPr marL="444498" indent="-342900">
              <a:buSzPts val="2400"/>
              <a:buFont typeface="Arial" panose="020B0604020202020204" pitchFamily="34" charset="0"/>
              <a:buChar char="•"/>
            </a:pPr>
            <a:r>
              <a:rPr lang="en-US" dirty="0"/>
              <a:t>Python Assessment (0 credit) is due on Friday, 09/01.</a:t>
            </a:r>
          </a:p>
          <a:p>
            <a:pPr marL="444498" indent="-342900">
              <a:buSzPts val="2400"/>
              <a:buFont typeface="Arial" panose="020B0604020202020204" pitchFamily="34" charset="0"/>
              <a:buChar char="•"/>
            </a:pPr>
            <a:r>
              <a:rPr lang="en-US" dirty="0"/>
              <a:t>First HW Assignment next Tuesday, 09/05.</a:t>
            </a:r>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Class Exercise:</a:t>
            </a:r>
          </a:p>
          <a:p>
            <a:pPr marL="101598" algn="ctr">
              <a:buSzPct val="100000"/>
            </a:pPr>
            <a:r>
              <a:rPr lang="en-US" sz="4000" b="1" dirty="0">
                <a:solidFill>
                  <a:srgbClr val="D95E00"/>
                </a:solidFill>
              </a:rPr>
              <a:t>Categorize tasks into Types of ML Models</a:t>
            </a:r>
            <a:endParaRPr lang="en-US" sz="4800" b="1" dirty="0">
              <a:solidFill>
                <a:srgbClr val="D95E00"/>
              </a:solidFill>
            </a:endParaRPr>
          </a:p>
        </p:txBody>
      </p:sp>
    </p:spTree>
    <p:extLst>
      <p:ext uri="{BB962C8B-B14F-4D97-AF65-F5344CB8AC3E}">
        <p14:creationId xmlns:p14="http://schemas.microsoft.com/office/powerpoint/2010/main" val="326093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algn="l">
              <a:buFont typeface="+mj-lt"/>
              <a:buAutoNum type="arabicPeriod"/>
            </a:pPr>
            <a:r>
              <a:rPr lang="en-US" sz="1800" b="1" i="0" dirty="0">
                <a:solidFill>
                  <a:srgbClr val="000000"/>
                </a:solidFill>
                <a:effectLst/>
                <a:latin typeface="Söhne"/>
              </a:rPr>
              <a:t>Movie Recommendation System</a:t>
            </a:r>
            <a:r>
              <a:rPr lang="en-US" sz="1800" b="0" i="0" dirty="0">
                <a:solidFill>
                  <a:srgbClr val="000000"/>
                </a:solidFill>
                <a:effectLst/>
                <a:latin typeface="Söhne"/>
              </a:rPr>
              <a:t>: A system that suggests movies to users based on movies they've previously liked.</a:t>
            </a:r>
          </a:p>
          <a:p>
            <a:pPr algn="l">
              <a:buFont typeface="+mj-lt"/>
              <a:buAutoNum type="arabicPeriod"/>
            </a:pPr>
            <a:r>
              <a:rPr lang="en-US" sz="1800" b="1" i="0" dirty="0">
                <a:solidFill>
                  <a:srgbClr val="000000"/>
                </a:solidFill>
                <a:effectLst/>
                <a:latin typeface="Söhne"/>
              </a:rPr>
              <a:t>Customer Segmentation for a Supermarket</a:t>
            </a:r>
            <a:r>
              <a:rPr lang="en-US" sz="1800" b="0" i="0" dirty="0">
                <a:solidFill>
                  <a:srgbClr val="000000"/>
                </a:solidFill>
                <a:effectLst/>
                <a:latin typeface="Söhne"/>
              </a:rPr>
              <a:t>: Analyzing purchase data to group customers into different clusters or segments based on their shopping patterns.</a:t>
            </a:r>
          </a:p>
          <a:p>
            <a:pPr algn="l">
              <a:buFont typeface="+mj-lt"/>
              <a:buAutoNum type="arabicPeriod"/>
            </a:pPr>
            <a:r>
              <a:rPr lang="en-US" sz="1800" b="1" i="0" dirty="0">
                <a:solidFill>
                  <a:srgbClr val="000000"/>
                </a:solidFill>
                <a:effectLst/>
                <a:latin typeface="Söhne"/>
              </a:rPr>
              <a:t>Credit Card Fraud Detection</a:t>
            </a:r>
            <a:r>
              <a:rPr lang="en-US" sz="1800" b="0" i="0" dirty="0">
                <a:solidFill>
                  <a:srgbClr val="000000"/>
                </a:solidFill>
                <a:effectLst/>
                <a:latin typeface="Söhne"/>
              </a:rPr>
              <a:t>: Monitoring credit card transactions to flag suspicious activities that don't align with a user's typical behavior.</a:t>
            </a:r>
          </a:p>
          <a:p>
            <a:pPr algn="l">
              <a:buFont typeface="+mj-lt"/>
              <a:buAutoNum type="arabicPeriod"/>
            </a:pPr>
            <a:r>
              <a:rPr lang="en-US" sz="1800" b="1" i="0" dirty="0">
                <a:solidFill>
                  <a:srgbClr val="000000"/>
                </a:solidFill>
                <a:effectLst/>
                <a:latin typeface="Söhne"/>
              </a:rPr>
              <a:t>Playing Chess Against a Computer</a:t>
            </a:r>
            <a:r>
              <a:rPr lang="en-US" sz="1800" b="0" i="0" dirty="0">
                <a:solidFill>
                  <a:srgbClr val="000000"/>
                </a:solidFill>
                <a:effectLst/>
                <a:latin typeface="Söhne"/>
              </a:rPr>
              <a:t>: Training a computer program to improve its chess game by playing thousands of games and learning from its moves.</a:t>
            </a:r>
          </a:p>
          <a:p>
            <a:pPr algn="l">
              <a:buFont typeface="+mj-lt"/>
              <a:buAutoNum type="arabicPeriod"/>
            </a:pPr>
            <a:r>
              <a:rPr lang="en-US" sz="1800" b="1" i="0" dirty="0">
                <a:solidFill>
                  <a:srgbClr val="000000"/>
                </a:solidFill>
                <a:effectLst/>
                <a:latin typeface="Söhne"/>
              </a:rPr>
              <a:t>Predicting House Prices</a:t>
            </a:r>
            <a:r>
              <a:rPr lang="en-US" sz="1800" b="0" i="0" dirty="0">
                <a:solidFill>
                  <a:srgbClr val="000000"/>
                </a:solidFill>
                <a:effectLst/>
                <a:latin typeface="Söhne"/>
              </a:rPr>
              <a:t>: Using features like the number of rooms, location, and age of a house to predict its sale price.</a:t>
            </a:r>
          </a:p>
          <a:p>
            <a:pPr algn="l">
              <a:buFont typeface="+mj-lt"/>
              <a:buAutoNum type="arabicPeriod"/>
            </a:pPr>
            <a:r>
              <a:rPr lang="en-US" sz="1800" b="1" i="0" dirty="0">
                <a:solidFill>
                  <a:srgbClr val="000000"/>
                </a:solidFill>
                <a:effectLst/>
                <a:latin typeface="Söhne"/>
              </a:rPr>
              <a:t>Image Compression</a:t>
            </a:r>
            <a:r>
              <a:rPr lang="en-US" sz="1800" b="0" i="0" dirty="0">
                <a:solidFill>
                  <a:srgbClr val="000000"/>
                </a:solidFill>
                <a:effectLst/>
                <a:latin typeface="Söhne"/>
              </a:rPr>
              <a:t>: Reducing the size of an image file without significantly reducing its quality, by grouping similar pixel values.</a:t>
            </a:r>
          </a:p>
          <a:p>
            <a:pPr algn="l">
              <a:buFont typeface="+mj-lt"/>
              <a:buAutoNum type="arabicPeriod"/>
            </a:pPr>
            <a:r>
              <a:rPr lang="en-US" sz="1800" b="1" i="0" dirty="0">
                <a:solidFill>
                  <a:srgbClr val="000000"/>
                </a:solidFill>
                <a:effectLst/>
                <a:latin typeface="Söhne"/>
              </a:rPr>
              <a:t>Identifying Topics in News Articles</a:t>
            </a:r>
            <a:r>
              <a:rPr lang="en-US" sz="1800" b="0" i="0" dirty="0">
                <a:solidFill>
                  <a:srgbClr val="000000"/>
                </a:solidFill>
                <a:effectLst/>
                <a:latin typeface="Söhne"/>
              </a:rPr>
              <a:t>: Going through thousands of news articles and determining the main topics or themes without prior labels.</a:t>
            </a:r>
          </a:p>
          <a:p>
            <a:pPr algn="l">
              <a:buFont typeface="+mj-lt"/>
              <a:buAutoNum type="arabicPeriod"/>
            </a:pPr>
            <a:r>
              <a:rPr lang="en-US" sz="1800" b="1" i="0" dirty="0">
                <a:solidFill>
                  <a:srgbClr val="000000"/>
                </a:solidFill>
                <a:effectLst/>
                <a:latin typeface="Söhne"/>
              </a:rPr>
              <a:t>Self-driving Car</a:t>
            </a:r>
            <a:r>
              <a:rPr lang="en-US" sz="1800" b="0" i="0" dirty="0">
                <a:solidFill>
                  <a:srgbClr val="000000"/>
                </a:solidFill>
                <a:effectLst/>
                <a:latin typeface="Söhne"/>
              </a:rPr>
              <a:t>: Training a car to drive on its own by navigating and reacting to its environment.</a:t>
            </a:r>
          </a:p>
          <a:p>
            <a:pPr algn="l">
              <a:buFont typeface="+mj-lt"/>
              <a:buAutoNum type="arabicPeriod"/>
            </a:pPr>
            <a:r>
              <a:rPr lang="en-US" sz="1800" b="1" i="0" dirty="0">
                <a:solidFill>
                  <a:srgbClr val="000000"/>
                </a:solidFill>
                <a:effectLst/>
                <a:latin typeface="Söhne"/>
              </a:rPr>
              <a:t>Identifying Customers Who Might Churn</a:t>
            </a:r>
            <a:r>
              <a:rPr lang="en-US" sz="1800" b="0" i="0" dirty="0">
                <a:solidFill>
                  <a:srgbClr val="000000"/>
                </a:solidFill>
                <a:effectLst/>
                <a:latin typeface="Söhne"/>
              </a:rPr>
              <a:t>: Based on a customer's activity, purchase history, and feedback, predicting if they might leave the service.</a:t>
            </a:r>
          </a:p>
          <a:p>
            <a:pPr algn="l">
              <a:buFont typeface="+mj-lt"/>
              <a:buAutoNum type="arabicPeriod"/>
            </a:pPr>
            <a:r>
              <a:rPr lang="en-US" sz="1800" b="1" i="0" dirty="0">
                <a:solidFill>
                  <a:srgbClr val="000000"/>
                </a:solidFill>
                <a:effectLst/>
                <a:latin typeface="Söhne"/>
              </a:rPr>
              <a:t>Detecting Manufacturing Defects</a:t>
            </a:r>
            <a:r>
              <a:rPr lang="en-US" sz="1800" b="0" i="0" dirty="0">
                <a:solidFill>
                  <a:srgbClr val="000000"/>
                </a:solidFill>
                <a:effectLst/>
                <a:latin typeface="Söhne"/>
              </a:rPr>
              <a:t>: Monitoring a manufacturing assembly line to detect products that don't meet the quality standards.</a:t>
            </a:r>
          </a:p>
          <a:p>
            <a:pPr algn="l">
              <a:buFont typeface="+mj-lt"/>
              <a:buAutoNum type="arabicPeriod"/>
            </a:pPr>
            <a:endParaRPr lang="en-US" sz="1800" dirty="0">
              <a:solidFill>
                <a:srgbClr val="000000"/>
              </a:solidFill>
              <a:latin typeface="Söhne"/>
            </a:endParaRPr>
          </a:p>
          <a:p>
            <a:pPr algn="l"/>
            <a:r>
              <a:rPr lang="en-US" sz="1800" b="0" i="0" dirty="0">
                <a:solidFill>
                  <a:srgbClr val="000000"/>
                </a:solidFill>
                <a:effectLst/>
                <a:latin typeface="Söhne"/>
              </a:rPr>
              <a:t>(Answer in Speaker Notes section.)</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228299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Supervised Classification Models</a:t>
            </a:r>
          </a:p>
          <a:p>
            <a:pPr marL="101598" algn="ctr">
              <a:buSzPct val="100000"/>
            </a:pPr>
            <a:r>
              <a:rPr lang="en-US" sz="4800" b="1" dirty="0">
                <a:solidFill>
                  <a:srgbClr val="D95E00"/>
                </a:solidFill>
              </a:rPr>
              <a:t>Naïve Bayes</a:t>
            </a:r>
          </a:p>
        </p:txBody>
      </p:sp>
    </p:spTree>
    <p:extLst>
      <p:ext uri="{BB962C8B-B14F-4D97-AF65-F5344CB8AC3E}">
        <p14:creationId xmlns:p14="http://schemas.microsoft.com/office/powerpoint/2010/main" val="3099893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b="1" dirty="0"/>
              <a:t>Classification Algorithm</a:t>
            </a:r>
            <a:r>
              <a:rPr lang="en-US" sz="2800" dirty="0"/>
              <a:t> </a:t>
            </a:r>
          </a:p>
          <a:p>
            <a:pPr marL="444498" indent="-342900">
              <a:buSzPct val="100000"/>
              <a:buFontTx/>
              <a:buChar char="-"/>
            </a:pPr>
            <a:r>
              <a:rPr lang="en-US" sz="2800" dirty="0"/>
              <a:t>Application: Binary and multi-class classification problems</a:t>
            </a:r>
          </a:p>
          <a:p>
            <a:pPr marL="444498" indent="-342900">
              <a:buSzPct val="100000"/>
              <a:buFontTx/>
              <a:buChar char="-"/>
            </a:pPr>
            <a:endParaRPr lang="en-US" sz="2800" dirty="0"/>
          </a:p>
          <a:p>
            <a:pPr marL="444498" indent="-342900">
              <a:buSzPct val="100000"/>
              <a:buFontTx/>
              <a:buChar char="-"/>
            </a:pPr>
            <a:r>
              <a:rPr lang="en-US" sz="2800" dirty="0"/>
              <a:t>Called </a:t>
            </a:r>
            <a:r>
              <a:rPr lang="en-US" sz="2800" b="1" u="sng" dirty="0"/>
              <a:t>naïve</a:t>
            </a:r>
            <a:r>
              <a:rPr lang="en-US" sz="2800" dirty="0"/>
              <a:t> Bayes </a:t>
            </a:r>
          </a:p>
          <a:p>
            <a:pPr marL="1054083" lvl="1" indent="-342900">
              <a:buSzPct val="100000"/>
              <a:buFontTx/>
              <a:buChar char="-"/>
            </a:pPr>
            <a:r>
              <a:rPr lang="en-US" sz="2800" dirty="0"/>
              <a:t>Makes calculation simple </a:t>
            </a:r>
          </a:p>
          <a:p>
            <a:pPr marL="1054083" lvl="1" indent="-342900">
              <a:buSzPct val="100000"/>
              <a:buFontTx/>
              <a:buChar char="-"/>
            </a:pPr>
            <a:r>
              <a:rPr lang="en-US" sz="2800" dirty="0"/>
              <a:t>so calculation of probabilities for each hypothesis is simplified. </a:t>
            </a:r>
          </a:p>
          <a:p>
            <a:pPr marL="1054083" lvl="1" indent="-342900">
              <a:buSzPct val="100000"/>
              <a:buFontTx/>
              <a:buChar char="-"/>
            </a:pPr>
            <a:r>
              <a:rPr lang="en-US" sz="2800" dirty="0"/>
              <a:t>It’s a probabilistic </a:t>
            </a:r>
            <a:r>
              <a:rPr lang="en-US" sz="2800" u="sng" dirty="0"/>
              <a:t>classifier</a:t>
            </a:r>
            <a:r>
              <a:rPr lang="en-US" sz="2800" dirty="0"/>
              <a:t> based on applying Bayes' theorem </a:t>
            </a:r>
          </a:p>
          <a:p>
            <a:pPr marL="1663668" lvl="2" indent="-342900">
              <a:buSzPct val="100000"/>
              <a:buFontTx/>
              <a:buChar char="-"/>
            </a:pPr>
            <a:r>
              <a:rPr lang="en-US" sz="2800" dirty="0"/>
              <a:t>makes the naïve assumption of </a:t>
            </a:r>
            <a:r>
              <a:rPr lang="en-US" sz="2800" u="sng" dirty="0"/>
              <a:t>independence</a:t>
            </a:r>
            <a:r>
              <a:rPr lang="en-US" sz="2800" dirty="0"/>
              <a:t> between every pair of features.</a:t>
            </a:r>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1253764"/>
            <a:ext cx="11277600" cy="4646799"/>
          </a:xfrm>
          <a:prstGeom prst="rect">
            <a:avLst/>
          </a:prstGeom>
          <a:noFill/>
          <a:ln>
            <a:noFill/>
          </a:ln>
        </p:spPr>
        <p:txBody>
          <a:bodyPr spcFirstLastPara="1" wrap="square" lIns="121900" tIns="121900" rIns="121900" bIns="121900" anchor="t" anchorCtr="0">
            <a:noAutofit/>
          </a:bodyPr>
          <a:lstStyle/>
          <a:p>
            <a:pPr marL="558798" indent="-457200">
              <a:buSzPct val="100000"/>
              <a:buFont typeface="Arial" panose="020B0604020202020204" pitchFamily="34" charset="0"/>
              <a:buChar char="•"/>
            </a:pPr>
            <a:r>
              <a:rPr lang="en-US" dirty="0">
                <a:solidFill>
                  <a:schemeClr val="bg2">
                    <a:lumMod val="50000"/>
                  </a:schemeClr>
                </a:solidFill>
              </a:rPr>
              <a:t>(</a:t>
            </a:r>
            <a:r>
              <a:rPr lang="en-US" i="1" dirty="0" err="1">
                <a:solidFill>
                  <a:schemeClr val="bg2">
                    <a:lumMod val="50000"/>
                  </a:schemeClr>
                </a:solidFill>
              </a:rPr>
              <a:t>contd</a:t>
            </a:r>
            <a:r>
              <a:rPr lang="en-US" dirty="0">
                <a:solidFill>
                  <a:schemeClr val="bg2">
                    <a:lumMod val="50000"/>
                  </a:schemeClr>
                </a:solidFill>
              </a:rPr>
              <a:t>…)It’s a probabilistic classifier based on applying Bayes' theorem </a:t>
            </a:r>
          </a:p>
          <a:p>
            <a:pPr marL="1663668" lvl="2" indent="-342900">
              <a:buSzPct val="100000"/>
              <a:buFontTx/>
              <a:buChar char="-"/>
            </a:pPr>
            <a:r>
              <a:rPr lang="en-US" dirty="0">
                <a:solidFill>
                  <a:schemeClr val="bg2">
                    <a:lumMod val="50000"/>
                  </a:schemeClr>
                </a:solidFill>
              </a:rPr>
              <a:t>makes the naïve assumption of </a:t>
            </a:r>
            <a:r>
              <a:rPr lang="en-US" u="sng" dirty="0">
                <a:solidFill>
                  <a:schemeClr val="bg2">
                    <a:lumMod val="50000"/>
                  </a:schemeClr>
                </a:solidFill>
              </a:rPr>
              <a:t>independence</a:t>
            </a:r>
            <a:r>
              <a:rPr lang="en-US" dirty="0">
                <a:solidFill>
                  <a:schemeClr val="bg2">
                    <a:lumMod val="50000"/>
                  </a:schemeClr>
                </a:solidFill>
              </a:rPr>
              <a:t> between every pair of features.</a:t>
            </a:r>
          </a:p>
          <a:p>
            <a:pPr marL="1320768" lvl="2">
              <a:buSzPct val="100000"/>
            </a:pPr>
            <a:endParaRPr lang="en-US" sz="2800" b="1" dirty="0"/>
          </a:p>
          <a:p>
            <a:pPr marL="1320768" lvl="2">
              <a:buSzPct val="100000"/>
            </a:pPr>
            <a:r>
              <a:rPr lang="en-US" sz="3200" b="1" dirty="0"/>
              <a:t>What does Assumption of </a:t>
            </a:r>
            <a:r>
              <a:rPr lang="en-US" sz="3200" u="sng" dirty="0"/>
              <a:t>independence</a:t>
            </a:r>
            <a:r>
              <a:rPr lang="en-US" sz="3200" b="1" dirty="0"/>
              <a:t> mean?</a:t>
            </a:r>
          </a:p>
          <a:p>
            <a:pPr marL="2539937" lvl="4">
              <a:buSzPct val="100000"/>
            </a:pPr>
            <a:endParaRPr lang="en-US" sz="3200" b="1" dirty="0"/>
          </a:p>
          <a:p>
            <a:pPr marL="101598" algn="ctr">
              <a:buSzPct val="100000"/>
            </a:pPr>
            <a:r>
              <a:rPr lang="en-US" dirty="0"/>
              <a:t>Changing the value of one feature, does not directly influence or change the value of any of the other features used in the algorithm.</a:t>
            </a:r>
          </a:p>
          <a:p>
            <a:pPr marL="101598" algn="ctr">
              <a:buSzPct val="100000"/>
            </a:pPr>
            <a:endParaRPr lang="en-US" dirty="0"/>
          </a:p>
          <a:p>
            <a:pPr marL="101598" algn="ctr">
              <a:buSzPct val="100000"/>
            </a:pPr>
            <a:r>
              <a:rPr lang="en-US" dirty="0"/>
              <a:t>- Makes coding the predictions easy and quick.</a:t>
            </a: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25376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 - Analogy</a:t>
            </a:r>
            <a:endParaRPr sz="4000" b="1" dirty="0">
              <a:solidFill>
                <a:srgbClr val="E46102"/>
              </a:solidFill>
            </a:endParaRPr>
          </a:p>
        </p:txBody>
      </p:sp>
      <p:sp>
        <p:nvSpPr>
          <p:cNvPr id="96" name="Google Shape;96;p14"/>
          <p:cNvSpPr txBox="1"/>
          <p:nvPr/>
        </p:nvSpPr>
        <p:spPr>
          <a:xfrm>
            <a:off x="1244338" y="1286525"/>
            <a:ext cx="9841584" cy="5042664"/>
          </a:xfrm>
          <a:prstGeom prst="rect">
            <a:avLst/>
          </a:prstGeom>
          <a:noFill/>
          <a:ln>
            <a:noFill/>
          </a:ln>
        </p:spPr>
        <p:txBody>
          <a:bodyPr spcFirstLastPara="1" wrap="square" lIns="121900" tIns="121900" rIns="121900" bIns="121900" anchor="t" anchorCtr="0">
            <a:noAutofit/>
          </a:bodyPr>
          <a:lstStyle/>
          <a:p>
            <a:r>
              <a:rPr lang="en-US" b="1" dirty="0"/>
              <a:t>Scenario</a:t>
            </a:r>
            <a:r>
              <a:rPr lang="en-US" dirty="0"/>
              <a:t>: Guess the fruit (apple, banana, orange) sitting in a basket</a:t>
            </a:r>
          </a:p>
          <a:p>
            <a:r>
              <a:rPr lang="en-US" dirty="0"/>
              <a:t>		- Use the features (shape, texture, smell) of the fruit to guess</a:t>
            </a:r>
          </a:p>
          <a:p>
            <a:endParaRPr lang="en-US" dirty="0"/>
          </a:p>
          <a:p>
            <a:endParaRPr lang="en-US" dirty="0"/>
          </a:p>
          <a:p>
            <a:r>
              <a:rPr lang="en-US" b="1" dirty="0"/>
              <a:t>Prior Knowledge</a:t>
            </a:r>
            <a:r>
              <a:rPr lang="en-US" dirty="0"/>
              <a:t>: Prior probability based on past experiences. </a:t>
            </a:r>
          </a:p>
          <a:p>
            <a:r>
              <a:rPr lang="en-US" i="1" dirty="0"/>
              <a:t>	Example: 50% chance of an apple if half the fruits you've seen 	were apples.</a:t>
            </a:r>
          </a:p>
          <a:p>
            <a:endParaRPr lang="en-US" i="1" dirty="0"/>
          </a:p>
          <a:p>
            <a:endParaRPr lang="en-US" dirty="0"/>
          </a:p>
          <a:p>
            <a:r>
              <a:rPr lang="en-US" b="1" dirty="0"/>
              <a:t>Feature Evidence</a:t>
            </a:r>
            <a:r>
              <a:rPr lang="en-US" dirty="0"/>
              <a:t>: Using fruit features to refine guess. </a:t>
            </a:r>
          </a:p>
          <a:p>
            <a:r>
              <a:rPr lang="en-US" i="1" dirty="0"/>
              <a:t>	Example: Round &amp; smooth? Probably not a banana. Citrusy 	smell? Likely an orange.</a:t>
            </a:r>
            <a:endParaRPr lang="en-US" dirty="0"/>
          </a:p>
        </p:txBody>
      </p:sp>
    </p:spTree>
    <p:extLst>
      <p:ext uri="{BB962C8B-B14F-4D97-AF65-F5344CB8AC3E}">
        <p14:creationId xmlns:p14="http://schemas.microsoft.com/office/powerpoint/2010/main" val="58416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Rectangle 1">
            <a:extLst>
              <a:ext uri="{FF2B5EF4-FFF2-40B4-BE49-F238E27FC236}">
                <a16:creationId xmlns:a16="http://schemas.microsoft.com/office/drawing/2014/main" id="{F6097F4B-EEC2-65CF-91F6-6986A1D4137C}"/>
              </a:ext>
            </a:extLst>
          </p:cNvPr>
          <p:cNvSpPr/>
          <p:nvPr/>
        </p:nvSpPr>
        <p:spPr>
          <a:xfrm>
            <a:off x="2865748" y="2507530"/>
            <a:ext cx="6542203" cy="3864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 - Analogy</a:t>
            </a:r>
            <a:endParaRPr sz="4000" b="1" dirty="0">
              <a:solidFill>
                <a:srgbClr val="E46102"/>
              </a:solidFill>
            </a:endParaRPr>
          </a:p>
        </p:txBody>
      </p:sp>
      <p:sp>
        <p:nvSpPr>
          <p:cNvPr id="96" name="Google Shape;96;p14"/>
          <p:cNvSpPr txBox="1"/>
          <p:nvPr/>
        </p:nvSpPr>
        <p:spPr>
          <a:xfrm>
            <a:off x="1545996" y="1286525"/>
            <a:ext cx="9200561" cy="5042664"/>
          </a:xfrm>
          <a:prstGeom prst="rect">
            <a:avLst/>
          </a:prstGeom>
          <a:noFill/>
          <a:ln>
            <a:noFill/>
          </a:ln>
        </p:spPr>
        <p:txBody>
          <a:bodyPr spcFirstLastPara="1" wrap="square" lIns="121900" tIns="121900" rIns="121900" bIns="121900" anchor="t" anchorCtr="0">
            <a:noAutofit/>
          </a:bodyPr>
          <a:lstStyle/>
          <a:p>
            <a:r>
              <a:rPr lang="en-US" b="1" dirty="0"/>
              <a:t>Combining Information</a:t>
            </a:r>
            <a:r>
              <a:rPr lang="en-US" dirty="0"/>
              <a:t>: Merges </a:t>
            </a:r>
            <a:r>
              <a:rPr lang="en-US" b="1" dirty="0"/>
              <a:t>prior knowledge </a:t>
            </a:r>
            <a:r>
              <a:rPr lang="en-US" dirty="0"/>
              <a:t>with </a:t>
            </a:r>
            <a:r>
              <a:rPr lang="en-US" b="1" dirty="0"/>
              <a:t>evidence</a:t>
            </a:r>
            <a:r>
              <a:rPr lang="en-US" dirty="0"/>
              <a:t> for an educated guess.</a:t>
            </a:r>
          </a:p>
          <a:p>
            <a:endParaRPr lang="en-US" dirty="0"/>
          </a:p>
          <a:p>
            <a:pPr algn="ctr"/>
            <a:r>
              <a:rPr lang="en-US" dirty="0"/>
              <a:t>Prior knowledge + Evidence = educated guess</a:t>
            </a:r>
          </a:p>
          <a:p>
            <a:endParaRPr lang="en-US" dirty="0"/>
          </a:p>
          <a:p>
            <a:r>
              <a:rPr lang="en-US" b="1" dirty="0"/>
              <a:t>"Naive" Assumption</a:t>
            </a:r>
            <a:r>
              <a:rPr lang="en-US" dirty="0"/>
              <a:t>: Each feature (e.g., shape, smell) is treated as independent of others. </a:t>
            </a:r>
          </a:p>
        </p:txBody>
      </p:sp>
    </p:spTree>
    <p:extLst>
      <p:ext uri="{BB962C8B-B14F-4D97-AF65-F5344CB8AC3E}">
        <p14:creationId xmlns:p14="http://schemas.microsoft.com/office/powerpoint/2010/main" val="114148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Rectangle 2">
            <a:extLst>
              <a:ext uri="{FF2B5EF4-FFF2-40B4-BE49-F238E27FC236}">
                <a16:creationId xmlns:a16="http://schemas.microsoft.com/office/drawing/2014/main" id="{B4EBCFF1-59EC-F6F8-9DF3-2EFA34E1EA0D}"/>
              </a:ext>
            </a:extLst>
          </p:cNvPr>
          <p:cNvSpPr/>
          <p:nvPr/>
        </p:nvSpPr>
        <p:spPr>
          <a:xfrm>
            <a:off x="1084082" y="3704734"/>
            <a:ext cx="9209988" cy="537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1066326"/>
            <a:ext cx="11277600" cy="4834238"/>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a:t>
            </a:r>
          </a:p>
          <a:p>
            <a:pPr marL="1054083" lvl="1" indent="-342900">
              <a:buSzPct val="100000"/>
              <a:buFontTx/>
              <a:buChar char="-"/>
            </a:pPr>
            <a:r>
              <a:rPr lang="en-US" sz="2800" dirty="0"/>
              <a:t>given data (</a:t>
            </a:r>
            <a:r>
              <a:rPr lang="en-US" sz="2800" b="1" dirty="0"/>
              <a:t>d</a:t>
            </a:r>
            <a:r>
              <a:rPr lang="en-US" sz="2800" dirty="0"/>
              <a:t>)</a:t>
            </a:r>
          </a:p>
          <a:p>
            <a:pPr marL="711183" lvl="1">
              <a:buSzPct val="100000"/>
            </a:pPr>
            <a:endParaRPr lang="en-US" sz="2800" dirty="0"/>
          </a:p>
          <a:p>
            <a:pPr marL="711183" lvl="1">
              <a:buSzPct val="100000"/>
            </a:pPr>
            <a:r>
              <a:rPr lang="en-US" sz="2800" dirty="0"/>
              <a:t>hypothesis (h): class to assign for a new data instance (d)</a:t>
            </a:r>
          </a:p>
          <a:p>
            <a:pPr marL="101598">
              <a:buSzPct val="100000"/>
            </a:pPr>
            <a:endParaRPr lang="en-US" sz="2800" dirty="0"/>
          </a:p>
        </p:txBody>
      </p:sp>
    </p:spTree>
    <p:extLst>
      <p:ext uri="{BB962C8B-B14F-4D97-AF65-F5344CB8AC3E}">
        <p14:creationId xmlns:p14="http://schemas.microsoft.com/office/powerpoint/2010/main" val="231469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Learning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a:buFont typeface="+mj-lt"/>
              <a:buAutoNum type="arabicPeriod"/>
            </a:pPr>
            <a:r>
              <a:rPr lang="en-US" b="1" dirty="0">
                <a:solidFill>
                  <a:srgbClr val="374151"/>
                </a:solidFill>
                <a:latin typeface="Söhne"/>
              </a:rPr>
              <a:t> Machine Learning (ML) Models</a:t>
            </a:r>
            <a:endParaRPr lang="en-US" dirty="0">
              <a:solidFill>
                <a:srgbClr val="374151"/>
              </a:solidFill>
              <a:latin typeface="Söhne"/>
            </a:endParaRPr>
          </a:p>
          <a:p>
            <a:pPr marL="742950" lvl="1" indent="-285750">
              <a:buFont typeface="+mj-lt"/>
              <a:buAutoNum type="arabicPeriod"/>
            </a:pPr>
            <a:r>
              <a:rPr lang="en-US" dirty="0">
                <a:solidFill>
                  <a:srgbClr val="374151"/>
                </a:solidFill>
                <a:latin typeface="Söhne"/>
              </a:rPr>
              <a:t>Identify different types of ML models</a:t>
            </a:r>
          </a:p>
          <a:p>
            <a:pPr marL="742950" lvl="1" indent="-285750">
              <a:buFont typeface="+mj-lt"/>
              <a:buAutoNum type="arabicPeriod"/>
            </a:pPr>
            <a:r>
              <a:rPr lang="en-US" dirty="0">
                <a:solidFill>
                  <a:srgbClr val="374151"/>
                </a:solidFill>
                <a:latin typeface="Söhne"/>
              </a:rPr>
              <a:t>Identify their applications</a:t>
            </a:r>
          </a:p>
          <a:p>
            <a:pPr>
              <a:buFont typeface="+mj-lt"/>
              <a:buAutoNum type="arabicPeriod"/>
            </a:pPr>
            <a:r>
              <a:rPr lang="en-US" b="1" dirty="0">
                <a:solidFill>
                  <a:srgbClr val="374151"/>
                </a:solidFill>
                <a:latin typeface="Söhne"/>
              </a:rPr>
              <a:t> Overview of ML Pipeline</a:t>
            </a:r>
            <a:endParaRPr lang="en-US" dirty="0">
              <a:solidFill>
                <a:srgbClr val="374151"/>
              </a:solidFill>
              <a:latin typeface="Söhne"/>
            </a:endParaRPr>
          </a:p>
          <a:p>
            <a:pPr marL="742950" lvl="1" indent="-285750">
              <a:buFont typeface="+mj-lt"/>
              <a:buAutoNum type="arabicPeriod"/>
            </a:pPr>
            <a:r>
              <a:rPr lang="en-US" dirty="0">
                <a:solidFill>
                  <a:srgbClr val="374151"/>
                </a:solidFill>
                <a:latin typeface="Söhne"/>
              </a:rPr>
              <a:t>Study and analyze data</a:t>
            </a:r>
          </a:p>
          <a:p>
            <a:pPr marL="742950" lvl="1" indent="-285750">
              <a:buFont typeface="+mj-lt"/>
              <a:buAutoNum type="arabicPeriod"/>
            </a:pPr>
            <a:r>
              <a:rPr lang="en-US" dirty="0">
                <a:solidFill>
                  <a:srgbClr val="374151"/>
                </a:solidFill>
                <a:latin typeface="Söhne"/>
              </a:rPr>
              <a:t>Select the right model for the problem and the data</a:t>
            </a:r>
          </a:p>
          <a:p>
            <a:pPr marL="742950" lvl="1" indent="-285750">
              <a:buFont typeface="+mj-lt"/>
              <a:buAutoNum type="arabicPeriod"/>
            </a:pPr>
            <a:r>
              <a:rPr lang="en-US" dirty="0">
                <a:solidFill>
                  <a:srgbClr val="374151"/>
                </a:solidFill>
                <a:latin typeface="Söhne"/>
              </a:rPr>
              <a:t>Train the model</a:t>
            </a:r>
          </a:p>
          <a:p>
            <a:pPr marL="742950" lvl="1" indent="-285750">
              <a:buFont typeface="+mj-lt"/>
              <a:buAutoNum type="arabicPeriod"/>
            </a:pPr>
            <a:r>
              <a:rPr lang="en-US" dirty="0">
                <a:solidFill>
                  <a:srgbClr val="374151"/>
                </a:solidFill>
                <a:latin typeface="Söhne"/>
              </a:rPr>
              <a:t>Predict using the trained model</a:t>
            </a:r>
          </a:p>
          <a:p>
            <a:pPr marL="742950" lvl="1" indent="-285750">
              <a:buFont typeface="+mj-lt"/>
              <a:buAutoNum type="arabicPeriod"/>
            </a:pPr>
            <a:r>
              <a:rPr lang="en-US" dirty="0">
                <a:solidFill>
                  <a:srgbClr val="374151"/>
                </a:solidFill>
                <a:latin typeface="Söhne"/>
              </a:rPr>
              <a:t>Class Exercise to identify ML model for a given application</a:t>
            </a:r>
          </a:p>
          <a:p>
            <a:pPr>
              <a:buFont typeface="+mj-lt"/>
              <a:buAutoNum type="arabicPeriod"/>
            </a:pPr>
            <a:r>
              <a:rPr lang="en-US" b="1" dirty="0">
                <a:solidFill>
                  <a:srgbClr val="374151"/>
                </a:solidFill>
                <a:latin typeface="Söhne"/>
              </a:rPr>
              <a:t> First Model - </a:t>
            </a:r>
            <a:r>
              <a:rPr lang="en-US" dirty="0">
                <a:solidFill>
                  <a:srgbClr val="374151"/>
                </a:solidFill>
                <a:latin typeface="Söhne"/>
              </a:rPr>
              <a:t>Naïve Bayes Model</a:t>
            </a:r>
          </a:p>
          <a:p>
            <a:pPr marL="952485" lvl="1" indent="-342900">
              <a:buFont typeface="Arial" panose="020B0604020202020204" pitchFamily="34" charset="0"/>
              <a:buChar char="•"/>
            </a:pPr>
            <a:r>
              <a:rPr lang="en-US" dirty="0">
                <a:solidFill>
                  <a:srgbClr val="374151"/>
                </a:solidFill>
                <a:latin typeface="Söhne"/>
              </a:rPr>
              <a:t>In class exercise for </a:t>
            </a:r>
            <a:r>
              <a:rPr lang="en-US" b="1" dirty="0">
                <a:solidFill>
                  <a:srgbClr val="374151"/>
                </a:solidFill>
                <a:latin typeface="Söhne"/>
              </a:rPr>
              <a:t>Hands-On Practice</a:t>
            </a:r>
            <a:endParaRPr lang="en-US" dirty="0">
              <a:solidFill>
                <a:srgbClr val="374151"/>
              </a:solidFill>
              <a:latin typeface="Söhne"/>
            </a:endParaRP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101598">
              <a:buSzPct val="100000"/>
            </a:pPr>
            <a:r>
              <a:rPr lang="en-US" sz="2800" dirty="0"/>
              <a:t>- 	Naïve Bayes classifier calculates conditional probability</a:t>
            </a:r>
          </a:p>
          <a:p>
            <a:pPr marL="101598">
              <a:buSzPct val="100000"/>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3602158" y="2375396"/>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4169562" y="3944516"/>
            <a:ext cx="3324740" cy="115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2" name="Rectangle 1">
            <a:extLst>
              <a:ext uri="{FF2B5EF4-FFF2-40B4-BE49-F238E27FC236}">
                <a16:creationId xmlns:a16="http://schemas.microsoft.com/office/drawing/2014/main" id="{6D55CCA0-2EDC-892C-041E-0557949E3634}"/>
              </a:ext>
            </a:extLst>
          </p:cNvPr>
          <p:cNvSpPr/>
          <p:nvPr/>
        </p:nvSpPr>
        <p:spPr>
          <a:xfrm>
            <a:off x="4883084" y="2442021"/>
            <a:ext cx="3289955" cy="461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4"/>
          <p:cNvSpPr txBox="1"/>
          <p:nvPr/>
        </p:nvSpPr>
        <p:spPr>
          <a:xfrm>
            <a:off x="717173" y="1479873"/>
            <a:ext cx="10369485" cy="4517124"/>
          </a:xfrm>
          <a:prstGeom prst="rect">
            <a:avLst/>
          </a:prstGeom>
          <a:noFill/>
          <a:ln>
            <a:noFill/>
          </a:ln>
        </p:spPr>
        <p:txBody>
          <a:bodyPr spcFirstLastPara="1" wrap="square" lIns="121900" tIns="121900" rIns="121900" bIns="121900" anchor="t" anchorCtr="0">
            <a:noAutofit/>
          </a:bodyPr>
          <a:lstStyle/>
          <a:p>
            <a:r>
              <a:rPr lang="en-US" sz="2000" b="1" dirty="0"/>
              <a:t>Example</a:t>
            </a:r>
            <a:r>
              <a:rPr lang="en-US" sz="2000" dirty="0"/>
              <a:t>: We have a bunch of emails and we want to determine which one is ham and which one is spam.</a:t>
            </a:r>
          </a:p>
          <a:p>
            <a:endParaRPr lang="en-US" sz="2000" dirty="0"/>
          </a:p>
          <a:p>
            <a:r>
              <a:rPr lang="en-US" sz="2000" dirty="0"/>
              <a:t>2 classes : spam and ham 			Hypothesis: Spam or ham</a:t>
            </a:r>
          </a:p>
          <a:p>
            <a:endParaRPr lang="en-US" sz="2000" dirty="0"/>
          </a:p>
          <a:p>
            <a:r>
              <a:rPr lang="en-US" sz="2000" b="1" u="sng" dirty="0"/>
              <a:t>Training</a:t>
            </a:r>
            <a:r>
              <a:rPr lang="en-US" sz="2000" u="sng" dirty="0"/>
              <a:t> Dataset</a:t>
            </a:r>
            <a:r>
              <a:rPr lang="en-US" sz="2000" dirty="0"/>
              <a:t>: Using the frequency of words occurring in both classes:</a:t>
            </a:r>
          </a:p>
          <a:p>
            <a:endParaRPr lang="en-US" sz="2000" dirty="0"/>
          </a:p>
          <a:p>
            <a:r>
              <a:rPr lang="en-US" sz="2000" dirty="0"/>
              <a:t>Probability of word “money” occurring in the class </a:t>
            </a:r>
            <a:r>
              <a:rPr lang="en-US" sz="2000" u="sng" dirty="0"/>
              <a:t>spam</a:t>
            </a:r>
            <a:r>
              <a:rPr lang="en-US" sz="2000" dirty="0"/>
              <a:t> is 1/8. </a:t>
            </a:r>
            <a:r>
              <a:rPr lang="en-US" sz="2000" dirty="0">
                <a:solidFill>
                  <a:srgbClr val="D95E00"/>
                </a:solidFill>
              </a:rPr>
              <a:t>p(money|spam) = 1/8</a:t>
            </a:r>
          </a:p>
          <a:p>
            <a:r>
              <a:rPr lang="en-US" sz="2000" dirty="0"/>
              <a:t>Probability of word “dear” occurring in the class </a:t>
            </a:r>
            <a:r>
              <a:rPr lang="en-US" sz="2000" u="sng" dirty="0"/>
              <a:t>ham</a:t>
            </a:r>
            <a:r>
              <a:rPr lang="en-US" sz="2000" dirty="0"/>
              <a:t> is 1/10. </a:t>
            </a:r>
            <a:r>
              <a:rPr lang="en-US" sz="2000" dirty="0">
                <a:solidFill>
                  <a:srgbClr val="D95E00"/>
                </a:solidFill>
              </a:rPr>
              <a:t>p(dear|ham)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p(send|spam) = 1/15</a:t>
            </a:r>
            <a:endParaRPr lang="en-US" sz="2000" dirty="0"/>
          </a:p>
          <a:p>
            <a:r>
              <a:rPr lang="en-US" sz="2000" dirty="0"/>
              <a:t>							….and so on</a:t>
            </a:r>
          </a:p>
          <a:p>
            <a:endParaRPr lang="en-US" sz="2000" dirty="0"/>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Example: Naïve Bayes Classifier</a:t>
            </a:r>
            <a:endParaRPr sz="4000" b="1" dirty="0">
              <a:solidFill>
                <a:srgbClr val="E46102"/>
              </a:solidFill>
            </a:endParaRPr>
          </a:p>
        </p:txBody>
      </p:sp>
      <p:pic>
        <p:nvPicPr>
          <p:cNvPr id="5" name="Picture 4">
            <a:extLst>
              <a:ext uri="{FF2B5EF4-FFF2-40B4-BE49-F238E27FC236}">
                <a16:creationId xmlns:a16="http://schemas.microsoft.com/office/drawing/2014/main" id="{684FAD93-F487-D1E7-E8CB-38A1C0B3EB02}"/>
              </a:ext>
            </a:extLst>
          </p:cNvPr>
          <p:cNvPicPr>
            <a:picLocks noChangeAspect="1"/>
          </p:cNvPicPr>
          <p:nvPr/>
        </p:nvPicPr>
        <p:blipFill rotWithShape="1">
          <a:blip r:embed="rId3"/>
          <a:srcRect l="3114" t="27912" r="7793" b="12993"/>
          <a:stretch/>
        </p:blipFill>
        <p:spPr>
          <a:xfrm>
            <a:off x="8933924" y="2160965"/>
            <a:ext cx="2461265" cy="836760"/>
          </a:xfrm>
          <a:prstGeom prst="rect">
            <a:avLst/>
          </a:prstGeom>
        </p:spPr>
      </p:pic>
    </p:spTree>
    <p:extLst>
      <p:ext uri="{BB962C8B-B14F-4D97-AF65-F5344CB8AC3E}">
        <p14:creationId xmlns:p14="http://schemas.microsoft.com/office/powerpoint/2010/main" val="231238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764208" y="1086679"/>
            <a:ext cx="10519677"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p(money|spam) = 1/8</a:t>
            </a:r>
          </a:p>
          <a:p>
            <a:pPr marL="444498" indent="-342900">
              <a:buSzPct val="100000"/>
              <a:buFontTx/>
              <a:buChar char="-"/>
            </a:pPr>
            <a:r>
              <a:rPr lang="en-US" sz="2000" dirty="0">
                <a:solidFill>
                  <a:srgbClr val="D95E00"/>
                </a:solidFill>
              </a:rPr>
              <a:t>p(dear|ham) = 1/10</a:t>
            </a:r>
            <a:endParaRPr lang="en-US" sz="2000" dirty="0"/>
          </a:p>
          <a:p>
            <a:pPr marL="444498" indent="-342900">
              <a:buSzPct val="100000"/>
              <a:buFontTx/>
              <a:buChar char="-"/>
            </a:pPr>
            <a:r>
              <a:rPr lang="en-US" sz="2000" dirty="0">
                <a:solidFill>
                  <a:srgbClr val="D95E00"/>
                </a:solidFill>
              </a:rPr>
              <a:t>p(send|spam)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r>
              <a:rPr lang="en-US" sz="2000" b="1" dirty="0">
                <a:solidFill>
                  <a:schemeClr val="tx1"/>
                </a:solidFill>
              </a:rPr>
              <a:t>Testing</a:t>
            </a:r>
            <a:r>
              <a:rPr lang="en-US" sz="2000" b="0" dirty="0">
                <a:solidFill>
                  <a:schemeClr val="tx1"/>
                </a:solidFill>
              </a:rPr>
              <a:t>: A new email arrives, and your classifier needs to label it as spam or ham. The email has content that says = “send money”</a:t>
            </a:r>
            <a:endParaRPr lang="en-US" dirty="0"/>
          </a:p>
          <a:p>
            <a:pPr marL="444498" indent="-342900">
              <a:buSzPct val="100000"/>
              <a:buFont typeface="Arial" panose="020B0604020202020204" pitchFamily="34" charset="0"/>
              <a:buChar char="•"/>
            </a:pPr>
            <a:r>
              <a:rPr lang="en-US" sz="2000" dirty="0"/>
              <a:t>Start with a normal guess, “spam” = p(spam) = 0.33</a:t>
            </a:r>
          </a:p>
          <a:p>
            <a:pPr marL="444498" indent="-342900">
              <a:buSzPct val="100000"/>
              <a:buFont typeface="Arial" panose="020B0604020202020204" pitchFamily="34" charset="0"/>
              <a:buChar char="•"/>
            </a:pPr>
            <a:r>
              <a:rPr lang="en-US" sz="2000" dirty="0"/>
              <a:t>p(spam) x p(send|spam) x p(money|spam) = 0.33 x 0.06 x 0.125 = .0024</a:t>
            </a:r>
          </a:p>
          <a:p>
            <a:pPr marL="444498" indent="-342900">
              <a:buSzPct val="100000"/>
              <a:buFont typeface="Arial" panose="020B0604020202020204" pitchFamily="34" charset="0"/>
              <a:buChar char="•"/>
            </a:pPr>
            <a:r>
              <a:rPr lang="en-US" sz="2000" dirty="0"/>
              <a:t>Repeat for ham and compare result. </a:t>
            </a:r>
          </a:p>
          <a:p>
            <a:pPr marL="444498" indent="-342900">
              <a:buSzPct val="100000"/>
              <a:buFont typeface="Arial" panose="020B0604020202020204" pitchFamily="34" charset="0"/>
              <a:buChar char="•"/>
            </a:pPr>
            <a:r>
              <a:rPr lang="en-US" sz="2000" dirty="0"/>
              <a:t>Assign class with greater value to the new email. </a:t>
            </a:r>
          </a:p>
          <a:p>
            <a:pPr marL="444498" indent="-342900">
              <a:buSzPct val="100000"/>
              <a:buFont typeface="Arial" panose="020B0604020202020204" pitchFamily="34" charset="0"/>
              <a:buChar char="•"/>
            </a:pPr>
            <a:r>
              <a:rPr lang="en-US" sz="2000"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1868859615"/>
              </p:ext>
            </p:extLst>
          </p:nvPr>
        </p:nvGraphicFramePr>
        <p:xfrm>
          <a:off x="2775935" y="3032760"/>
          <a:ext cx="6165130" cy="396240"/>
        </p:xfrm>
        <a:graphic>
          <a:graphicData uri="http://schemas.openxmlformats.org/drawingml/2006/table">
            <a:tbl>
              <a:tblPr firstRow="1" bandRow="1">
                <a:tableStyleId>{5C22544A-7EE6-4342-B048-85BDC9FD1C3A}</a:tableStyleId>
              </a:tblPr>
              <a:tblGrid>
                <a:gridCol w="6165130">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txBody>
                  <a:tcPr/>
                </a:tc>
                <a:extLst>
                  <a:ext uri="{0D108BD9-81ED-4DB2-BD59-A6C34878D82A}">
                    <a16:rowId xmlns:a16="http://schemas.microsoft.com/office/drawing/2014/main" val="2583149207"/>
                  </a:ext>
                </a:extLst>
              </a:tr>
            </a:tbl>
          </a:graphicData>
        </a:graphic>
      </p:graphicFrame>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398752" y="812931"/>
            <a:ext cx="3178875" cy="1080727"/>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Homework: Naïve Bayes Classifier</a:t>
            </a:r>
            <a:endParaRPr sz="4000" b="1" dirty="0">
              <a:solidFill>
                <a:srgbClr val="E46102"/>
              </a:solidFill>
            </a:endParaRPr>
          </a:p>
        </p:txBody>
      </p:sp>
      <p:sp>
        <p:nvSpPr>
          <p:cNvPr id="96" name="Google Shape;96;p14"/>
          <p:cNvSpPr txBox="1"/>
          <p:nvPr/>
        </p:nvSpPr>
        <p:spPr>
          <a:xfrm>
            <a:off x="311422" y="1086679"/>
            <a:ext cx="11556924" cy="4517124"/>
          </a:xfrm>
          <a:prstGeom prst="rect">
            <a:avLst/>
          </a:prstGeom>
          <a:noFill/>
          <a:ln>
            <a:noFill/>
          </a:ln>
        </p:spPr>
        <p:txBody>
          <a:bodyPr spcFirstLastPara="1" wrap="square" lIns="121900" tIns="121900" rIns="121900" bIns="121900" anchor="t" anchorCtr="0">
            <a:noAutofit/>
          </a:bodyPr>
          <a:lstStyle/>
          <a:p>
            <a:pPr marL="615948" indent="-514350">
              <a:buSzPct val="100000"/>
              <a:buAutoNum type="arabicPeriod"/>
            </a:pPr>
            <a:r>
              <a:rPr lang="en-US" sz="2800" dirty="0"/>
              <a:t>Use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(Downloadable link to dataset folder provided)</a:t>
            </a:r>
          </a:p>
          <a:p>
            <a:r>
              <a:rPr lang="en-US" dirty="0"/>
              <a:t>	The iris dataset contains the following data:</a:t>
            </a:r>
          </a:p>
          <a:p>
            <a:pPr marL="1066785" lvl="1" indent="-457200">
              <a:buFont typeface="Arial" panose="020B0604020202020204" pitchFamily="34" charset="0"/>
              <a:buChar char="•"/>
            </a:pPr>
            <a:r>
              <a:rPr lang="en-US" dirty="0"/>
              <a:t>50 samples of 3 different species of iris (150 samples total)</a:t>
            </a:r>
          </a:p>
          <a:p>
            <a:pPr marL="1066785" lvl="1" indent="-457200">
              <a:buFont typeface="Arial" panose="020B0604020202020204" pitchFamily="34" charset="0"/>
              <a:buChar char="•"/>
            </a:pPr>
            <a:r>
              <a:rPr lang="en-US" dirty="0"/>
              <a:t>Measurements: sepal length, sepal width, petal length, petal width</a:t>
            </a:r>
          </a:p>
          <a:p>
            <a:pPr marL="1066785" lvl="1" indent="-457200">
              <a:buFont typeface="Arial" panose="020B0604020202020204" pitchFamily="34" charset="0"/>
              <a:buChar char="•"/>
            </a:pPr>
            <a:r>
              <a:rPr lang="en-US" dirty="0"/>
              <a:t>The format for the data: (sepal length, sepal width, petal length, petal width)</a:t>
            </a:r>
          </a:p>
          <a:p>
            <a:pPr lvl="1"/>
            <a:endParaRPr lang="en-US" dirty="0"/>
          </a:p>
        </p:txBody>
      </p:sp>
    </p:spTree>
    <p:extLst>
      <p:ext uri="{BB962C8B-B14F-4D97-AF65-F5344CB8AC3E}">
        <p14:creationId xmlns:p14="http://schemas.microsoft.com/office/powerpoint/2010/main" val="1643733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Homework: Naïve Bayes Classifier</a:t>
            </a:r>
            <a:endParaRPr sz="4000" b="1" dirty="0">
              <a:solidFill>
                <a:srgbClr val="E46102"/>
              </a:solidFill>
            </a:endParaRPr>
          </a:p>
        </p:txBody>
      </p:sp>
      <p:sp>
        <p:nvSpPr>
          <p:cNvPr id="96" name="Google Shape;96;p14"/>
          <p:cNvSpPr txBox="1"/>
          <p:nvPr/>
        </p:nvSpPr>
        <p:spPr>
          <a:xfrm>
            <a:off x="311422" y="1086679"/>
            <a:ext cx="11556924" cy="4517124"/>
          </a:xfrm>
          <a:prstGeom prst="rect">
            <a:avLst/>
          </a:prstGeom>
          <a:noFill/>
          <a:ln>
            <a:noFill/>
          </a:ln>
        </p:spPr>
        <p:txBody>
          <a:bodyPr spcFirstLastPara="1" wrap="square" lIns="121900" tIns="121900" rIns="121900" bIns="121900" anchor="t" anchorCtr="0">
            <a:noAutofit/>
          </a:bodyPr>
          <a:lstStyle/>
          <a:p>
            <a:pPr lvl="1"/>
            <a:endParaRPr lang="en-US" dirty="0"/>
          </a:p>
          <a:p>
            <a:pPr marL="101598">
              <a:buSzPct val="100000"/>
            </a:pPr>
            <a:r>
              <a:rPr lang="en-US" sz="2800" dirty="0"/>
              <a:t>2. Open google </a:t>
            </a:r>
            <a:r>
              <a:rPr lang="en-US" sz="2800" dirty="0" err="1"/>
              <a:t>colab</a:t>
            </a:r>
            <a:r>
              <a:rPr lang="en-US" sz="2800" dirty="0"/>
              <a:t>: </a:t>
            </a:r>
            <a:r>
              <a:rPr lang="en-US" sz="2800" dirty="0">
                <a:hlinkClick r:id="rId3"/>
              </a:rPr>
              <a:t>https://colab.research.google.com/</a:t>
            </a:r>
            <a:endParaRPr lang="en-US" sz="2800" dirty="0"/>
          </a:p>
          <a:p>
            <a:pPr marL="558798" indent="-457200">
              <a:buSzPct val="100000"/>
              <a:buFont typeface="Arial" panose="020B0604020202020204" pitchFamily="34" charset="0"/>
              <a:buChar char="•"/>
            </a:pPr>
            <a:r>
              <a:rPr lang="en-US" sz="2800" dirty="0"/>
              <a:t>	Starting code provided</a:t>
            </a:r>
          </a:p>
          <a:p>
            <a:pPr marL="558798" indent="-457200">
              <a:buSzPct val="100000"/>
              <a:buFont typeface="Arial" panose="020B0604020202020204" pitchFamily="34" charset="0"/>
              <a:buChar char="•"/>
            </a:pPr>
            <a:r>
              <a:rPr lang="en-US" sz="2800" dirty="0"/>
              <a:t>	You only have to code the naïve bayes from scratch.</a:t>
            </a:r>
          </a:p>
          <a:p>
            <a:pPr marL="558798" indent="-457200">
              <a:buSzPct val="100000"/>
              <a:buFont typeface="Arial" panose="020B0604020202020204" pitchFamily="34" charset="0"/>
              <a:buChar char="•"/>
            </a:pPr>
            <a:r>
              <a:rPr lang="en-US" sz="2800" dirty="0"/>
              <a:t>	Thursday class 10 mins end of class for questions on homework</a:t>
            </a:r>
          </a:p>
          <a:p>
            <a:pPr marL="101598">
              <a:buSzPct val="100000"/>
            </a:pPr>
            <a:endParaRPr lang="en-US" sz="2800" dirty="0"/>
          </a:p>
          <a:p>
            <a:pPr marL="101598">
              <a:buSzPct val="100000"/>
            </a:pPr>
            <a:r>
              <a:rPr lang="en-US" sz="2800" dirty="0"/>
              <a:t>3. Next Monday (09/11) 11:59 pm submission deadline</a:t>
            </a:r>
          </a:p>
          <a:p>
            <a:pPr marL="101598">
              <a:buSzPct val="100000"/>
            </a:pPr>
            <a:endParaRPr lang="en-US" sz="2800" dirty="0"/>
          </a:p>
          <a:p>
            <a:pPr marL="101598">
              <a:buSzPct val="100000"/>
            </a:pPr>
            <a:r>
              <a:rPr lang="en-US" sz="2800" dirty="0"/>
              <a:t>4. Next Tuesday (09/12): follow along code in class</a:t>
            </a:r>
          </a:p>
        </p:txBody>
      </p:sp>
    </p:spTree>
    <p:extLst>
      <p:ext uri="{BB962C8B-B14F-4D97-AF65-F5344CB8AC3E}">
        <p14:creationId xmlns:p14="http://schemas.microsoft.com/office/powerpoint/2010/main" val="2648166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98319" y="2840824"/>
            <a:ext cx="10972800" cy="506789"/>
          </a:xfrm>
          <a:prstGeom prst="rect">
            <a:avLst/>
          </a:prstGeom>
        </p:spPr>
        <p:txBody>
          <a:bodyPr spcFirstLastPara="1" wrap="square" lIns="121900" tIns="121900" rIns="121900" bIns="121900" anchor="ctr" anchorCtr="0">
            <a:noAutofit/>
          </a:bodyPr>
          <a:lstStyle/>
          <a:p>
            <a:r>
              <a:rPr lang="en-US" sz="4000" b="1" dirty="0">
                <a:solidFill>
                  <a:srgbClr val="D95E00"/>
                </a:solidFill>
              </a:rPr>
              <a:t>Supervised Classification Models</a:t>
            </a:r>
            <a:br>
              <a:rPr lang="en-US" sz="4000" b="1" dirty="0">
                <a:solidFill>
                  <a:srgbClr val="E46102"/>
                </a:solidFill>
              </a:rPr>
            </a:br>
            <a:r>
              <a:rPr lang="en-US" sz="4000" b="1" dirty="0">
                <a:solidFill>
                  <a:srgbClr val="E46102"/>
                </a:solidFill>
              </a:rPr>
              <a:t>Linear Model</a:t>
            </a:r>
            <a:endParaRPr sz="4000" b="1" dirty="0">
              <a:solidFill>
                <a:srgbClr val="E46102"/>
              </a:solidFill>
            </a:endParaRPr>
          </a:p>
        </p:txBody>
      </p:sp>
    </p:spTree>
    <p:extLst>
      <p:ext uri="{BB962C8B-B14F-4D97-AF65-F5344CB8AC3E}">
        <p14:creationId xmlns:p14="http://schemas.microsoft.com/office/powerpoint/2010/main" val="185618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dirty="0"/>
              <a:t>Example: Does money makes people happy?</a:t>
            </a:r>
          </a:p>
          <a:p>
            <a:pPr marL="1054083" lvl="1" indent="-342900">
              <a:buSzPct val="100000"/>
              <a:buFont typeface="Arial" panose="020B0604020202020204" pitchFamily="34" charset="0"/>
              <a:buChar char="•"/>
            </a:pPr>
            <a:r>
              <a:rPr lang="en-US" dirty="0"/>
              <a:t>Data available for Download </a:t>
            </a:r>
          </a:p>
          <a:p>
            <a:pPr marL="1663668" lvl="2" indent="-342900">
              <a:buSzPct val="100000"/>
              <a:buFont typeface="Arial" panose="020B0604020202020204" pitchFamily="34" charset="0"/>
              <a:buChar char="•"/>
            </a:pPr>
            <a:r>
              <a:rPr lang="en-US" dirty="0"/>
              <a:t>“Better Life Index” data from the OECD’s website </a:t>
            </a:r>
          </a:p>
          <a:p>
            <a:pPr marL="1663668" lvl="2" indent="-342900">
              <a:buSzPct val="100000"/>
              <a:buFont typeface="Arial" panose="020B0604020202020204" pitchFamily="34" charset="0"/>
              <a:buChar char="•"/>
            </a:pPr>
            <a:r>
              <a:rPr lang="en-US" dirty="0"/>
              <a:t>GDP per capita from the IMF’s website. </a:t>
            </a:r>
          </a:p>
          <a:p>
            <a:pPr marL="1054083" lvl="1" indent="-342900">
              <a:buSzPct val="100000"/>
              <a:buFont typeface="Arial" panose="020B0604020202020204" pitchFamily="34" charset="0"/>
              <a:buChar char="•"/>
            </a:pPr>
            <a:r>
              <a:rPr lang="en-US" dirty="0"/>
              <a:t>Plot the data for a few random countries</a:t>
            </a:r>
          </a:p>
          <a:p>
            <a:pPr marL="609585" indent="-507987">
              <a:buSzPct val="100000"/>
              <a:buChar char="●"/>
            </a:pPr>
            <a:endParaRPr lang="en-US"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3"/>
          <a:stretch>
            <a:fillRect/>
          </a:stretch>
        </p:blipFill>
        <p:spPr>
          <a:xfrm>
            <a:off x="1456715" y="3470033"/>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4"/>
          <a:stretch>
            <a:fillRect/>
          </a:stretch>
        </p:blipFill>
        <p:spPr>
          <a:xfrm>
            <a:off x="6203573" y="3331529"/>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3305611" y="5869974"/>
            <a:ext cx="5580779" cy="400110"/>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289566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412373" y="1397392"/>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800" dirty="0"/>
          </a:p>
          <a:p>
            <a:pPr marL="609585" indent="-507987">
              <a:buSzPct val="100000"/>
              <a:buChar char="●"/>
            </a:pPr>
            <a:endParaRPr lang="en-US" sz="2800" dirty="0"/>
          </a:p>
          <a:p>
            <a:pPr marL="101598">
              <a:buSzPct val="100000"/>
            </a:pPr>
            <a:r>
              <a:rPr lang="en-US" sz="2800" b="1" u="sng" dirty="0"/>
              <a:t>A linear model </a:t>
            </a:r>
            <a:r>
              <a:rPr lang="en-US" sz="2800" dirty="0"/>
              <a:t>for Life satisfaction:</a:t>
            </a:r>
          </a:p>
          <a:p>
            <a:pPr marL="101598">
              <a:buSzPct val="100000"/>
            </a:pPr>
            <a:endParaRPr lang="en-US" sz="2800" dirty="0"/>
          </a:p>
          <a:p>
            <a:pPr marL="711183" lvl="1">
              <a:buSzPct val="100000"/>
            </a:pPr>
            <a:r>
              <a:rPr lang="en-US" sz="2800" dirty="0" err="1"/>
              <a:t>life_satisfaction</a:t>
            </a:r>
            <a:r>
              <a:rPr lang="en-US" sz="2800" dirty="0"/>
              <a:t> = </a:t>
            </a:r>
            <a:r>
              <a:rPr lang="en-US" sz="2800" i="1" dirty="0"/>
              <a:t>θ</a:t>
            </a:r>
            <a:r>
              <a:rPr lang="en-US" sz="2800" i="1" baseline="-25000" dirty="0"/>
              <a:t>0 + </a:t>
            </a:r>
            <a:r>
              <a:rPr lang="en-US" sz="2800" i="1" dirty="0"/>
              <a:t>θ</a:t>
            </a:r>
            <a:r>
              <a:rPr lang="en-US" sz="2800" i="1" baseline="-25000" dirty="0"/>
              <a:t>1</a:t>
            </a:r>
            <a:r>
              <a:rPr lang="en-US" sz="2800" i="1" dirty="0"/>
              <a:t> x </a:t>
            </a:r>
            <a:r>
              <a:rPr lang="en-US" sz="2800" i="1" dirty="0" err="1"/>
              <a:t>GDP_per_capita</a:t>
            </a:r>
            <a:endParaRPr lang="en-US" sz="2800" i="1" dirty="0"/>
          </a:p>
          <a:p>
            <a:pPr marL="609585" indent="-507987">
              <a:buSzPct val="100000"/>
              <a:buChar char="●"/>
            </a:pPr>
            <a:endParaRPr lang="en-US" sz="2800" dirty="0"/>
          </a:p>
          <a:p>
            <a:pPr marL="101598">
              <a:buSzPct val="100000"/>
            </a:pPr>
            <a:r>
              <a:rPr lang="en-US" sz="2800" dirty="0"/>
              <a:t>	where, </a:t>
            </a:r>
          </a:p>
          <a:p>
            <a:pPr marL="101598">
              <a:buSzPct val="100000"/>
            </a:pPr>
            <a:r>
              <a:rPr lang="en-US" sz="2800" dirty="0"/>
              <a:t>		</a:t>
            </a:r>
            <a:r>
              <a:rPr lang="en-US" dirty="0"/>
              <a:t>, the two model parameters are, </a:t>
            </a:r>
            <a:r>
              <a:rPr lang="en-US" i="1" dirty="0"/>
              <a:t>θ</a:t>
            </a:r>
            <a:r>
              <a:rPr lang="en-US" i="1" baseline="-25000" dirty="0"/>
              <a:t>0</a:t>
            </a:r>
            <a:r>
              <a:rPr lang="en-US" dirty="0"/>
              <a:t> and </a:t>
            </a:r>
            <a:r>
              <a:rPr lang="en-US" i="1" dirty="0"/>
              <a:t>θ</a:t>
            </a:r>
            <a:r>
              <a:rPr lang="en-US" i="1" baseline="-25000" dirty="0"/>
              <a:t>1</a:t>
            </a:r>
            <a:endParaRPr lang="en-US" i="1" dirty="0"/>
          </a:p>
          <a:p>
            <a:pPr marL="101598">
              <a:buSzPct val="100000"/>
            </a:pPr>
            <a:r>
              <a:rPr lang="en-US" dirty="0"/>
              <a:t>		,tweak them to make your model represent any linear function.</a:t>
            </a:r>
          </a:p>
          <a:p>
            <a:pPr marL="609585" indent="-507987">
              <a:buSzPct val="100000"/>
              <a:buChar char="●"/>
            </a:pPr>
            <a:endParaRPr lang="en-US" sz="2800" dirty="0"/>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579135" y="1066326"/>
            <a:ext cx="3612865" cy="2004280"/>
          </a:xfrm>
          <a:prstGeom prst="rect">
            <a:avLst/>
          </a:prstGeom>
        </p:spPr>
      </p:pic>
    </p:spTree>
    <p:extLst>
      <p:ext uri="{BB962C8B-B14F-4D97-AF65-F5344CB8AC3E}">
        <p14:creationId xmlns:p14="http://schemas.microsoft.com/office/powerpoint/2010/main" val="4236853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717173" y="1066326"/>
            <a:ext cx="10757654"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dirty="0"/>
          </a:p>
          <a:p>
            <a:pPr marL="101598">
              <a:buSzPct val="100000"/>
            </a:pPr>
            <a:r>
              <a:rPr lang="en-US" u="sng" dirty="0"/>
              <a:t>Before you use your linear model, </a:t>
            </a:r>
            <a:r>
              <a:rPr lang="en-US" dirty="0"/>
              <a:t>you need to define the parameter values of </a:t>
            </a:r>
            <a:r>
              <a:rPr lang="en-US" i="1" dirty="0"/>
              <a:t>θ</a:t>
            </a:r>
            <a:r>
              <a:rPr lang="en-US" i="1" baseline="-25000" dirty="0"/>
              <a:t>0</a:t>
            </a:r>
            <a:r>
              <a:rPr lang="en-US" i="1" dirty="0"/>
              <a:t> </a:t>
            </a:r>
            <a:r>
              <a:rPr lang="en-US" dirty="0"/>
              <a:t>and</a:t>
            </a:r>
            <a:r>
              <a:rPr lang="en-US" i="1" baseline="-25000" dirty="0"/>
              <a:t> </a:t>
            </a:r>
            <a:r>
              <a:rPr lang="en-US" i="1" dirty="0"/>
              <a:t>θ</a:t>
            </a:r>
            <a:r>
              <a:rPr lang="en-US" i="1" baseline="-25000" dirty="0"/>
              <a:t>1.</a:t>
            </a:r>
          </a:p>
          <a:p>
            <a:pPr marL="711183" lvl="1">
              <a:buSzPct val="100000"/>
            </a:pPr>
            <a:r>
              <a:rPr lang="en-US" dirty="0"/>
              <a:t>	</a:t>
            </a:r>
          </a:p>
          <a:p>
            <a:pPr marL="711183" lvl="1">
              <a:buSzPct val="100000"/>
            </a:pPr>
            <a:r>
              <a:rPr lang="en-US" dirty="0"/>
              <a:t>	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198609" y="2178105"/>
            <a:ext cx="3088419" cy="1713337"/>
          </a:xfrm>
          <a:prstGeom prst="rect">
            <a:avLst/>
          </a:prstGeom>
        </p:spPr>
      </p:pic>
    </p:spTree>
    <p:extLst>
      <p:ext uri="{BB962C8B-B14F-4D97-AF65-F5344CB8AC3E}">
        <p14:creationId xmlns:p14="http://schemas.microsoft.com/office/powerpoint/2010/main" val="1471025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437321" y="1090106"/>
            <a:ext cx="10778213" cy="504266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Cost Function : measures the distance between the linear model’s predictions and the training examples; the objective is to minimize this distance.</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Model Training: Input your training data to a LR model, and it will find the parameters that make the model fit best to your data.</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3401700"/>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5757043"/>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there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92221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Put it all together</a:t>
            </a:r>
            <a:br>
              <a:rPr lang="en-US" sz="4000" b="1" dirty="0">
                <a:solidFill>
                  <a:srgbClr val="E46102"/>
                </a:solidFill>
              </a:rPr>
            </a:br>
            <a:br>
              <a:rPr lang="en-US" sz="4000" b="1" dirty="0">
                <a:solidFill>
                  <a:srgbClr val="E46102"/>
                </a:solidFill>
              </a:rPr>
            </a:br>
            <a:r>
              <a:rPr lang="en-US" sz="4000" b="1" dirty="0">
                <a:solidFill>
                  <a:srgbClr val="E46102"/>
                </a:solidFill>
              </a:rPr>
              <a:t>Let’s build a model</a:t>
            </a:r>
            <a:endParaRPr sz="4000" b="1" dirty="0">
              <a:solidFill>
                <a:srgbClr val="E46102"/>
              </a:solidFill>
            </a:endParaRPr>
          </a:p>
        </p:txBody>
      </p:sp>
    </p:spTree>
    <p:extLst>
      <p:ext uri="{BB962C8B-B14F-4D97-AF65-F5344CB8AC3E}">
        <p14:creationId xmlns:p14="http://schemas.microsoft.com/office/powerpoint/2010/main" val="769438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Housing prices in California (CA)</a:t>
            </a:r>
          </a:p>
          <a:p>
            <a:pPr marL="101598">
              <a:buSzPct val="100000"/>
            </a:pPr>
            <a:endParaRPr lang="en-US" sz="2000" dirty="0"/>
          </a:p>
          <a:p>
            <a:pPr marL="444498" indent="-342900">
              <a:buSzPct val="100000"/>
              <a:buFont typeface="Arial" panose="020B0604020202020204" pitchFamily="34" charset="0"/>
              <a:buChar char="•"/>
            </a:pPr>
            <a:r>
              <a:rPr lang="en-US" sz="2000" dirty="0"/>
              <a:t>Data : CA census data, it has metrics such as population, median income, median housing price, and so on for each block group in California. Snapshot below:</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Goal: Predict median housing price in any district, given all the other metrics.</a:t>
            </a:r>
          </a:p>
          <a:p>
            <a:pPr marL="444498" indent="-342900">
              <a:buSzPct val="100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433801" y="5258803"/>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pic>
        <p:nvPicPr>
          <p:cNvPr id="4" name="Picture 3">
            <a:extLst>
              <a:ext uri="{FF2B5EF4-FFF2-40B4-BE49-F238E27FC236}">
                <a16:creationId xmlns:a16="http://schemas.microsoft.com/office/drawing/2014/main" id="{3D764D2E-5210-924C-5A99-9117EE7C85AC}"/>
              </a:ext>
            </a:extLst>
          </p:cNvPr>
          <p:cNvPicPr>
            <a:picLocks noChangeAspect="1"/>
          </p:cNvPicPr>
          <p:nvPr/>
        </p:nvPicPr>
        <p:blipFill>
          <a:blip r:embed="rId3"/>
          <a:stretch>
            <a:fillRect/>
          </a:stretch>
        </p:blipFill>
        <p:spPr>
          <a:xfrm>
            <a:off x="1868557" y="2583822"/>
            <a:ext cx="7772400" cy="1690355"/>
          </a:xfrm>
          <a:prstGeom prst="rect">
            <a:avLst/>
          </a:prstGeom>
        </p:spPr>
      </p:pic>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Understand the data</a:t>
            </a:r>
          </a:p>
          <a:p>
            <a:pPr marL="558798" indent="-457200">
              <a:buSzPct val="100000"/>
              <a:buFont typeface="+mj-lt"/>
              <a:buAutoNum type="arabicPeriod"/>
            </a:pPr>
            <a:r>
              <a:rPr lang="en-US" sz="2000" dirty="0"/>
              <a:t>What are the features and label?</a:t>
            </a:r>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pic>
        <p:nvPicPr>
          <p:cNvPr id="2" name="Picture 1">
            <a:extLst>
              <a:ext uri="{FF2B5EF4-FFF2-40B4-BE49-F238E27FC236}">
                <a16:creationId xmlns:a16="http://schemas.microsoft.com/office/drawing/2014/main" id="{7D2FB967-14F7-0058-DD4F-5822435B86A6}"/>
              </a:ext>
            </a:extLst>
          </p:cNvPr>
          <p:cNvPicPr>
            <a:picLocks noChangeAspect="1"/>
          </p:cNvPicPr>
          <p:nvPr/>
        </p:nvPicPr>
        <p:blipFill>
          <a:blip r:embed="rId3"/>
          <a:stretch>
            <a:fillRect/>
          </a:stretch>
        </p:blipFill>
        <p:spPr>
          <a:xfrm>
            <a:off x="4026976" y="2318779"/>
            <a:ext cx="7772400" cy="1690355"/>
          </a:xfrm>
          <a:prstGeom prst="rect">
            <a:avLst/>
          </a:prstGeom>
        </p:spPr>
      </p:pic>
      <p:sp>
        <p:nvSpPr>
          <p:cNvPr id="9" name="Right Brace 8">
            <a:extLst>
              <a:ext uri="{FF2B5EF4-FFF2-40B4-BE49-F238E27FC236}">
                <a16:creationId xmlns:a16="http://schemas.microsoft.com/office/drawing/2014/main" id="{10EB67D0-245C-E5B7-154D-66AD6CFCA739}"/>
              </a:ext>
            </a:extLst>
          </p:cNvPr>
          <p:cNvSpPr/>
          <p:nvPr/>
        </p:nvSpPr>
        <p:spPr>
          <a:xfrm rot="5400000">
            <a:off x="6864136" y="1376408"/>
            <a:ext cx="252767" cy="56586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A2C1B55E-8FA6-6FA1-8DFE-C51F6C50D186}"/>
              </a:ext>
            </a:extLst>
          </p:cNvPr>
          <p:cNvSpPr/>
          <p:nvPr/>
        </p:nvSpPr>
        <p:spPr>
          <a:xfrm rot="5400000">
            <a:off x="11173960" y="3777925"/>
            <a:ext cx="323972" cy="9268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EB23EA-D0B9-B524-7C4B-FDD93399C104}"/>
              </a:ext>
            </a:extLst>
          </p:cNvPr>
          <p:cNvSpPr txBox="1"/>
          <p:nvPr/>
        </p:nvSpPr>
        <p:spPr>
          <a:xfrm>
            <a:off x="6096000" y="4403337"/>
            <a:ext cx="2194832" cy="338554"/>
          </a:xfrm>
          <a:prstGeom prst="rect">
            <a:avLst/>
          </a:prstGeom>
          <a:noFill/>
        </p:spPr>
        <p:txBody>
          <a:bodyPr wrap="none" rtlCol="0">
            <a:spAutoFit/>
          </a:bodyPr>
          <a:lstStyle/>
          <a:p>
            <a:r>
              <a:rPr lang="en-US" sz="1600" dirty="0">
                <a:solidFill>
                  <a:srgbClr val="E46102"/>
                </a:solidFill>
              </a:rPr>
              <a:t>Features – X=</a:t>
            </a:r>
            <a:r>
              <a:rPr lang="en-US" sz="1600" i="1" dirty="0">
                <a:solidFill>
                  <a:srgbClr val="E46102"/>
                </a:solidFill>
              </a:rPr>
              <a:t>x</a:t>
            </a:r>
            <a:r>
              <a:rPr lang="en-US" sz="1600" i="1" baseline="-25000" dirty="0">
                <a:solidFill>
                  <a:srgbClr val="E46102"/>
                </a:solidFill>
              </a:rPr>
              <a:t>1</a:t>
            </a:r>
            <a:r>
              <a:rPr lang="en-US" sz="1600" i="1" dirty="0">
                <a:solidFill>
                  <a:srgbClr val="E46102"/>
                </a:solidFill>
              </a:rPr>
              <a:t>,x</a:t>
            </a:r>
            <a:r>
              <a:rPr lang="en-US" sz="1600" i="1" baseline="-25000" dirty="0">
                <a:solidFill>
                  <a:srgbClr val="E46102"/>
                </a:solidFill>
              </a:rPr>
              <a:t>2</a:t>
            </a:r>
            <a:r>
              <a:rPr lang="en-US" sz="1600" i="1" dirty="0">
                <a:solidFill>
                  <a:srgbClr val="E46102"/>
                </a:solidFill>
              </a:rPr>
              <a:t>,…</a:t>
            </a:r>
            <a:endParaRPr lang="en-US" i="1" dirty="0">
              <a:solidFill>
                <a:srgbClr val="E46102"/>
              </a:solidFill>
            </a:endParaRPr>
          </a:p>
        </p:txBody>
      </p:sp>
      <p:sp>
        <p:nvSpPr>
          <p:cNvPr id="12" name="TextBox 11">
            <a:extLst>
              <a:ext uri="{FF2B5EF4-FFF2-40B4-BE49-F238E27FC236}">
                <a16:creationId xmlns:a16="http://schemas.microsoft.com/office/drawing/2014/main" id="{F578D46F-CB2C-DF82-250F-92CFE897B453}"/>
              </a:ext>
            </a:extLst>
          </p:cNvPr>
          <p:cNvSpPr txBox="1"/>
          <p:nvPr/>
        </p:nvSpPr>
        <p:spPr>
          <a:xfrm>
            <a:off x="11177088" y="4519300"/>
            <a:ext cx="317716" cy="338554"/>
          </a:xfrm>
          <a:prstGeom prst="rect">
            <a:avLst/>
          </a:prstGeom>
          <a:noFill/>
        </p:spPr>
        <p:txBody>
          <a:bodyPr wrap="none" rtlCol="0">
            <a:spAutoFit/>
          </a:bodyPr>
          <a:lstStyle/>
          <a:p>
            <a:r>
              <a:rPr lang="en-US" sz="1600" i="1" dirty="0">
                <a:solidFill>
                  <a:srgbClr val="E46102"/>
                </a:solidFill>
              </a:rPr>
              <a:t>x</a:t>
            </a:r>
            <a:r>
              <a:rPr lang="en-US" sz="1600" i="1" baseline="-25000" dirty="0">
                <a:solidFill>
                  <a:srgbClr val="E46102"/>
                </a:solidFill>
              </a:rPr>
              <a:t>i</a:t>
            </a:r>
            <a:endParaRPr lang="en-US" i="1" baseline="-25000" dirty="0">
              <a:solidFill>
                <a:srgbClr val="E46102"/>
              </a:solidFill>
            </a:endParaRPr>
          </a:p>
        </p:txBody>
      </p:sp>
      <p:sp>
        <p:nvSpPr>
          <p:cNvPr id="13" name="TextBox 12">
            <a:extLst>
              <a:ext uri="{FF2B5EF4-FFF2-40B4-BE49-F238E27FC236}">
                <a16:creationId xmlns:a16="http://schemas.microsoft.com/office/drawing/2014/main" id="{9602E832-2519-7C4F-DAE5-788880BE46BA}"/>
              </a:ext>
            </a:extLst>
          </p:cNvPr>
          <p:cNvSpPr txBox="1"/>
          <p:nvPr/>
        </p:nvSpPr>
        <p:spPr>
          <a:xfrm>
            <a:off x="10019253" y="1300782"/>
            <a:ext cx="902811" cy="338554"/>
          </a:xfrm>
          <a:prstGeom prst="rect">
            <a:avLst/>
          </a:prstGeom>
          <a:noFill/>
        </p:spPr>
        <p:txBody>
          <a:bodyPr wrap="none" rtlCol="0">
            <a:spAutoFit/>
          </a:bodyPr>
          <a:lstStyle/>
          <a:p>
            <a:r>
              <a:rPr lang="en-US" sz="1600" dirty="0"/>
              <a:t>Label, </a:t>
            </a:r>
            <a:r>
              <a:rPr lang="en-US" sz="1600" i="1" dirty="0"/>
              <a:t>y</a:t>
            </a:r>
            <a:endParaRPr lang="en-US" i="1" dirty="0"/>
          </a:p>
        </p:txBody>
      </p:sp>
      <p:cxnSp>
        <p:nvCxnSpPr>
          <p:cNvPr id="15" name="Straight Arrow Connector 14">
            <a:extLst>
              <a:ext uri="{FF2B5EF4-FFF2-40B4-BE49-F238E27FC236}">
                <a16:creationId xmlns:a16="http://schemas.microsoft.com/office/drawing/2014/main" id="{16508A27-3FBF-FD16-B8A1-35E02CFF0405}"/>
              </a:ext>
            </a:extLst>
          </p:cNvPr>
          <p:cNvCxnSpPr/>
          <p:nvPr/>
        </p:nvCxnSpPr>
        <p:spPr>
          <a:xfrm>
            <a:off x="10327190" y="1639336"/>
            <a:ext cx="0" cy="6794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Feature matrix and label | Download Scientific Diagram">
            <a:extLst>
              <a:ext uri="{FF2B5EF4-FFF2-40B4-BE49-F238E27FC236}">
                <a16:creationId xmlns:a16="http://schemas.microsoft.com/office/drawing/2014/main" id="{5A5DBE8E-0C95-BE80-70BD-D1C5A183DA7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8592553" y="4514641"/>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2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AutoNum type="arabicPeriod" startAt="3"/>
            </a:pPr>
            <a:r>
              <a:rPr lang="en-US" sz="2000" dirty="0"/>
              <a:t>Frame the Problem - Design a model that takes the features as input and predicts the median housing price. </a:t>
            </a:r>
          </a:p>
          <a:p>
            <a:pPr marL="558798" indent="-457200">
              <a:buSzPct val="100000"/>
              <a:buAutoNum type="arabicPeriod" startAt="3"/>
            </a:pPr>
            <a:endParaRPr lang="en-US" sz="2000" dirty="0"/>
          </a:p>
          <a:p>
            <a:pPr marL="558798" indent="-457200">
              <a:buSzPct val="100000"/>
              <a:buAutoNum type="arabicPeriod" startAt="3"/>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96" name="Google Shape;96;p14"/>
          <p:cNvSpPr txBox="1"/>
          <p:nvPr/>
        </p:nvSpPr>
        <p:spPr>
          <a:xfrm>
            <a:off x="111436" y="1137532"/>
            <a:ext cx="10140928" cy="5198874"/>
          </a:xfrm>
          <a:prstGeom prst="rect">
            <a:avLst/>
          </a:prstGeom>
          <a:noFill/>
          <a:ln>
            <a:noFill/>
          </a:ln>
        </p:spPr>
        <p:txBody>
          <a:bodyPr spcFirstLastPara="1" wrap="square" lIns="121900" tIns="121900" rIns="121900" bIns="121900" anchor="t" anchorCtr="0">
            <a:noAutofit/>
          </a:bodyPr>
          <a:lstStyle/>
          <a:p>
            <a:pPr marL="101598">
              <a:buSzPct val="100000"/>
            </a:pPr>
            <a:r>
              <a:rPr lang="en-US" sz="2000" dirty="0"/>
              <a:t>5.	Select a Model Performance measure</a:t>
            </a:r>
          </a:p>
          <a:p>
            <a:pPr marL="1168383" lvl="1" indent="-457200">
              <a:buSzPct val="100000"/>
              <a:buFont typeface="+mj-lt"/>
              <a:buAutoNum type="alphaLcParenR"/>
            </a:pPr>
            <a:r>
              <a:rPr lang="en-US" sz="2000" b="1" dirty="0"/>
              <a:t>Root mean square error (RMSE) </a:t>
            </a:r>
            <a:r>
              <a:rPr lang="en-US" sz="2000" dirty="0"/>
              <a:t>–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a:t>
            </a:r>
            <a:endParaRPr lang="en-US" sz="2000" baseline="30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pic>
        <p:nvPicPr>
          <p:cNvPr id="2" name="Picture 2" descr="Feature matrix and label | Download Scientific Diagram">
            <a:extLst>
              <a:ext uri="{FF2B5EF4-FFF2-40B4-BE49-F238E27FC236}">
                <a16:creationId xmlns:a16="http://schemas.microsoft.com/office/drawing/2014/main" id="{FEBD7C1C-2E4B-7678-18AC-54FFBC443A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0033425" y="951012"/>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38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1039091" y="2486156"/>
            <a:ext cx="5233468" cy="2308324"/>
          </a:xfrm>
          <a:prstGeom prst="rect">
            <a:avLst/>
          </a:prstGeom>
          <a:noFill/>
        </p:spPr>
        <p:txBody>
          <a:bodyPr wrap="square" rtlCol="0">
            <a:spAutoFit/>
          </a:bodyPr>
          <a:lstStyle/>
          <a:p>
            <a:r>
              <a:rPr lang="en-US" i="1" dirty="0"/>
              <a:t>h</a:t>
            </a:r>
            <a:r>
              <a:rPr lang="en-US" dirty="0"/>
              <a:t> is your system’s prediction function, also called a </a:t>
            </a:r>
            <a:r>
              <a:rPr lang="en-US" i="1" dirty="0"/>
              <a:t>hypothesis</a:t>
            </a:r>
            <a:r>
              <a:rPr lang="en-US" dirty="0"/>
              <a:t>. When your system is given an instance’s feature vector </a:t>
            </a:r>
            <a:r>
              <a:rPr lang="en-US" b="1" dirty="0"/>
              <a:t>x</a:t>
            </a:r>
            <a:r>
              <a:rPr lang="en-US" i="1" baseline="30000" dirty="0"/>
              <a:t>(</a:t>
            </a:r>
            <a:r>
              <a:rPr lang="en-US" i="1" baseline="30000" dirty="0" err="1"/>
              <a:t>i</a:t>
            </a:r>
            <a:r>
              <a:rPr lang="en-US" i="1" baseline="30000" dirty="0"/>
              <a:t>)</a:t>
            </a:r>
            <a:r>
              <a:rPr lang="en-US" dirty="0"/>
              <a:t>, it outputs a predicted value </a:t>
            </a:r>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a:t>
            </a:r>
            <a:r>
              <a:rPr lang="en-US"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98519"/>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670822"/>
            <a:ext cx="4641127" cy="1938992"/>
          </a:xfrm>
          <a:prstGeom prst="rect">
            <a:avLst/>
          </a:prstGeom>
          <a:noFill/>
        </p:spPr>
        <p:txBody>
          <a:bodyPr wrap="square" rtlCol="0">
            <a:spAutoFit/>
          </a:bodyPr>
          <a:lstStyle/>
          <a:p>
            <a:r>
              <a:rPr lang="en-US" dirty="0"/>
              <a:t>If your system predicts that the median housing price in the first district is $158,400, then </a:t>
            </a:r>
          </a:p>
          <a:p>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 =&gt; $158,400</a:t>
            </a:r>
          </a:p>
          <a:p>
            <a:r>
              <a:rPr lang="en-US" i="1" dirty="0"/>
              <a:t>Prediction rate: ŷ</a:t>
            </a:r>
            <a:r>
              <a:rPr lang="en-US" i="1" baseline="30000" dirty="0"/>
              <a:t>(</a:t>
            </a:r>
            <a:r>
              <a:rPr lang="en-US" i="1" baseline="30000" dirty="0" err="1"/>
              <a:t>i</a:t>
            </a:r>
            <a:r>
              <a:rPr lang="en-US" i="1" baseline="30000" dirty="0"/>
              <a:t>)</a:t>
            </a:r>
            <a:r>
              <a:rPr lang="en-US" i="1" dirty="0"/>
              <a:t> -y</a:t>
            </a:r>
            <a:r>
              <a:rPr lang="en-US" i="1" baseline="30000" dirty="0"/>
              <a:t>(</a:t>
            </a:r>
            <a:r>
              <a:rPr lang="en-US" i="1" baseline="30000" dirty="0" err="1"/>
              <a:t>i</a:t>
            </a:r>
            <a:r>
              <a:rPr lang="en-US" i="1" baseline="30000" dirty="0"/>
              <a:t>)</a:t>
            </a:r>
            <a:r>
              <a:rPr lang="en-US" i="1" dirty="0"/>
              <a:t> = $2,000</a:t>
            </a:r>
            <a:endParaRPr lang="en-US"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6833</TotalTime>
  <Words>3819</Words>
  <Application>Microsoft Macintosh PowerPoint</Application>
  <PresentationFormat>Widescreen</PresentationFormat>
  <Paragraphs>478</Paragraphs>
  <Slides>52</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MS Gothic</vt:lpstr>
      <vt:lpstr>Arial</vt:lpstr>
      <vt:lpstr>Calibri</vt:lpstr>
      <vt:lpstr>Georgia</vt:lpstr>
      <vt:lpstr>Söhne</vt:lpstr>
      <vt:lpstr>System Font Regular</vt:lpstr>
      <vt:lpstr>Wingdings</vt:lpstr>
      <vt:lpstr>RIT</vt:lpstr>
      <vt:lpstr>PowerPoint Presentation</vt:lpstr>
      <vt:lpstr>PowerPoint Presentation</vt:lpstr>
      <vt:lpstr>Learning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PowerPoint Presentation</vt:lpstr>
      <vt:lpstr>PowerPoint Presentation</vt:lpstr>
      <vt:lpstr>PowerPoint Presentation</vt:lpstr>
      <vt:lpstr>Naïve Bayes Classifier</vt:lpstr>
      <vt:lpstr>Naïve Bayes Classifier</vt:lpstr>
      <vt:lpstr>Naïve Bayes Classifier - Analogy</vt:lpstr>
      <vt:lpstr>Naïve Bayes Classifier - Analogy</vt:lpstr>
      <vt:lpstr>Naïve Bayes Classifier</vt:lpstr>
      <vt:lpstr>Naïve Bayes Classifier</vt:lpstr>
      <vt:lpstr>Example: Naïve Bayes Classifier</vt:lpstr>
      <vt:lpstr>Bayes Classifier</vt:lpstr>
      <vt:lpstr>Homework: Naïve Bayes Classifier</vt:lpstr>
      <vt:lpstr>Homework: Naïve Bayes Classifier</vt:lpstr>
      <vt:lpstr>Supervised Classification Models Linear Model</vt:lpstr>
      <vt:lpstr>Simple Linear Model</vt:lpstr>
      <vt:lpstr>Simple Linear Model</vt:lpstr>
      <vt:lpstr>Simple Linear Model</vt:lpstr>
      <vt:lpstr>Linear Regression Model</vt:lpstr>
      <vt:lpstr>Challenges in ML</vt:lpstr>
      <vt:lpstr>Challenges in ML contd…</vt:lpstr>
      <vt:lpstr>Testing and Validating</vt:lpstr>
      <vt:lpstr>Put it all together  Let’s build a model</vt:lpstr>
      <vt:lpstr>Build a model</vt:lpstr>
      <vt:lpstr>Build a model</vt:lpstr>
      <vt:lpstr>Build a model</vt:lpstr>
      <vt:lpstr>Build a model</vt:lpstr>
      <vt:lpstr>Model Performance</vt:lpstr>
      <vt:lpstr>Model Performance</vt:lpstr>
      <vt:lpstr>Model Performance</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532</cp:revision>
  <cp:lastPrinted>2018-04-25T02:50:23Z</cp:lastPrinted>
  <dcterms:created xsi:type="dcterms:W3CDTF">2021-08-24T04:52:52Z</dcterms:created>
  <dcterms:modified xsi:type="dcterms:W3CDTF">2023-09-05T01:10:08Z</dcterms:modified>
</cp:coreProperties>
</file>