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Rg5Oqwh1/7/2ynIRb0K78Yypg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7db415b19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97db415b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7db415b19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97db415b1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7db415b19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97db415b1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7db415b19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97db415b1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7db415b19_1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97db415b1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7db415b19_1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97db415b1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7db415b19_1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97db415b1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7db415b19_1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97db415b19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7db415b19_1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97db415b19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7db415b19_1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97db415b1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7db415b19_1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97db415b19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7db415b19_1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97db415b19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7db415b19_1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97db415b19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7db414ffe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97db414ff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7db415b19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97db415b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7db415b19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97db415b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7db415b19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97db415b1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7db415b19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97db415b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7db414ffe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97db414ff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7db415b19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97db415b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">
  <p:cSld name="Overview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3"/>
          <p:cNvSpPr txBox="1"/>
          <p:nvPr>
            <p:ph idx="1" type="body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accent1"/>
              </a:buClr>
              <a:buSzPts val="4267"/>
              <a:buFont typeface="Arial"/>
              <a:buNone/>
              <a:defRPr b="1" i="0" sz="4267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3"/>
          <p:cNvSpPr txBox="1"/>
          <p:nvPr>
            <p:ph idx="2" type="body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83"/>
          <p:cNvSpPr txBox="1"/>
          <p:nvPr>
            <p:ph idx="3" type="body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7954" lvl="0" marL="457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Noto Sans Symbols"/>
              <a:buChar char="▪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4610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4045" lvl="2" marL="13716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E46102"/>
              </a:buClr>
              <a:buSzPts val="2133"/>
              <a:buFont typeface="Noto Sans Symbols"/>
              <a:buChar char="▪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D95E00"/>
              </a:buClr>
              <a:buSzPts val="1867"/>
              <a:buFont typeface="NTR"/>
              <a:buChar char="&gt;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95E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93"/>
              </a:spcBef>
              <a:spcAft>
                <a:spcPts val="0"/>
              </a:spcAft>
              <a:buClr>
                <a:srgbClr val="D95E00"/>
              </a:buClr>
              <a:buSzPts val="1467"/>
              <a:buFont typeface="NTR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D95E00"/>
              </a:buClr>
              <a:buSzPts val="1333"/>
              <a:buFont typeface="Noto Sans Symbols"/>
              <a:buNone/>
              <a:defRPr b="0" i="0" sz="1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83"/>
          <p:cNvSpPr txBox="1"/>
          <p:nvPr>
            <p:ph idx="4" type="body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b="0" i="1" sz="4267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" name="Google Shape;18;p83"/>
          <p:cNvCxnSpPr/>
          <p:nvPr/>
        </p:nvCxnSpPr>
        <p:spPr>
          <a:xfrm>
            <a:off x="272085" y="512494"/>
            <a:ext cx="267474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83"/>
          <p:cNvCxnSpPr/>
          <p:nvPr/>
        </p:nvCxnSpPr>
        <p:spPr>
          <a:xfrm>
            <a:off x="3376635" y="512494"/>
            <a:ext cx="8485403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" showMasterSp="0">
  <p:cSld name="Transi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84"/>
          <p:cNvCxnSpPr/>
          <p:nvPr/>
        </p:nvCxnSpPr>
        <p:spPr>
          <a:xfrm>
            <a:off x="272085" y="513091"/>
            <a:ext cx="267474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84"/>
          <p:cNvCxnSpPr/>
          <p:nvPr/>
        </p:nvCxnSpPr>
        <p:spPr>
          <a:xfrm>
            <a:off x="3376635" y="513091"/>
            <a:ext cx="8485403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84"/>
          <p:cNvSpPr txBox="1"/>
          <p:nvPr>
            <p:ph idx="1" type="body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b="0" i="1" sz="4267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84"/>
          <p:cNvSpPr txBox="1"/>
          <p:nvPr>
            <p:ph idx="2" type="body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1" i="0" sz="5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" name="Google Shape;25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8433" y="198708"/>
            <a:ext cx="556192" cy="218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85"/>
          <p:cNvSpPr txBox="1"/>
          <p:nvPr>
            <p:ph idx="1" type="body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5"/>
          <p:cNvSpPr txBox="1"/>
          <p:nvPr>
            <p:ph idx="2" type="body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5"/>
          <p:cNvSpPr txBox="1"/>
          <p:nvPr>
            <p:ph idx="3" type="body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b="0" i="1" sz="4267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5"/>
          <p:cNvSpPr txBox="1"/>
          <p:nvPr>
            <p:ph idx="4" type="body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5722" y="145901"/>
            <a:ext cx="585080" cy="22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86"/>
          <p:cNvCxnSpPr/>
          <p:nvPr/>
        </p:nvCxnSpPr>
        <p:spPr>
          <a:xfrm>
            <a:off x="272085" y="513092"/>
            <a:ext cx="267474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86"/>
          <p:cNvCxnSpPr/>
          <p:nvPr/>
        </p:nvCxnSpPr>
        <p:spPr>
          <a:xfrm>
            <a:off x="3376635" y="513092"/>
            <a:ext cx="848540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86"/>
          <p:cNvSpPr txBox="1"/>
          <p:nvPr>
            <p:ph idx="1" type="body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b="0" i="1" sz="4267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86"/>
          <p:cNvSpPr txBox="1"/>
          <p:nvPr>
            <p:ph idx="2" type="body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rial"/>
              <a:buNone/>
              <a:defRPr b="1" i="0" sz="37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86"/>
          <p:cNvSpPr txBox="1"/>
          <p:nvPr>
            <p:ph idx="3" type="body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▪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7954" lvl="1" marL="914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E46102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4610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4045" lvl="3" marL="18288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D95E00"/>
              </a:buClr>
              <a:buSzPts val="2133"/>
              <a:buFont typeface="NTR"/>
              <a:buChar char="&gt;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D95E00"/>
              </a:buClr>
              <a:buSzPts val="1867"/>
              <a:buFont typeface="Noto Sans Symbols"/>
              <a:buChar char="▪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95E00"/>
              </a:buClr>
              <a:buSzPts val="1600"/>
              <a:buFont typeface="NTR"/>
              <a:buChar char="&gt;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3245" lvl="6" marL="3200400" marR="0" rtl="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D95E00"/>
              </a:buClr>
              <a:buSzPts val="1333"/>
              <a:buFont typeface="Noto Sans Symbols"/>
              <a:buChar char="▪"/>
              <a:defRPr b="0" i="0" sz="1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D95E00"/>
              </a:buClr>
              <a:buSzPts val="1200"/>
              <a:buFont typeface="NTR"/>
              <a:buChar char="&gt;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Page Content">
  <p:cSld name="Full-Page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87"/>
          <p:cNvCxnSpPr/>
          <p:nvPr/>
        </p:nvCxnSpPr>
        <p:spPr>
          <a:xfrm>
            <a:off x="272085" y="513092"/>
            <a:ext cx="267474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87"/>
          <p:cNvCxnSpPr/>
          <p:nvPr/>
        </p:nvCxnSpPr>
        <p:spPr>
          <a:xfrm>
            <a:off x="3376635" y="513092"/>
            <a:ext cx="848540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87"/>
          <p:cNvSpPr txBox="1"/>
          <p:nvPr>
            <p:ph idx="1" type="body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b="0" i="1" sz="4267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7"/>
          <p:cNvSpPr txBox="1"/>
          <p:nvPr>
            <p:ph idx="2" type="body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b="0" i="1" sz="42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8"/>
          <p:cNvCxnSpPr/>
          <p:nvPr/>
        </p:nvCxnSpPr>
        <p:spPr>
          <a:xfrm>
            <a:off x="272085" y="513092"/>
            <a:ext cx="267474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88"/>
          <p:cNvCxnSpPr/>
          <p:nvPr/>
        </p:nvCxnSpPr>
        <p:spPr>
          <a:xfrm>
            <a:off x="3376635" y="513092"/>
            <a:ext cx="848540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88"/>
          <p:cNvSpPr txBox="1"/>
          <p:nvPr>
            <p:ph idx="1" type="body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b="0" i="1" sz="4267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8"/>
          <p:cNvSpPr txBox="1"/>
          <p:nvPr>
            <p:ph idx="2" type="body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b="0" i="1" sz="42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8"/>
          <p:cNvSpPr txBox="1"/>
          <p:nvPr>
            <p:ph idx="3" type="body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b="0" i="1" sz="42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89"/>
          <p:cNvCxnSpPr/>
          <p:nvPr/>
        </p:nvCxnSpPr>
        <p:spPr>
          <a:xfrm>
            <a:off x="272085" y="513092"/>
            <a:ext cx="267474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Google Shape;52;p89"/>
          <p:cNvCxnSpPr/>
          <p:nvPr/>
        </p:nvCxnSpPr>
        <p:spPr>
          <a:xfrm>
            <a:off x="3376635" y="513092"/>
            <a:ext cx="848540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89"/>
          <p:cNvSpPr txBox="1"/>
          <p:nvPr>
            <p:ph idx="1" type="body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b="0" i="1" sz="4267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9"/>
          <p:cNvSpPr txBox="1"/>
          <p:nvPr>
            <p:ph idx="2" type="body"/>
          </p:nvPr>
        </p:nvSpPr>
        <p:spPr>
          <a:xfrm>
            <a:off x="264584" y="862676"/>
            <a:ext cx="3471333" cy="795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accent1"/>
              </a:buClr>
              <a:buSzPts val="4267"/>
              <a:buFont typeface="Arial"/>
              <a:buNone/>
              <a:defRPr b="1" i="0" sz="4267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9"/>
          <p:cNvSpPr txBox="1"/>
          <p:nvPr>
            <p:ph idx="3" type="body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9"/>
          <p:cNvSpPr txBox="1"/>
          <p:nvPr>
            <p:ph idx="4" type="body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b="0" i="1" sz="42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or End Slide">
  <p:cSld name="Section Header or End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90"/>
          <p:cNvCxnSpPr/>
          <p:nvPr/>
        </p:nvCxnSpPr>
        <p:spPr>
          <a:xfrm>
            <a:off x="272085" y="513091"/>
            <a:ext cx="2674747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90"/>
          <p:cNvCxnSpPr/>
          <p:nvPr/>
        </p:nvCxnSpPr>
        <p:spPr>
          <a:xfrm>
            <a:off x="3376635" y="513091"/>
            <a:ext cx="8485403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90"/>
          <p:cNvSpPr txBox="1"/>
          <p:nvPr>
            <p:ph idx="1" type="body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0"/>
          <p:cNvSpPr txBox="1"/>
          <p:nvPr>
            <p:ph idx="2" type="body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b="0" i="1" sz="4267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65645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3" name="Google Shape;63;p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8433" y="198708"/>
            <a:ext cx="556192" cy="218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  </a:t>
            </a:r>
            <a:fld id="{00000000-1234-1234-1234-123412341234}" type="slidenum">
              <a:rPr b="0" i="0" lang="en-US" sz="1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8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8433" y="198708"/>
            <a:ext cx="556192" cy="21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18566" y="304811"/>
            <a:ext cx="2258261" cy="134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cikit-learn.org/stable/supervised_learning.html" TargetMode="External"/><Relationship Id="rId4" Type="http://schemas.openxmlformats.org/officeDocument/2006/relationships/hyperlink" Target="https://scikit-learn.org/stable/supervised_learning.html" TargetMode="External"/><Relationship Id="rId5" Type="http://schemas.openxmlformats.org/officeDocument/2006/relationships/hyperlink" Target="https://scikit-learn.org/stable/modules/clustering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cikit-learn.org/stable/modules/model_evaluat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cikit-learn.org/stable/modules/grid_search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415611" y="593518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Foundations of </a:t>
            </a:r>
            <a:b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Science &amp; Analytics</a:t>
            </a:r>
            <a:br>
              <a:rPr b="0" i="0" lang="en-US" sz="5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DSCI 633</a:t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46102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E46102"/>
                </a:solidFill>
              </a:rPr>
              <a:t>Dipkamal Bhusal and Md Tanvirul Alam</a:t>
            </a:r>
            <a:endParaRPr sz="2400">
              <a:solidFill>
                <a:srgbClr val="E4610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46102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E46102"/>
                </a:solidFill>
              </a:rPr>
              <a:t>Third Year PhD, GCCIS, RIT</a:t>
            </a:r>
            <a:endParaRPr sz="2400">
              <a:solidFill>
                <a:srgbClr val="E4610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7db415b19_0_34"/>
          <p:cNvSpPr txBox="1"/>
          <p:nvPr>
            <p:ph type="title"/>
          </p:nvPr>
        </p:nvSpPr>
        <p:spPr>
          <a:xfrm>
            <a:off x="578400" y="696925"/>
            <a:ext cx="111117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4000"/>
              <a:buFont typeface="Arial"/>
              <a:buNone/>
            </a:pPr>
            <a:r>
              <a:rPr b="1" lang="en-US" sz="3600">
                <a:solidFill>
                  <a:srgbClr val="E46102"/>
                </a:solidFill>
              </a:rPr>
              <a:t>Exploratory Data Analysis (EDA): Techniques</a:t>
            </a:r>
            <a:endParaRPr b="1" i="0" sz="3600" u="none" cap="none" strike="noStrike">
              <a:solidFill>
                <a:srgbClr val="E461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97db415b19_0_3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Data Visualization: </a:t>
            </a:r>
            <a:endParaRPr sz="26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Data visualization is a powerful tool for summarizing data and gaining insights.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Visualization techniques include: 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-US" sz="2000">
                <a:solidFill>
                  <a:schemeClr val="dk1"/>
                </a:solidFill>
              </a:rPr>
              <a:t>Histograms: Visualize the distribution of numerical data. 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-US" sz="2000">
                <a:solidFill>
                  <a:schemeClr val="dk1"/>
                </a:solidFill>
              </a:rPr>
              <a:t>Box Plots: Display data's spread, median, and outliers. 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-US" sz="2000">
                <a:solidFill>
                  <a:schemeClr val="dk1"/>
                </a:solidFill>
              </a:rPr>
              <a:t>Scatter Plots: Show relationships between two numerical variables.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-US" sz="2000">
                <a:solidFill>
                  <a:schemeClr val="dk1"/>
                </a:solidFill>
              </a:rPr>
              <a:t>Bar Charts: Compare categories or groups. 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-US" sz="2000">
                <a:solidFill>
                  <a:schemeClr val="dk1"/>
                </a:solidFill>
              </a:rPr>
              <a:t>Line Charts: Depict trends over time or continuous variables.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-US" sz="2000">
                <a:solidFill>
                  <a:schemeClr val="dk1"/>
                </a:solidFill>
              </a:rPr>
              <a:t>Heatmaps: Visualize relationships and correlations in large datasets.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Visualization makes it easier to spot patterns, trends, and outliers in the data.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7db415b19_1_16"/>
          <p:cNvSpPr txBox="1"/>
          <p:nvPr>
            <p:ph type="title"/>
          </p:nvPr>
        </p:nvSpPr>
        <p:spPr>
          <a:xfrm>
            <a:off x="717173" y="696913"/>
            <a:ext cx="10972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46102"/>
                </a:solidFill>
              </a:rPr>
              <a:t>Data Splitting</a:t>
            </a:r>
            <a:endParaRPr b="1" i="0" sz="4000" u="none" cap="none" strike="noStrike">
              <a:solidFill>
                <a:srgbClr val="E461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97db415b19_1_16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Why?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Training-Testing Split: assess a model's performance by training it on one subset and testing it on another. This evaluation helps to estimate how well the model will perform on unseen data. 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Cross-Validation: Cross-validation, involving multiple splits and evaluations, provides a more robust estimate of a model's performance, reduces overfitting, and is particularly useful for small datasets.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7db415b19_0_46"/>
          <p:cNvSpPr txBox="1"/>
          <p:nvPr>
            <p:ph type="title"/>
          </p:nvPr>
        </p:nvSpPr>
        <p:spPr>
          <a:xfrm>
            <a:off x="717173" y="696913"/>
            <a:ext cx="10972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46102"/>
                </a:solidFill>
              </a:rPr>
              <a:t>Data Splitting</a:t>
            </a:r>
            <a:endParaRPr b="1" i="0" sz="4000" u="none" cap="none" strike="noStrike">
              <a:solidFill>
                <a:srgbClr val="E461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97db415b19_0_46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Ways to do it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Simple Hold-Out Split Method: A single split of the data into a training and a testing set. 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US" sz="2000">
                <a:solidFill>
                  <a:schemeClr val="dk1"/>
                </a:solidFill>
              </a:rPr>
              <a:t>Pros: Simple, quick, suitable for large datasets. 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US" sz="2000">
                <a:solidFill>
                  <a:schemeClr val="dk1"/>
                </a:solidFill>
              </a:rPr>
              <a:t>Cons: Limited evaluation, variance in evaluation metrics.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k-Fold Cross-Validation Method: The data is divided into k subsets (folds), and the model is trained and tested k times, with each fold serving as the testing set once. 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US" sz="2000">
                <a:solidFill>
                  <a:schemeClr val="dk1"/>
                </a:solidFill>
              </a:rPr>
              <a:t>Pros: Robust evaluation, reduced overfitting, better use of data. 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US" sz="2000">
                <a:solidFill>
                  <a:schemeClr val="dk1"/>
                </a:solidFill>
              </a:rPr>
              <a:t>Cons: Computationally expensive, not suitable for real-time applications.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Leave-One-Out Cross-Validation (LOOCV) Method: An extreme form of k-Fold Cross-Validation where k is set to the number of data points. The model is trained and tested on each individual data point. 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US" sz="2000">
                <a:solidFill>
                  <a:schemeClr val="dk1"/>
                </a:solidFill>
              </a:rPr>
              <a:t>Pros: Minimal bias, maximum use of data. 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US" sz="2000">
                <a:solidFill>
                  <a:schemeClr val="dk1"/>
                </a:solidFill>
              </a:rPr>
              <a:t>Cons: Extremely computationally expensive, can have high variance.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7db415b19_0_57"/>
          <p:cNvSpPr txBox="1"/>
          <p:nvPr>
            <p:ph type="title"/>
          </p:nvPr>
        </p:nvSpPr>
        <p:spPr>
          <a:xfrm>
            <a:off x="717173" y="696913"/>
            <a:ext cx="10972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46102"/>
                </a:solidFill>
              </a:rPr>
              <a:t>Data Splitting</a:t>
            </a:r>
            <a:endParaRPr b="1" i="0" sz="4000" u="none" cap="none" strike="noStrike">
              <a:solidFill>
                <a:srgbClr val="E461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97db415b19_0_57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Practical Considerations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Data Imbalance Consideration: Ensure that the class distribution remains consistent in both training and testing sets, especially when dealing with imbalanced datasets. 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Randomness Consideration: Randomly shuffle the dataset before splitting to prevent any inherent ordering from affecting the model's performance. 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Data Leakage Consideration: Be cautious to avoid data leakage. Ensure that no information from the testing set is inadvertently used in the training process. 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Data Preprocessing Consideration: Apply data preprocessing steps consistently to both the training and testing sets to avoid discrepancies.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7db415b19_1_24"/>
          <p:cNvSpPr txBox="1"/>
          <p:nvPr>
            <p:ph type="title"/>
          </p:nvPr>
        </p:nvSpPr>
        <p:spPr>
          <a:xfrm>
            <a:off x="717173" y="696913"/>
            <a:ext cx="10972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46102"/>
                </a:solidFill>
              </a:rPr>
              <a:t>Model Selection</a:t>
            </a:r>
            <a:endParaRPr b="1" i="0" sz="4000" u="none" cap="none" strike="noStrike">
              <a:solidFill>
                <a:srgbClr val="E461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97db415b19_1_24"/>
          <p:cNvSpPr txBox="1"/>
          <p:nvPr/>
        </p:nvSpPr>
        <p:spPr>
          <a:xfrm>
            <a:off x="521775" y="1382224"/>
            <a:ext cx="11277600" cy="48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Choosing an appropriate machine learning for the given dataset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Factors to consider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Problem type: Whether the problem is a classification, regression, or clustering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Dataset characteristics: Assess the dataset size, dimensionality, linearity, and the presence of categorical or numerical features. Different algorithms perform better with specific dataset characteristics.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Model complexity: Consider the trade-off between model complexity and interpretability. More complex models might provide higher accuracy but can be harder to interpret.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Computational resources: Available computational resources, as some models might require more time and computational power to train.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7db415b19_1_46"/>
          <p:cNvSpPr txBox="1"/>
          <p:nvPr>
            <p:ph type="title"/>
          </p:nvPr>
        </p:nvSpPr>
        <p:spPr>
          <a:xfrm>
            <a:off x="717173" y="696913"/>
            <a:ext cx="10972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46102"/>
                </a:solidFill>
              </a:rPr>
              <a:t>Model Selection</a:t>
            </a:r>
            <a:endParaRPr b="1" i="0" sz="4000" u="none" cap="none" strike="noStrike">
              <a:solidFill>
                <a:srgbClr val="E461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97db415b19_1_46"/>
          <p:cNvSpPr txBox="1"/>
          <p:nvPr/>
        </p:nvSpPr>
        <p:spPr>
          <a:xfrm>
            <a:off x="521775" y="1382224"/>
            <a:ext cx="11277600" cy="48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Algorithms 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Classification tasks – Logistic Regression, Decision Trees, Random Forests, Support Vector Machines (SVM), Naive Bayes, Neural Networks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https://scikit-learn.org/stable/supervised_learning.html</a:t>
            </a:r>
            <a:r>
              <a:rPr lang="en-US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Regression tasks – Linear Regression, Ridge Regression, Lasso Regression, and Decision Trees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hlinkClick r:id="rId4"/>
              </a:rPr>
              <a:t>https://scikit-learn.org/stable/supervised_learning.html</a:t>
            </a:r>
            <a:r>
              <a:rPr lang="en-US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Clustering – K-Means, DBSCAN, and Agglomerative Clustering etc.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hlinkClick r:id="rId5"/>
              </a:rPr>
              <a:t>https://scikit-learn.org/stable/modules/clustering.html</a:t>
            </a:r>
            <a:r>
              <a:rPr lang="en-US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7db415b19_1_29"/>
          <p:cNvSpPr txBox="1"/>
          <p:nvPr>
            <p:ph type="title"/>
          </p:nvPr>
        </p:nvSpPr>
        <p:spPr>
          <a:xfrm>
            <a:off x="717173" y="696913"/>
            <a:ext cx="10972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46102"/>
                </a:solidFill>
              </a:rPr>
              <a:t>Model Training</a:t>
            </a:r>
            <a:endParaRPr b="1" i="0" sz="4000" u="none" cap="none" strike="noStrike">
              <a:solidFill>
                <a:srgbClr val="E461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97db415b19_1_29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Train specific models on the given dataset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Key steps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Model initialization (parameters or weights)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Iterative optimization (optimize model parameters by minimizing the loss function)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Validation &amp; monitoring (evaluate performance on the validation set to monitor progress and prevent overfitting)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Hyperparameter tuning (fine tune the model hyperparameters using grid search, random search or bayesian optimization)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Training convergence (determine the stopping criterion)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7db415b19_1_59"/>
          <p:cNvSpPr txBox="1"/>
          <p:nvPr>
            <p:ph type="title"/>
          </p:nvPr>
        </p:nvSpPr>
        <p:spPr>
          <a:xfrm>
            <a:off x="717173" y="696913"/>
            <a:ext cx="10972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46102"/>
                </a:solidFill>
              </a:rPr>
              <a:t>Model Training</a:t>
            </a:r>
            <a:endParaRPr b="1" i="0" sz="4000" u="none" cap="none" strike="noStrike">
              <a:solidFill>
                <a:srgbClr val="E461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97db415b19_1_59"/>
          <p:cNvSpPr txBox="1"/>
          <p:nvPr/>
        </p:nvSpPr>
        <p:spPr>
          <a:xfrm>
            <a:off x="521775" y="1382225"/>
            <a:ext cx="51762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Overfitting &amp; Underfitting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Overfitting </a:t>
            </a:r>
            <a:r>
              <a:rPr lang="en-US" sz="2000">
                <a:solidFill>
                  <a:schemeClr val="dk1"/>
                </a:solidFill>
              </a:rPr>
              <a:t>occurs when the model learns the training data too well and performs poorly on new data. Techniques like regularization, early stopping, or reducing model complexity can help mitigate overfitting.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Underfitting </a:t>
            </a:r>
            <a:r>
              <a:rPr lang="en-US" sz="2000">
                <a:solidFill>
                  <a:schemeClr val="dk1"/>
                </a:solidFill>
              </a:rPr>
              <a:t>happens when the model is too simple to capture the underlying patterns in the training data. Increasing model complexity or adding more features can address underfitting.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66" name="Google Shape;166;g297db415b19_1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2376655"/>
            <a:ext cx="5593974" cy="2237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7db415b19_1_66"/>
          <p:cNvSpPr txBox="1"/>
          <p:nvPr>
            <p:ph type="title"/>
          </p:nvPr>
        </p:nvSpPr>
        <p:spPr>
          <a:xfrm>
            <a:off x="717173" y="696913"/>
            <a:ext cx="10972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46102"/>
                </a:solidFill>
              </a:rPr>
              <a:t>Model Training</a:t>
            </a:r>
            <a:endParaRPr b="1" i="0" sz="4000" u="none" cap="none" strike="noStrike">
              <a:solidFill>
                <a:srgbClr val="E461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97db415b19_1_66"/>
          <p:cNvSpPr txBox="1"/>
          <p:nvPr/>
        </p:nvSpPr>
        <p:spPr>
          <a:xfrm>
            <a:off x="521775" y="1382225"/>
            <a:ext cx="51762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Early Stopping</a:t>
            </a:r>
            <a:endParaRPr b="1" sz="20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Helps prevent </a:t>
            </a:r>
            <a:r>
              <a:rPr lang="en-US" sz="2200">
                <a:solidFill>
                  <a:schemeClr val="dk1"/>
                </a:solidFill>
              </a:rPr>
              <a:t>overfitting and improve generalization.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Monitor the model's performance on a separate validation set during training.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Halt the training process is halted if the model's performance on the validation set starts to deteriorate or reaches a plateau.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73" name="Google Shape;173;g297db415b19_1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375" y="1356013"/>
            <a:ext cx="6189224" cy="2875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7db415b19_1_34"/>
          <p:cNvSpPr txBox="1"/>
          <p:nvPr>
            <p:ph type="title"/>
          </p:nvPr>
        </p:nvSpPr>
        <p:spPr>
          <a:xfrm>
            <a:off x="717173" y="696913"/>
            <a:ext cx="10972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46102"/>
                </a:solidFill>
              </a:rPr>
              <a:t>Model Evaluation</a:t>
            </a:r>
            <a:endParaRPr b="1" i="0" sz="4000" u="none" cap="none" strike="noStrike">
              <a:solidFill>
                <a:srgbClr val="E461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97db415b19_1_3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Assess the performance and effectiveness of the trained model on unseen data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Determine how well the model generalizes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Selecting appropriate evaluation metric is important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Reference: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https://scikit-learn.org/stable/modules/model_evaluation.html</a:t>
            </a:r>
            <a:r>
              <a:rPr lang="en-US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46102"/>
                </a:solidFill>
                <a:latin typeface="Arial"/>
                <a:ea typeface="Arial"/>
                <a:cs typeface="Arial"/>
                <a:sym typeface="Arial"/>
              </a:rPr>
              <a:t>Lecture Agenda</a:t>
            </a:r>
            <a:endParaRPr b="1" i="0" sz="4000" u="none" cap="none" strike="noStrike">
              <a:solidFill>
                <a:srgbClr val="E461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Data Science Pipeline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7db415b19_1_79"/>
          <p:cNvSpPr txBox="1"/>
          <p:nvPr>
            <p:ph type="title"/>
          </p:nvPr>
        </p:nvSpPr>
        <p:spPr>
          <a:xfrm>
            <a:off x="717173" y="696913"/>
            <a:ext cx="10972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46102"/>
                </a:solidFill>
              </a:rPr>
              <a:t>Model Evaluation</a:t>
            </a:r>
            <a:endParaRPr b="1" i="0" sz="4000" u="none" cap="none" strike="noStrike">
              <a:solidFill>
                <a:srgbClr val="E461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97db415b19_1_79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Commonly used metrics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Accuracy: Accuracy measures the proportion of correctly classified instances out of the total number of instances. It is suitable for balanced datasets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Precision: It quantifies the proportion of correctly predicted positive instances out of all instances predicted as positive. Precision is calculated as TP / (TP + FP), where TP is the number of true positives and FP is the number of false positives.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Recall: Recall measures the proportion of correctly predicted positive instances out of all actual positive instances. Recall is calculated as TP / (TP + FN), where FN is the number of false negatives.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F1-Score: The F1-score is the harmonic mean of precision and recall, providing a balanced measure between the two. The F1-score is calculated as 2 * (Precision * Recall) / (Precision + Recall).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7db415b19_1_94"/>
          <p:cNvSpPr txBox="1"/>
          <p:nvPr>
            <p:ph type="title"/>
          </p:nvPr>
        </p:nvSpPr>
        <p:spPr>
          <a:xfrm>
            <a:off x="717173" y="696913"/>
            <a:ext cx="10972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46102"/>
                </a:solidFill>
              </a:rPr>
              <a:t>Model Evaluation</a:t>
            </a:r>
            <a:endParaRPr b="1" i="0" sz="4000" u="none" cap="none" strike="noStrike">
              <a:solidFill>
                <a:srgbClr val="E461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297db415b19_1_9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Commonly used metrics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Mean Squared Error (MSE): MS</a:t>
            </a:r>
            <a:r>
              <a:rPr lang="en-US" sz="2200">
                <a:solidFill>
                  <a:schemeClr val="dk1"/>
                </a:solidFill>
              </a:rPr>
              <a:t>E is a common evaluation metric for regression problems. It calculates the average squared difference between the predicted and actual values.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Mean Absolute Error (MAE): MAE is another evaluation metric for regression problems. It calculates the average absolute difference between the predicted and actual values.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Receiver Operating Characteristic (ROC) Curve and Area Under the Curve (AUC): ROC curve is a graphical representation of the trade-off between the true positive rate (TPR) and the false positive rate (FPR) at various classification thresholds.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AUC represents the overall performance of a binary classifier by calculating the area under the ROC curve.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7db415b19_1_101"/>
          <p:cNvSpPr txBox="1"/>
          <p:nvPr>
            <p:ph type="title"/>
          </p:nvPr>
        </p:nvSpPr>
        <p:spPr>
          <a:xfrm>
            <a:off x="717173" y="696913"/>
            <a:ext cx="10972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46102"/>
                </a:solidFill>
              </a:rPr>
              <a:t>Hyperparameter tuning</a:t>
            </a:r>
            <a:endParaRPr b="1" i="0" sz="4000" u="none" cap="none" strike="noStrike">
              <a:solidFill>
                <a:srgbClr val="E461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97db415b19_1_101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These are </a:t>
            </a:r>
            <a:r>
              <a:rPr lang="en-US" sz="2200">
                <a:solidFill>
                  <a:schemeClr val="dk1"/>
                </a:solidFill>
              </a:rPr>
              <a:t>parameters</a:t>
            </a:r>
            <a:r>
              <a:rPr lang="en-US" sz="2200">
                <a:solidFill>
                  <a:schemeClr val="dk1"/>
                </a:solidFill>
              </a:rPr>
              <a:t> that are not learned from the data but are set by the machine learning practitioner. Example: Number of layers/neurons in neural network.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Hyperparameter tuning a</a:t>
            </a:r>
            <a:r>
              <a:rPr lang="en-US" sz="2200">
                <a:solidFill>
                  <a:schemeClr val="dk1"/>
                </a:solidFill>
              </a:rPr>
              <a:t>ims to find the optimal values for these parameters to i</a:t>
            </a:r>
            <a:r>
              <a:rPr lang="en-US" sz="2200">
                <a:solidFill>
                  <a:schemeClr val="dk1"/>
                </a:solidFill>
              </a:rPr>
              <a:t>mprove model performance and generalization.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Repeatedly evaluating performance on the validation set during tuning can lead to overfitting. Use cross-validation or a separate validation set (train/validation/test split) to mitigate this issue.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Can be computationally expensive.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Reference: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https://scikit-learn.org/stable/modules/grid_search.html</a:t>
            </a:r>
            <a:r>
              <a:rPr lang="en-US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7db414ffe_0_18"/>
          <p:cNvSpPr txBox="1"/>
          <p:nvPr>
            <p:ph type="title"/>
          </p:nvPr>
        </p:nvSpPr>
        <p:spPr>
          <a:xfrm>
            <a:off x="717173" y="696913"/>
            <a:ext cx="10972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46102"/>
                </a:solidFill>
              </a:rPr>
              <a:t>Steps in data science pipeline</a:t>
            </a:r>
            <a:endParaRPr b="1" i="0" sz="4000" u="none" cap="none" strike="noStrike">
              <a:solidFill>
                <a:srgbClr val="E461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97db414ffe_0_18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Data Collection and Cleaning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Exploratory Data Analysis (EDA)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Data Pre-Processing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Data Splitting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Model Selection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Model Training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Model Evaluation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Hyperparameter Tuning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7db415b19_0_1"/>
          <p:cNvSpPr txBox="1"/>
          <p:nvPr>
            <p:ph type="title"/>
          </p:nvPr>
        </p:nvSpPr>
        <p:spPr>
          <a:xfrm>
            <a:off x="717173" y="696913"/>
            <a:ext cx="10972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46102"/>
                </a:solidFill>
              </a:rPr>
              <a:t>Data Collection and Cleaning</a:t>
            </a:r>
            <a:endParaRPr b="1" i="0" sz="4000" u="none" cap="none" strike="noStrike">
              <a:solidFill>
                <a:srgbClr val="E461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97db415b19_0_1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Data Quality: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- Poor data quality can lead to inaccurate results, flawed insights, and unreliable models.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- Key aspects of data quality include accuracy, completeness, consistency, reliability, and timeliness.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7db415b19_0_11"/>
          <p:cNvSpPr txBox="1"/>
          <p:nvPr>
            <p:ph type="title"/>
          </p:nvPr>
        </p:nvSpPr>
        <p:spPr>
          <a:xfrm>
            <a:off x="717173" y="696913"/>
            <a:ext cx="10972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46102"/>
                </a:solidFill>
              </a:rPr>
              <a:t>Data Collection and Cleaning</a:t>
            </a:r>
            <a:endParaRPr b="1" i="0" sz="4000" u="none" cap="none" strike="noStrike">
              <a:solidFill>
                <a:srgbClr val="E461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97db415b19_0_11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Data Sources: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 - Databases: Relational databases (e.g., MySQL, PostgreSQL) and NoSQL databases (e.g., MongoDB).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 - APIs (Application Programming Interfaces): Access data from external services and platforms.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 - Web Scraping: Extract data from websites and online sources.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 - External files: Local files in formats like CSV, JSON, Excel, etc.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7db415b19_0_22"/>
          <p:cNvSpPr txBox="1"/>
          <p:nvPr>
            <p:ph type="title"/>
          </p:nvPr>
        </p:nvSpPr>
        <p:spPr>
          <a:xfrm>
            <a:off x="717173" y="696913"/>
            <a:ext cx="10972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46102"/>
                </a:solidFill>
              </a:rPr>
              <a:t>Data Collection and Cleaning</a:t>
            </a:r>
            <a:endParaRPr b="1" i="0" sz="4000" u="none" cap="none" strike="noStrike">
              <a:solidFill>
                <a:srgbClr val="E461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97db415b19_0_22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Data Formats: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 - CSV (Comma-Separated Values): A text-based format where data is separated by commas or other delimiters. Widely used for tabular data.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 - JSON (JavaScript Object Notation): A lightweight data interchange format, suitable for semi-structured and hierarchical data.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 - SQL (Structured Query Language): A language for managing and querying relational databases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7db415b19_0_6"/>
          <p:cNvSpPr txBox="1"/>
          <p:nvPr>
            <p:ph type="title"/>
          </p:nvPr>
        </p:nvSpPr>
        <p:spPr>
          <a:xfrm>
            <a:off x="717173" y="696913"/>
            <a:ext cx="10972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46102"/>
                </a:solidFill>
              </a:rPr>
              <a:t>Data Collection and Cleaning</a:t>
            </a:r>
            <a:endParaRPr b="1" i="0" sz="4000" u="none" cap="none" strike="noStrike">
              <a:solidFill>
                <a:srgbClr val="E461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97db415b19_0_6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Data Cleaning: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US" sz="2100">
                <a:solidFill>
                  <a:schemeClr val="dk1"/>
                </a:solidFill>
              </a:rPr>
              <a:t>Handling Missing Data: Missing data can introduce bias and lead to incorrect conclusions. Strategies to handle missing data include: </a:t>
            </a:r>
            <a:r>
              <a:rPr i="1" lang="en-US" sz="2100">
                <a:solidFill>
                  <a:schemeClr val="dk1"/>
                </a:solidFill>
              </a:rPr>
              <a:t>Removing rows with missing values or imputing missing values with a suitable statistic (e.g., mean, median, mode).</a:t>
            </a:r>
            <a:endParaRPr i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US" sz="2100">
                <a:solidFill>
                  <a:schemeClr val="dk1"/>
                </a:solidFill>
              </a:rPr>
              <a:t>Dealing with Duplicates: Duplicate data can skew analysis results.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US" sz="2100">
                <a:solidFill>
                  <a:schemeClr val="dk1"/>
                </a:solidFill>
              </a:rPr>
              <a:t>Managing Outliers: Outliers are extreme values that can distort statistical analysis. Techniques for managing outliers include: - Identifying outliers using statistical methods (e.g., Z-score, IQR).  - Deciding whether to remove, transform, or retain outliers based on the project's objectives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7db414ffe_0_23"/>
          <p:cNvSpPr txBox="1"/>
          <p:nvPr>
            <p:ph type="title"/>
          </p:nvPr>
        </p:nvSpPr>
        <p:spPr>
          <a:xfrm>
            <a:off x="717173" y="696913"/>
            <a:ext cx="10972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46102"/>
                </a:solidFill>
              </a:rPr>
              <a:t>Exploratory Data Analysis (EDA)</a:t>
            </a:r>
            <a:endParaRPr b="1" i="0" sz="4000" u="none" cap="none" strike="noStrike">
              <a:solidFill>
                <a:srgbClr val="E461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97db414ffe_0_23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600"/>
              <a:t>EDA is a critical initial step in the data science pipeline. </a:t>
            </a:r>
            <a:endParaRPr sz="2600"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US" sz="2600"/>
              <a:t>To gain an intuitive understanding of the data and its characteristics. </a:t>
            </a:r>
            <a:endParaRPr sz="2600"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US" sz="2600"/>
              <a:t>EDA helps to: </a:t>
            </a:r>
            <a:endParaRPr sz="2600"/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US" sz="2600"/>
              <a:t>Discover patterns, relationships, and trends in the data. </a:t>
            </a:r>
            <a:endParaRPr sz="2600"/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US" sz="2600"/>
              <a:t>Identify potential issues or anomalies. </a:t>
            </a:r>
            <a:endParaRPr sz="2600"/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US" sz="2600"/>
              <a:t>Formulate hypotheses and questions for further analysis. </a:t>
            </a:r>
            <a:endParaRPr sz="2600"/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US" sz="2600"/>
              <a:t>Determine the appropriate data preprocessing steps. </a:t>
            </a:r>
            <a:endParaRPr sz="2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EDA is often conducted before formal statistical modeling to inform subsequent decisions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7db415b19_0_28"/>
          <p:cNvSpPr txBox="1"/>
          <p:nvPr>
            <p:ph type="title"/>
          </p:nvPr>
        </p:nvSpPr>
        <p:spPr>
          <a:xfrm>
            <a:off x="578400" y="696925"/>
            <a:ext cx="111117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102"/>
              </a:buClr>
              <a:buSzPts val="4000"/>
              <a:buFont typeface="Arial"/>
              <a:buNone/>
            </a:pPr>
            <a:r>
              <a:rPr b="1" lang="en-US" sz="3600">
                <a:solidFill>
                  <a:srgbClr val="E46102"/>
                </a:solidFill>
              </a:rPr>
              <a:t>Exploratory Data Analysis (EDA): Techniques</a:t>
            </a:r>
            <a:endParaRPr b="1" i="0" sz="3600" u="none" cap="none" strike="noStrike">
              <a:solidFill>
                <a:srgbClr val="E461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97db415b19_0_28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Summary Statistics:</a:t>
            </a:r>
            <a:endParaRPr sz="26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sz="2000"/>
              <a:t>Summary statistics provide a snapshot of the data's central tendencies, variability, and distribution. 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sz="2000"/>
              <a:t>Key summary statistics include: - Mean, Median, Mode, Variance, Standard Deviation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sz="2000"/>
              <a:t>These statistics offer insights into the data's central location, spread, and shape. 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2021-08-24T04:52:52Z</dcterms:created>
  <dc:creator>ChangeThisNameLater</dc:creator>
</cp:coreProperties>
</file>