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19"/>
  </p:notesMasterIdLst>
  <p:handoutMasterIdLst>
    <p:handoutMasterId r:id="rId20"/>
  </p:handoutMasterIdLst>
  <p:sldIdLst>
    <p:sldId id="266" r:id="rId2"/>
    <p:sldId id="304" r:id="rId3"/>
    <p:sldId id="31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309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304"/>
            <p14:sldId id="312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309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D95E00"/>
    <a:srgbClr val="EEEEEE"/>
    <a:srgbClr val="E56618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05" autoAdjust="0"/>
    <p:restoredTop sz="90345" autoAdjust="0"/>
  </p:normalViewPr>
  <p:slideViewPr>
    <p:cSldViewPr snapToGrid="0" snapToObjects="1">
      <p:cViewPr varScale="1">
        <p:scale>
          <a:sx n="94" d="100"/>
          <a:sy n="94" d="100"/>
        </p:scale>
        <p:origin x="1496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8/24/22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8/24/22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80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c85a92b1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c85a92b1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c85a92b1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c85a92b1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c85a92b1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c85a92b15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c85a92b15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c85a92b15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c85a92b1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c85a92b1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c85a92b15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c85a92b15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c85a92b15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c85a92b15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05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9061b7f8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9061b7f8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c85a92b1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c85a92b1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c85a92b1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c85a92b1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c85a92b1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c85a92b1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c85a92b1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c85a92b1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c85a92b1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c85a92b1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c85a92b1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c85a92b1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Foundations of </a:t>
            </a:r>
            <a:br>
              <a:rPr lang="en-US"/>
            </a:br>
            <a:r>
              <a:rPr lang="en-US"/>
              <a:t>Data Science &amp; Analytics</a:t>
            </a:r>
            <a:br>
              <a:rPr lang="en-US"/>
            </a:br>
            <a:r>
              <a:rPr lang="en-US" sz="3200"/>
              <a:t>(DSCI 633)</a:t>
            </a:r>
            <a:endParaRPr lang="en-US" dirty="0"/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971137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Nidhi Rastogi</a:t>
            </a:r>
          </a:p>
          <a:p>
            <a:pPr marL="0" indent="0" algn="ctr">
              <a:buNone/>
            </a:pPr>
            <a:r>
              <a:rPr lang="en-US" sz="2800" dirty="0"/>
              <a:t>Assistant Professor, GCCIS</a:t>
            </a:r>
          </a:p>
          <a:p>
            <a:pPr marL="0" indent="0" algn="ctr">
              <a:buNone/>
            </a:pPr>
            <a:r>
              <a:rPr lang="en-US" sz="2800" dirty="0"/>
              <a:t>Rochester Institute of Technology</a:t>
            </a:r>
          </a:p>
          <a:p>
            <a:pPr marL="0" indent="0" algn="ctr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August 25, 2022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 idx="4294967295"/>
          </p:nvPr>
        </p:nvSpPr>
        <p:spPr>
          <a:xfrm>
            <a:off x="888328" y="768057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" sz="4000" b="1" dirty="0">
                <a:solidFill>
                  <a:srgbClr val="E46102"/>
                </a:solidFill>
              </a:rPr>
              <a:t>Preprocessing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888328" y="1901349"/>
            <a:ext cx="9482861" cy="36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dirty="0"/>
              <a:t>Very domain-specific</a:t>
            </a:r>
            <a:endParaRPr sz="3200" dirty="0"/>
          </a:p>
          <a:p>
            <a:pPr marL="609585"/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Best way to start: </a:t>
            </a:r>
            <a:endParaRPr sz="3200" dirty="0"/>
          </a:p>
          <a:p>
            <a:pPr marL="1219170" lvl="1" indent="-507987">
              <a:buSzPts val="2400"/>
              <a:buChar char="○"/>
            </a:pPr>
            <a:r>
              <a:rPr lang="en-US" sz="3200" dirty="0"/>
              <a:t>Understand baseline approaches</a:t>
            </a:r>
          </a:p>
          <a:p>
            <a:pPr marL="1219170" lvl="1" indent="-507987">
              <a:buSzPts val="2400"/>
              <a:buChar char="○"/>
            </a:pPr>
            <a:r>
              <a:rPr lang="en-US" sz="3200" dirty="0"/>
              <a:t>R</a:t>
            </a:r>
            <a:r>
              <a:rPr lang="en" sz="3200" dirty="0"/>
              <a:t>eview </a:t>
            </a:r>
            <a:r>
              <a:rPr lang="en-US" sz="3200" dirty="0"/>
              <a:t>existing models (</a:t>
            </a:r>
            <a:r>
              <a:rPr lang="en-US" sz="3200" dirty="0" err="1"/>
              <a:t>github</a:t>
            </a:r>
            <a:r>
              <a:rPr lang="en-US" sz="3200" dirty="0"/>
              <a:t>, Kaggle, …)</a:t>
            </a:r>
            <a:endParaRPr sz="3200" dirty="0"/>
          </a:p>
          <a:p>
            <a:pPr marL="1219170" lvl="1" indent="-507987">
              <a:buSzPts val="2400"/>
              <a:buChar char="○"/>
            </a:pPr>
            <a:r>
              <a:rPr lang="en" sz="3200" dirty="0"/>
              <a:t>check how other researchers featurize the code modules</a:t>
            </a:r>
            <a:endParaRPr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Preprocessing</a:t>
            </a:r>
            <a:endParaRPr sz="4000" b="1" dirty="0"/>
          </a:p>
        </p:txBody>
      </p:sp>
      <p:sp>
        <p:nvSpPr>
          <p:cNvPr id="157" name="Google Shape;157;p21"/>
          <p:cNvSpPr txBox="1"/>
          <p:nvPr/>
        </p:nvSpPr>
        <p:spPr>
          <a:xfrm>
            <a:off x="1937200" y="2108899"/>
            <a:ext cx="7911200" cy="4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dirty="0"/>
              <a:t>Software metrics:</a:t>
            </a:r>
            <a:endParaRPr sz="3200"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E.g. lines of code, number of inputs</a:t>
            </a:r>
            <a:endParaRPr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Only has abstract information</a:t>
            </a:r>
            <a:endParaRPr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Can use tools to extract</a:t>
            </a:r>
            <a:endParaRPr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Low dimensionality (10 - 20)</a:t>
            </a:r>
            <a:endParaRPr dirty="0"/>
          </a:p>
          <a:p>
            <a:pPr marL="609585"/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Text mining features: </a:t>
            </a:r>
            <a:endParaRPr sz="3200"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Treat codes as natural language</a:t>
            </a:r>
            <a:endParaRPr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High dimensionality (thousands to millions)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Software Metrics</a:t>
            </a:r>
            <a:endParaRPr sz="4000" b="1" dirty="0"/>
          </a:p>
        </p:txBody>
      </p:sp>
      <p:graphicFrame>
        <p:nvGraphicFramePr>
          <p:cNvPr id="163" name="Google Shape;163;p22"/>
          <p:cNvGraphicFramePr/>
          <p:nvPr>
            <p:extLst>
              <p:ext uri="{D42A27DB-BD31-4B8C-83A1-F6EECF244321}">
                <p14:modId xmlns:p14="http://schemas.microsoft.com/office/powerpoint/2010/main" val="992307625"/>
              </p:ext>
            </p:extLst>
          </p:nvPr>
        </p:nvGraphicFramePr>
        <p:xfrm>
          <a:off x="472933" y="2136900"/>
          <a:ext cx="11245964" cy="3274908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2338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2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2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5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25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25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1872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b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loc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wmc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dit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noc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cbo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rfc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b="1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lcom</a:t>
                      </a:r>
                      <a:endParaRPr sz="2800" b="1" dirty="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872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4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org.apache.lucene.analysis.WhitespaceAnalyzer</a:t>
                      </a:r>
                      <a:endParaRPr sz="14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2800" b="1" dirty="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872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4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org.apache.lucene.search.QueryTermVector</a:t>
                      </a:r>
                      <a:endParaRPr sz="14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278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37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872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4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org.apache.lucene.analysis.PorterStemmer</a:t>
                      </a:r>
                      <a:endParaRPr sz="14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1174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27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43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2800" dirty="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4" name="Google Shape;164;p22"/>
          <p:cNvSpPr txBox="1"/>
          <p:nvPr/>
        </p:nvSpPr>
        <p:spPr>
          <a:xfrm>
            <a:off x="5801033" y="614556"/>
            <a:ext cx="6309200" cy="11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>
                <a:solidFill>
                  <a:srgbClr val="D95E00"/>
                </a:solidFill>
              </a:rPr>
              <a:t>Normalize on columns</a:t>
            </a:r>
            <a:endParaRPr sz="4000" b="1" dirty="0">
              <a:solidFill>
                <a:srgbClr val="D95E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Text Mining Features</a:t>
            </a:r>
            <a:endParaRPr sz="4000" b="1" dirty="0"/>
          </a:p>
        </p:txBody>
      </p:sp>
      <p:sp>
        <p:nvSpPr>
          <p:cNvPr id="170" name="Google Shape;170;p23"/>
          <p:cNvSpPr/>
          <p:nvPr/>
        </p:nvSpPr>
        <p:spPr>
          <a:xfrm>
            <a:off x="1248700" y="2007933"/>
            <a:ext cx="2926800" cy="2363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00"/>
              <a:t>int minval(int *A, int n) {</a:t>
            </a:r>
            <a:endParaRPr sz="1800"/>
          </a:p>
          <a:p>
            <a:r>
              <a:rPr lang="en" sz="1800"/>
              <a:t>  int currmin;</a:t>
            </a:r>
            <a:endParaRPr sz="1800"/>
          </a:p>
          <a:p>
            <a:r>
              <a:rPr lang="en" sz="1800"/>
              <a:t>  for (int i=0; i&lt;n; i++)</a:t>
            </a:r>
            <a:endParaRPr sz="1800"/>
          </a:p>
          <a:p>
            <a:r>
              <a:rPr lang="en" sz="1800"/>
              <a:t>    if (A[i] &lt; currmin)</a:t>
            </a:r>
            <a:endParaRPr sz="1800"/>
          </a:p>
          <a:p>
            <a:r>
              <a:rPr lang="en" sz="1800"/>
              <a:t>      currmin = A[i];</a:t>
            </a:r>
            <a:endParaRPr sz="1800"/>
          </a:p>
          <a:p>
            <a:r>
              <a:rPr lang="en" sz="1800"/>
              <a:t>  return currmin;</a:t>
            </a:r>
            <a:endParaRPr sz="1800"/>
          </a:p>
          <a:p>
            <a:r>
              <a:rPr lang="en" sz="1800"/>
              <a:t>}</a:t>
            </a:r>
            <a:endParaRPr sz="1800"/>
          </a:p>
          <a:p>
            <a:endParaRPr sz="1800"/>
          </a:p>
        </p:txBody>
      </p:sp>
      <p:sp>
        <p:nvSpPr>
          <p:cNvPr id="171" name="Google Shape;171;p23"/>
          <p:cNvSpPr/>
          <p:nvPr/>
        </p:nvSpPr>
        <p:spPr>
          <a:xfrm>
            <a:off x="6551567" y="2007933"/>
            <a:ext cx="2926800" cy="2363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/>
              <a:t>int minval int a int n int currmin for int i 0 i n i if a i currmin currmin a i return currmin</a:t>
            </a:r>
            <a:endParaRPr sz="2000" dirty="0"/>
          </a:p>
        </p:txBody>
      </p:sp>
      <p:graphicFrame>
        <p:nvGraphicFramePr>
          <p:cNvPr id="172" name="Google Shape;172;p23"/>
          <p:cNvGraphicFramePr/>
          <p:nvPr/>
        </p:nvGraphicFramePr>
        <p:xfrm>
          <a:off x="1270000" y="4740000"/>
          <a:ext cx="8164167" cy="12191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8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8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68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int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minval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currmin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for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i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if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return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4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3" name="Google Shape;173;p23"/>
          <p:cNvCxnSpPr>
            <a:stCxn id="170" idx="3"/>
            <a:endCxn id="171" idx="1"/>
          </p:cNvCxnSpPr>
          <p:nvPr/>
        </p:nvCxnSpPr>
        <p:spPr>
          <a:xfrm>
            <a:off x="4175500" y="3189733"/>
            <a:ext cx="2376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4" name="Google Shape;174;p23"/>
          <p:cNvCxnSpPr>
            <a:stCxn id="171" idx="3"/>
          </p:cNvCxnSpPr>
          <p:nvPr/>
        </p:nvCxnSpPr>
        <p:spPr>
          <a:xfrm>
            <a:off x="9478367" y="3189733"/>
            <a:ext cx="1140400" cy="2185200"/>
          </a:xfrm>
          <a:prstGeom prst="bentConnector2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3"/>
          <p:cNvCxnSpPr/>
          <p:nvPr/>
        </p:nvCxnSpPr>
        <p:spPr>
          <a:xfrm rot="10800000">
            <a:off x="9438833" y="5342200"/>
            <a:ext cx="1180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76" name="Google Shape;176;p23"/>
          <p:cNvSpPr txBox="1"/>
          <p:nvPr/>
        </p:nvSpPr>
        <p:spPr>
          <a:xfrm>
            <a:off x="4552333" y="2277800"/>
            <a:ext cx="1622400" cy="7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Tokenize</a:t>
            </a:r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9950267" y="2136600"/>
            <a:ext cx="193040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Term Frequency</a:t>
            </a:r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6613833" y="758433"/>
            <a:ext cx="5391200" cy="11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 b="1" dirty="0">
                <a:solidFill>
                  <a:srgbClr val="D95E00"/>
                </a:solidFill>
              </a:rPr>
              <a:t>Normalize on rows</a:t>
            </a:r>
            <a:endParaRPr sz="4000" b="1" dirty="0">
              <a:solidFill>
                <a:srgbClr val="D95E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>
            <a:spLocks noGrp="1"/>
          </p:cNvSpPr>
          <p:nvPr>
            <p:ph type="title" idx="4294967295"/>
          </p:nvPr>
        </p:nvSpPr>
        <p:spPr>
          <a:xfrm>
            <a:off x="2365375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Preprocessing</a:t>
            </a:r>
            <a:endParaRPr sz="4000" b="1" dirty="0"/>
          </a:p>
        </p:txBody>
      </p:sp>
      <p:sp>
        <p:nvSpPr>
          <p:cNvPr id="184" name="Google Shape;184;p24"/>
          <p:cNvSpPr txBox="1"/>
          <p:nvPr/>
        </p:nvSpPr>
        <p:spPr>
          <a:xfrm>
            <a:off x="1937200" y="2277867"/>
            <a:ext cx="7911200" cy="4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dirty="0"/>
              <a:t>Data Balancing:</a:t>
            </a:r>
            <a:endParaRPr sz="3200"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Target is minority </a:t>
            </a:r>
            <a:endParaRPr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Data Balancing is critical</a:t>
            </a:r>
            <a:endParaRPr dirty="0"/>
          </a:p>
          <a:p>
            <a:pPr marL="609585"/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Dimensionality Reduction? </a:t>
            </a:r>
            <a:endParaRPr sz="3200" dirty="0"/>
          </a:p>
          <a:p>
            <a:pPr marL="1219170" lvl="1" indent="-457189">
              <a:buSzPts val="1800"/>
              <a:buChar char="○"/>
            </a:pPr>
            <a:r>
              <a:rPr lang="en-US" dirty="0"/>
              <a:t>Principal Component Analysis (PCA) </a:t>
            </a:r>
          </a:p>
          <a:p>
            <a:pPr marL="1219170" lvl="1" indent="-457189">
              <a:buSzPts val="1800"/>
              <a:buChar char="○"/>
            </a:pPr>
            <a:r>
              <a:rPr lang="en-US" dirty="0"/>
              <a:t>Linear Discriminant Analysis (LDA)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>
            <a:spLocks noGrp="1"/>
          </p:cNvSpPr>
          <p:nvPr>
            <p:ph type="title" idx="4294967295"/>
          </p:nvPr>
        </p:nvSpPr>
        <p:spPr>
          <a:xfrm>
            <a:off x="2365375" y="678810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Model</a:t>
            </a:r>
            <a:endParaRPr sz="4000" b="1" dirty="0"/>
          </a:p>
        </p:txBody>
      </p:sp>
      <p:sp>
        <p:nvSpPr>
          <p:cNvPr id="190" name="Google Shape;190;p25"/>
          <p:cNvSpPr txBox="1"/>
          <p:nvPr/>
        </p:nvSpPr>
        <p:spPr>
          <a:xfrm>
            <a:off x="927265" y="1996795"/>
            <a:ext cx="7911200" cy="34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FontTx/>
              <a:buChar char="●"/>
            </a:pPr>
            <a:r>
              <a:rPr lang="en-US" sz="3200" dirty="0"/>
              <a:t>Naive Bayes</a:t>
            </a:r>
          </a:p>
          <a:p>
            <a:pPr marL="609585" indent="-507987">
              <a:buSzPts val="2400"/>
              <a:buChar char="●"/>
            </a:pPr>
            <a:r>
              <a:rPr lang="en" sz="3200" dirty="0"/>
              <a:t>SVM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Random Forest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Decision Tree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9910763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Model / Parameter Selection</a:t>
            </a:r>
            <a:endParaRPr sz="4000" b="1" dirty="0"/>
          </a:p>
        </p:txBody>
      </p:sp>
      <p:sp>
        <p:nvSpPr>
          <p:cNvPr id="196" name="Google Shape;196;p26"/>
          <p:cNvSpPr txBox="1"/>
          <p:nvPr/>
        </p:nvSpPr>
        <p:spPr>
          <a:xfrm>
            <a:off x="1937200" y="2474467"/>
            <a:ext cx="9664800" cy="34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dirty="0"/>
              <a:t>Tuning:</a:t>
            </a:r>
            <a:endParaRPr sz="3200" dirty="0"/>
          </a:p>
          <a:p>
            <a:pPr marL="1219170" lvl="1" indent="-507987">
              <a:buSzPts val="2400"/>
              <a:buChar char="○"/>
            </a:pPr>
            <a:r>
              <a:rPr lang="en" sz="3200" dirty="0"/>
              <a:t>Evolutionary algorithms (GA, SA, DE, ...)</a:t>
            </a:r>
            <a:endParaRPr sz="3200" dirty="0"/>
          </a:p>
          <a:p>
            <a:pPr marL="1219170" lvl="1" indent="-507987">
              <a:buSzPts val="2400"/>
              <a:buChar char="○"/>
            </a:pPr>
            <a:r>
              <a:rPr lang="en" sz="3200" dirty="0"/>
              <a:t>Grid search / Random search</a:t>
            </a:r>
            <a:endParaRPr sz="3200" dirty="0"/>
          </a:p>
          <a:p>
            <a:pPr marL="1219170" lvl="1" indent="-507987">
              <a:buSzPts val="2400"/>
              <a:buChar char="○"/>
            </a:pPr>
            <a:r>
              <a:rPr lang="en" sz="3200" dirty="0"/>
              <a:t>Surrogate models (Bayesian Optimization)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Testing</a:t>
            </a:r>
            <a:endParaRPr sz="4000" b="1" dirty="0"/>
          </a:p>
        </p:txBody>
      </p:sp>
      <p:sp>
        <p:nvSpPr>
          <p:cNvPr id="202" name="Google Shape;202;p27"/>
          <p:cNvSpPr txBox="1"/>
          <p:nvPr/>
        </p:nvSpPr>
        <p:spPr>
          <a:xfrm>
            <a:off x="1937200" y="2474467"/>
            <a:ext cx="8439252" cy="34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dirty="0"/>
              <a:t>Collect performance metrics on test data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Discuss with customer to check whether the results satisfy the requirements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Make improvements based on customer feedback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557432"/>
            <a:ext cx="10972800" cy="6307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/>
              <a:t>Where to begin?</a:t>
            </a:r>
            <a:endParaRPr sz="4000" b="1"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645763" y="1188204"/>
            <a:ext cx="11189776" cy="473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Motivating Questions Asked</a:t>
            </a:r>
          </a:p>
          <a:p>
            <a:pPr marL="457200" indent="-457200">
              <a:buAutoNum type="arabicPeriod"/>
            </a:pPr>
            <a:r>
              <a:rPr lang="en-US" dirty="0"/>
              <a:t>Which models should I learn?</a:t>
            </a:r>
          </a:p>
          <a:p>
            <a:pPr marL="457200" indent="-457200">
              <a:buAutoNum type="arabicPeriod"/>
            </a:pPr>
            <a:r>
              <a:rPr lang="en-US" dirty="0"/>
              <a:t>Can I use the data for any task</a:t>
            </a:r>
          </a:p>
          <a:p>
            <a:pPr marL="457200" indent="-457200">
              <a:buAutoNum type="arabicPeriod"/>
            </a:pPr>
            <a:r>
              <a:rPr lang="en-US" dirty="0"/>
              <a:t>Should I start with Machine learning or Deep learning first?</a:t>
            </a:r>
          </a:p>
          <a:p>
            <a:pPr marL="457200" indent="-457200">
              <a:buAutoNum type="arabicPeriod"/>
            </a:pPr>
            <a:r>
              <a:rPr lang="en-US" dirty="0"/>
              <a:t>How to get good at Data Science</a:t>
            </a:r>
          </a:p>
          <a:p>
            <a:pPr marL="457200" indent="-457200">
              <a:buAutoNum type="arabicPeriod"/>
            </a:pPr>
            <a:r>
              <a:rPr lang="en-US" dirty="0"/>
              <a:t>…?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26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5D808520-19ED-48D5-851B-6443D222169D}"/>
              </a:ext>
            </a:extLst>
          </p:cNvPr>
          <p:cNvSpPr txBox="1">
            <a:spLocks/>
          </p:cNvSpPr>
          <p:nvPr/>
        </p:nvSpPr>
        <p:spPr>
          <a:xfrm>
            <a:off x="717173" y="3026829"/>
            <a:ext cx="10972800" cy="6307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Software Defect Prediction</a:t>
            </a:r>
          </a:p>
        </p:txBody>
      </p:sp>
      <p:sp>
        <p:nvSpPr>
          <p:cNvPr id="5" name="Google Shape;95;p14">
            <a:extLst>
              <a:ext uri="{FF2B5EF4-FFF2-40B4-BE49-F238E27FC236}">
                <a16:creationId xmlns:a16="http://schemas.microsoft.com/office/drawing/2014/main" id="{C3E305F0-740D-41F4-A98F-12096A4522A8}"/>
              </a:ext>
            </a:extLst>
          </p:cNvPr>
          <p:cNvSpPr txBox="1">
            <a:spLocks/>
          </p:cNvSpPr>
          <p:nvPr/>
        </p:nvSpPr>
        <p:spPr>
          <a:xfrm>
            <a:off x="869573" y="2135618"/>
            <a:ext cx="10972800" cy="6307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324692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39757" y="787004"/>
            <a:ext cx="10155241" cy="12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4000" b="1" dirty="0"/>
              <a:t>Task: </a:t>
            </a:r>
            <a:r>
              <a:rPr lang="en" sz="4000" b="1" dirty="0"/>
              <a:t>Given a piece of code, predict whether it has defects or not.</a:t>
            </a:r>
            <a:endParaRPr sz="4000" b="1" dirty="0"/>
          </a:p>
        </p:txBody>
      </p:sp>
      <p:sp>
        <p:nvSpPr>
          <p:cNvPr id="97" name="Google Shape;97;p14"/>
          <p:cNvSpPr/>
          <p:nvPr/>
        </p:nvSpPr>
        <p:spPr>
          <a:xfrm>
            <a:off x="1224805" y="3178011"/>
            <a:ext cx="2926800" cy="2363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00" dirty="0"/>
              <a:t>int minval(int *A, int n) {</a:t>
            </a:r>
            <a:endParaRPr sz="1800" dirty="0"/>
          </a:p>
          <a:p>
            <a:r>
              <a:rPr lang="en" sz="1800" dirty="0"/>
              <a:t>  int currmin;</a:t>
            </a:r>
            <a:endParaRPr sz="1800" dirty="0"/>
          </a:p>
          <a:p>
            <a:r>
              <a:rPr lang="en" sz="1800" dirty="0"/>
              <a:t>  for (int i=0; i&lt;n; i++)</a:t>
            </a:r>
            <a:endParaRPr sz="1800" dirty="0"/>
          </a:p>
          <a:p>
            <a:r>
              <a:rPr lang="en" sz="1800" dirty="0"/>
              <a:t>    if (A[i] &lt; currmin)</a:t>
            </a:r>
            <a:endParaRPr sz="1800" dirty="0"/>
          </a:p>
          <a:p>
            <a:r>
              <a:rPr lang="en" sz="1800" dirty="0"/>
              <a:t>      currmin = A[i];</a:t>
            </a:r>
            <a:endParaRPr sz="1800" dirty="0"/>
          </a:p>
          <a:p>
            <a:r>
              <a:rPr lang="en" sz="1800" dirty="0"/>
              <a:t>  return currmin;</a:t>
            </a:r>
            <a:endParaRPr sz="1800" dirty="0"/>
          </a:p>
          <a:p>
            <a:r>
              <a:rPr lang="en" sz="1800" dirty="0"/>
              <a:t>}</a:t>
            </a:r>
            <a:endParaRPr sz="1800" dirty="0"/>
          </a:p>
          <a:p>
            <a:endParaRPr sz="1800" dirty="0"/>
          </a:p>
        </p:txBody>
      </p:sp>
      <p:sp>
        <p:nvSpPr>
          <p:cNvPr id="98" name="Google Shape;98;p14"/>
          <p:cNvSpPr/>
          <p:nvPr/>
        </p:nvSpPr>
        <p:spPr>
          <a:xfrm>
            <a:off x="5168172" y="3557678"/>
            <a:ext cx="2706400" cy="1604400"/>
          </a:xfrm>
          <a:prstGeom prst="ellipse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b="1"/>
              <a:t>Model</a:t>
            </a:r>
            <a:endParaRPr sz="3200" b="1"/>
          </a:p>
        </p:txBody>
      </p:sp>
      <p:cxnSp>
        <p:nvCxnSpPr>
          <p:cNvPr id="99" name="Google Shape;99;p14"/>
          <p:cNvCxnSpPr>
            <a:endCxn id="98" idx="2"/>
          </p:cNvCxnSpPr>
          <p:nvPr/>
        </p:nvCxnSpPr>
        <p:spPr>
          <a:xfrm>
            <a:off x="4151772" y="4359878"/>
            <a:ext cx="1016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0" name="Google Shape;100;p14"/>
          <p:cNvCxnSpPr>
            <a:stCxn id="98" idx="6"/>
            <a:endCxn id="101" idx="1"/>
          </p:cNvCxnSpPr>
          <p:nvPr/>
        </p:nvCxnSpPr>
        <p:spPr>
          <a:xfrm>
            <a:off x="7874572" y="4359878"/>
            <a:ext cx="1138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1" name="Google Shape;101;p14"/>
          <p:cNvSpPr txBox="1"/>
          <p:nvPr/>
        </p:nvSpPr>
        <p:spPr>
          <a:xfrm>
            <a:off x="9013539" y="4041478"/>
            <a:ext cx="2241200" cy="6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/>
              <a:t>Bug?</a:t>
            </a:r>
            <a:endParaRPr sz="3200"/>
          </a:p>
        </p:txBody>
      </p:sp>
      <p:sp>
        <p:nvSpPr>
          <p:cNvPr id="102" name="Google Shape;102;p14"/>
          <p:cNvSpPr txBox="1"/>
          <p:nvPr/>
        </p:nvSpPr>
        <p:spPr>
          <a:xfrm>
            <a:off x="5004139" y="2333011"/>
            <a:ext cx="6522000" cy="9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800" b="1" dirty="0">
                <a:solidFill>
                  <a:srgbClr val="E46102"/>
                </a:solidFill>
              </a:rPr>
              <a:t>Binary Classification</a:t>
            </a:r>
            <a:endParaRPr sz="4800" b="1" dirty="0">
              <a:solidFill>
                <a:srgbClr val="E4610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6854954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Data Availability</a:t>
            </a:r>
            <a:endParaRPr sz="4000" b="1" dirty="0"/>
          </a:p>
        </p:txBody>
      </p:sp>
      <p:sp>
        <p:nvSpPr>
          <p:cNvPr id="108" name="Google Shape;108;p15"/>
          <p:cNvSpPr txBox="1"/>
          <p:nvPr/>
        </p:nvSpPr>
        <p:spPr>
          <a:xfrm>
            <a:off x="697560" y="2074667"/>
            <a:ext cx="7911200" cy="3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dirty="0"/>
              <a:t>10 different software projects</a:t>
            </a:r>
            <a:endParaRPr sz="3200"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Each has 5 releases</a:t>
            </a:r>
            <a:endParaRPr dirty="0"/>
          </a:p>
          <a:p>
            <a:pPr marL="1828754" lvl="2" indent="-457189">
              <a:buSzPts val="1800"/>
              <a:buChar char="■"/>
            </a:pPr>
            <a:r>
              <a:rPr lang="en" dirty="0"/>
              <a:t>Each release has around 100 code modules</a:t>
            </a:r>
            <a:endParaRPr dirty="0"/>
          </a:p>
          <a:p>
            <a:pPr marL="1828754" lvl="2" indent="-457189">
              <a:buSzPts val="1800"/>
              <a:buChar char="■"/>
            </a:pPr>
            <a:r>
              <a:rPr lang="en" dirty="0"/>
              <a:t>All code modules are labeled as buggy or non-buggy</a:t>
            </a:r>
            <a:endParaRPr dirty="0"/>
          </a:p>
          <a:p>
            <a:endParaRPr dirty="0"/>
          </a:p>
          <a:p>
            <a:pPr marL="609585" indent="-507987">
              <a:buClr>
                <a:schemeClr val="dk1"/>
              </a:buClr>
              <a:buSzPts val="2400"/>
              <a:buChar char="●"/>
            </a:pPr>
            <a:r>
              <a:rPr lang="en" sz="3200" dirty="0">
                <a:solidFill>
                  <a:schemeClr val="dk1"/>
                </a:solidFill>
              </a:rPr>
              <a:t>Around 20% code modules have bugs</a:t>
            </a:r>
            <a:endParaRPr dirty="0"/>
          </a:p>
        </p:txBody>
      </p:sp>
      <p:sp>
        <p:nvSpPr>
          <p:cNvPr id="109" name="Google Shape;109;p15"/>
          <p:cNvSpPr txBox="1"/>
          <p:nvPr/>
        </p:nvSpPr>
        <p:spPr>
          <a:xfrm>
            <a:off x="5700267" y="802974"/>
            <a:ext cx="6417200" cy="9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 b="1" dirty="0">
                <a:solidFill>
                  <a:srgbClr val="E46102"/>
                </a:solidFill>
              </a:rPr>
              <a:t>Supervised Learning</a:t>
            </a:r>
            <a:endParaRPr sz="3600" b="1" dirty="0">
              <a:solidFill>
                <a:srgbClr val="E4610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Task Specification</a:t>
            </a:r>
            <a:endParaRPr sz="4000" b="1" dirty="0"/>
          </a:p>
        </p:txBody>
      </p:sp>
      <p:sp>
        <p:nvSpPr>
          <p:cNvPr id="115" name="Google Shape;115;p16"/>
          <p:cNvSpPr txBox="1"/>
          <p:nvPr/>
        </p:nvSpPr>
        <p:spPr>
          <a:xfrm>
            <a:off x="1330913" y="2148659"/>
            <a:ext cx="7911200" cy="3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dirty="0"/>
              <a:t>Within-project prediction</a:t>
            </a:r>
            <a:endParaRPr sz="3200"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For project i, given past releases as training data, predict code modules in current release.</a:t>
            </a:r>
            <a:endParaRPr dirty="0"/>
          </a:p>
          <a:p>
            <a:endParaRPr dirty="0"/>
          </a:p>
          <a:p>
            <a:pPr marL="609585" indent="-507987">
              <a:buClr>
                <a:schemeClr val="dk1"/>
              </a:buClr>
              <a:buSzPts val="2400"/>
              <a:buChar char="●"/>
            </a:pPr>
            <a:r>
              <a:rPr lang="en" sz="3200" dirty="0">
                <a:solidFill>
                  <a:schemeClr val="dk1"/>
                </a:solidFill>
              </a:rPr>
              <a:t>Cross-project prediction</a:t>
            </a:r>
            <a:endParaRPr sz="3200" dirty="0">
              <a:solidFill>
                <a:schemeClr val="dk1"/>
              </a:solidFill>
            </a:endParaRPr>
          </a:p>
          <a:p>
            <a:pPr marL="1219170" lvl="1" indent="-457189"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dk1"/>
                </a:solidFill>
              </a:rPr>
              <a:t>For project i, given other projects as training data, predict defect code modules in project i.</a:t>
            </a:r>
            <a:endParaRPr dirty="0">
              <a:solidFill>
                <a:schemeClr val="dk1"/>
              </a:solidFill>
            </a:endParaRPr>
          </a:p>
          <a:p>
            <a:pPr marL="1219170"/>
            <a:endParaRPr sz="3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1" y="1611101"/>
            <a:ext cx="10972801" cy="472431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742584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Within-Project Prediction</a:t>
            </a:r>
            <a:endParaRPr sz="4000" b="1" dirty="0"/>
          </a:p>
        </p:txBody>
      </p:sp>
      <p:grpSp>
        <p:nvGrpSpPr>
          <p:cNvPr id="122" name="Google Shape;122;p17"/>
          <p:cNvGrpSpPr/>
          <p:nvPr/>
        </p:nvGrpSpPr>
        <p:grpSpPr>
          <a:xfrm>
            <a:off x="1322633" y="2909634"/>
            <a:ext cx="1102800" cy="3152133"/>
            <a:chOff x="991975" y="2182225"/>
            <a:chExt cx="827100" cy="2364100"/>
          </a:xfrm>
        </p:grpSpPr>
        <p:sp>
          <p:nvSpPr>
            <p:cNvPr id="123" name="Google Shape;123;p17"/>
            <p:cNvSpPr txBox="1"/>
            <p:nvPr/>
          </p:nvSpPr>
          <p:spPr>
            <a:xfrm>
              <a:off x="991975" y="4078025"/>
              <a:ext cx="8271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>
                  <a:solidFill>
                    <a:srgbClr val="D95E00"/>
                  </a:solidFill>
                </a:rPr>
                <a:t>Release</a:t>
              </a:r>
              <a:endParaRPr sz="1600">
                <a:solidFill>
                  <a:srgbClr val="D95E00"/>
                </a:solidFill>
              </a:endParaRPr>
            </a:p>
            <a:p>
              <a:r>
                <a:rPr lang="en" sz="1600">
                  <a:solidFill>
                    <a:srgbClr val="D95E00"/>
                  </a:solidFill>
                </a:rPr>
                <a:t>m</a:t>
              </a:r>
              <a:endParaRPr sz="1600">
                <a:solidFill>
                  <a:srgbClr val="D95E00"/>
                </a:solidFill>
              </a:endParaRPr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991975" y="2182225"/>
              <a:ext cx="7623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>
                  <a:solidFill>
                    <a:srgbClr val="D95E00"/>
                  </a:solidFill>
                </a:rPr>
                <a:t>Release 1 to m-1</a:t>
              </a:r>
              <a:endParaRPr sz="1600">
                <a:solidFill>
                  <a:srgbClr val="D95E00"/>
                </a:solidFill>
              </a:endParaRPr>
            </a:p>
          </p:txBody>
        </p:sp>
      </p:grpSp>
      <p:grpSp>
        <p:nvGrpSpPr>
          <p:cNvPr id="125" name="Google Shape;125;p17"/>
          <p:cNvGrpSpPr/>
          <p:nvPr/>
        </p:nvGrpSpPr>
        <p:grpSpPr>
          <a:xfrm>
            <a:off x="2956233" y="1533034"/>
            <a:ext cx="1419200" cy="2752417"/>
            <a:chOff x="2217175" y="1149775"/>
            <a:chExt cx="1064400" cy="2064313"/>
          </a:xfrm>
        </p:grpSpPr>
        <p:sp>
          <p:nvSpPr>
            <p:cNvPr id="126" name="Google Shape;126;p17"/>
            <p:cNvSpPr txBox="1"/>
            <p:nvPr/>
          </p:nvSpPr>
          <p:spPr>
            <a:xfrm>
              <a:off x="2217175" y="1149775"/>
              <a:ext cx="10644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 dirty="0">
                  <a:solidFill>
                    <a:srgbClr val="D95E00"/>
                  </a:solidFill>
                </a:rPr>
                <a:t>Release j &lt; i</a:t>
              </a:r>
              <a:endParaRPr sz="1600" dirty="0">
                <a:solidFill>
                  <a:srgbClr val="D95E00"/>
                </a:solidFill>
              </a:endParaRPr>
            </a:p>
          </p:txBody>
        </p:sp>
        <p:sp>
          <p:nvSpPr>
            <p:cNvPr id="127" name="Google Shape;127;p17"/>
            <p:cNvSpPr txBox="1"/>
            <p:nvPr/>
          </p:nvSpPr>
          <p:spPr>
            <a:xfrm>
              <a:off x="2288725" y="2745788"/>
              <a:ext cx="8250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>
                  <a:solidFill>
                    <a:srgbClr val="D95E00"/>
                  </a:solidFill>
                </a:rPr>
                <a:t>Release i</a:t>
              </a:r>
              <a:endParaRPr sz="1600">
                <a:solidFill>
                  <a:srgbClr val="D95E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05" y="1611101"/>
            <a:ext cx="11060598" cy="472431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Cross-Project Prediction</a:t>
            </a:r>
            <a:endParaRPr sz="4000" b="1" dirty="0"/>
          </a:p>
        </p:txBody>
      </p:sp>
      <p:grpSp>
        <p:nvGrpSpPr>
          <p:cNvPr id="134" name="Google Shape;134;p18"/>
          <p:cNvGrpSpPr/>
          <p:nvPr/>
        </p:nvGrpSpPr>
        <p:grpSpPr>
          <a:xfrm>
            <a:off x="1322633" y="2909634"/>
            <a:ext cx="1102800" cy="3152133"/>
            <a:chOff x="991975" y="2182225"/>
            <a:chExt cx="827100" cy="2364100"/>
          </a:xfrm>
        </p:grpSpPr>
        <p:sp>
          <p:nvSpPr>
            <p:cNvPr id="135" name="Google Shape;135;p18"/>
            <p:cNvSpPr txBox="1"/>
            <p:nvPr/>
          </p:nvSpPr>
          <p:spPr>
            <a:xfrm>
              <a:off x="991975" y="4078025"/>
              <a:ext cx="8271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>
                  <a:solidFill>
                    <a:srgbClr val="D95E00"/>
                  </a:solidFill>
                </a:rPr>
                <a:t>Project k</a:t>
              </a:r>
              <a:endParaRPr sz="1600">
                <a:solidFill>
                  <a:srgbClr val="D95E00"/>
                </a:solidFill>
              </a:endParaRPr>
            </a:p>
          </p:txBody>
        </p:sp>
        <p:sp>
          <p:nvSpPr>
            <p:cNvPr id="136" name="Google Shape;136;p18"/>
            <p:cNvSpPr txBox="1"/>
            <p:nvPr/>
          </p:nvSpPr>
          <p:spPr>
            <a:xfrm>
              <a:off x="991975" y="2182225"/>
              <a:ext cx="7623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 dirty="0">
                  <a:solidFill>
                    <a:srgbClr val="D95E00"/>
                  </a:solidFill>
                </a:rPr>
                <a:t>Other Projects</a:t>
              </a:r>
              <a:endParaRPr sz="1600" dirty="0">
                <a:solidFill>
                  <a:srgbClr val="D95E00"/>
                </a:solidFill>
              </a:endParaRPr>
            </a:p>
          </p:txBody>
        </p:sp>
      </p:grpSp>
      <p:grpSp>
        <p:nvGrpSpPr>
          <p:cNvPr id="137" name="Google Shape;137;p18"/>
          <p:cNvGrpSpPr/>
          <p:nvPr/>
        </p:nvGrpSpPr>
        <p:grpSpPr>
          <a:xfrm>
            <a:off x="2956233" y="1533034"/>
            <a:ext cx="1419200" cy="2752417"/>
            <a:chOff x="2217175" y="1149775"/>
            <a:chExt cx="1064400" cy="2064313"/>
          </a:xfrm>
        </p:grpSpPr>
        <p:sp>
          <p:nvSpPr>
            <p:cNvPr id="138" name="Google Shape;138;p18"/>
            <p:cNvSpPr txBox="1"/>
            <p:nvPr/>
          </p:nvSpPr>
          <p:spPr>
            <a:xfrm>
              <a:off x="2217175" y="1149775"/>
              <a:ext cx="10644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>
                  <a:solidFill>
                    <a:srgbClr val="D95E00"/>
                  </a:solidFill>
                </a:rPr>
                <a:t>Other Projects</a:t>
              </a:r>
              <a:endParaRPr sz="1600">
                <a:solidFill>
                  <a:srgbClr val="D95E00"/>
                </a:solidFill>
              </a:endParaRPr>
            </a:p>
          </p:txBody>
        </p:sp>
        <p:sp>
          <p:nvSpPr>
            <p:cNvPr id="139" name="Google Shape;139;p18"/>
            <p:cNvSpPr txBox="1"/>
            <p:nvPr/>
          </p:nvSpPr>
          <p:spPr>
            <a:xfrm>
              <a:off x="2288725" y="2745788"/>
              <a:ext cx="8250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>
                  <a:solidFill>
                    <a:srgbClr val="D95E00"/>
                  </a:solidFill>
                </a:rPr>
                <a:t>Project i</a:t>
              </a:r>
              <a:endParaRPr sz="1600">
                <a:solidFill>
                  <a:srgbClr val="D95E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Evaluation</a:t>
            </a:r>
            <a:endParaRPr sz="4000" b="1" dirty="0"/>
          </a:p>
        </p:txBody>
      </p:sp>
      <p:sp>
        <p:nvSpPr>
          <p:cNvPr id="145" name="Google Shape;145;p19"/>
          <p:cNvSpPr txBox="1"/>
          <p:nvPr/>
        </p:nvSpPr>
        <p:spPr>
          <a:xfrm>
            <a:off x="969012" y="1733550"/>
            <a:ext cx="7911200" cy="36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dirty="0"/>
              <a:t>Precision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Recall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F1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AUC</a:t>
            </a:r>
            <a:endParaRPr sz="3200" dirty="0"/>
          </a:p>
          <a:p>
            <a:pPr marL="609585"/>
            <a:endParaRPr sz="3200" dirty="0"/>
          </a:p>
          <a:p>
            <a:r>
              <a:rPr lang="en" sz="3200" dirty="0"/>
              <a:t>	</a:t>
            </a:r>
            <a:r>
              <a:rPr lang="en" sz="3200" dirty="0">
                <a:solidFill>
                  <a:srgbClr val="D95E00"/>
                </a:solidFill>
              </a:rPr>
              <a:t>For the buggy class!!!</a:t>
            </a:r>
            <a:endParaRPr sz="3200" dirty="0">
              <a:solidFill>
                <a:srgbClr val="D95E00"/>
              </a:solidFill>
            </a:endParaRPr>
          </a:p>
          <a:p>
            <a:pPr marL="1219170"/>
            <a:endParaRPr sz="3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890</TotalTime>
  <Words>582</Words>
  <Application>Microsoft Macintosh PowerPoint</Application>
  <PresentationFormat>Widescreen</PresentationFormat>
  <Paragraphs>163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MS Gothic</vt:lpstr>
      <vt:lpstr>Arial</vt:lpstr>
      <vt:lpstr>Calibri</vt:lpstr>
      <vt:lpstr>Georgia</vt:lpstr>
      <vt:lpstr>Roboto</vt:lpstr>
      <vt:lpstr>System Font Regular</vt:lpstr>
      <vt:lpstr>Wingdings</vt:lpstr>
      <vt:lpstr>RIT</vt:lpstr>
      <vt:lpstr>PowerPoint Presentation</vt:lpstr>
      <vt:lpstr>Where to begin?</vt:lpstr>
      <vt:lpstr>PowerPoint Presentation</vt:lpstr>
      <vt:lpstr>PowerPoint Presentation</vt:lpstr>
      <vt:lpstr>Data Availability</vt:lpstr>
      <vt:lpstr>Task Specification</vt:lpstr>
      <vt:lpstr>Within-Project Prediction</vt:lpstr>
      <vt:lpstr>Cross-Project Prediction</vt:lpstr>
      <vt:lpstr>Evaluation</vt:lpstr>
      <vt:lpstr>Preprocessing</vt:lpstr>
      <vt:lpstr>Preprocessing</vt:lpstr>
      <vt:lpstr>Software Metrics</vt:lpstr>
      <vt:lpstr>Text Mining Features</vt:lpstr>
      <vt:lpstr>Preprocessing</vt:lpstr>
      <vt:lpstr>Model</vt:lpstr>
      <vt:lpstr>Model / Parameter Selection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116</cp:revision>
  <cp:lastPrinted>2018-04-25T02:50:23Z</cp:lastPrinted>
  <dcterms:created xsi:type="dcterms:W3CDTF">2021-08-24T04:52:52Z</dcterms:created>
  <dcterms:modified xsi:type="dcterms:W3CDTF">2022-08-25T04:55:50Z</dcterms:modified>
</cp:coreProperties>
</file>