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1" r:id="rId6"/>
    <p:sldId id="262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8ADEEC-936C-4E9B-8B02-031A8C925C3E}">
  <a:tblStyle styleId="{518ADEEC-936C-4E9B-8B02-031A8C925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94842"/>
  </p:normalViewPr>
  <p:slideViewPr>
    <p:cSldViewPr snapToGrid="0">
      <p:cViewPr varScale="1">
        <p:scale>
          <a:sx n="182" d="100"/>
          <a:sy n="182" d="100"/>
        </p:scale>
        <p:origin x="11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96d0052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96d0052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96d0052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96d0052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96d0052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96d0052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37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96d0052d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96d0052d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96d0052d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96d0052d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edit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026875"/>
            <a:ext cx="8520600" cy="9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Grading Rubric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091625"/>
            <a:ext cx="85206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DSCI 633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Foundations of Data Science and Analytics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Nidhi Rastogi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Assistant Professor, RIT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567875"/>
            <a:ext cx="8520600" cy="40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Project Points Breakdown (60 points total) - 30% of your grade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Code</a:t>
            </a:r>
            <a:r>
              <a:rPr lang="en" dirty="0">
                <a:solidFill>
                  <a:schemeClr val="dk1"/>
                </a:solidFill>
              </a:rPr>
              <a:t> - 30 points</a:t>
            </a:r>
          </a:p>
          <a:p>
            <a:pPr marL="857250" lvl="1" indent="-285750">
              <a:spcBef>
                <a:spcPts val="1200"/>
              </a:spcBef>
              <a:buClr>
                <a:schemeClr val="dk1"/>
              </a:buClr>
              <a:buSzPts val="1800"/>
            </a:pPr>
            <a:r>
              <a:rPr lang="en" dirty="0">
                <a:solidFill>
                  <a:schemeClr val="dk1"/>
                </a:solidFill>
              </a:rPr>
              <a:t>Code does not run = Automatically 0 points awarded.</a:t>
            </a:r>
          </a:p>
          <a:p>
            <a:pPr marL="571500" lvl="1" indent="0">
              <a:spcBef>
                <a:spcPts val="1200"/>
              </a:spcBef>
              <a:buClr>
                <a:schemeClr val="dk1"/>
              </a:buClr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Report</a:t>
            </a:r>
            <a:r>
              <a:rPr lang="en" dirty="0">
                <a:solidFill>
                  <a:schemeClr val="dk1"/>
                </a:solidFill>
              </a:rPr>
              <a:t> - 10 points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Presentation</a:t>
            </a:r>
            <a:r>
              <a:rPr lang="en" dirty="0">
                <a:solidFill>
                  <a:schemeClr val="dk1"/>
                </a:solidFill>
              </a:rPr>
              <a:t> - 20 points</a:t>
            </a:r>
          </a:p>
          <a:p>
            <a:pPr lvl="1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Time allocated 7 minutes per student, 2 minutes </a:t>
            </a:r>
            <a:r>
              <a:rPr lang="en" dirty="0" err="1">
                <a:solidFill>
                  <a:schemeClr val="dk1"/>
                </a:solidFill>
              </a:rPr>
              <a:t>QnA</a:t>
            </a:r>
            <a:r>
              <a:rPr lang="en" dirty="0">
                <a:solidFill>
                  <a:schemeClr val="dk1"/>
                </a:solidFill>
              </a:rPr>
              <a:t>. </a:t>
            </a:r>
          </a:p>
          <a:p>
            <a:pPr lvl="1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Timed. Starts at 8am </a:t>
            </a:r>
            <a:r>
              <a:rPr lang="en" i="1" dirty="0">
                <a:solidFill>
                  <a:schemeClr val="dk1"/>
                </a:solidFill>
              </a:rPr>
              <a:t>sharp</a:t>
            </a:r>
            <a:r>
              <a:rPr lang="en" dirty="0">
                <a:solidFill>
                  <a:schemeClr val="dk1"/>
                </a:solidFill>
              </a:rPr>
              <a:t>. Dates in course Syllabus.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endParaRPr lang="en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dirty="0">
                <a:solidFill>
                  <a:srgbClr val="FF0000"/>
                </a:solidFill>
              </a:rPr>
              <a:t>Note: Individual project – no groups allowed.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dirty="0">
                <a:solidFill>
                  <a:srgbClr val="FF0000"/>
                </a:solidFill>
              </a:rPr>
              <a:t>All links should be shared on (a) </a:t>
            </a:r>
            <a:r>
              <a:rPr lang="en" dirty="0" err="1">
                <a:solidFill>
                  <a:srgbClr val="FF0000"/>
                </a:solidFill>
              </a:rPr>
              <a:t>mycourses</a:t>
            </a:r>
            <a:r>
              <a:rPr lang="en" dirty="0">
                <a:solidFill>
                  <a:srgbClr val="FF0000"/>
                </a:solidFill>
              </a:rPr>
              <a:t> (b) with the Instructor, TA in </a:t>
            </a:r>
            <a:r>
              <a:rPr lang="en">
                <a:solidFill>
                  <a:srgbClr val="FF0000"/>
                </a:solidFill>
              </a:rPr>
              <a:t>editor mode</a:t>
            </a:r>
            <a:endParaRPr lang="e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206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55687"/>
              <a:buNone/>
            </a:pPr>
            <a:r>
              <a:rPr lang="en" sz="1600" b="1" dirty="0"/>
              <a:t>CODE: </a:t>
            </a:r>
            <a:r>
              <a:rPr lang="en" sz="1600" b="1" dirty="0" err="1"/>
              <a:t>Ipython</a:t>
            </a:r>
            <a:r>
              <a:rPr lang="en" sz="1600" b="1" dirty="0"/>
              <a:t> notebook Submission Specifications (30)</a:t>
            </a:r>
            <a:endParaRPr sz="1600" b="1" dirty="0"/>
          </a:p>
        </p:txBody>
      </p:sp>
      <p:graphicFrame>
        <p:nvGraphicFramePr>
          <p:cNvPr id="66" name="Google Shape;66;p15"/>
          <p:cNvGraphicFramePr/>
          <p:nvPr>
            <p:extLst>
              <p:ext uri="{D42A27DB-BD31-4B8C-83A1-F6EECF244321}">
                <p14:modId xmlns:p14="http://schemas.microsoft.com/office/powerpoint/2010/main" val="2443225925"/>
              </p:ext>
            </p:extLst>
          </p:nvPr>
        </p:nvGraphicFramePr>
        <p:xfrm>
          <a:off x="62820" y="319869"/>
          <a:ext cx="9081180" cy="4946021"/>
        </p:xfrm>
        <a:graphic>
          <a:graphicData uri="http://schemas.openxmlformats.org/drawingml/2006/table">
            <a:tbl>
              <a:tblPr>
                <a:noFill/>
                <a:tableStyleId>{518ADEEC-936C-4E9B-8B02-031A8C925C3E}</a:tableStyleId>
              </a:tblPr>
              <a:tblGrid>
                <a:gridCol w="755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4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</a:rPr>
                        <a:t>(Points)</a:t>
                      </a:r>
                      <a:endParaRPr sz="1100" b="1"/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0-50%</a:t>
                      </a:r>
                      <a:endParaRPr sz="1100" b="1"/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50-75%</a:t>
                      </a:r>
                      <a:endParaRPr sz="1100" b="1" dirty="0"/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75-100%</a:t>
                      </a:r>
                      <a:endParaRPr sz="1100" b="1"/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Problem Description (3)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Unrelated, simplistic, unmotivating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Appropriate, motivated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Motivated, interesting, Insightful.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Code for Models (15)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Overly simplistic or incomplete. Inappropriate choice of plots; poorly labeled plots; plots missing.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Data not cleaned at all when needed.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Model choices is not informative.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Did not perform Hyperparameter tuning,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Performance measurement, non-descriptive choice of various parameters.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Analysis appropriate. Plots convey information but lack context for interpretation.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Some Data cleaned when needed.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Models work but choice somewhat informative.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Hyperparameter optimization done using functions without any intuition/logic.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Some performance measurement, some descriptive choice of various parameters.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Appropriate, Complete, Advanced, and Informative. Plots convey information correctly with adequate and appropriate reference information.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Every step starting from data description to optimization of parameters, error minimization, distance measures etc.,  choice of models, explained clearly.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Works seamlessly.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Results (5)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Written Description. Conclusions are missing, incorrect, or not based on analysis. 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Written Description. Conclusions relevant, but partially correct or partially complete. 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Written Description. Relevant conclusions explicitly tied to analysis and to context. 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Readability (5)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Code is messy and poorly organized;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No comments added;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unused or irrelevant code distracts when reading code.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Variables and functions names are not helpful to understand code.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Code is reasonably well organized.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There is little unused or irrelevant code, or this code has been moved out of the main project files.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Variable and function names generally meaningful and helpful for understanding.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Code very well organized.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No irrelevant or distracting code.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Variable and function names have clear relationship to their purpose in the code.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Code is easy to read and understand.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08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Reproducibility (2)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No Readme using markdown. </a:t>
                      </a:r>
                      <a:r>
                        <a:rPr lang="en" sz="1050" dirty="0">
                          <a:solidFill>
                            <a:schemeClr val="dk1"/>
                          </a:solidFill>
                          <a:hlinkClick r:id="rId3"/>
                        </a:rPr>
                        <a:t>Use link for help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Readme well documented. Steps to run the code and any explanation needed is clearly written.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206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55687"/>
              <a:buNone/>
            </a:pPr>
            <a:r>
              <a:rPr lang="en" sz="16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Ipython</a:t>
            </a:r>
            <a:r>
              <a:rPr lang="en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notebook Submission Specifications (30)</a:t>
            </a:r>
            <a:endParaRPr sz="16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66" name="Google Shape;66;p15"/>
          <p:cNvGraphicFramePr/>
          <p:nvPr>
            <p:extLst>
              <p:ext uri="{D42A27DB-BD31-4B8C-83A1-F6EECF244321}">
                <p14:modId xmlns:p14="http://schemas.microsoft.com/office/powerpoint/2010/main" val="2581116628"/>
              </p:ext>
            </p:extLst>
          </p:nvPr>
        </p:nvGraphicFramePr>
        <p:xfrm>
          <a:off x="62820" y="319869"/>
          <a:ext cx="9081180" cy="4946021"/>
        </p:xfrm>
        <a:graphic>
          <a:graphicData uri="http://schemas.openxmlformats.org/drawingml/2006/table">
            <a:tbl>
              <a:tblPr>
                <a:noFill/>
                <a:tableStyleId>{518ADEEC-936C-4E9B-8B02-031A8C925C3E}</a:tableStyleId>
              </a:tblPr>
              <a:tblGrid>
                <a:gridCol w="755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4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(Points)</a:t>
                      </a:r>
                      <a:endParaRPr sz="11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0-50%</a:t>
                      </a:r>
                      <a:endParaRPr sz="11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50-75%</a:t>
                      </a:r>
                      <a:endParaRPr sz="1100" b="1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75-100%</a:t>
                      </a:r>
                      <a:endParaRPr sz="11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Problem Description (3)</a:t>
                      </a:r>
                      <a:endParaRPr sz="9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Unrelated, simplistic, unmotivating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Appropriate, motivated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Motivated, interesting, Insightful.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Code for Models (15)</a:t>
                      </a:r>
                      <a:endParaRPr sz="9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Overly simplistic or incomplete. Inappropriate choice of plots; poorly labeled plots; plots missing.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Data not cleaned at all when needed.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Model choices is not informative.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Did not perform Hyperparameter tuning,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Performance measurement, non-descriptive choice of various parameters.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Analysis appropriate. Plots convey information but lack context for interpretation.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Some Data cleaned when needed.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Models work but choice somewhat informative.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Hyperparameter optimization done using functions without any intuition/logic.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Some performance measurement, some descriptive choice of various parameters.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Appropriate, Complete, Advanced, and Informative. Plots convey information correctly with adequate and appropriate reference information.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Every step starting from data description to optimization of parameters, error minimization, distance measures etc.,  choice of models, explained clearly.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Works seamlessly.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Results (5)</a:t>
                      </a:r>
                      <a:endParaRPr sz="9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Written Description. Conclusions are missing, incorrect, or not based on analysis. 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Written Description. Conclusions relevant, but partially correct or partially complete. 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Written Description. Relevant conclusions explicitly tied to analysis and to context. 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Readability (5)</a:t>
                      </a:r>
                      <a:endParaRPr sz="9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Code is messy and poorly organized;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No comments added;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unused or irrelevant code distracts when reading code.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Variables and functions names are not helpful to understand code.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Code is reasonably well organized.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There is little unused or irrelevant code, or this code has been moved out of the main project files.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Variable and function names generally meaningful and helpful for understanding.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Code very well organized.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No irrelevant or distracting code.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Variable and function names have clear relationship to their purpose in the code.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Code is easy to read and understand.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08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Reproducibility (2)</a:t>
                      </a:r>
                      <a:endParaRPr sz="9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No Readme.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-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Readme well documented. Steps to run the code and any explanation needed is clearly written.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Process 1">
            <a:extLst>
              <a:ext uri="{FF2B5EF4-FFF2-40B4-BE49-F238E27FC236}">
                <a16:creationId xmlns:a16="http://schemas.microsoft.com/office/drawing/2014/main" id="{C77824A2-3EFD-D734-546E-E1D41A1660D2}"/>
              </a:ext>
            </a:extLst>
          </p:cNvPr>
          <p:cNvSpPr/>
          <p:nvPr/>
        </p:nvSpPr>
        <p:spPr>
          <a:xfrm>
            <a:off x="2225615" y="1477992"/>
            <a:ext cx="5457645" cy="2771955"/>
          </a:xfrm>
          <a:prstGeom prst="flowChartProcess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code does not run, 0 score will be for coding section.</a:t>
            </a:r>
          </a:p>
        </p:txBody>
      </p:sp>
    </p:spTree>
    <p:extLst>
      <p:ext uri="{BB962C8B-B14F-4D97-AF65-F5344CB8AC3E}">
        <p14:creationId xmlns:p14="http://schemas.microsoft.com/office/powerpoint/2010/main" val="231077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Report - 10 points </a:t>
            </a:r>
            <a:endParaRPr sz="3022" dirty="0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Roboto"/>
              <a:buChar char="-"/>
            </a:pPr>
            <a:r>
              <a:rPr lang="en" sz="16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Student should submit a project report (in .pdf) of around 1,200-1800 words of explanatory text, minimal code, not including figures and tables unless necessary, in pdf format. </a:t>
            </a: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Submit</a:t>
            </a:r>
            <a:r>
              <a:rPr lang="en" sz="16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your project report and </a:t>
            </a:r>
            <a:r>
              <a:rPr lang="en" sz="1650" b="1" u="sng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python code, and presentation on </a:t>
            </a:r>
            <a:r>
              <a:rPr lang="en" sz="1650" b="1" u="sng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mycourses</a:t>
            </a:r>
            <a:r>
              <a:rPr lang="en" sz="16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Roboto"/>
              <a:buChar char="-"/>
            </a:pPr>
            <a:r>
              <a:rPr lang="en" sz="16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Font size 11 points (any font). Single Line.</a:t>
            </a:r>
          </a:p>
          <a:p>
            <a:pPr lvl="0" indent="-333375">
              <a:buClr>
                <a:schemeClr val="dk1"/>
              </a:buClr>
              <a:buSzPts val="1650"/>
              <a:buFont typeface="Roboto"/>
              <a:buChar char="-"/>
            </a:pP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following headings should be used (2 points each):</a:t>
            </a:r>
          </a:p>
          <a:p>
            <a:pPr marL="914400" lvl="0" indent="-333375">
              <a:buClr>
                <a:schemeClr val="dk1"/>
              </a:buClr>
              <a:buSzPts val="1650"/>
              <a:buFont typeface="Roboto"/>
              <a:buAutoNum type="arabicPeriod"/>
            </a:pP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Name of project, student name, RIT email ID</a:t>
            </a:r>
          </a:p>
          <a:p>
            <a:pPr marL="914400" lvl="0" indent="-333375">
              <a:buClr>
                <a:schemeClr val="dk1"/>
              </a:buClr>
              <a:buSzPts val="1650"/>
              <a:buFont typeface="Roboto"/>
              <a:buAutoNum type="arabicPeriod"/>
            </a:pPr>
            <a:r>
              <a:rPr lang="en-US" sz="1650" b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Development of question/hypothesis;</a:t>
            </a:r>
          </a:p>
          <a:p>
            <a:pPr marL="914400" lvl="0" indent="-333375">
              <a:buClr>
                <a:schemeClr val="dk1"/>
              </a:buClr>
              <a:buSzPts val="1650"/>
              <a:buFont typeface="Roboto"/>
              <a:buAutoNum type="arabicPeriod"/>
            </a:pP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Models shortlisted and data chosen. </a:t>
            </a:r>
            <a:r>
              <a:rPr lang="en-US" sz="1650" i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 a very big section.</a:t>
            </a:r>
          </a:p>
          <a:p>
            <a:pPr marL="914400" lvl="0" indent="-333375">
              <a:buClr>
                <a:schemeClr val="dk1"/>
              </a:buClr>
              <a:buSzPts val="1650"/>
              <a:buFont typeface="Roboto"/>
              <a:buAutoNum type="arabicPeriod"/>
            </a:pPr>
            <a:r>
              <a:rPr lang="en-US" sz="1650" b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Analysis strategy </a:t>
            </a:r>
          </a:p>
          <a:p>
            <a:pPr marL="914400" lvl="0" indent="-333375">
              <a:buClr>
                <a:schemeClr val="dk1"/>
              </a:buClr>
              <a:buSzPts val="1650"/>
              <a:buFont typeface="Roboto"/>
              <a:buAutoNum type="arabicPeriod"/>
            </a:pP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Analysis code – only main snippets from code.</a:t>
            </a:r>
          </a:p>
          <a:p>
            <a:pPr marL="581025" lvl="0" indent="0">
              <a:buClr>
                <a:schemeClr val="dk1"/>
              </a:buClr>
              <a:buSzPts val="1650"/>
              <a:buNone/>
            </a:pPr>
            <a:endParaRPr lang="en-US" sz="165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Project Presentation - 20 points</a:t>
            </a:r>
            <a:endParaRPr b="1" dirty="0"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935"/>
              <a:buNone/>
            </a:pPr>
            <a:r>
              <a:rPr lang="en" sz="1602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Every presentation is 7 minutes long, followed by 2 minutes for Q&amp;A.</a:t>
            </a:r>
            <a:endParaRPr sz="1602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69742" lvl="0" algn="l" rtl="0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3"/>
              <a:buFont typeface="+mj-lt"/>
              <a:buAutoNum type="arabicPeriod"/>
            </a:pPr>
            <a:r>
              <a:rPr lang="en" sz="1602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Summarize your data</a:t>
            </a:r>
            <a:endParaRPr sz="1602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69742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3"/>
              <a:buFont typeface="+mj-lt"/>
              <a:buAutoNum type="arabicPeriod"/>
            </a:pPr>
            <a:r>
              <a:rPr lang="en" sz="1602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Describe your main analysis strategy – choice of models, parameters, </a:t>
            </a:r>
            <a:r>
              <a:rPr lang="en" sz="1602" u="sng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failures</a:t>
            </a:r>
            <a:endParaRPr sz="1602" u="sng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69742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3"/>
              <a:buFont typeface="+mj-lt"/>
              <a:buAutoNum type="arabicPeriod"/>
            </a:pPr>
            <a:r>
              <a:rPr lang="en" sz="1602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Describe your main findings – model and analysis.</a:t>
            </a:r>
            <a:endParaRPr sz="1602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69742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3"/>
              <a:buFont typeface="+mj-lt"/>
              <a:buAutoNum type="arabicPeriod"/>
            </a:pPr>
            <a:r>
              <a:rPr lang="en" sz="1602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Draw conclusions with explanations, citing evidence from your model performance.</a:t>
            </a:r>
            <a:endParaRPr sz="1602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1015</Words>
  <Application>Microsoft Macintosh PowerPoint</Application>
  <PresentationFormat>On-screen Show (16:9)</PresentationFormat>
  <Paragraphs>120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Roboto</vt:lpstr>
      <vt:lpstr>Arial</vt:lpstr>
      <vt:lpstr>Simple Light</vt:lpstr>
      <vt:lpstr>Project Grading Rubric</vt:lpstr>
      <vt:lpstr>PowerPoint Presentation</vt:lpstr>
      <vt:lpstr>CODE: Ipython notebook Submission Specifications (30)</vt:lpstr>
      <vt:lpstr>Ipython notebook Submission Specifications (30)</vt:lpstr>
      <vt:lpstr>Project Report - 10 points </vt:lpstr>
      <vt:lpstr>Project Presentation - 20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Grading Rubric</dc:title>
  <cp:lastModifiedBy>Microsoft Office User</cp:lastModifiedBy>
  <cp:revision>65</cp:revision>
  <dcterms:modified xsi:type="dcterms:W3CDTF">2023-11-14T12:25:13Z</dcterms:modified>
</cp:coreProperties>
</file>